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</p:sldIdLst>
  <p:sldSz cy="5143500" cx="9144000"/>
  <p:notesSz cx="6858000" cy="9144000"/>
  <p:embeddedFontLst>
    <p:embeddedFont>
      <p:font typeface="Barlow"/>
      <p:regular r:id="rId11"/>
      <p:bold r:id="rId12"/>
      <p:italic r:id="rId13"/>
      <p:boldItalic r:id="rId1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Barlow-regular.fntdata"/><Relationship Id="rId10" Type="http://schemas.openxmlformats.org/officeDocument/2006/relationships/slide" Target="slides/slide5.xml"/><Relationship Id="rId13" Type="http://schemas.openxmlformats.org/officeDocument/2006/relationships/font" Target="fonts/Barlow-italic.fntdata"/><Relationship Id="rId12" Type="http://schemas.openxmlformats.org/officeDocument/2006/relationships/font" Target="fonts/Barlow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font" Target="fonts/Barlow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d44777f378_0_5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d44777f378_0_5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d44777f378_0_5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d44777f378_0_5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d75f33cd2d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d75f33cd2d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d44777f378_0_7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3d44777f378_0_7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d75f1c42d1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d75f1c42d1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4.jpg"/><Relationship Id="rId5" Type="http://schemas.openxmlformats.org/officeDocument/2006/relationships/image" Target="../media/image2.png"/><Relationship Id="rId6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Relationship Id="rId4" Type="http://schemas.openxmlformats.org/officeDocument/2006/relationships/image" Target="../media/image4.jpg"/><Relationship Id="rId5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4" name="Google Shape;54;p13"/>
          <p:cNvCxnSpPr/>
          <p:nvPr/>
        </p:nvCxnSpPr>
        <p:spPr>
          <a:xfrm>
            <a:off x="172950" y="4757875"/>
            <a:ext cx="8798100" cy="0"/>
          </a:xfrm>
          <a:prstGeom prst="straightConnector1">
            <a:avLst/>
          </a:prstGeom>
          <a:noFill/>
          <a:ln cap="flat" cmpd="sng" w="9525">
            <a:solidFill>
              <a:srgbClr val="21455B"/>
            </a:solidFill>
            <a:prstDash val="dot"/>
            <a:round/>
            <a:headEnd len="med" w="med" type="none"/>
            <a:tailEnd len="med" w="med" type="none"/>
          </a:ln>
        </p:spPr>
      </p:cxnSp>
      <p:pic>
        <p:nvPicPr>
          <p:cNvPr id="55" name="Google Shape;55;p13" title="CEOS_ARD_Logo_blue_corrected.png"/>
          <p:cNvPicPr preferRelativeResize="0"/>
          <p:nvPr/>
        </p:nvPicPr>
        <p:blipFill rotWithShape="1">
          <a:blip r:embed="rId3">
            <a:alphaModFix/>
          </a:blip>
          <a:srcRect b="229" l="0" r="0" t="239"/>
          <a:stretch/>
        </p:blipFill>
        <p:spPr>
          <a:xfrm>
            <a:off x="8173950" y="138054"/>
            <a:ext cx="861200" cy="690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 title="CARD4L-SAR_Background-ALOS2.jpg"/>
          <p:cNvPicPr preferRelativeResize="0"/>
          <p:nvPr/>
        </p:nvPicPr>
        <p:blipFill rotWithShape="1">
          <a:blip r:embed="rId4">
            <a:alphaModFix/>
          </a:blip>
          <a:srcRect b="2915" l="5347" r="518" t="866"/>
          <a:stretch/>
        </p:blipFill>
        <p:spPr>
          <a:xfrm flipH="1">
            <a:off x="-4391025" y="-45225"/>
            <a:ext cx="5222700" cy="5004600"/>
          </a:xfrm>
          <a:prstGeom prst="donut">
            <a:avLst>
              <a:gd fmla="val 10848" name="adj"/>
            </a:avLst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1013150" y="193363"/>
            <a:ext cx="4703100" cy="57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21455B"/>
                </a:solidFill>
                <a:latin typeface="Barlow"/>
                <a:ea typeface="Barlow"/>
                <a:cs typeface="Barlow"/>
                <a:sym typeface="Barlow"/>
              </a:rPr>
              <a:t>CEOS-ARD Strategy Pillars</a:t>
            </a:r>
            <a:endParaRPr sz="3000">
              <a:solidFill>
                <a:srgbClr val="21455B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58" name="Google Shape;58;p13" title="CEOS_logo_ard_blue.png"/>
          <p:cNvPicPr preferRelativeResize="0"/>
          <p:nvPr/>
        </p:nvPicPr>
        <p:blipFill rotWithShape="1">
          <a:blip r:embed="rId5">
            <a:alphaModFix/>
          </a:blip>
          <a:srcRect b="0" l="10" r="0" t="0"/>
          <a:stretch/>
        </p:blipFill>
        <p:spPr>
          <a:xfrm>
            <a:off x="5992452" y="231433"/>
            <a:ext cx="2179997" cy="503475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3"/>
          <p:cNvSpPr/>
          <p:nvPr/>
        </p:nvSpPr>
        <p:spPr>
          <a:xfrm>
            <a:off x="2296957" y="3109720"/>
            <a:ext cx="950400" cy="950400"/>
          </a:xfrm>
          <a:prstGeom prst="ellipse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p13"/>
          <p:cNvSpPr/>
          <p:nvPr/>
        </p:nvSpPr>
        <p:spPr>
          <a:xfrm>
            <a:off x="6366632" y="1860295"/>
            <a:ext cx="950400" cy="950400"/>
          </a:xfrm>
          <a:prstGeom prst="ellipse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1" name="Google Shape;6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74066" y="882594"/>
            <a:ext cx="7452723" cy="3820976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3"/>
          <p:cNvSpPr txBox="1"/>
          <p:nvPr/>
        </p:nvSpPr>
        <p:spPr>
          <a:xfrm>
            <a:off x="7764775" y="3543300"/>
            <a:ext cx="1270500" cy="86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21455B"/>
                </a:solidFill>
              </a:rPr>
              <a:t>Underpinned by CEOS Interoperability Handbook  conventions</a:t>
            </a:r>
            <a:endParaRPr sz="1200">
              <a:solidFill>
                <a:srgbClr val="21455B"/>
              </a:solidFill>
            </a:endParaRPr>
          </a:p>
        </p:txBody>
      </p:sp>
      <p:cxnSp>
        <p:nvCxnSpPr>
          <p:cNvPr id="63" name="Google Shape;63;p13"/>
          <p:cNvCxnSpPr>
            <a:stCxn id="62" idx="1"/>
          </p:cNvCxnSpPr>
          <p:nvPr/>
        </p:nvCxnSpPr>
        <p:spPr>
          <a:xfrm flipH="1">
            <a:off x="7604875" y="3973800"/>
            <a:ext cx="159900" cy="148500"/>
          </a:xfrm>
          <a:prstGeom prst="straightConnector1">
            <a:avLst/>
          </a:prstGeom>
          <a:noFill/>
          <a:ln cap="flat" cmpd="sng" w="9525">
            <a:solidFill>
              <a:srgbClr val="21455B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64" name="Google Shape;64;p13"/>
          <p:cNvSpPr/>
          <p:nvPr/>
        </p:nvSpPr>
        <p:spPr>
          <a:xfrm>
            <a:off x="6449394" y="1297900"/>
            <a:ext cx="1057500" cy="31566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/>
          <p:cNvSpPr txBox="1"/>
          <p:nvPr>
            <p:ph type="title"/>
          </p:nvPr>
        </p:nvSpPr>
        <p:spPr>
          <a:xfrm>
            <a:off x="311700" y="260756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Adoption, Enablement &amp; Impact</a:t>
            </a:r>
            <a:endParaRPr/>
          </a:p>
        </p:txBody>
      </p:sp>
      <p:sp>
        <p:nvSpPr>
          <p:cNvPr id="70" name="Google Shape;70;p14"/>
          <p:cNvSpPr/>
          <p:nvPr/>
        </p:nvSpPr>
        <p:spPr>
          <a:xfrm>
            <a:off x="0" y="0"/>
            <a:ext cx="311700" cy="5143500"/>
          </a:xfrm>
          <a:prstGeom prst="rect">
            <a:avLst/>
          </a:prstGeom>
          <a:solidFill>
            <a:srgbClr val="0071C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" name="Google Shape;71;p14"/>
          <p:cNvSpPr txBox="1"/>
          <p:nvPr/>
        </p:nvSpPr>
        <p:spPr>
          <a:xfrm>
            <a:off x="593350" y="801397"/>
            <a:ext cx="7668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5000"/>
              </a:lnSpc>
              <a:spcBef>
                <a:spcPts val="0"/>
              </a:spcBef>
              <a:spcAft>
                <a:spcPts val="1200"/>
              </a:spcAft>
              <a:buSzPts val="770"/>
              <a:buNone/>
            </a:pPr>
            <a:r>
              <a:rPr b="1" lang="en" sz="1360">
                <a:solidFill>
                  <a:srgbClr val="21455B"/>
                </a:solidFill>
                <a:latin typeface="Barlow"/>
                <a:ea typeface="Barlow"/>
                <a:cs typeface="Barlow"/>
                <a:sym typeface="Barlow"/>
              </a:rPr>
              <a:t>Maximize CEOS-ARD adoption across public procurement, commercial markets, and end-user communities</a:t>
            </a:r>
            <a:endParaRPr b="1" sz="1360">
              <a:solidFill>
                <a:srgbClr val="21455B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72" name="Google Shape;72;p14"/>
          <p:cNvSpPr/>
          <p:nvPr/>
        </p:nvSpPr>
        <p:spPr>
          <a:xfrm>
            <a:off x="401900" y="847939"/>
            <a:ext cx="141300" cy="499500"/>
          </a:xfrm>
          <a:prstGeom prst="rect">
            <a:avLst/>
          </a:prstGeom>
          <a:solidFill>
            <a:srgbClr val="0071C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14"/>
          <p:cNvSpPr txBox="1"/>
          <p:nvPr/>
        </p:nvSpPr>
        <p:spPr>
          <a:xfrm>
            <a:off x="463925" y="1371485"/>
            <a:ext cx="8520600" cy="38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53"/>
              <a:buFont typeface="Arial"/>
              <a:buNone/>
            </a:pPr>
            <a:r>
              <a:rPr b="1" lang="en">
                <a:solidFill>
                  <a:schemeClr val="dk2"/>
                </a:solidFill>
              </a:rPr>
              <a:t>Success Criteria:</a:t>
            </a:r>
            <a:endParaRPr b="1">
              <a:solidFill>
                <a:schemeClr val="dk2"/>
              </a:solidFill>
            </a:endParaRPr>
          </a:p>
          <a:p>
            <a:pPr indent="-317500" lvl="0" marL="457200" rtl="0" algn="l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</a:pPr>
            <a:r>
              <a:rPr lang="en">
                <a:solidFill>
                  <a:schemeClr val="dk2"/>
                </a:solidFill>
              </a:rPr>
              <a:t>CEOS-ARD is routinely referenced in procurement, funding calls, and operational requirements as a baseline expectation.</a:t>
            </a:r>
            <a:endParaRPr>
              <a:solidFill>
                <a:schemeClr val="dk2"/>
              </a:solidFill>
            </a:endParaRPr>
          </a:p>
          <a:p>
            <a:pPr indent="-317500" lvl="0" marL="457200" rtl="0" algn="l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</a:pPr>
            <a:r>
              <a:rPr lang="en">
                <a:solidFill>
                  <a:schemeClr val="dk2"/>
                </a:solidFill>
              </a:rPr>
              <a:t>CEOS-ARD is recognised as community-driven, being co-developed by CEOS and the broader community.</a:t>
            </a:r>
            <a:endParaRPr>
              <a:solidFill>
                <a:schemeClr val="dk2"/>
              </a:solidFill>
            </a:endParaRPr>
          </a:p>
          <a:p>
            <a:pPr indent="-317500" lvl="0" marL="457200" rtl="0" algn="l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</a:pPr>
            <a:r>
              <a:rPr lang="en">
                <a:solidFill>
                  <a:schemeClr val="dk2"/>
                </a:solidFill>
              </a:rPr>
              <a:t>Derivative and thematic CEOS-ARD products directly support priority user communities (e.g. agriculture, water, biodiversity, disasters).</a:t>
            </a:r>
            <a:endParaRPr>
              <a:solidFill>
                <a:schemeClr val="dk2"/>
              </a:solidFill>
            </a:endParaRPr>
          </a:p>
          <a:p>
            <a:pPr indent="-317500" lvl="0" marL="457200" rtl="0" algn="l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</a:pPr>
            <a:r>
              <a:rPr lang="en">
                <a:solidFill>
                  <a:schemeClr val="dk2"/>
                </a:solidFill>
              </a:rPr>
              <a:t>Commercial providers see CEOS-ARD endorsement as a market differentiator, not a compliance burden.</a:t>
            </a:r>
            <a:endParaRPr>
              <a:solidFill>
                <a:schemeClr val="dk2"/>
              </a:solidFill>
            </a:endParaRPr>
          </a:p>
          <a:p>
            <a:pPr indent="-317500" lvl="0" marL="457200" rtl="0" algn="l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</a:pPr>
            <a:r>
              <a:rPr lang="en">
                <a:solidFill>
                  <a:schemeClr val="dk2"/>
                </a:solidFill>
              </a:rPr>
              <a:t>Training, outreach, and documented case studies clearly demonstrate real-world impact and return on investment.</a:t>
            </a:r>
            <a:endParaRPr>
              <a:solidFill>
                <a:schemeClr val="dk2"/>
              </a:solidFill>
            </a:endParaRPr>
          </a:p>
          <a:p>
            <a:pPr indent="-317500" lvl="0" marL="457200" rtl="0" algn="l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</a:pPr>
            <a:r>
              <a:rPr lang="en">
                <a:solidFill>
                  <a:schemeClr val="dk2"/>
                </a:solidFill>
              </a:rPr>
              <a:t>Growing number of CEOS-ARD compliant datasets and a growing annual volume of CEOS-ARD compliant datasets across common ’data distributor’ platforms based on a 2026 baseline.</a:t>
            </a:r>
            <a:endParaRPr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80000"/>
              </a:lnSpc>
              <a:spcBef>
                <a:spcPts val="1200"/>
              </a:spcBef>
              <a:spcAft>
                <a:spcPts val="1200"/>
              </a:spcAft>
              <a:buSzPts val="853"/>
              <a:buNone/>
            </a:pPr>
            <a:r>
              <a:rPr b="1" lang="en">
                <a:solidFill>
                  <a:schemeClr val="dk2"/>
                </a:solidFill>
              </a:rPr>
              <a:t>Outcome Signal: CEOS-ARD success is measured by use and impact including through increased citations in the scientific and general literature.</a:t>
            </a:r>
            <a:endParaRPr>
              <a:solidFill>
                <a:srgbClr val="595959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5"/>
          <p:cNvSpPr txBox="1"/>
          <p:nvPr>
            <p:ph type="title"/>
          </p:nvPr>
        </p:nvSpPr>
        <p:spPr>
          <a:xfrm>
            <a:off x="311700" y="260756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Initiatives under this pillar could include</a:t>
            </a:r>
            <a:endParaRPr/>
          </a:p>
        </p:txBody>
      </p:sp>
      <p:sp>
        <p:nvSpPr>
          <p:cNvPr id="79" name="Google Shape;79;p15"/>
          <p:cNvSpPr txBox="1"/>
          <p:nvPr>
            <p:ph idx="1" type="body"/>
          </p:nvPr>
        </p:nvSpPr>
        <p:spPr>
          <a:xfrm>
            <a:off x="471925" y="1080350"/>
            <a:ext cx="8520600" cy="380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</a:t>
            </a:r>
            <a:r>
              <a:rPr lang="en"/>
              <a:t>ositioning CEOS-ARD as a procurement baseline to reduce duplication and risk for agencies and vendors. </a:t>
            </a:r>
            <a:endParaRPr/>
          </a:p>
          <a:p>
            <a:pPr indent="-342900" lvl="0" marL="4572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Expanding CEOS-ARD to thematic and higher-level products to meet evolving user needs in areas like agriculture, biodiversity, and atmospheric monitoring (consider the concept of Interpretation Ready Data (IRD)). </a:t>
            </a:r>
            <a:endParaRPr/>
          </a:p>
          <a:p>
            <a:pPr indent="-342900" lvl="0" marL="4572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Undertaking stronger commercial engagement can adapt requirements for very-high-resolution data and proprietary constraints, ensuring inclusivity. </a:t>
            </a:r>
            <a:endParaRPr/>
          </a:p>
          <a:p>
            <a:pPr indent="-342900" lvl="0" marL="4572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Conducting and developing training and outreach programs, supported by multilingual documentation to build capacity and awareness globally. </a:t>
            </a:r>
            <a:endParaRPr/>
          </a:p>
          <a:p>
            <a:pPr indent="-342900" lvl="0" marL="457200" rtl="0"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SzPts val="1800"/>
              <a:buChar char="●"/>
            </a:pPr>
            <a:r>
              <a:rPr lang="en"/>
              <a:t>Systematically capture and document case studies and impact metrics that demonstrate CEOS-ARD’s value to funders and policymakers.</a:t>
            </a:r>
            <a:endParaRPr/>
          </a:p>
        </p:txBody>
      </p:sp>
      <p:sp>
        <p:nvSpPr>
          <p:cNvPr id="80" name="Google Shape;80;p15"/>
          <p:cNvSpPr/>
          <p:nvPr/>
        </p:nvSpPr>
        <p:spPr>
          <a:xfrm>
            <a:off x="0" y="0"/>
            <a:ext cx="311700" cy="5143500"/>
          </a:xfrm>
          <a:prstGeom prst="rect">
            <a:avLst/>
          </a:prstGeom>
          <a:solidFill>
            <a:srgbClr val="0071C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5" name="Google Shape;85;p16"/>
          <p:cNvCxnSpPr/>
          <p:nvPr/>
        </p:nvCxnSpPr>
        <p:spPr>
          <a:xfrm>
            <a:off x="172950" y="4757875"/>
            <a:ext cx="8798100" cy="0"/>
          </a:xfrm>
          <a:prstGeom prst="straightConnector1">
            <a:avLst/>
          </a:prstGeom>
          <a:noFill/>
          <a:ln cap="flat" cmpd="sng" w="9525">
            <a:solidFill>
              <a:srgbClr val="21455B"/>
            </a:solidFill>
            <a:prstDash val="dot"/>
            <a:round/>
            <a:headEnd len="med" w="med" type="none"/>
            <a:tailEnd len="med" w="med" type="none"/>
          </a:ln>
        </p:spPr>
      </p:cxnSp>
      <p:pic>
        <p:nvPicPr>
          <p:cNvPr id="86" name="Google Shape;86;p16" title="CEOS_ARD_Logo_blue_corrected.png"/>
          <p:cNvPicPr preferRelativeResize="0"/>
          <p:nvPr/>
        </p:nvPicPr>
        <p:blipFill rotWithShape="1">
          <a:blip r:embed="rId3">
            <a:alphaModFix/>
          </a:blip>
          <a:srcRect b="229" l="0" r="0" t="239"/>
          <a:stretch/>
        </p:blipFill>
        <p:spPr>
          <a:xfrm>
            <a:off x="8173950" y="138054"/>
            <a:ext cx="861200" cy="690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6" title="CARD4L-SAR_Background-ALOS2.jpg"/>
          <p:cNvPicPr preferRelativeResize="0"/>
          <p:nvPr/>
        </p:nvPicPr>
        <p:blipFill rotWithShape="1">
          <a:blip r:embed="rId4">
            <a:alphaModFix/>
          </a:blip>
          <a:srcRect b="2915" l="5347" r="518" t="866"/>
          <a:stretch/>
        </p:blipFill>
        <p:spPr>
          <a:xfrm flipH="1">
            <a:off x="-4391025" y="-45225"/>
            <a:ext cx="5222700" cy="5004600"/>
          </a:xfrm>
          <a:prstGeom prst="donut">
            <a:avLst>
              <a:gd fmla="val 10848" name="adj"/>
            </a:avLst>
          </a:prstGeom>
          <a:noFill/>
          <a:ln>
            <a:noFill/>
          </a:ln>
        </p:spPr>
      </p:pic>
      <p:sp>
        <p:nvSpPr>
          <p:cNvPr id="88" name="Google Shape;88;p16"/>
          <p:cNvSpPr txBox="1"/>
          <p:nvPr/>
        </p:nvSpPr>
        <p:spPr>
          <a:xfrm>
            <a:off x="1013150" y="193363"/>
            <a:ext cx="4703100" cy="57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rgbClr val="21455B"/>
                </a:solidFill>
                <a:latin typeface="Barlow"/>
                <a:ea typeface="Barlow"/>
                <a:cs typeface="Barlow"/>
                <a:sym typeface="Barlow"/>
              </a:rPr>
              <a:t>What do we need from Agencies and CEOS to help develop these areas?</a:t>
            </a:r>
            <a:endParaRPr sz="2500">
              <a:solidFill>
                <a:srgbClr val="21455B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89" name="Google Shape;89;p16" title="CEOS_logo_ard_blue.png"/>
          <p:cNvPicPr preferRelativeResize="0"/>
          <p:nvPr/>
        </p:nvPicPr>
        <p:blipFill rotWithShape="1">
          <a:blip r:embed="rId5">
            <a:alphaModFix/>
          </a:blip>
          <a:srcRect b="0" l="10" r="0" t="0"/>
          <a:stretch/>
        </p:blipFill>
        <p:spPr>
          <a:xfrm>
            <a:off x="5992452" y="231433"/>
            <a:ext cx="2179997" cy="503475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6"/>
          <p:cNvSpPr/>
          <p:nvPr/>
        </p:nvSpPr>
        <p:spPr>
          <a:xfrm>
            <a:off x="2296957" y="3109720"/>
            <a:ext cx="950400" cy="950400"/>
          </a:xfrm>
          <a:prstGeom prst="ellipse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16"/>
          <p:cNvSpPr/>
          <p:nvPr/>
        </p:nvSpPr>
        <p:spPr>
          <a:xfrm>
            <a:off x="6366632" y="1860295"/>
            <a:ext cx="950400" cy="950400"/>
          </a:xfrm>
          <a:prstGeom prst="ellipse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16"/>
          <p:cNvSpPr txBox="1"/>
          <p:nvPr/>
        </p:nvSpPr>
        <p:spPr>
          <a:xfrm>
            <a:off x="1379200" y="2074090"/>
            <a:ext cx="7246500" cy="32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>
                <a:solidFill>
                  <a:srgbClr val="21455B"/>
                </a:solidFill>
              </a:rPr>
              <a:t>Adoption, Enablement &amp; Impact</a:t>
            </a:r>
            <a:endParaRPr b="1" sz="1200">
              <a:solidFill>
                <a:srgbClr val="21455B"/>
              </a:solidFill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rgbClr val="21455B"/>
              </a:buClr>
              <a:buSzPts val="1200"/>
              <a:buChar char="●"/>
            </a:pPr>
            <a:r>
              <a:rPr lang="en" sz="1200">
                <a:solidFill>
                  <a:srgbClr val="21455B"/>
                </a:solidFill>
              </a:rPr>
              <a:t>Capturing and documenting case studies and impact metrics that demonstrate CEOS-ARD’s value to funders and policymakers</a:t>
            </a:r>
            <a:endParaRPr sz="1200">
              <a:solidFill>
                <a:srgbClr val="21455B"/>
              </a:solidFill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rgbClr val="21455B"/>
              </a:buClr>
              <a:buSzPts val="1200"/>
              <a:buChar char="●"/>
            </a:pPr>
            <a:r>
              <a:rPr lang="en" sz="1200">
                <a:solidFill>
                  <a:srgbClr val="21455B"/>
                </a:solidFill>
              </a:rPr>
              <a:t>Connections to end users (LSI-VC Forests and Biomass, GFOI, GEOGLAM)</a:t>
            </a:r>
            <a:endParaRPr sz="1200">
              <a:solidFill>
                <a:srgbClr val="21455B"/>
              </a:solidFill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rgbClr val="21455B"/>
              </a:buClr>
              <a:buSzPts val="1200"/>
              <a:buChar char="●"/>
            </a:pPr>
            <a:r>
              <a:rPr lang="en" sz="1200">
                <a:solidFill>
                  <a:srgbClr val="21455B"/>
                </a:solidFill>
              </a:rPr>
              <a:t>conducting and developing training and outreach programs, supported by multilingual documentation to build capacity and awareness globally (WGCapD?)</a:t>
            </a:r>
            <a:endParaRPr sz="1200">
              <a:solidFill>
                <a:srgbClr val="21455B"/>
              </a:solidFill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rgbClr val="21455B"/>
              </a:buClr>
              <a:buSzPts val="1200"/>
              <a:buChar char="●"/>
            </a:pPr>
            <a:r>
              <a:rPr lang="en" sz="1200">
                <a:solidFill>
                  <a:srgbClr val="21455B"/>
                </a:solidFill>
              </a:rPr>
              <a:t>Pilot projects that utilise CEOS-ARD and help refine specifications through feedback (WGDisasters?)</a:t>
            </a:r>
            <a:endParaRPr sz="1200">
              <a:solidFill>
                <a:srgbClr val="21455B"/>
              </a:solidFill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rgbClr val="21455B"/>
              </a:buClr>
              <a:buSzPts val="1200"/>
              <a:buChar char="●"/>
            </a:pPr>
            <a:r>
              <a:rPr lang="en" sz="1200">
                <a:solidFill>
                  <a:srgbClr val="21455B"/>
                </a:solidFill>
              </a:rPr>
              <a:t>Positioning CEOS-ARD as a procurement baseline to reduce duplication and risk for agencies and vendors. </a:t>
            </a:r>
            <a:endParaRPr sz="1200">
              <a:solidFill>
                <a:srgbClr val="21455B"/>
              </a:solidFill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rgbClr val="21455B"/>
              </a:buClr>
              <a:buSzPts val="1200"/>
              <a:buChar char="●"/>
            </a:pPr>
            <a:r>
              <a:rPr lang="en" sz="1200">
                <a:solidFill>
                  <a:srgbClr val="21455B"/>
                </a:solidFill>
              </a:rPr>
              <a:t>Expanding CEOS-ARD to thematic and higher-level products to meet evolving user needs in areas like agriculture, biodiversity, and atmospheric monitoring</a:t>
            </a:r>
            <a:endParaRPr sz="1200">
              <a:solidFill>
                <a:srgbClr val="21455B"/>
              </a:solidFill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rgbClr val="21455B"/>
              </a:buClr>
              <a:buSzPts val="1200"/>
              <a:buChar char="●"/>
            </a:pPr>
            <a:r>
              <a:rPr lang="en" sz="1200">
                <a:solidFill>
                  <a:srgbClr val="21455B"/>
                </a:solidFill>
              </a:rPr>
              <a:t>Commercial sector engagement</a:t>
            </a:r>
            <a:endParaRPr sz="3200">
              <a:solidFill>
                <a:srgbClr val="21455B"/>
              </a:solidFill>
            </a:endParaRPr>
          </a:p>
        </p:txBody>
      </p:sp>
      <p:sp>
        <p:nvSpPr>
          <p:cNvPr id="93" name="Google Shape;93;p16"/>
          <p:cNvSpPr txBox="1"/>
          <p:nvPr/>
        </p:nvSpPr>
        <p:spPr>
          <a:xfrm>
            <a:off x="1013150" y="1502677"/>
            <a:ext cx="7483200" cy="4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u="sng">
                <a:solidFill>
                  <a:srgbClr val="21455B"/>
                </a:solidFill>
              </a:rPr>
              <a:t>Headline:</a:t>
            </a:r>
            <a:r>
              <a:rPr lang="en" sz="1200">
                <a:solidFill>
                  <a:srgbClr val="21455B"/>
                </a:solidFill>
              </a:rPr>
              <a:t> </a:t>
            </a:r>
            <a:r>
              <a:rPr lang="en" sz="1200">
                <a:solidFill>
                  <a:srgbClr val="21455B"/>
                </a:solidFill>
              </a:rPr>
              <a:t>Engagement of agency and CEOS experts</a:t>
            </a:r>
            <a:endParaRPr sz="1200">
              <a:solidFill>
                <a:srgbClr val="21455B"/>
              </a:solidFill>
            </a:endParaRPr>
          </a:p>
        </p:txBody>
      </p:sp>
      <p:sp>
        <p:nvSpPr>
          <p:cNvPr id="94" name="Google Shape;94;p16"/>
          <p:cNvSpPr/>
          <p:nvPr/>
        </p:nvSpPr>
        <p:spPr>
          <a:xfrm>
            <a:off x="1079875" y="2051977"/>
            <a:ext cx="153900" cy="2540400"/>
          </a:xfrm>
          <a:prstGeom prst="rect">
            <a:avLst/>
          </a:prstGeom>
          <a:solidFill>
            <a:srgbClr val="0071C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7"/>
          <p:cNvSpPr txBox="1"/>
          <p:nvPr>
            <p:ph type="title"/>
          </p:nvPr>
        </p:nvSpPr>
        <p:spPr>
          <a:xfrm>
            <a:off x="311700" y="260756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Discussion</a:t>
            </a:r>
            <a:endParaRPr/>
          </a:p>
        </p:txBody>
      </p:sp>
      <p:sp>
        <p:nvSpPr>
          <p:cNvPr id="100" name="Google Shape;100;p17"/>
          <p:cNvSpPr txBox="1"/>
          <p:nvPr>
            <p:ph idx="1" type="body"/>
          </p:nvPr>
        </p:nvSpPr>
        <p:spPr>
          <a:xfrm>
            <a:off x="468250" y="894500"/>
            <a:ext cx="8520600" cy="380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930"/>
              <a:t>Discussion objective: Identify Adoption, Enablement &amp; Impact initiatives and activities we can add to CEOS-ARD Strategy work plan for 2027-2031</a:t>
            </a:r>
            <a:endParaRPr b="1" sz="1930"/>
          </a:p>
          <a:p>
            <a:pPr indent="0" lvl="0" marL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930"/>
              <a:t>Case studies</a:t>
            </a:r>
            <a:endParaRPr sz="1930"/>
          </a:p>
          <a:p>
            <a:pPr indent="0" lvl="0" marL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930"/>
              <a:t>Capturing impact and metrics</a:t>
            </a:r>
            <a:endParaRPr sz="1930"/>
          </a:p>
          <a:p>
            <a:pPr indent="0" lvl="0" marL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930"/>
              <a:t>What pieces currently exist</a:t>
            </a:r>
            <a:endParaRPr sz="1930"/>
          </a:p>
          <a:p>
            <a:pPr indent="0" lvl="0" marL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930"/>
              <a:t>What needs further development</a:t>
            </a:r>
            <a:endParaRPr sz="1930"/>
          </a:p>
          <a:p>
            <a:pPr indent="0" lvl="0" marL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930"/>
              <a:t>Where do we have capacity</a:t>
            </a:r>
            <a:r>
              <a:rPr b="1" lang="en" sz="1930"/>
              <a:t> </a:t>
            </a:r>
            <a:endParaRPr b="1" sz="1930"/>
          </a:p>
          <a:p>
            <a:pPr indent="0" lvl="0" marL="0" rtl="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930"/>
              <a:t>Confirm: Adoption, Enablement &amp; Impact initiatives and activities we can add to CEOS-ARD Strategy work plan for 2027-2031</a:t>
            </a:r>
            <a:endParaRPr sz="1930"/>
          </a:p>
        </p:txBody>
      </p:sp>
      <p:sp>
        <p:nvSpPr>
          <p:cNvPr id="101" name="Google Shape;101;p17"/>
          <p:cNvSpPr/>
          <p:nvPr/>
        </p:nvSpPr>
        <p:spPr>
          <a:xfrm>
            <a:off x="0" y="0"/>
            <a:ext cx="311700" cy="5143500"/>
          </a:xfrm>
          <a:prstGeom prst="rect">
            <a:avLst/>
          </a:prstGeom>
          <a:solidFill>
            <a:srgbClr val="0071C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