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ls" ContentType="application/vnd.ms-exce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93" r:id="rId4"/>
    <p:sldId id="905" r:id="rId5"/>
    <p:sldId id="340" r:id="rId6"/>
    <p:sldId id="294" r:id="rId7"/>
    <p:sldId id="292" r:id="rId8"/>
    <p:sldId id="773" r:id="rId9"/>
    <p:sldId id="282" r:id="rId10"/>
    <p:sldId id="890" r:id="rId11"/>
    <p:sldId id="750" r:id="rId12"/>
    <p:sldId id="897" r:id="rId13"/>
    <p:sldId id="906" r:id="rId14"/>
    <p:sldId id="319" r:id="rId15"/>
    <p:sldId id="900" r:id="rId16"/>
    <p:sldId id="530" r:id="rId17"/>
    <p:sldId id="910" r:id="rId18"/>
    <p:sldId id="1309" r:id="rId19"/>
    <p:sldId id="266" r:id="rId20"/>
    <p:sldId id="908" r:id="rId21"/>
    <p:sldId id="542" r:id="rId22"/>
    <p:sldId id="909" r:id="rId23"/>
    <p:sldId id="131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71" autoAdjust="0"/>
    <p:restoredTop sz="94660"/>
  </p:normalViewPr>
  <p:slideViewPr>
    <p:cSldViewPr snapToGrid="0">
      <p:cViewPr varScale="1">
        <p:scale>
          <a:sx n="83" d="100"/>
          <a:sy n="83" d="100"/>
        </p:scale>
        <p:origin x="120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FC2943-8F01-4BD5-97C0-A0054C209F65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CE83C-C362-4358-B929-274200EC9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168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CE83C-C362-4358-B929-274200EC9B6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14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13293B37-C06E-3D03-8BCC-0698138BAE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74FC978-1E6A-49B1-B9A5-F7374C84D3C8}" type="slidenum">
              <a:rPr lang="en-US" altLang="en-US" smtClean="0"/>
              <a:pPr/>
              <a:t>16</a:t>
            </a:fld>
            <a:endParaRPr lang="en-US" altLang="en-US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A07EA7D2-A416-A235-B596-E41768F0BF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F526E711-CE0D-7564-B64C-58CE7AD4AB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7246A-9AFE-2BDE-A466-F282B7496D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97E639-1655-C2CC-6D5A-B5C049021E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E6DC0B-4A1E-368C-820F-56DC63D84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30845-8431-49EC-9E9D-171642C6F357}" type="datetimeFigureOut">
              <a:rPr lang="en-US" smtClean="0"/>
              <a:t>4/24/2026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B9A07A-8617-BE59-35EF-5FD78A7E2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13401-8A59-A2AE-F4DB-9B6803D18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F2776-73C6-4314-98AE-369464CEB6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259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64EC8-6D6A-9A61-468D-B238B8D07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93F5CC-3972-3066-CACB-D9990E3598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41AD20-E866-AEB7-113F-D1B0FE6B1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30845-8431-49EC-9E9D-171642C6F357}" type="datetimeFigureOut">
              <a:rPr lang="en-US" smtClean="0"/>
              <a:t>4/24/2026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DBF604-29CB-DAAD-41B9-9F8E4C4A1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9A8F52-0C3E-BC9C-F41D-0406BAE52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F2776-73C6-4314-98AE-369464CEB6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709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67F808-27C5-48A9-2D22-BD3D4E6773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94C9DF-FC6A-3FE7-6649-7E152BAEE8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8E48E7-ACB6-4CB7-E7FC-3DB079DA1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30845-8431-49EC-9E9D-171642C6F357}" type="datetimeFigureOut">
              <a:rPr lang="en-US" smtClean="0"/>
              <a:t>4/24/2026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81D09B-EE7D-CC7A-FA11-B8771469D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3A6953-02E4-5BB0-223E-5A7C214DC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F2776-73C6-4314-98AE-369464CEB6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505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43050-6632-72C0-C305-929F84C64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606DB-1677-6273-FCB8-3D550FD54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5D39C0-24E7-144A-CC5A-9FA822686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30845-8431-49EC-9E9D-171642C6F357}" type="datetimeFigureOut">
              <a:rPr lang="en-US" smtClean="0"/>
              <a:t>4/24/2026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3977D7-0FDB-9DAB-08E7-F5FFE751A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FE006B-7756-E038-F519-CA205FA8A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F2776-73C6-4314-98AE-369464CEB6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602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767B0-ED8C-459C-BB45-B5D6CC188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E6DF20-D0A8-5B4E-8690-B028F18F8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1C1C98-566B-5B3D-FF48-42AB04A35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30845-8431-49EC-9E9D-171642C6F357}" type="datetimeFigureOut">
              <a:rPr lang="en-US" smtClean="0"/>
              <a:t>4/24/2026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644B8C-EA1E-473F-5FD0-5F495BCF8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5EFC87-65E6-38E5-B07F-E0577433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F2776-73C6-4314-98AE-369464CEB6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678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DF710-9D86-BEAA-3B0C-89ED17E47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9179EE-ECEE-F788-DAF1-BC450D9A8E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2D4D4E-5321-D28F-739A-471834294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97D2B5-77F6-DCD8-4E7A-79896B602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30845-8431-49EC-9E9D-171642C6F357}" type="datetimeFigureOut">
              <a:rPr lang="en-US" smtClean="0"/>
              <a:t>4/24/2026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139EDA-629B-B21E-D2D2-D654994DC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AF3201-AE5A-DB58-A8C8-CBE3B0E2C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F2776-73C6-4314-98AE-369464CEB6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357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32930-80B4-3803-41F3-74536EDB8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35F46B-A935-477E-669F-BD6212D8BA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5FD83E-054D-5ADD-CC72-C78EEE9B9D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7CA592-F0D6-61E9-E4A9-DB5607A613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8A6F17-7FC0-16A4-1463-5EF391EB03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1E7823-B54B-D9B3-741C-E7E4FE272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30845-8431-49EC-9E9D-171642C6F357}" type="datetimeFigureOut">
              <a:rPr lang="en-US" smtClean="0"/>
              <a:t>4/24/2026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AFA942-84AC-E828-1871-DEB14AA01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4C357A-5CF8-14B9-1D74-EED6CCF3B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F2776-73C6-4314-98AE-369464CEB6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635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39716-6440-F1C4-E16B-F0892B8B0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6A3339-BDE4-A72C-2D0B-310331F56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30845-8431-49EC-9E9D-171642C6F357}" type="datetimeFigureOut">
              <a:rPr lang="en-US" smtClean="0"/>
              <a:t>4/24/2026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5DABDD-3B21-E68E-B814-8FB98569D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EB0355-8243-6A0F-AE46-FD94695B6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F2776-73C6-4314-98AE-369464CEB6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530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4FD34A-5786-128F-6FB8-03347CC41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30845-8431-49EC-9E9D-171642C6F357}" type="datetimeFigureOut">
              <a:rPr lang="en-US" smtClean="0"/>
              <a:t>4/24/2026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5D12D3-D25A-3832-A296-AB8433179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4D9E69-C292-C6DF-6ADA-461F3C607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F2776-73C6-4314-98AE-369464CEB6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191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F26BE-BE8A-69E4-7B79-C0A85C3A8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484D4-D393-69CF-887B-D7A345C1E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C5887A-4FD7-9268-F1B2-3630CF8FD9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A4DF4D-21F7-B895-378C-7473D20C9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30845-8431-49EC-9E9D-171642C6F357}" type="datetimeFigureOut">
              <a:rPr lang="en-US" smtClean="0"/>
              <a:t>4/24/2026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8F306E-1D13-04E0-B77A-4DCC8D878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6A9A13-4995-7075-9A3C-04BAE9984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F2776-73C6-4314-98AE-369464CEB6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76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E9E2F-A29A-7586-2CED-1B2A287B2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09F816-1F4E-6B52-7582-3546A0AEDF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15280E-7CED-54FE-D05F-B02A395CCA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D0C128-14D1-5AF2-663C-F9BCEE3C0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30845-8431-49EC-9E9D-171642C6F357}" type="datetimeFigureOut">
              <a:rPr lang="en-US" smtClean="0"/>
              <a:t>4/24/2026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94752E-EF1D-783D-7794-C15024602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6E1F70-B3D1-13BB-8150-E2DC5BD12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F2776-73C6-4314-98AE-369464CEB6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517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25DA46-2EEC-786E-874C-7AE7AD0B7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371987-27DF-E11E-7253-746CB06B9C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D1C079-4C61-FF46-BC67-4D0C8B7FA8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230845-8431-49EC-9E9D-171642C6F357}" type="datetimeFigureOut">
              <a:rPr lang="en-US" smtClean="0"/>
              <a:t>4/24/2026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43EEB-1C28-C4A1-2417-E8DF2C95F6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26F33-DC0E-85C3-1E55-F8D41CFBE2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AF2776-73C6-4314-98AE-369464CEB6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378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NULL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Chart.xls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febina.mathew@ndsu.edu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febina.mathew@ndsu.edu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5A6CC-B39C-F47E-7B67-9DA9A99224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97969"/>
            <a:ext cx="9144000" cy="1655762"/>
          </a:xfrm>
        </p:spPr>
        <p:txBody>
          <a:bodyPr>
            <a:normAutofit/>
          </a:bodyPr>
          <a:lstStyle/>
          <a:p>
            <a:r>
              <a:rPr lang="en-US" dirty="0"/>
              <a:t>Precision Agriculture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7CDB4C-25A3-471D-BF3A-6F096BDC01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9205" y="2177131"/>
            <a:ext cx="9825654" cy="313805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/>
              <a:t>David Clay, Sharon Clay, and Skye Brugler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/>
              <a:t>Editor-in-Chief American Society of Agronomy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/>
              <a:t>SD Endowed Corn Utilization Council Chair Precision Farming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/>
              <a:t>Distinguished Professor in Soil Biogeochemistry</a:t>
            </a:r>
            <a:br>
              <a:rPr lang="en-US" sz="2800" dirty="0"/>
            </a:br>
            <a:r>
              <a:rPr lang="en-US" sz="2800" dirty="0"/>
              <a:t>South Dakota State University</a:t>
            </a:r>
            <a:br>
              <a:rPr lang="en-US" sz="2800" dirty="0"/>
            </a:br>
            <a:r>
              <a:rPr lang="en-US" sz="2800" dirty="0"/>
              <a:t>Brookings, SD 57007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/>
              <a:t>Cell: 605-690-7635</a:t>
            </a:r>
            <a:br>
              <a:rPr lang="en-US" sz="2800" dirty="0"/>
            </a:br>
            <a:r>
              <a:rPr lang="en-US" sz="2800" dirty="0"/>
              <a:t>david.clay@sdstate.edu</a:t>
            </a:r>
            <a:r>
              <a:rPr lang="en-US" sz="2800" i="1" dirty="0"/>
              <a:t> </a:t>
            </a:r>
            <a:br>
              <a:rPr lang="en-US" sz="2000" i="1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79287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96AEC1-F830-45B1-D29C-9BEADF7D01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2FE7D-C2EB-F5DE-D002-844B2C27D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9418" y="257550"/>
            <a:ext cx="10515600" cy="895054"/>
          </a:xfrm>
        </p:spPr>
        <p:txBody>
          <a:bodyPr/>
          <a:lstStyle/>
          <a:p>
            <a:r>
              <a:rPr lang="en-US" dirty="0"/>
              <a:t>Management induced variability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D3D11B02-22CE-5872-4A98-DD3937586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533" y="1656384"/>
            <a:ext cx="4625013" cy="3545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7E94B9-63A4-9355-BF1E-BD4A60D771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454" y="1436145"/>
            <a:ext cx="6334437" cy="413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683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8B43E-394B-2778-CC4C-163AD2A5F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906" y="133631"/>
            <a:ext cx="5257800" cy="1325563"/>
          </a:xfrm>
        </p:spPr>
        <p:txBody>
          <a:bodyPr/>
          <a:lstStyle/>
          <a:p>
            <a:pPr>
              <a:defRPr/>
            </a:pPr>
            <a:r>
              <a:rPr lang="en-US" dirty="0"/>
              <a:t>Understand the data</a:t>
            </a:r>
          </a:p>
        </p:txBody>
      </p:sp>
      <p:pic>
        <p:nvPicPr>
          <p:cNvPr id="51203" name="Picture 4">
            <a:extLst>
              <a:ext uri="{FF2B5EF4-FFF2-40B4-BE49-F238E27FC236}">
                <a16:creationId xmlns:a16="http://schemas.microsoft.com/office/drawing/2014/main" id="{5AE5B467-D627-D854-AC54-20402CB61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443" y="1319845"/>
            <a:ext cx="4800600" cy="500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8B39FC6-AF5E-D4A4-AE5F-C131572F87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718" y="1774662"/>
            <a:ext cx="5899647" cy="34854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BE525-CCF6-18AA-836C-702BA6E31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715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Can we use Precision Tools to Better our Understanding of the System.</a:t>
            </a:r>
          </a:p>
        </p:txBody>
      </p:sp>
    </p:spTree>
    <p:extLst>
      <p:ext uri="{BB962C8B-B14F-4D97-AF65-F5344CB8AC3E}">
        <p14:creationId xmlns:p14="http://schemas.microsoft.com/office/powerpoint/2010/main" val="3146654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87823-A576-16C4-0DF5-AE46B341A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439491-485D-95B5-3456-641D4A1C98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think there is strong relationship between soil nutrients and yield?</a:t>
            </a:r>
          </a:p>
          <a:p>
            <a:r>
              <a:rPr lang="en-US" dirty="0"/>
              <a:t>How do you think the plants responded to water stress?</a:t>
            </a:r>
          </a:p>
        </p:txBody>
      </p:sp>
    </p:spTree>
    <p:extLst>
      <p:ext uri="{BB962C8B-B14F-4D97-AF65-F5344CB8AC3E}">
        <p14:creationId xmlns:p14="http://schemas.microsoft.com/office/powerpoint/2010/main" val="3757164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25669" y="0"/>
            <a:ext cx="11766331" cy="1681162"/>
          </a:xfrm>
        </p:spPr>
        <p:txBody>
          <a:bodyPr/>
          <a:lstStyle/>
          <a:p>
            <a:pPr>
              <a:defRPr/>
            </a:pPr>
            <a:r>
              <a:rPr lang="en-US" sz="3600" dirty="0"/>
              <a:t>Poor relationships between soil test P and yield</a:t>
            </a:r>
            <a:r>
              <a:rPr lang="en-US" dirty="0"/>
              <a:t>.</a:t>
            </a:r>
          </a:p>
        </p:txBody>
      </p:sp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11" y="1370645"/>
            <a:ext cx="4800600" cy="367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1723889"/>
              </p:ext>
            </p:extLst>
          </p:nvPr>
        </p:nvGraphicFramePr>
        <p:xfrm>
          <a:off x="6588344" y="1681162"/>
          <a:ext cx="4800600" cy="37073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PW 6.0 Graph" r:id="rId3" imgW="5810040" imgH="4867200" progId="SigmaPlotGraphicObject.4">
                  <p:embed/>
                </p:oleObj>
              </mc:Choice>
              <mc:Fallback>
                <p:oleObj name="SPW 6.0 Graph" r:id="rId3" imgW="5810040" imgH="4867200" progId="SigmaPlotGraphicObject.4">
                  <p:embed/>
                  <p:pic>
                    <p:nvPicPr>
                      <p:cNvPr id="20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344" y="1681162"/>
                        <a:ext cx="4800600" cy="37073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TextBox 6"/>
          <p:cNvSpPr txBox="1">
            <a:spLocks noChangeArrowheads="1"/>
          </p:cNvSpPr>
          <p:nvPr/>
        </p:nvSpPr>
        <p:spPr bwMode="auto">
          <a:xfrm>
            <a:off x="3625917" y="5688493"/>
            <a:ext cx="37112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2800" dirty="0"/>
              <a:t>What does this mean?</a:t>
            </a:r>
          </a:p>
        </p:txBody>
      </p:sp>
    </p:spTree>
    <p:extLst>
      <p:ext uri="{BB962C8B-B14F-4D97-AF65-F5344CB8AC3E}">
        <p14:creationId xmlns:p14="http://schemas.microsoft.com/office/powerpoint/2010/main" val="14340575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9469A-1B0D-7B92-FB49-72E30A22F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448" y="86597"/>
            <a:ext cx="10515600" cy="1036148"/>
          </a:xfrm>
        </p:spPr>
        <p:txBody>
          <a:bodyPr/>
          <a:lstStyle/>
          <a:p>
            <a:r>
              <a:rPr lang="en-US" dirty="0"/>
              <a:t>Detailed measurement and models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10E956B0-4600-4CC5-A871-1141A4889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48" y="1194155"/>
            <a:ext cx="3813155" cy="251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0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198543"/>
              </p:ext>
            </p:extLst>
          </p:nvPr>
        </p:nvGraphicFramePr>
        <p:xfrm>
          <a:off x="66675" y="3940175"/>
          <a:ext cx="5019675" cy="287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4914997" imgH="2657332" progId="Excel.Chart.8">
                  <p:embed/>
                </p:oleObj>
              </mc:Choice>
              <mc:Fallback>
                <p:oleObj name="Chart" r:id="rId3" imgW="4914997" imgH="2657332" progId="Excel.Chart.8">
                  <p:embed/>
                  <p:pic>
                    <p:nvPicPr>
                      <p:cNvPr id="409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75" y="3940175"/>
                        <a:ext cx="5019675" cy="2873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">
            <a:extLst>
              <a:ext uri="{FF2B5EF4-FFF2-40B4-BE49-F238E27FC236}">
                <a16:creationId xmlns:a16="http://schemas.microsoft.com/office/drawing/2014/main" id="{C603B3E0-94D8-00EB-7F94-BE06841DF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163275"/>
            <a:ext cx="4474737" cy="3510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8688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09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42DC647B-75C2-A1C1-C7AD-DD0110B3D42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484884" y="101205"/>
            <a:ext cx="8540465" cy="642434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3600" b="1" dirty="0"/>
              <a:t>Water impact plant gene expression</a:t>
            </a:r>
          </a:p>
        </p:txBody>
      </p:sp>
      <p:sp>
        <p:nvSpPr>
          <p:cNvPr id="45061" name="Text Box 18">
            <a:extLst>
              <a:ext uri="{FF2B5EF4-FFF2-40B4-BE49-F238E27FC236}">
                <a16:creationId xmlns:a16="http://schemas.microsoft.com/office/drawing/2014/main" id="{4D7F3135-6170-F395-076F-FA87A2EFF33F}"/>
              </a:ext>
            </a:extLst>
          </p:cNvPr>
          <p:cNvSpPr txBox="1">
            <a:spLocks noChangeArrowheads="1"/>
          </p:cNvSpPr>
          <p:nvPr/>
        </p:nvSpPr>
        <p:spPr bwMode="auto">
          <a:xfrm flipV="1">
            <a:off x="3856038" y="3103564"/>
            <a:ext cx="2754312" cy="300037"/>
          </a:xfrm>
          <a:prstGeom prst="rect">
            <a:avLst/>
          </a:prstGeom>
          <a:noFill/>
          <a:ln>
            <a:noFill/>
          </a:ln>
        </p:spPr>
        <p:txBody>
          <a:bodyPr rot="1080000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8" name="Text Box 19">
            <a:extLst>
              <a:ext uri="{FF2B5EF4-FFF2-40B4-BE49-F238E27FC236}">
                <a16:creationId xmlns:a16="http://schemas.microsoft.com/office/drawing/2014/main" id="{B9D7D725-73EF-F843-E361-63C310C19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372" y="1096165"/>
            <a:ext cx="593894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None/>
            </a:pPr>
            <a:r>
              <a:rPr lang="en-US" altLang="en-US" sz="2400" dirty="0">
                <a:cs typeface="Arial" panose="020B0604020202020204" pitchFamily="34" charset="0"/>
              </a:rPr>
              <a:t>In the low yielding area, over 800 genes were differentially impacted.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0B65DD-5DEE-5A9B-7087-27B0F173A732}"/>
              </a:ext>
            </a:extLst>
          </p:cNvPr>
          <p:cNvSpPr txBox="1"/>
          <p:nvPr/>
        </p:nvSpPr>
        <p:spPr>
          <a:xfrm>
            <a:off x="262012" y="6255688"/>
            <a:ext cx="55218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Plant Genome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</a:t>
            </a:r>
            <a:r>
              <a:rPr lang="en-US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6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(2), plantgenome2012.2011.0029.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5AA958-B8C3-2179-9CCC-61B881CCAB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730682"/>
            <a:ext cx="5696745" cy="4525006"/>
          </a:xfrm>
          <a:prstGeom prst="rect">
            <a:avLst/>
          </a:prstGeom>
        </p:spPr>
      </p:pic>
      <p:pic>
        <p:nvPicPr>
          <p:cNvPr id="2" name="Picture 1" descr="m99cornyield2">
            <a:extLst>
              <a:ext uri="{FF2B5EF4-FFF2-40B4-BE49-F238E27FC236}">
                <a16:creationId xmlns:a16="http://schemas.microsoft.com/office/drawing/2014/main" id="{7D8AF803-F2D6-B716-EED3-A83F495E8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48" y="2169738"/>
            <a:ext cx="5697013" cy="3944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662A9A28-33C6-5210-06BC-DB1391EA7B49}"/>
              </a:ext>
            </a:extLst>
          </p:cNvPr>
          <p:cNvSpPr/>
          <p:nvPr/>
        </p:nvSpPr>
        <p:spPr>
          <a:xfrm>
            <a:off x="2674385" y="4084641"/>
            <a:ext cx="374573" cy="372502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7B15057-734A-9D4F-76B4-A743176236ED}"/>
              </a:ext>
            </a:extLst>
          </p:cNvPr>
          <p:cNvSpPr/>
          <p:nvPr/>
        </p:nvSpPr>
        <p:spPr>
          <a:xfrm flipH="1">
            <a:off x="3347846" y="4457143"/>
            <a:ext cx="374573" cy="372502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76626-F922-3DCE-C075-195F2063B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Precision farming future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1491F0-67DC-B5FE-D477-FEA6BA58E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New tools are available to us. </a:t>
            </a:r>
          </a:p>
          <a:p>
            <a:pPr lvl="1"/>
            <a:r>
              <a:rPr lang="en-US" dirty="0"/>
              <a:t>Molecular biology give us opportunity to identify mechanisms impacting yield</a:t>
            </a:r>
          </a:p>
          <a:p>
            <a:pPr lvl="1"/>
            <a:r>
              <a:rPr lang="en-US" dirty="0"/>
              <a:t>Dr. S. Clay has been looking why weeds reduce yields and why cover crops reduce nitrous oxide emissions</a:t>
            </a:r>
          </a:p>
          <a:p>
            <a:r>
              <a:rPr lang="en-US" dirty="0"/>
              <a:t>We can predict crop yields based using AI and crop reflectance</a:t>
            </a:r>
          </a:p>
          <a:p>
            <a:r>
              <a:rPr lang="en-US" dirty="0"/>
              <a:t>We can do more than assess plant height.</a:t>
            </a:r>
          </a:p>
        </p:txBody>
      </p:sp>
    </p:spTree>
    <p:extLst>
      <p:ext uri="{BB962C8B-B14F-4D97-AF65-F5344CB8AC3E}">
        <p14:creationId xmlns:p14="http://schemas.microsoft.com/office/powerpoint/2010/main" val="8006141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4D141-32A6-A0C9-A60F-3913DACFF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659" y="133770"/>
            <a:ext cx="11004933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Position managers producers to take advantages of remote sensing (Producer survey).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B918C-9855-B53D-2FBA-419D46DA3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659" y="1438913"/>
            <a:ext cx="10515600" cy="3980173"/>
          </a:xfrm>
        </p:spPr>
        <p:txBody>
          <a:bodyPr>
            <a:normAutofit/>
          </a:bodyPr>
          <a:lstStyle/>
          <a:p>
            <a:r>
              <a:rPr lang="en-US" dirty="0"/>
              <a:t>76% of those surveyed have not used UAV technology</a:t>
            </a:r>
          </a:p>
          <a:p>
            <a:pPr lvl="1"/>
            <a:r>
              <a:rPr lang="en-US" dirty="0"/>
              <a:t>11 % used the imagery </a:t>
            </a:r>
          </a:p>
          <a:p>
            <a:pPr lvl="1"/>
            <a:r>
              <a:rPr lang="en-US" dirty="0"/>
              <a:t>6% for applications</a:t>
            </a:r>
          </a:p>
          <a:p>
            <a:pPr lvl="1"/>
            <a:r>
              <a:rPr lang="en-US" dirty="0"/>
              <a:t>7% for both</a:t>
            </a:r>
          </a:p>
          <a:p>
            <a:r>
              <a:rPr lang="en-US" dirty="0"/>
              <a:t>Barrier to adoption was unknown financial benefits</a:t>
            </a:r>
          </a:p>
          <a:p>
            <a:r>
              <a:rPr lang="en-US" dirty="0"/>
              <a:t>We will analyze data collected in the past to conduct to conduct a financial analysis.</a:t>
            </a:r>
          </a:p>
          <a:p>
            <a:r>
              <a:rPr lang="en-US" dirty="0"/>
              <a:t>If we want to increase use of remote sensing, we need to train N users how to use the data.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492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D53C1-CA47-5A12-87AB-592A1D574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Precision Farming Textbook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C9F93-781A-4068-DE7C-92877117F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662" y="1401879"/>
            <a:ext cx="12069337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1 – An Introduction to Precision Agriculture </a:t>
            </a:r>
            <a:r>
              <a:rPr lang="en-US" i="1" dirty="0"/>
              <a:t>(David Clay &amp; Skye Brugler)</a:t>
            </a:r>
            <a:endParaRPr lang="en-US" dirty="0"/>
          </a:p>
          <a:p>
            <a:r>
              <a:rPr lang="en-US" dirty="0"/>
              <a:t>2– Adoption of Precision Agriculture technology </a:t>
            </a:r>
            <a:r>
              <a:rPr lang="en-US" i="1" dirty="0"/>
              <a:t>(Bhavna Joshi)</a:t>
            </a:r>
            <a:endParaRPr lang="en-US" dirty="0"/>
          </a:p>
          <a:p>
            <a:r>
              <a:rPr lang="en-US" dirty="0"/>
              <a:t>3– The Discovery and Adoption of Precision Agriculture </a:t>
            </a:r>
            <a:r>
              <a:rPr lang="en-US" i="1" dirty="0"/>
              <a:t>(Harkirat Kaur)</a:t>
            </a:r>
            <a:endParaRPr lang="en-US" dirty="0"/>
          </a:p>
          <a:p>
            <a:endParaRPr lang="en-US" b="1" dirty="0"/>
          </a:p>
          <a:p>
            <a:r>
              <a:rPr lang="en-US" b="1" dirty="0"/>
              <a:t>Characterizing and Managing System Variability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4 – Variable Rate Technology: Yield Monitors and Variable Rate Equipment </a:t>
            </a:r>
            <a:r>
              <a:rPr lang="en-US" i="1" dirty="0"/>
              <a:t>(Ali Mirzakhani Nafchi)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5– Understanding and Identifying Variability within the Cropping System </a:t>
            </a:r>
            <a:r>
              <a:rPr lang="en-US" i="1" dirty="0"/>
              <a:t>(Sharon Clay)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6 – Soil Variability and Fertility Management </a:t>
            </a:r>
            <a:r>
              <a:rPr lang="en-US" i="1" dirty="0"/>
              <a:t>(Katsutoshi Mizuta)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461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ADAA1-00BB-3BE5-D688-9984BCE31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2737" y="126578"/>
            <a:ext cx="5121723" cy="1325563"/>
          </a:xfrm>
        </p:spPr>
        <p:txBody>
          <a:bodyPr/>
          <a:lstStyle/>
          <a:p>
            <a:r>
              <a:rPr lang="en-US" dirty="0"/>
              <a:t>Precision Agriculture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2970F-F842-D8B9-D741-AC9F5515B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664" y="1240447"/>
            <a:ext cx="11215867" cy="2614072"/>
          </a:xfrm>
        </p:spPr>
        <p:txBody>
          <a:bodyPr>
            <a:normAutofit/>
          </a:bodyPr>
          <a:lstStyle/>
          <a:p>
            <a:r>
              <a:rPr lang="en-US" dirty="0"/>
              <a:t>Precision Farming can be separated into multiple components that include:</a:t>
            </a:r>
          </a:p>
          <a:p>
            <a:pPr lvl="1"/>
            <a:r>
              <a:rPr lang="en-US" dirty="0"/>
              <a:t>Data collection </a:t>
            </a:r>
          </a:p>
          <a:p>
            <a:pPr lvl="1"/>
            <a:r>
              <a:rPr lang="en-US" dirty="0"/>
              <a:t>Decisions</a:t>
            </a:r>
          </a:p>
          <a:p>
            <a:pPr lvl="1"/>
            <a:r>
              <a:rPr lang="en-US" dirty="0"/>
              <a:t>Implementation</a:t>
            </a:r>
          </a:p>
          <a:p>
            <a:pPr lvl="1"/>
            <a:r>
              <a:rPr lang="en-US" dirty="0"/>
              <a:t>Measuring impacts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E59C0D-B804-F6A2-E8C5-802E9787B73C}"/>
              </a:ext>
            </a:extLst>
          </p:cNvPr>
          <p:cNvSpPr txBox="1"/>
          <p:nvPr/>
        </p:nvSpPr>
        <p:spPr>
          <a:xfrm>
            <a:off x="1428998" y="4542300"/>
            <a:ext cx="9757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All components are influenced by technology</a:t>
            </a:r>
          </a:p>
        </p:txBody>
      </p:sp>
    </p:spTree>
    <p:extLst>
      <p:ext uri="{BB962C8B-B14F-4D97-AF65-F5344CB8AC3E}">
        <p14:creationId xmlns:p14="http://schemas.microsoft.com/office/powerpoint/2010/main" val="33565191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D53C1-CA47-5A12-87AB-592A1D574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Precision Farming Textbook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C9F93-781A-4068-DE7C-92877117F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662" y="1401879"/>
            <a:ext cx="12069337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1 – An Introduction to Precision Agriculture </a:t>
            </a:r>
            <a:r>
              <a:rPr lang="en-US" i="1" dirty="0"/>
              <a:t>(David Clay &amp; Skye Brugler)</a:t>
            </a:r>
            <a:endParaRPr lang="en-US" dirty="0"/>
          </a:p>
          <a:p>
            <a:r>
              <a:rPr lang="en-US" dirty="0"/>
              <a:t>2– Adoption of Precision Agriculture technology </a:t>
            </a:r>
            <a:r>
              <a:rPr lang="en-US" i="1" dirty="0"/>
              <a:t>(Bhavna Joshi)</a:t>
            </a:r>
            <a:endParaRPr lang="en-US" dirty="0"/>
          </a:p>
          <a:p>
            <a:r>
              <a:rPr lang="en-US" dirty="0"/>
              <a:t>3– The Discovery and Adoption of Precision Agriculture </a:t>
            </a:r>
            <a:r>
              <a:rPr lang="en-US" i="1" dirty="0"/>
              <a:t>(Harkirat Kaur)</a:t>
            </a:r>
            <a:endParaRPr lang="en-US" dirty="0"/>
          </a:p>
          <a:p>
            <a:endParaRPr lang="en-US" b="1" dirty="0"/>
          </a:p>
          <a:p>
            <a:r>
              <a:rPr lang="en-US" b="1" dirty="0"/>
              <a:t>Characterizing and Managing System Variability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4 – Variable Rate Technology: Yield Monitors and Variable Rate Equipment </a:t>
            </a:r>
            <a:r>
              <a:rPr lang="en-US" i="1" dirty="0"/>
              <a:t>(Ali Mirzakhani Nafchi)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5– Understanding and Identifying Variability within the Cropping System </a:t>
            </a:r>
            <a:r>
              <a:rPr lang="en-US" i="1" dirty="0"/>
              <a:t>(Sharon Clay)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6 – Soil Variability and Fertility Management </a:t>
            </a:r>
            <a:r>
              <a:rPr lang="en-US" i="1" dirty="0"/>
              <a:t>(Katsutoshi Mizuta)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6390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99F3F-A723-F464-27A2-5879ED7F4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728" y="227965"/>
            <a:ext cx="10515600" cy="1325563"/>
          </a:xfrm>
        </p:spPr>
        <p:txBody>
          <a:bodyPr/>
          <a:lstStyle/>
          <a:p>
            <a:r>
              <a:rPr lang="en-US" dirty="0"/>
              <a:t>Precision Agriculture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F2CA5-E9CE-1274-D04A-604F1FC9D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015" y="1553528"/>
            <a:ext cx="11249025" cy="4812982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b="1" dirty="0"/>
              <a:t>Pest and Disease Management</a:t>
            </a:r>
            <a:endParaRPr lang="en-US" dirty="0"/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17 –  Precision Insect Measurement and Management</a:t>
            </a:r>
            <a:r>
              <a:rPr lang="en-US" i="1" dirty="0"/>
              <a:t> (Ivan Grijalva)</a:t>
            </a:r>
            <a:endParaRPr lang="en-US" dirty="0"/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18– Targeted Weed Management using Precision Agriculture </a:t>
            </a:r>
            <a:r>
              <a:rPr lang="en-US" i="1" dirty="0"/>
              <a:t>(Anita Dille)</a:t>
            </a:r>
            <a:endParaRPr lang="en-US" dirty="0"/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19- Disease Management  </a:t>
            </a:r>
            <a:r>
              <a:rPr lang="en-US" i="1" dirty="0"/>
              <a:t>(F</a:t>
            </a:r>
            <a:r>
              <a:rPr lang="en-US" i="1" dirty="0">
                <a:hlinkClick r:id="rId2"/>
              </a:rPr>
              <a:t>ebina Mathew</a:t>
            </a:r>
            <a:r>
              <a:rPr lang="en-US" i="1" dirty="0"/>
              <a:t>)</a:t>
            </a:r>
            <a:endParaRPr lang="en-US" dirty="0"/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 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b="1" dirty="0"/>
              <a:t>On-Farm Data Collection, Management, and Utilization </a:t>
            </a:r>
            <a:endParaRPr lang="en-US" dirty="0"/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20 – Yield Monitoring and Mapping </a:t>
            </a:r>
            <a:r>
              <a:rPr lang="en-US" i="1" dirty="0"/>
              <a:t>(John Fulton)</a:t>
            </a:r>
            <a:endParaRPr lang="en-US" dirty="0"/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21– On-Farm Replicated Strip Trials </a:t>
            </a:r>
            <a:r>
              <a:rPr lang="en-US" i="1" dirty="0"/>
              <a:t>(Peter Kyveryga)</a:t>
            </a:r>
            <a:endParaRPr lang="en-US" dirty="0"/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22 – Precision Agriculture Data Management </a:t>
            </a:r>
            <a:r>
              <a:rPr lang="en-US" i="1" dirty="0"/>
              <a:t>(Ali Mirzakhani Nafchi)</a:t>
            </a:r>
            <a:endParaRPr lang="en-US" dirty="0"/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23 – Economics of Precision Farming </a:t>
            </a:r>
            <a:r>
              <a:rPr lang="en-US" i="1" dirty="0"/>
              <a:t>(Wang Tong)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8423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99F3F-A723-F464-27A2-5879ED7F4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728" y="227965"/>
            <a:ext cx="10515600" cy="1325563"/>
          </a:xfrm>
        </p:spPr>
        <p:txBody>
          <a:bodyPr/>
          <a:lstStyle/>
          <a:p>
            <a:r>
              <a:rPr lang="en-US" dirty="0"/>
              <a:t>Precision Agriculture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F2CA5-E9CE-1274-D04A-604F1FC9D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015" y="1553528"/>
            <a:ext cx="11249025" cy="4812982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b="1" dirty="0"/>
              <a:t>Pest and Disease Management</a:t>
            </a:r>
            <a:endParaRPr lang="en-US" dirty="0"/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17 –  Precision Insect Measurement and Management</a:t>
            </a:r>
            <a:r>
              <a:rPr lang="en-US" i="1" dirty="0"/>
              <a:t> (Ivan Grijalva)</a:t>
            </a:r>
            <a:endParaRPr lang="en-US" dirty="0"/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18– Targeted Weed Management using Precision Agriculture </a:t>
            </a:r>
            <a:r>
              <a:rPr lang="en-US" i="1" dirty="0"/>
              <a:t>(Anita Dille)</a:t>
            </a:r>
            <a:endParaRPr lang="en-US" dirty="0"/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19- Disease Management  </a:t>
            </a:r>
            <a:r>
              <a:rPr lang="en-US" i="1" dirty="0"/>
              <a:t>(F</a:t>
            </a:r>
            <a:r>
              <a:rPr lang="en-US" i="1" dirty="0">
                <a:hlinkClick r:id="rId2"/>
              </a:rPr>
              <a:t>ebina Mathew</a:t>
            </a:r>
            <a:r>
              <a:rPr lang="en-US" i="1" dirty="0"/>
              <a:t>)</a:t>
            </a:r>
            <a:endParaRPr lang="en-US" dirty="0"/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 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b="1" dirty="0"/>
              <a:t>On-Farm Data Collection, Management, and Utilization </a:t>
            </a:r>
            <a:endParaRPr lang="en-US" dirty="0"/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20 – Yield Monitoring and Mapping </a:t>
            </a:r>
            <a:r>
              <a:rPr lang="en-US" i="1" dirty="0"/>
              <a:t>(John Fulton)</a:t>
            </a:r>
            <a:endParaRPr lang="en-US" dirty="0"/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21– On-Farm Replicated Strip Trials </a:t>
            </a:r>
            <a:r>
              <a:rPr lang="en-US" i="1" dirty="0"/>
              <a:t>(Peter Kyveryga)</a:t>
            </a:r>
            <a:endParaRPr lang="en-US" dirty="0"/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22 – Precision Agriculture Data Management </a:t>
            </a:r>
            <a:r>
              <a:rPr lang="en-US" i="1" dirty="0"/>
              <a:t>(Ali Mirzakhani Nafchi)</a:t>
            </a:r>
            <a:endParaRPr lang="en-US" dirty="0"/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23 – Economics of Precision Farming </a:t>
            </a:r>
            <a:r>
              <a:rPr lang="en-US" i="1" dirty="0"/>
              <a:t>(Wang Tong)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8634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330B0-6382-3945-F406-435EDAAD0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556" y="2103437"/>
            <a:ext cx="10515600" cy="1325563"/>
          </a:xfrm>
        </p:spPr>
        <p:txBody>
          <a:bodyPr/>
          <a:lstStyle/>
          <a:p>
            <a:r>
              <a:rPr lang="en-US" dirty="0"/>
              <a:t>Thank you for your attention:  Any questions?</a:t>
            </a:r>
          </a:p>
        </p:txBody>
      </p:sp>
    </p:spTree>
    <p:extLst>
      <p:ext uri="{BB962C8B-B14F-4D97-AF65-F5344CB8AC3E}">
        <p14:creationId xmlns:p14="http://schemas.microsoft.com/office/powerpoint/2010/main" val="4268596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965" y="365125"/>
            <a:ext cx="11401063" cy="1325563"/>
          </a:xfrm>
        </p:spPr>
        <p:txBody>
          <a:bodyPr/>
          <a:lstStyle/>
          <a:p>
            <a:r>
              <a:rPr lang="en-US" dirty="0"/>
              <a:t>The tools implemented depend on the climate, soils, crops, and management</a:t>
            </a:r>
          </a:p>
        </p:txBody>
      </p:sp>
      <p:pic>
        <p:nvPicPr>
          <p:cNvPr id="4" name="Picture 6" descr="prair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424" y="1706454"/>
            <a:ext cx="6539500" cy="4514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3499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>
            <a:extLst>
              <a:ext uri="{FF2B5EF4-FFF2-40B4-BE49-F238E27FC236}">
                <a16:creationId xmlns:a16="http://schemas.microsoft.com/office/drawing/2014/main" id="{1F80849C-8D82-2083-D6DF-FE429160E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319268"/>
            <a:ext cx="8686800" cy="1447800"/>
          </a:xfrm>
        </p:spPr>
        <p:txBody>
          <a:bodyPr>
            <a:normAutofit lnSpcReduction="10000"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en-US" dirty="0"/>
              <a:t>We are challenged by multiple problems including: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en-US" dirty="0"/>
              <a:t>climate variability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en-US" dirty="0"/>
              <a:t> </a:t>
            </a:r>
          </a:p>
        </p:txBody>
      </p:sp>
      <p:pic>
        <p:nvPicPr>
          <p:cNvPr id="10243" name="Picture 3" descr="Precip_Avg.jpg">
            <a:extLst>
              <a:ext uri="{FF2B5EF4-FFF2-40B4-BE49-F238E27FC236}">
                <a16:creationId xmlns:a16="http://schemas.microsoft.com/office/drawing/2014/main" id="{465B1EF6-2D94-5977-B694-40D39DA085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4" y="1204260"/>
            <a:ext cx="5759328" cy="4449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3" descr="Precip_CV.jpg">
            <a:extLst>
              <a:ext uri="{FF2B5EF4-FFF2-40B4-BE49-F238E27FC236}">
                <a16:creationId xmlns:a16="http://schemas.microsoft.com/office/drawing/2014/main" id="{E88F3425-4678-B23B-AA82-8696C5DB55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788" y="2366260"/>
            <a:ext cx="5399560" cy="4172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40530-6879-FE60-F718-E2A322169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671" y="72914"/>
            <a:ext cx="6881602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Native Americans produced food by hunting and three sisters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75BEB-3E3B-E309-D3A3-D022F1A8F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571" y="2064627"/>
            <a:ext cx="2754679" cy="2961524"/>
          </a:xfrm>
        </p:spPr>
        <p:txBody>
          <a:bodyPr>
            <a:normAutofit/>
          </a:bodyPr>
          <a:lstStyle/>
          <a:p>
            <a:r>
              <a:rPr lang="en-US" dirty="0"/>
              <a:t>Corn was a very important food source,</a:t>
            </a:r>
          </a:p>
          <a:p>
            <a:r>
              <a:rPr lang="en-US" dirty="0"/>
              <a:t>It was used as food and for trade.</a:t>
            </a:r>
          </a:p>
        </p:txBody>
      </p:sp>
      <p:pic>
        <p:nvPicPr>
          <p:cNvPr id="3074" name="Picture 2" descr="0075-0386">
            <a:extLst>
              <a:ext uri="{FF2B5EF4-FFF2-40B4-BE49-F238E27FC236}">
                <a16:creationId xmlns:a16="http://schemas.microsoft.com/office/drawing/2014/main" id="{70DB3B01-0AEB-0BA4-3F2A-7FE4015F7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068" y="365125"/>
            <a:ext cx="4796932" cy="360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95775E-6961-7851-3C5E-0267147EEF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6144" y="1398477"/>
            <a:ext cx="3790276" cy="42007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A3A8787-AE19-803F-0EC9-564D88A0B6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4231" y="4225007"/>
            <a:ext cx="3720528" cy="235016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D0FD887-C960-9515-E937-46D34AA64734}"/>
              </a:ext>
            </a:extLst>
          </p:cNvPr>
          <p:cNvSpPr txBox="1"/>
          <p:nvPr/>
        </p:nvSpPr>
        <p:spPr>
          <a:xfrm>
            <a:off x="172571" y="5652897"/>
            <a:ext cx="74309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Fire and was used to help prepare the seed bed and maize was planted in mounds.   </a:t>
            </a:r>
          </a:p>
        </p:txBody>
      </p:sp>
    </p:spTree>
    <p:extLst>
      <p:ext uri="{BB962C8B-B14F-4D97-AF65-F5344CB8AC3E}">
        <p14:creationId xmlns:p14="http://schemas.microsoft.com/office/powerpoint/2010/main" val="2773258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14" y="145802"/>
            <a:ext cx="7112230" cy="3688080"/>
          </a:xfrm>
          <a:prstGeom prst="rect">
            <a:avLst/>
          </a:prstGeom>
        </p:spPr>
      </p:pic>
      <p:pic>
        <p:nvPicPr>
          <p:cNvPr id="1028" name="Picture 4" descr="a long winding fire trail in the middle of a field, environment disaster wildfire, prairie fire">
            <a:extLst>
              <a:ext uri="{FF2B5EF4-FFF2-40B4-BE49-F238E27FC236}">
                <a16:creationId xmlns:a16="http://schemas.microsoft.com/office/drawing/2014/main" id="{0ECEFC86-54A0-10F7-ABA6-BA2249912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025" y="1696766"/>
            <a:ext cx="5964210" cy="481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42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Visit South Dakota in the 1880’s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99" y="1816099"/>
            <a:ext cx="4097765" cy="29503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23871"/>
            <a:ext cx="7327900" cy="295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41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16E44-5A39-1ED2-C7D5-7960B34D6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3864" y="305157"/>
            <a:ext cx="8791937" cy="1325563"/>
          </a:xfrm>
        </p:spPr>
        <p:txBody>
          <a:bodyPr>
            <a:normAutofit/>
          </a:bodyPr>
          <a:lstStyle/>
          <a:p>
            <a:r>
              <a:rPr lang="en-US" dirty="0"/>
              <a:t>Interactions between management, soil, and weather changed the system.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0B6775-1C6C-CB43-6609-24797E874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631" y="1432836"/>
            <a:ext cx="7938631" cy="5212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906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66AAC-0A64-484C-BCBD-1DBDD6FAB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672" y="365125"/>
            <a:ext cx="10407127" cy="850489"/>
          </a:xfrm>
        </p:spPr>
        <p:txBody>
          <a:bodyPr/>
          <a:lstStyle/>
          <a:p>
            <a:r>
              <a:rPr lang="en-US" dirty="0"/>
              <a:t>Soil Fertility;  crop rotation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C12580-077C-4CC5-8C8E-6BAC57E20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962" y="1010211"/>
            <a:ext cx="9165963" cy="31990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C72D91-7961-42EE-BC0E-505E82785C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583" y="4099305"/>
            <a:ext cx="5824325" cy="25695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1B4B2C1-C8B5-44A5-B6F3-1A3617E83469}"/>
              </a:ext>
            </a:extLst>
          </p:cNvPr>
          <p:cNvSpPr txBox="1"/>
          <p:nvPr/>
        </p:nvSpPr>
        <p:spPr>
          <a:xfrm>
            <a:off x="7735722" y="41337"/>
            <a:ext cx="3402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Nutrient maps wren based on</a:t>
            </a:r>
          </a:p>
          <a:p>
            <a:r>
              <a:rPr lang="en-US" dirty="0"/>
              <a:t>grid sampling conducted in 1999.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0067AA-4279-4881-8FBD-239D0383EBA6}"/>
              </a:ext>
            </a:extLst>
          </p:cNvPr>
          <p:cNvSpPr txBox="1"/>
          <p:nvPr/>
        </p:nvSpPr>
        <p:spPr>
          <a:xfrm>
            <a:off x="252934" y="4414586"/>
            <a:ext cx="653416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0" i="0" u="none" strike="noStrike" baseline="0" dirty="0">
                <a:latin typeface="PalatinoLinotype-Roman"/>
              </a:rPr>
              <a:t>lime dust coming off the gravel road that </a:t>
            </a:r>
          </a:p>
          <a:p>
            <a:pPr algn="l"/>
            <a:r>
              <a:rPr lang="en-US" sz="2400" b="0" i="0" u="none" strike="noStrike" baseline="0" dirty="0">
                <a:latin typeface="PalatinoLinotype-Roman"/>
              </a:rPr>
              <a:t>borders the field on that side.</a:t>
            </a:r>
          </a:p>
          <a:p>
            <a:pPr algn="l"/>
            <a:endParaRPr lang="en-US" sz="2400" b="0" i="0" u="none" strike="noStrike" baseline="0" dirty="0">
              <a:latin typeface="PalatinoLinotype-Roman"/>
            </a:endParaRPr>
          </a:p>
          <a:p>
            <a:pPr algn="l"/>
            <a:r>
              <a:rPr lang="en-US" sz="2400" b="0" i="0" u="none" strike="noStrike" baseline="0" dirty="0">
                <a:latin typeface="PalatinoLinotype-Roman"/>
              </a:rPr>
              <a:t>The highest soil test phosphorus on the </a:t>
            </a:r>
          </a:p>
          <a:p>
            <a:pPr algn="l"/>
            <a:r>
              <a:rPr lang="en-US" sz="2400" b="0" i="0" u="none" strike="noStrike" baseline="0" dirty="0">
                <a:latin typeface="PalatinoLinotype-Roman"/>
              </a:rPr>
              <a:t>field that aligns with the farm home locations,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942257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801</Words>
  <Application>Microsoft Office PowerPoint</Application>
  <PresentationFormat>Widescreen</PresentationFormat>
  <Paragraphs>104</Paragraphs>
  <Slides>23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Aptos</vt:lpstr>
      <vt:lpstr>Aptos Display</vt:lpstr>
      <vt:lpstr>Arial</vt:lpstr>
      <vt:lpstr>PalatinoLinotype-Roman</vt:lpstr>
      <vt:lpstr>Office Theme</vt:lpstr>
      <vt:lpstr>SPW 6.0 Graph</vt:lpstr>
      <vt:lpstr>Microsoft Excel Chart</vt:lpstr>
      <vt:lpstr>Precision Agriculture</vt:lpstr>
      <vt:lpstr>Precision Agriculture</vt:lpstr>
      <vt:lpstr>The tools implemented depend on the climate, soils, crops, and management</vt:lpstr>
      <vt:lpstr>PowerPoint Presentation</vt:lpstr>
      <vt:lpstr>Native Americans produced food by hunting and three sisters</vt:lpstr>
      <vt:lpstr>PowerPoint Presentation</vt:lpstr>
      <vt:lpstr>Visit South Dakota in the 1880’s</vt:lpstr>
      <vt:lpstr>Interactions between management, soil, and weather changed the system. </vt:lpstr>
      <vt:lpstr>Soil Fertility;  crop rotation</vt:lpstr>
      <vt:lpstr>Management induced variability</vt:lpstr>
      <vt:lpstr>Understand the data</vt:lpstr>
      <vt:lpstr>Can we use Precision Tools to Better our Understanding of the System.</vt:lpstr>
      <vt:lpstr>Questions</vt:lpstr>
      <vt:lpstr>Poor relationships between soil test P and yield.</vt:lpstr>
      <vt:lpstr>Detailed measurement and models</vt:lpstr>
      <vt:lpstr>Water impact plant gene expression</vt:lpstr>
      <vt:lpstr>Precision farming future</vt:lpstr>
      <vt:lpstr>Position managers producers to take advantages of remote sensing (Producer survey). </vt:lpstr>
      <vt:lpstr>New Precision Farming Textbook</vt:lpstr>
      <vt:lpstr>New Precision Farming Textbook</vt:lpstr>
      <vt:lpstr>Precision Agriculture Basics</vt:lpstr>
      <vt:lpstr>Precision Agriculture Basics</vt:lpstr>
      <vt:lpstr>Thank you for your attention:  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Clay, David</dc:creator>
  <cp:lastModifiedBy>Clay, David</cp:lastModifiedBy>
  <cp:revision>5</cp:revision>
  <dcterms:created xsi:type="dcterms:W3CDTF">2026-01-05T14:18:15Z</dcterms:created>
  <dcterms:modified xsi:type="dcterms:W3CDTF">2026-04-24T11:13:07Z</dcterms:modified>
</cp:coreProperties>
</file>