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Montserrat"/>
      <p:regular r:id="rId23"/>
      <p:bold r:id="rId24"/>
      <p:italic r:id="rId25"/>
      <p:boldItalic r:id="rId26"/>
    </p:embeddedFont>
    <p:embeddedFont>
      <p:font typeface="Barl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8" name="Matthias Mohr"/>
  <p:cmAuthor clrIdx="1" id="1" initials="" lastIdx="1" name="Harvey Jones"/>
  <p:cmAuthor clrIdx="2" id="2" initials="" lastIdx="1" name="m.mohr@moregeo.it"/>
  <p:cmAuthor clrIdx="3" id="3" initials="" lastIdx="1" name="Christopher Barn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981676-2AAD-49CE-9741-B7BA2904B0BF}">
  <a:tblStyle styleId="{01981676-2AAD-49CE-9741-B7BA2904B0BF}" styleName="Table_0">
    <a:wholeTbl>
      <a:tcTxStyle>
        <a:font>
          <a:latin typeface="Cambria"/>
          <a:ea typeface="Cambria"/>
          <a:cs typeface="Cambria"/>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Barlow-bold.fntdata"/><Relationship Id="rId27" Type="http://schemas.openxmlformats.org/officeDocument/2006/relationships/font" Target="fonts/Barlow-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Barlow-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24T19:07:01.482">
    <p:pos x="260" y="911"/>
    <p:text>This slide does not cover all issues though, right?
There are also various alignment issues that are not in issues yet / are mentioned in the building blocks itself so far.</p:text>
  </p:cm>
  <p:cm authorId="1" idx="1" dt="2026-04-24T19:07:01.482">
    <p:pos x="260" y="911"/>
    <p:text>That's right. These are mainly related to individual PFS requirements rather than the PFS as a whole. But agree that alignment is needed across all PFS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6-04-25T04:53:18.362">
    <p:pos x="66" y="3579"/>
    <p:text>It's undlear, whether this is technically feasible or realistical. It doesn't make sense to Upload to the repository itself (new PFSes are not Uploaded in binary form there either and due to the size of the documents). The only place where it could make sense is GitHub Releases, but we have to confirm whether this works well or at all.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4-24T19:03:41.232">
    <p:pos x="116" y="780"/>
    <p:text>Just a note: For SAR the requirements are the same, but for Optical there's an additional goal requirement in General Metadata that is not in the Per-Pixel Metadata requirement. Probably not an issue, just should be checked that this is fine.</p:text>
  </p:cm>
  <p:cm authorId="0" idx="3" dt="2026-04-24T19:03:41.232">
    <p:pos x="116" y="780"/>
    <p:text>This also needs to be aligned between SAR + Optical.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6-04-23T15:49:13.776">
    <p:pos x="171" y="812"/>
    <p:text>Peter suggests we remove this constraint...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6-04-24T18:52:51.115">
    <p:pos x="667" y="2437"/>
    <p:text>Must be a threshold or goal requirement, not be in the requirement category description.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6-04-24T21:26:54.108">
    <p:pos x="116" y="780"/>
    <p:text>Note that we currently have at least 5 different variants of this that are all slightly different. One in AR, one in SAR, one in SR/NLSR and one in ST. Some don't require ISO 8601 yet, so this proposal is breaking for some PFS (but in general, I think this should be aligned across all 10(?) PFS.)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6-04-24T19:00:34.939">
    <p:pos x="116" y="780"/>
    <p:text>SAR has something similar in many requirements. Ideally we define this once and reuse this across all PFS and all relevant requirements.
May also apply to the measurand (e.g integer with offset/scale vs floating point numbers)</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6-04-24T18:58:45.798">
    <p:pos x="116" y="780"/>
    <p:text>I think there are some related issues, which we should probably also consider.
https://github.com/ceos-org/ceos-ard/issues/50
and I think Chris Barnes had also some recommendations in his slides.</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6-04-24T18:48:09.468">
    <p:pos x="116" y="780"/>
    <p:text>Differences between SR/NLSR + AR + 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b3adbee5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8b3adbee5b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b3adbee5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8b3adbee5b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b3adbee5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8b3adbee5b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8b3adbee5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8b3adbee5b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8b3adbee5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8b3adbee5b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b3adbee5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8b3adbee5b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8b3adbee5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8b3adbee5b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87068ec8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87068ec8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87068ec8c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87068ec8cc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8b3adbee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8b3adbee5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87068ec8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87068ec8c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8b3adbee5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38b3adbee5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8b3adbee5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8b3adbee5b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8b3adbee5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8b3adbee5b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5.xml"/><Relationship Id="rId4" Type="http://schemas.openxmlformats.org/officeDocument/2006/relationships/hyperlink" Target="https://github.com/ceos-org/ceos-ard/issues/54" TargetMode="External"/><Relationship Id="rId5" Type="http://schemas.openxmlformats.org/officeDocument/2006/relationships/hyperlink" Target="https://github.com/ceos-org/ceos-ard/issues/21" TargetMode="External"/><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github.com/ceos-org/ceos-ard/issues/56"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github.com/ceos-org/ceos-ard/issues/8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7.xml"/><Relationship Id="rId4" Type="http://schemas.openxmlformats.org/officeDocument/2006/relationships/hyperlink" Target="https://github.com/ceos-org/ceos-ard/issues/8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8.xml"/><Relationship Id="rId4" Type="http://schemas.openxmlformats.org/officeDocument/2006/relationships/hyperlink" Target="https://github.com/ceos-org/ceos-ard/issues/58" TargetMode="External"/><Relationship Id="rId5" Type="http://schemas.openxmlformats.org/officeDocument/2006/relationships/hyperlink" Target="https://github.com/ceos-org/ceos-ard/issues/5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9.xml"/><Relationship Id="rId4" Type="http://schemas.openxmlformats.org/officeDocument/2006/relationships/hyperlink" Target="https://github.com/ceos-org/ceos-ard/issues/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ithub.com/ceos-org/ceos-ard/issu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ithub.com/ceos-org/ceos-ard/issues/67" TargetMode="External"/><Relationship Id="rId4" Type="http://schemas.openxmlformats.org/officeDocument/2006/relationships/hyperlink" Target="https://ceos-org.github.io/eo-glossary/terms/measurand" TargetMode="External"/><Relationship Id="rId5" Type="http://schemas.openxmlformats.org/officeDocument/2006/relationships/hyperlink" Target="https://www.bipm.org/documents/20126/2071204/JCGM_100_2008_E.pdf" TargetMode="External"/><Relationship Id="rId6" Type="http://schemas.openxmlformats.org/officeDocument/2006/relationships/hyperlink" Target="https://research.reading.ac.uk/fiduceo/glossa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ithub.com/ceos-org/ceos-ard/issues/67" TargetMode="External"/><Relationship Id="rId4" Type="http://schemas.openxmlformats.org/officeDocument/2006/relationships/hyperlink" Target="https://ceos-org.github.io/eo-glossary/terms/measurand" TargetMode="External"/><Relationship Id="rId5" Type="http://schemas.openxmlformats.org/officeDocument/2006/relationships/hyperlink" Target="https://www.bipm.org/documents/20126/2071204/JCGM_100_2008_E.pdf" TargetMode="External"/><Relationship Id="rId6" Type="http://schemas.openxmlformats.org/officeDocument/2006/relationships/hyperlink" Target="https://research.reading.ac.uk/fiduceo/glossary/" TargetMode="External"/><Relationship Id="rId7" Type="http://schemas.openxmlformats.org/officeDocument/2006/relationships/hyperlink" Target="https://github.com/ceos-org/ceos-ard/issues/6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hyperlink" Target="https://github.com/ceos-org/ceos-ard/issues/41" TargetMode="External"/><Relationship Id="rId5" Type="http://schemas.openxmlformats.org/officeDocument/2006/relationships/hyperlink" Target="https://github.com/ceos-org/ceos-ard/issues/72" TargetMode="External"/><Relationship Id="rId6" Type="http://schemas.openxmlformats.org/officeDocument/2006/relationships/hyperlink" Target="https://github.com/ceos-org/ceos-ard/issues/8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hyperlink" Target="https://github.com/ceos-org/ceos-ard/issues/61" TargetMode="External"/><Relationship Id="rId5" Type="http://schemas.openxmlformats.org/officeDocument/2006/relationships/image" Target="../media/image14.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document/d/12qUjbcdNK7yO-QOjz5GAIk2JNzHkuFmzd6GZG-FaKmw/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p:nvPr/>
        </p:nvSpPr>
        <p:spPr>
          <a:xfrm>
            <a:off x="6755650" y="4252800"/>
            <a:ext cx="53502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CEOS-ARD Secretariat</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A6.1</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100">
                <a:solidFill>
                  <a:schemeClr val="accent1"/>
                </a:solidFill>
                <a:latin typeface="Montserrat"/>
                <a:ea typeface="Montserrat"/>
                <a:cs typeface="Montserrat"/>
                <a:sym typeface="Montserrat"/>
              </a:rPr>
              <a:t>WGCV-56 / LSI-VC-19 Joint Meeting</a:t>
            </a:r>
            <a:endParaRPr b="1" sz="21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Sioux Falls, SD, USA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20-24 April, 2026</a:t>
            </a:r>
            <a:endParaRPr b="1" i="0" sz="2200" u="none" cap="none" strike="noStrike">
              <a:solidFill>
                <a:schemeClr val="accent1"/>
              </a:solidFill>
              <a:latin typeface="Montserrat"/>
              <a:ea typeface="Montserrat"/>
              <a:cs typeface="Montserrat"/>
              <a:sym typeface="Montserrat"/>
            </a:endParaRPr>
          </a:p>
        </p:txBody>
      </p:sp>
      <p:sp>
        <p:nvSpPr>
          <p:cNvPr id="67" name="Google Shape;67;p7"/>
          <p:cNvSpPr txBox="1"/>
          <p:nvPr>
            <p:ph type="title"/>
          </p:nvPr>
        </p:nvSpPr>
        <p:spPr>
          <a:xfrm>
            <a:off x="176050" y="175950"/>
            <a:ext cx="94764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5700"/>
              <a:t>CEOS </a:t>
            </a:r>
            <a:r>
              <a:rPr lang="en-GB" sz="5300"/>
              <a:t>WGCV-56 / LSI-VC-19</a:t>
            </a:r>
            <a:r>
              <a:rPr lang="en-GB" sz="5500"/>
              <a:t> </a:t>
            </a:r>
            <a:r>
              <a:rPr lang="en-GB" sz="4100"/>
              <a:t>Joint Meeting</a:t>
            </a:r>
            <a:endParaRPr sz="41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CEOS-ARD PFS Updates for CEOS-ARD Oversight Group Decision</a:t>
            </a:r>
            <a:endParaRPr i="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nvSpPr>
        <p:spPr>
          <a:xfrm>
            <a:off x="105350" y="182475"/>
            <a:ext cx="9910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Provision of proprietary documentation</a:t>
            </a:r>
            <a:endParaRPr sz="600">
              <a:latin typeface="Montserrat"/>
              <a:ea typeface="Montserrat"/>
              <a:cs typeface="Montserrat"/>
              <a:sym typeface="Montserrat"/>
            </a:endParaRPr>
          </a:p>
        </p:txBody>
      </p:sp>
      <p:sp>
        <p:nvSpPr>
          <p:cNvPr id="128" name="Google Shape;128;p16"/>
          <p:cNvSpPr txBox="1"/>
          <p:nvPr/>
        </p:nvSpPr>
        <p:spPr>
          <a:xfrm>
            <a:off x="184575" y="1239275"/>
            <a:ext cx="11132400" cy="276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Commercial sector cannot provide peer reviewed algorithms (</a:t>
            </a:r>
            <a:r>
              <a:rPr lang="en-GB" sz="2100" u="sng">
                <a:solidFill>
                  <a:schemeClr val="hlink"/>
                </a:solidFill>
                <a:latin typeface="Montserrat"/>
                <a:ea typeface="Montserrat"/>
                <a:cs typeface="Montserrat"/>
                <a:sym typeface="Montserrat"/>
                <a:hlinkClick r:id="rId4"/>
              </a:rPr>
              <a:t>#54</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a:t>
            </a:r>
            <a:r>
              <a:rPr lang="en-GB" sz="1900">
                <a:solidFill>
                  <a:schemeClr val="dk1"/>
                </a:solidFill>
                <a:latin typeface="Montserrat"/>
                <a:ea typeface="Montserrat"/>
                <a:cs typeface="Montserrat"/>
                <a:sym typeface="Montserrat"/>
              </a:rPr>
              <a:t>Providing peer-reviewed algorithms presents a difficulty for commercial providers for whom proprietary algorithms may be a commercial differentiator. Some </a:t>
            </a:r>
            <a:r>
              <a:rPr lang="en-GB" sz="1900">
                <a:solidFill>
                  <a:schemeClr val="dk1"/>
                </a:solidFill>
                <a:latin typeface="Montserrat"/>
                <a:ea typeface="Montserrat"/>
                <a:cs typeface="Montserrat"/>
                <a:sym typeface="Montserrat"/>
              </a:rPr>
              <a:t>have</a:t>
            </a:r>
            <a:r>
              <a:rPr lang="en-GB" sz="1900">
                <a:solidFill>
                  <a:schemeClr val="dk1"/>
                </a:solidFill>
                <a:latin typeface="Montserrat"/>
                <a:ea typeface="Montserrat"/>
                <a:cs typeface="Montserrat"/>
                <a:sym typeface="Montserrat"/>
              </a:rPr>
              <a:t> also reported that single DOI landing pages are would be difficult to obtain or not necessary. (</a:t>
            </a:r>
            <a:r>
              <a:rPr lang="en-GB" sz="1900" u="sng">
                <a:solidFill>
                  <a:schemeClr val="hlink"/>
                </a:solidFill>
                <a:latin typeface="Montserrat"/>
                <a:ea typeface="Montserrat"/>
                <a:cs typeface="Montserrat"/>
                <a:sym typeface="Montserrat"/>
                <a:hlinkClick r:id="rId5"/>
              </a:rPr>
              <a:t>#21</a:t>
            </a:r>
            <a:r>
              <a:rPr lang="en-GB" sz="1900">
                <a:solidFill>
                  <a:schemeClr val="dk1"/>
                </a:solidFill>
                <a:latin typeface="Montserrat"/>
                <a:ea typeface="Montserrat"/>
                <a:cs typeface="Montserrat"/>
                <a:sym typeface="Montserrat"/>
              </a:rPr>
              <a:t>)</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Adopt AR PFS approach</a:t>
            </a:r>
            <a:endParaRPr i="1" sz="2100">
              <a:solidFill>
                <a:schemeClr val="dk1"/>
              </a:solidFill>
              <a:highlight>
                <a:schemeClr val="lt1"/>
              </a:highlight>
              <a:latin typeface="Montserrat"/>
              <a:ea typeface="Montserrat"/>
              <a:cs typeface="Montserrat"/>
              <a:sym typeface="Montserrat"/>
            </a:endParaRPr>
          </a:p>
        </p:txBody>
      </p:sp>
      <p:pic>
        <p:nvPicPr>
          <p:cNvPr id="129" name="Google Shape;129;p16"/>
          <p:cNvPicPr preferRelativeResize="0"/>
          <p:nvPr/>
        </p:nvPicPr>
        <p:blipFill>
          <a:blip r:embed="rId6">
            <a:alphaModFix/>
          </a:blip>
          <a:stretch>
            <a:fillRect/>
          </a:stretch>
        </p:blipFill>
        <p:spPr>
          <a:xfrm>
            <a:off x="6576175" y="3095675"/>
            <a:ext cx="5380850" cy="3226775"/>
          </a:xfrm>
          <a:prstGeom prst="rect">
            <a:avLst/>
          </a:prstGeom>
          <a:noFill/>
          <a:ln>
            <a:noFill/>
          </a:ln>
        </p:spPr>
      </p:pic>
      <p:sp>
        <p:nvSpPr>
          <p:cNvPr id="130" name="Google Shape;130;p16"/>
          <p:cNvSpPr txBox="1"/>
          <p:nvPr/>
        </p:nvSpPr>
        <p:spPr>
          <a:xfrm>
            <a:off x="1059125" y="3868750"/>
            <a:ext cx="4102800" cy="2539800"/>
          </a:xfrm>
          <a:prstGeom prst="rect">
            <a:avLst/>
          </a:prstGeom>
          <a:noFill/>
          <a:ln>
            <a:noFill/>
          </a:ln>
        </p:spPr>
        <p:txBody>
          <a:bodyPr anchorCtr="0" anchor="t" bIns="91425" lIns="91425" spcFirstLastPara="1" rIns="91425" wrap="square" tIns="91425">
            <a:spAutoFit/>
          </a:bodyPr>
          <a:lstStyle/>
          <a:p>
            <a:pPr indent="-349250" lvl="1" marL="914400" rtl="0" algn="l">
              <a:spcBef>
                <a:spcPts val="0"/>
              </a:spcBef>
              <a:spcAft>
                <a:spcPts val="0"/>
              </a:spcAft>
              <a:buClr>
                <a:schemeClr val="dk1"/>
              </a:buClr>
              <a:buSzPts val="1900"/>
              <a:buFont typeface="Barlow"/>
              <a:buChar char="○"/>
            </a:pPr>
            <a:r>
              <a:rPr lang="en-GB" sz="1900">
                <a:solidFill>
                  <a:schemeClr val="dk1"/>
                </a:solidFill>
                <a:latin typeface="Barlow"/>
                <a:ea typeface="Barlow"/>
                <a:cs typeface="Barlow"/>
                <a:sym typeface="Barlow"/>
              </a:rPr>
              <a:t>Sensor calibration</a:t>
            </a:r>
            <a:endParaRPr sz="1900">
              <a:solidFill>
                <a:schemeClr val="dk1"/>
              </a:solidFill>
              <a:latin typeface="Barlow"/>
              <a:ea typeface="Barlow"/>
              <a:cs typeface="Barlow"/>
              <a:sym typeface="Barlow"/>
            </a:endParaRPr>
          </a:p>
          <a:p>
            <a:pPr indent="-349250" lvl="1" marL="914400" rtl="0" algn="l">
              <a:spcBef>
                <a:spcPts val="600"/>
              </a:spcBef>
              <a:spcAft>
                <a:spcPts val="0"/>
              </a:spcAft>
              <a:buClr>
                <a:schemeClr val="dk1"/>
              </a:buClr>
              <a:buSzPts val="1900"/>
              <a:buFont typeface="Barlow"/>
              <a:buChar char="○"/>
            </a:pPr>
            <a:r>
              <a:rPr lang="en-GB" sz="1900">
                <a:solidFill>
                  <a:schemeClr val="dk1"/>
                </a:solidFill>
                <a:latin typeface="Barlow"/>
                <a:ea typeface="Barlow"/>
                <a:cs typeface="Barlow"/>
                <a:sym typeface="Barlow"/>
              </a:rPr>
              <a:t>Algorithms</a:t>
            </a:r>
            <a:endParaRPr sz="1900">
              <a:solidFill>
                <a:schemeClr val="dk1"/>
              </a:solidFill>
              <a:latin typeface="Barlow"/>
              <a:ea typeface="Barlow"/>
              <a:cs typeface="Barlow"/>
              <a:sym typeface="Barlow"/>
            </a:endParaRPr>
          </a:p>
          <a:p>
            <a:pPr indent="-349250" lvl="1" marL="914400" rtl="0" algn="l">
              <a:spcBef>
                <a:spcPts val="600"/>
              </a:spcBef>
              <a:spcAft>
                <a:spcPts val="0"/>
              </a:spcAft>
              <a:buClr>
                <a:schemeClr val="dk1"/>
              </a:buClr>
              <a:buSzPts val="1900"/>
              <a:buFont typeface="Barlow"/>
              <a:buChar char="○"/>
            </a:pPr>
            <a:r>
              <a:rPr lang="en-GB" sz="1900">
                <a:solidFill>
                  <a:schemeClr val="dk1"/>
                </a:solidFill>
                <a:latin typeface="Barlow"/>
                <a:ea typeface="Barlow"/>
                <a:cs typeface="Barlow"/>
                <a:sym typeface="Barlow"/>
              </a:rPr>
              <a:t>ATBD</a:t>
            </a:r>
            <a:endParaRPr sz="1900">
              <a:solidFill>
                <a:schemeClr val="dk1"/>
              </a:solidFill>
              <a:latin typeface="Barlow"/>
              <a:ea typeface="Barlow"/>
              <a:cs typeface="Barlow"/>
              <a:sym typeface="Barlow"/>
            </a:endParaRPr>
          </a:p>
          <a:p>
            <a:pPr indent="-349250" lvl="1" marL="914400" rtl="0" algn="l">
              <a:spcBef>
                <a:spcPts val="600"/>
              </a:spcBef>
              <a:spcAft>
                <a:spcPts val="0"/>
              </a:spcAft>
              <a:buClr>
                <a:schemeClr val="dk1"/>
              </a:buClr>
              <a:buSzPts val="1900"/>
              <a:buFont typeface="Barlow"/>
              <a:buChar char="○"/>
            </a:pPr>
            <a:r>
              <a:rPr lang="en-GB" sz="1900">
                <a:solidFill>
                  <a:schemeClr val="dk1"/>
                </a:solidFill>
                <a:latin typeface="Barlow"/>
                <a:ea typeface="Barlow"/>
                <a:cs typeface="Barlow"/>
                <a:sym typeface="Barlow"/>
              </a:rPr>
              <a:t>Emissivity</a:t>
            </a:r>
            <a:endParaRPr sz="1900">
              <a:solidFill>
                <a:schemeClr val="dk1"/>
              </a:solidFill>
              <a:latin typeface="Barlow"/>
              <a:ea typeface="Barlow"/>
              <a:cs typeface="Barlow"/>
              <a:sym typeface="Barlow"/>
            </a:endParaRPr>
          </a:p>
          <a:p>
            <a:pPr indent="-349250" lvl="1" marL="914400" rtl="0" algn="l">
              <a:spcBef>
                <a:spcPts val="600"/>
              </a:spcBef>
              <a:spcAft>
                <a:spcPts val="600"/>
              </a:spcAft>
              <a:buClr>
                <a:schemeClr val="dk1"/>
              </a:buClr>
              <a:buSzPts val="1900"/>
              <a:buFont typeface="Barlow"/>
              <a:buChar char="○"/>
            </a:pPr>
            <a:r>
              <a:rPr lang="en-GB" sz="1900">
                <a:solidFill>
                  <a:schemeClr val="dk1"/>
                </a:solidFill>
                <a:latin typeface="Barlow"/>
                <a:ea typeface="Barlow"/>
                <a:cs typeface="Barlow"/>
                <a:sym typeface="Barlow"/>
              </a:rPr>
              <a:t>Peer-reviewed and DOI-accessible documentation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nvSpPr>
        <p:spPr>
          <a:xfrm>
            <a:off x="105350" y="182475"/>
            <a:ext cx="9434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800">
                <a:solidFill>
                  <a:schemeClr val="lt1"/>
                </a:solidFill>
                <a:latin typeface="Montserrat"/>
                <a:ea typeface="Montserrat"/>
                <a:cs typeface="Montserrat"/>
                <a:sym typeface="Montserrat"/>
              </a:rPr>
              <a:t>Data Collection Time</a:t>
            </a:r>
            <a:endParaRPr sz="800">
              <a:latin typeface="Montserrat"/>
              <a:ea typeface="Montserrat"/>
              <a:cs typeface="Montserrat"/>
              <a:sym typeface="Montserrat"/>
            </a:endParaRPr>
          </a:p>
        </p:txBody>
      </p:sp>
      <p:sp>
        <p:nvSpPr>
          <p:cNvPr id="136" name="Google Shape;136;p17"/>
          <p:cNvSpPr txBox="1"/>
          <p:nvPr/>
        </p:nvSpPr>
        <p:spPr>
          <a:xfrm>
            <a:off x="184575" y="1239275"/>
            <a:ext cx="11132400" cy="232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Unclear requirement on the definition of ‘data collection time.’</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Initial proposal to adopt the AR PFS v2.0 requirement (below). Peter and Siri Jodha noted issues with the ambiguity in the definition of ‘data collection time’, particularly for mosaic datasets.</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a:t>
            </a:r>
            <a:r>
              <a:rPr lang="en-GB" sz="2200">
                <a:solidFill>
                  <a:schemeClr val="dk1"/>
                </a:solidFill>
                <a:highlight>
                  <a:srgbClr val="EA9999"/>
                </a:highlight>
                <a:latin typeface="Montserrat"/>
                <a:ea typeface="Montserrat"/>
                <a:cs typeface="Montserrat"/>
                <a:sym typeface="Montserrat"/>
              </a:rPr>
              <a:t>Peter and Siri Jodha to develop a proposal?</a:t>
            </a:r>
            <a:endParaRPr i="1" sz="2100">
              <a:solidFill>
                <a:schemeClr val="dk1"/>
              </a:solidFill>
              <a:highlight>
                <a:schemeClr val="lt1"/>
              </a:highlight>
              <a:latin typeface="Montserrat"/>
              <a:ea typeface="Montserrat"/>
              <a:cs typeface="Montserrat"/>
              <a:sym typeface="Montserrat"/>
            </a:endParaRPr>
          </a:p>
        </p:txBody>
      </p:sp>
      <p:pic>
        <p:nvPicPr>
          <p:cNvPr id="137" name="Google Shape;137;p17"/>
          <p:cNvPicPr preferRelativeResize="0"/>
          <p:nvPr/>
        </p:nvPicPr>
        <p:blipFill>
          <a:blip r:embed="rId4">
            <a:alphaModFix/>
          </a:blip>
          <a:stretch>
            <a:fillRect/>
          </a:stretch>
        </p:blipFill>
        <p:spPr>
          <a:xfrm>
            <a:off x="2857125" y="4055275"/>
            <a:ext cx="6324600" cy="224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nvSpPr>
        <p:spPr>
          <a:xfrm>
            <a:off x="105350" y="182475"/>
            <a:ext cx="9910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Geographical Area</a:t>
            </a:r>
            <a:endParaRPr sz="600">
              <a:latin typeface="Montserrat"/>
              <a:ea typeface="Montserrat"/>
              <a:cs typeface="Montserrat"/>
              <a:sym typeface="Montserrat"/>
            </a:endParaRPr>
          </a:p>
        </p:txBody>
      </p:sp>
      <p:sp>
        <p:nvSpPr>
          <p:cNvPr id="143" name="Google Shape;143;p18"/>
          <p:cNvSpPr txBox="1"/>
          <p:nvPr/>
        </p:nvSpPr>
        <p:spPr>
          <a:xfrm>
            <a:off x="184575" y="1239275"/>
            <a:ext cx="11132400" cy="3247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Sub-pixel accuracy requirement is too difficult to achieve for high-resolution sensors (</a:t>
            </a:r>
            <a:r>
              <a:rPr lang="en-GB" sz="2100" u="sng">
                <a:solidFill>
                  <a:schemeClr val="hlink"/>
                </a:solidFill>
                <a:latin typeface="Montserrat"/>
                <a:ea typeface="Montserrat"/>
                <a:cs typeface="Montserrat"/>
                <a:sym typeface="Montserrat"/>
                <a:hlinkClick r:id="rId3"/>
              </a:rPr>
              <a:t>#56</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AR PFS comments (</a:t>
            </a:r>
            <a:r>
              <a:rPr lang="en-GB" sz="1900">
                <a:solidFill>
                  <a:schemeClr val="dk1"/>
                </a:solidFill>
                <a:latin typeface="Montserrat"/>
                <a:ea typeface="Montserrat"/>
                <a:cs typeface="Montserrat"/>
                <a:sym typeface="Montserrat"/>
              </a:rPr>
              <a:t>Heidi Dierssen):</a:t>
            </a:r>
            <a:r>
              <a:rPr lang="en-GB" sz="1900">
                <a:solidFill>
                  <a:schemeClr val="dk1"/>
                </a:solidFill>
                <a:latin typeface="Montserrat"/>
                <a:ea typeface="Montserrat"/>
                <a:cs typeface="Montserrat"/>
                <a:sym typeface="Montserrat"/>
              </a:rPr>
              <a:t> </a:t>
            </a:r>
            <a:r>
              <a:rPr lang="en-GB" sz="1900">
                <a:solidFill>
                  <a:schemeClr val="dk1"/>
                </a:solidFill>
                <a:latin typeface="Montserrat"/>
                <a:ea typeface="Montserrat"/>
                <a:cs typeface="Montserrat"/>
                <a:sym typeface="Montserrat"/>
              </a:rPr>
              <a:t>The Threshold description describes 'surface location', yet the Goal describes 'geographic area'. If these terms are equivalent, the main difference between Threshold and Goal is whether you have four corner points or a bounding polygon.</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Peter to develop in TMSG?</a:t>
            </a:r>
            <a:endParaRPr i="1" sz="2100">
              <a:solidFill>
                <a:schemeClr val="dk1"/>
              </a:solidFill>
              <a:highlight>
                <a:schemeClr val="lt1"/>
              </a:highlight>
              <a:latin typeface="Montserrat"/>
              <a:ea typeface="Montserrat"/>
              <a:cs typeface="Montserrat"/>
              <a:sym typeface="Montserrat"/>
            </a:endParaRPr>
          </a:p>
        </p:txBody>
      </p:sp>
      <p:pic>
        <p:nvPicPr>
          <p:cNvPr id="144" name="Google Shape;144;p18"/>
          <p:cNvPicPr preferRelativeResize="0"/>
          <p:nvPr/>
        </p:nvPicPr>
        <p:blipFill>
          <a:blip r:embed="rId4">
            <a:alphaModFix/>
          </a:blip>
          <a:stretch>
            <a:fillRect/>
          </a:stretch>
        </p:blipFill>
        <p:spPr>
          <a:xfrm>
            <a:off x="5200513" y="4487075"/>
            <a:ext cx="6334125" cy="2343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nvSpPr>
        <p:spPr>
          <a:xfrm>
            <a:off x="105350" y="182475"/>
            <a:ext cx="99102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Remove Terrain Illumination Goal requirement</a:t>
            </a:r>
            <a:endParaRPr sz="200">
              <a:latin typeface="Montserrat"/>
              <a:ea typeface="Montserrat"/>
              <a:cs typeface="Montserrat"/>
              <a:sym typeface="Montserrat"/>
            </a:endParaRPr>
          </a:p>
        </p:txBody>
      </p:sp>
      <p:sp>
        <p:nvSpPr>
          <p:cNvPr id="150" name="Google Shape;150;p19"/>
          <p:cNvSpPr txBox="1"/>
          <p:nvPr/>
        </p:nvSpPr>
        <p:spPr>
          <a:xfrm>
            <a:off x="184575" y="1239275"/>
            <a:ext cx="11132400" cy="3709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a:t>
            </a:r>
            <a:r>
              <a:rPr lang="en-GB" sz="2100">
                <a:solidFill>
                  <a:schemeClr val="dk1"/>
                </a:solidFill>
                <a:latin typeface="Montserrat"/>
                <a:ea typeface="Montserrat"/>
                <a:cs typeface="Montserrat"/>
                <a:sym typeface="Montserrat"/>
              </a:rPr>
              <a:t>Terrain Illumination Goal Requirement Removal?</a:t>
            </a:r>
            <a:r>
              <a:rPr lang="en-GB" sz="2100">
                <a:solidFill>
                  <a:schemeClr val="dk1"/>
                </a:solidFill>
                <a:latin typeface="Montserrat"/>
                <a:ea typeface="Montserrat"/>
                <a:cs typeface="Montserrat"/>
                <a:sym typeface="Montserrat"/>
              </a:rPr>
              <a:t> (</a:t>
            </a:r>
            <a:r>
              <a:rPr lang="en-GB" sz="2100" u="sng">
                <a:solidFill>
                  <a:schemeClr val="hlink"/>
                </a:solidFill>
                <a:latin typeface="Montserrat"/>
                <a:ea typeface="Montserrat"/>
                <a:cs typeface="Montserrat"/>
                <a:sym typeface="Montserrat"/>
                <a:hlinkClick r:id="rId3"/>
              </a:rPr>
              <a:t>#80</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a:t>
            </a:r>
            <a:r>
              <a:rPr lang="en-GB" sz="1900">
                <a:solidFill>
                  <a:schemeClr val="dk1"/>
                </a:solidFill>
                <a:latin typeface="Montserrat"/>
                <a:ea typeface="Montserrat"/>
                <a:cs typeface="Montserrat"/>
                <a:sym typeface="Montserrat"/>
              </a:rPr>
              <a:t>Surface Reflectance Quality and Consistency Team are suggesting the removal of the Terrain Illumination Goal requirement from the SR PFS. Awaiting additional formal adjustments to the other Goal CEOS-ARD requirements would be useful before formally determining if requirement 2.12 would be removed from a future SR PFS.</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remove requirement from SR and NLSR PFS (req 2.12), as well as the reference to it in SR PFS req 3.3.</a:t>
            </a:r>
            <a:endParaRPr i="1" sz="2100">
              <a:solidFill>
                <a:schemeClr val="dk1"/>
              </a:solidFill>
              <a:highlight>
                <a:schemeClr val="lt1"/>
              </a:highlight>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nvSpPr>
        <p:spPr>
          <a:xfrm>
            <a:off x="105350" y="182475"/>
            <a:ext cx="99102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Per-pixel Metadata data type</a:t>
            </a:r>
            <a:endParaRPr sz="200">
              <a:latin typeface="Montserrat"/>
              <a:ea typeface="Montserrat"/>
              <a:cs typeface="Montserrat"/>
              <a:sym typeface="Montserrat"/>
            </a:endParaRPr>
          </a:p>
        </p:txBody>
      </p:sp>
      <p:sp>
        <p:nvSpPr>
          <p:cNvPr id="156" name="Google Shape;156;p20"/>
          <p:cNvSpPr txBox="1"/>
          <p:nvPr/>
        </p:nvSpPr>
        <p:spPr>
          <a:xfrm>
            <a:off x="184575" y="1239275"/>
            <a:ext cx="11132400" cy="232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Include data type in all per-pixel requirements (</a:t>
            </a:r>
            <a:r>
              <a:rPr lang="en-GB" sz="2100" u="sng">
                <a:solidFill>
                  <a:schemeClr val="hlink"/>
                </a:solidFill>
                <a:latin typeface="Montserrat"/>
                <a:ea typeface="Montserrat"/>
                <a:cs typeface="Montserrat"/>
                <a:sym typeface="Montserrat"/>
                <a:hlinkClick r:id="rId4"/>
              </a:rPr>
              <a:t>#82</a:t>
            </a:r>
            <a:r>
              <a:rPr lang="en-GB" sz="2100">
                <a:solidFill>
                  <a:schemeClr val="dk1"/>
                </a:solidFill>
                <a:latin typeface="Montserrat"/>
                <a:ea typeface="Montserrat"/>
                <a:cs typeface="Montserrat"/>
                <a:sym typeface="Montserrat"/>
              </a:rPr>
              <a:t>)</a:t>
            </a:r>
            <a:r>
              <a:rPr lang="en-GB" sz="2100">
                <a:solidFill>
                  <a:schemeClr val="dk1"/>
                </a:solidFill>
                <a:latin typeface="Montserrat"/>
                <a:ea typeface="Montserrat"/>
                <a:cs typeface="Montserrat"/>
                <a:sym typeface="Montserrat"/>
              </a:rPr>
              <a:t> </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From the AR PFS v2.0 </a:t>
            </a:r>
            <a:r>
              <a:rPr lang="en-GB" sz="1900">
                <a:solidFill>
                  <a:schemeClr val="dk1"/>
                </a:solidFill>
                <a:latin typeface="Montserrat"/>
                <a:ea typeface="Montserrat"/>
                <a:cs typeface="Montserrat"/>
                <a:sym typeface="Montserrat"/>
              </a:rPr>
              <a:t>update</a:t>
            </a:r>
            <a:r>
              <a:rPr lang="en-GB" sz="1900">
                <a:solidFill>
                  <a:schemeClr val="dk1"/>
                </a:solidFill>
                <a:latin typeface="Montserrat"/>
                <a:ea typeface="Montserrat"/>
                <a:cs typeface="Montserrat"/>
                <a:sym typeface="Montserrat"/>
              </a:rPr>
              <a:t>, Siri Jodha noted ‘datatype for each [per-pixel requirement] should be specified. it's not always clear whether a numerical value, free text or a boolean is needed</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a:t>
            </a:r>
            <a:endParaRPr i="1" sz="2100">
              <a:solidFill>
                <a:schemeClr val="dk1"/>
              </a:solidFill>
              <a:highlight>
                <a:schemeClr val="lt1"/>
              </a:highlight>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nvSpPr>
        <p:spPr>
          <a:xfrm>
            <a:off x="105350" y="182475"/>
            <a:ext cx="99102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Processing Chain Provenance</a:t>
            </a:r>
            <a:endParaRPr sz="200">
              <a:latin typeface="Montserrat"/>
              <a:ea typeface="Montserrat"/>
              <a:cs typeface="Montserrat"/>
              <a:sym typeface="Montserrat"/>
            </a:endParaRPr>
          </a:p>
        </p:txBody>
      </p:sp>
      <p:sp>
        <p:nvSpPr>
          <p:cNvPr id="162" name="Google Shape;162;p21"/>
          <p:cNvSpPr txBox="1"/>
          <p:nvPr/>
        </p:nvSpPr>
        <p:spPr>
          <a:xfrm>
            <a:off x="184575" y="1239275"/>
            <a:ext cx="11132400" cy="375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Make provision of processing chain provenance information a Threshold requirement (</a:t>
            </a:r>
            <a:r>
              <a:rPr lang="en-GB" sz="2100" u="sng">
                <a:solidFill>
                  <a:schemeClr val="hlink"/>
                </a:solidFill>
                <a:latin typeface="Montserrat"/>
                <a:ea typeface="Montserrat"/>
                <a:cs typeface="Montserrat"/>
                <a:sym typeface="Montserrat"/>
                <a:hlinkClick r:id="rId4"/>
              </a:rPr>
              <a:t>#58</a:t>
            </a:r>
            <a:r>
              <a:rPr lang="en-GB" sz="2100">
                <a:solidFill>
                  <a:schemeClr val="dk1"/>
                </a:solidFill>
                <a:latin typeface="Montserrat"/>
                <a:ea typeface="Montserrat"/>
                <a:cs typeface="Montserrat"/>
                <a:sym typeface="Montserrat"/>
              </a:rPr>
              <a:t>) (</a:t>
            </a:r>
            <a:r>
              <a:rPr lang="en-GB" sz="2100" u="sng">
                <a:solidFill>
                  <a:schemeClr val="hlink"/>
                </a:solidFill>
                <a:latin typeface="Montserrat"/>
                <a:ea typeface="Montserrat"/>
                <a:cs typeface="Montserrat"/>
                <a:sym typeface="Montserrat"/>
                <a:hlinkClick r:id="rId5"/>
              </a:rPr>
              <a:t>#50</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a:t>
            </a:r>
            <a:r>
              <a:rPr lang="en-GB" sz="1900">
                <a:solidFill>
                  <a:schemeClr val="dk1"/>
                </a:solidFill>
                <a:latin typeface="Montserrat"/>
                <a:ea typeface="Montserrat"/>
                <a:cs typeface="Montserrat"/>
                <a:sym typeface="Montserrat"/>
              </a:rPr>
              <a:t>Users would want full transparency on the processes used, so we suggest making the existing Goal requirement applicable at the Threshold level instead. If you don’t know anything about the processing that’s been done, then it’s not ARD. Currently a </a:t>
            </a:r>
            <a:r>
              <a:rPr lang="en-GB" sz="1900">
                <a:solidFill>
                  <a:schemeClr val="dk1"/>
                </a:solidFill>
                <a:latin typeface="Montserrat"/>
                <a:ea typeface="Montserrat"/>
                <a:cs typeface="Montserrat"/>
                <a:sym typeface="Montserrat"/>
              </a:rPr>
              <a:t>threshold</a:t>
            </a:r>
            <a:r>
              <a:rPr lang="en-GB" sz="1900">
                <a:solidFill>
                  <a:schemeClr val="dk1"/>
                </a:solidFill>
                <a:latin typeface="Montserrat"/>
                <a:ea typeface="Montserrat"/>
                <a:cs typeface="Montserrat"/>
                <a:sym typeface="Montserrat"/>
              </a:rPr>
              <a:t> requirement for optical PFS.</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a:t>
            </a:r>
            <a:endParaRPr sz="2200">
              <a:solidFill>
                <a:schemeClr val="dk1"/>
              </a:solidFill>
              <a:highlight>
                <a:srgbClr val="EA9999"/>
              </a:highlight>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i="1" lang="en-GB" sz="2200">
                <a:solidFill>
                  <a:schemeClr val="dk1"/>
                </a:solidFill>
                <a:latin typeface="Montserrat"/>
                <a:ea typeface="Montserrat"/>
                <a:cs typeface="Montserrat"/>
                <a:sym typeface="Montserrat"/>
              </a:rPr>
              <a:t>Note: Consider approach taken by SAR PFS ‘Source Data Attributes’?</a:t>
            </a:r>
            <a:endParaRPr i="1" sz="22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nvSpPr>
        <p:spPr>
          <a:xfrm>
            <a:off x="467475" y="216425"/>
            <a:ext cx="99102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100">
                <a:solidFill>
                  <a:schemeClr val="lt1"/>
                </a:solidFill>
                <a:latin typeface="Montserrat"/>
                <a:ea typeface="Montserrat"/>
                <a:cs typeface="Montserrat"/>
                <a:sym typeface="Montserrat"/>
              </a:rPr>
              <a:t>Per-pixel uncertainty </a:t>
            </a:r>
            <a:endParaRPr sz="200">
              <a:latin typeface="Montserrat"/>
              <a:ea typeface="Montserrat"/>
              <a:cs typeface="Montserrat"/>
              <a:sym typeface="Montserrat"/>
            </a:endParaRPr>
          </a:p>
        </p:txBody>
      </p:sp>
      <p:sp>
        <p:nvSpPr>
          <p:cNvPr id="168" name="Google Shape;168;p22"/>
          <p:cNvSpPr txBox="1"/>
          <p:nvPr/>
        </p:nvSpPr>
        <p:spPr>
          <a:xfrm>
            <a:off x="184575" y="1239275"/>
            <a:ext cx="11132400" cy="2809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a:t>
            </a:r>
            <a:r>
              <a:rPr lang="en-GB" sz="2100">
                <a:solidFill>
                  <a:schemeClr val="dk1"/>
                </a:solidFill>
                <a:latin typeface="Montserrat"/>
                <a:ea typeface="Montserrat"/>
                <a:cs typeface="Montserrat"/>
                <a:sym typeface="Montserrat"/>
              </a:rPr>
              <a:t>Uncertainty can vary by pixel, how can a provider give just one value? </a:t>
            </a:r>
            <a:r>
              <a:rPr lang="en-GB" sz="2100" u="sng">
                <a:solidFill>
                  <a:schemeClr val="hlink"/>
                </a:solidFill>
                <a:latin typeface="Montserrat"/>
                <a:ea typeface="Montserrat"/>
                <a:cs typeface="Montserrat"/>
                <a:sym typeface="Montserrat"/>
                <a:hlinkClick r:id="rId4"/>
              </a:rPr>
              <a:t>(#84)</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Can </a:t>
            </a:r>
            <a:r>
              <a:rPr lang="en-GB" sz="1900">
                <a:solidFill>
                  <a:schemeClr val="dk1"/>
                </a:solidFill>
                <a:latin typeface="Montserrat"/>
                <a:ea typeface="Montserrat"/>
                <a:cs typeface="Montserrat"/>
                <a:sym typeface="Montserrat"/>
              </a:rPr>
              <a:t>a single uncertainty estimate can apply to all pixels in collection? Uncertainty might vary by surface type (e.g. desert, forest, unresolved waterbodies, etc.) so how can one value apply to an entire collection?</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a:t>
            </a:r>
            <a:endParaRPr i="1" sz="22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Background</a:t>
            </a:r>
            <a:endParaRPr>
              <a:latin typeface="Montserrat"/>
              <a:ea typeface="Montserrat"/>
              <a:cs typeface="Montserrat"/>
              <a:sym typeface="Montserrat"/>
            </a:endParaRPr>
          </a:p>
        </p:txBody>
      </p:sp>
      <p:sp>
        <p:nvSpPr>
          <p:cNvPr id="73" name="Google Shape;73;p8"/>
          <p:cNvSpPr txBox="1"/>
          <p:nvPr/>
        </p:nvSpPr>
        <p:spPr>
          <a:xfrm>
            <a:off x="357100" y="1209549"/>
            <a:ext cx="11112000" cy="3432600"/>
          </a:xfrm>
          <a:prstGeom prst="rect">
            <a:avLst/>
          </a:prstGeom>
          <a:noFill/>
          <a:ln>
            <a:noFill/>
          </a:ln>
        </p:spPr>
        <p:txBody>
          <a:bodyPr anchorCtr="0" anchor="t" bIns="45700" lIns="91425" spcFirstLastPara="1" rIns="91425" wrap="square" tIns="45700">
            <a:spAutoFit/>
          </a:bodyPr>
          <a:lstStyle/>
          <a:p>
            <a:pPr indent="-368300" lvl="0" marL="457200" rtl="0" algn="l">
              <a:lnSpc>
                <a:spcPct val="150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Over the last few years, the development of CEOS-ARD PFS and products has identified issues related to the PFS</a:t>
            </a:r>
            <a:endParaRPr sz="2200">
              <a:solidFill>
                <a:schemeClr val="dk1"/>
              </a:solidFill>
              <a:latin typeface="Montserrat"/>
              <a:ea typeface="Montserrat"/>
              <a:cs typeface="Montserrat"/>
              <a:sym typeface="Montserrat"/>
            </a:endParaRPr>
          </a:p>
          <a:p>
            <a:pPr indent="-368300" lvl="0" marL="457200" rtl="0" algn="l">
              <a:lnSpc>
                <a:spcPct val="150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Issues identified by PFS development teams and product self-assessments have been captured in the </a:t>
            </a:r>
            <a:r>
              <a:rPr lang="en-GB" sz="2200" u="sng">
                <a:solidFill>
                  <a:schemeClr val="hlink"/>
                </a:solidFill>
                <a:latin typeface="Montserrat"/>
                <a:ea typeface="Montserrat"/>
                <a:cs typeface="Montserrat"/>
                <a:sym typeface="Montserrat"/>
                <a:hlinkClick r:id="rId3"/>
              </a:rPr>
              <a:t>CEOS-ARD GitHub Issue Tracker</a:t>
            </a:r>
            <a:r>
              <a:rPr lang="en-GB" sz="2200">
                <a:solidFill>
                  <a:schemeClr val="dk1"/>
                </a:solidFill>
                <a:latin typeface="Montserrat"/>
                <a:ea typeface="Montserrat"/>
                <a:cs typeface="Montserrat"/>
                <a:sym typeface="Montserrat"/>
              </a:rPr>
              <a:t>.</a:t>
            </a:r>
            <a:endParaRPr sz="2200">
              <a:solidFill>
                <a:schemeClr val="dk1"/>
              </a:solidFill>
              <a:latin typeface="Montserrat"/>
              <a:ea typeface="Montserrat"/>
              <a:cs typeface="Montserrat"/>
              <a:sym typeface="Montserrat"/>
            </a:endParaRPr>
          </a:p>
          <a:p>
            <a:pPr indent="-368300" lvl="0" marL="457200" rtl="0" algn="l">
              <a:lnSpc>
                <a:spcPct val="150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These issues have been raised to the CEOS-ARD Oversight Group for resolution as they are shared by multiple PFS.</a:t>
            </a:r>
            <a:endParaRPr sz="22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413675" y="1447199"/>
            <a:ext cx="11112000" cy="4094400"/>
          </a:xfrm>
          <a:prstGeom prst="rect">
            <a:avLst/>
          </a:prstGeom>
          <a:noFill/>
          <a:ln>
            <a:noFill/>
          </a:ln>
        </p:spPr>
        <p:txBody>
          <a:bodyPr anchorCtr="0" anchor="t" bIns="45700" lIns="91425" spcFirstLastPara="1" rIns="91425" wrap="square" tIns="45700">
            <a:spAutoFit/>
          </a:bodyPr>
          <a:lstStyle/>
          <a:p>
            <a:pPr indent="-355600" lvl="0" marL="457200" rtl="0" algn="l">
              <a:lnSpc>
                <a:spcPct val="150000"/>
              </a:lnSpc>
              <a:spcBef>
                <a:spcPts val="180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Objective </a:t>
            </a:r>
            <a:r>
              <a:rPr b="1" lang="en-GB" sz="2000">
                <a:solidFill>
                  <a:schemeClr val="dk1"/>
                </a:solidFill>
                <a:latin typeface="Montserrat"/>
                <a:ea typeface="Montserrat"/>
                <a:cs typeface="Montserrat"/>
                <a:sym typeface="Montserrat"/>
              </a:rPr>
              <a:t>for today</a:t>
            </a:r>
            <a:r>
              <a:rPr lang="en-GB" sz="2000">
                <a:solidFill>
                  <a:schemeClr val="dk1"/>
                </a:solidFill>
                <a:latin typeface="Montserrat"/>
                <a:ea typeface="Montserrat"/>
                <a:cs typeface="Montserrat"/>
                <a:sym typeface="Montserrat"/>
              </a:rPr>
              <a:t>: </a:t>
            </a:r>
            <a:r>
              <a:rPr lang="en-GB" sz="2000">
                <a:solidFill>
                  <a:schemeClr val="dk1"/>
                </a:solidFill>
                <a:latin typeface="Montserrat"/>
                <a:ea typeface="Montserrat"/>
                <a:cs typeface="Montserrat"/>
                <a:sym typeface="Montserrat"/>
              </a:rPr>
              <a:t>Agree a resolution for each issue / proposal.</a:t>
            </a:r>
            <a:r>
              <a:rPr lang="en-GB" sz="2000">
                <a:solidFill>
                  <a:schemeClr val="dk1"/>
                </a:solidFill>
                <a:latin typeface="Montserrat"/>
                <a:ea typeface="Montserrat"/>
                <a:cs typeface="Montserrat"/>
                <a:sym typeface="Montserrat"/>
              </a:rPr>
              <a:t> If not, then agreement for an actionee to lead a short-term (~1 month) action for conclusion</a:t>
            </a:r>
            <a:endParaRPr sz="2000">
              <a:solidFill>
                <a:schemeClr val="dk1"/>
              </a:solidFill>
              <a:latin typeface="Montserrat"/>
              <a:ea typeface="Montserrat"/>
              <a:cs typeface="Montserrat"/>
              <a:sym typeface="Montserrat"/>
            </a:endParaRPr>
          </a:p>
          <a:p>
            <a:pPr indent="-355600" lvl="0" marL="4572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CEOS-ARD issues and proposals to resolve them are detailed in the following slides, according to:</a:t>
            </a:r>
            <a:endParaRPr sz="2000">
              <a:solidFill>
                <a:schemeClr val="dk1"/>
              </a:solidFill>
              <a:latin typeface="Montserrat"/>
              <a:ea typeface="Montserrat"/>
              <a:cs typeface="Montserrat"/>
              <a:sym typeface="Montserrat"/>
            </a:endParaRPr>
          </a:p>
          <a:p>
            <a:pPr indent="-355600" lvl="1" marL="9144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Issue</a:t>
            </a:r>
            <a:endParaRPr sz="2000">
              <a:solidFill>
                <a:schemeClr val="dk1"/>
              </a:solidFill>
              <a:latin typeface="Montserrat"/>
              <a:ea typeface="Montserrat"/>
              <a:cs typeface="Montserrat"/>
              <a:sym typeface="Montserrat"/>
            </a:endParaRPr>
          </a:p>
          <a:p>
            <a:pPr indent="-355600" lvl="1" marL="9144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Context</a:t>
            </a:r>
            <a:endParaRPr sz="2000">
              <a:solidFill>
                <a:schemeClr val="dk1"/>
              </a:solidFill>
              <a:latin typeface="Montserrat"/>
              <a:ea typeface="Montserrat"/>
              <a:cs typeface="Montserrat"/>
              <a:sym typeface="Montserrat"/>
            </a:endParaRPr>
          </a:p>
          <a:p>
            <a:pPr indent="-355600" lvl="1" marL="9144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Proposal</a:t>
            </a:r>
            <a:endParaRPr sz="2000">
              <a:solidFill>
                <a:schemeClr val="dk1"/>
              </a:solidFill>
              <a:latin typeface="Montserrat"/>
              <a:ea typeface="Montserrat"/>
              <a:cs typeface="Montserrat"/>
              <a:sym typeface="Montserrat"/>
            </a:endParaRPr>
          </a:p>
        </p:txBody>
      </p:sp>
      <p:sp>
        <p:nvSpPr>
          <p:cNvPr id="79" name="Google Shape;79;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Discussion format</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105350" y="182475"/>
            <a:ext cx="9434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800">
                <a:solidFill>
                  <a:schemeClr val="lt1"/>
                </a:solidFill>
                <a:latin typeface="Montserrat"/>
                <a:ea typeface="Montserrat"/>
                <a:cs typeface="Montserrat"/>
                <a:sym typeface="Montserrat"/>
              </a:rPr>
              <a:t>Measurand / Measurement</a:t>
            </a:r>
            <a:endParaRPr sz="800">
              <a:latin typeface="Montserrat"/>
              <a:ea typeface="Montserrat"/>
              <a:cs typeface="Montserrat"/>
              <a:sym typeface="Montserrat"/>
            </a:endParaRPr>
          </a:p>
        </p:txBody>
      </p:sp>
      <p:sp>
        <p:nvSpPr>
          <p:cNvPr id="85" name="Google Shape;85;p10"/>
          <p:cNvSpPr txBox="1"/>
          <p:nvPr/>
        </p:nvSpPr>
        <p:spPr>
          <a:xfrm>
            <a:off x="207200" y="1612725"/>
            <a:ext cx="11132400" cy="46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a:t>
            </a:r>
            <a:r>
              <a:rPr lang="en-GB" sz="2100">
                <a:solidFill>
                  <a:schemeClr val="dk1"/>
                </a:solidFill>
                <a:latin typeface="Montserrat"/>
                <a:ea typeface="Montserrat"/>
                <a:cs typeface="Montserrat"/>
                <a:sym typeface="Montserrat"/>
              </a:rPr>
              <a:t>Proposed revision to metadata requirement 3.1 Measurement</a:t>
            </a:r>
            <a:r>
              <a:rPr lang="en-GB" sz="2100">
                <a:solidFill>
                  <a:schemeClr val="dk1"/>
                </a:solidFill>
                <a:latin typeface="Montserrat"/>
                <a:ea typeface="Montserrat"/>
                <a:cs typeface="Montserrat"/>
                <a:sym typeface="Montserrat"/>
              </a:rPr>
              <a:t> (</a:t>
            </a:r>
            <a:r>
              <a:rPr lang="en-GB" sz="2100" u="sng">
                <a:solidFill>
                  <a:schemeClr val="hlink"/>
                </a:solidFill>
                <a:latin typeface="Montserrat"/>
                <a:ea typeface="Montserrat"/>
                <a:cs typeface="Montserrat"/>
                <a:sym typeface="Montserrat"/>
                <a:hlinkClick r:id="rId3"/>
              </a:rPr>
              <a:t>#67</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This issue was </a:t>
            </a:r>
            <a:r>
              <a:rPr lang="en-GB" sz="1900">
                <a:solidFill>
                  <a:schemeClr val="dk1"/>
                </a:solidFill>
                <a:latin typeface="Montserrat"/>
                <a:ea typeface="Montserrat"/>
                <a:cs typeface="Montserrat"/>
                <a:sym typeface="Montserrat"/>
              </a:rPr>
              <a:t>raised</a:t>
            </a:r>
            <a:r>
              <a:rPr lang="en-GB" sz="1900">
                <a:solidFill>
                  <a:schemeClr val="dk1"/>
                </a:solidFill>
                <a:latin typeface="Montserrat"/>
                <a:ea typeface="Montserrat"/>
                <a:cs typeface="Montserrat"/>
                <a:sym typeface="Montserrat"/>
              </a:rPr>
              <a:t> by Peter Strobl during the AR PFS v2.0 update, as well as by Anastasia Sarelli during the ST PFS v6.0 update, that ‘</a:t>
            </a:r>
            <a:r>
              <a:rPr i="1" lang="en-GB" sz="1900">
                <a:solidFill>
                  <a:schemeClr val="dk1"/>
                </a:solidFill>
                <a:latin typeface="Montserrat"/>
                <a:ea typeface="Montserrat"/>
                <a:cs typeface="Montserrat"/>
                <a:sym typeface="Montserrat"/>
              </a:rPr>
              <a:t>measurand</a:t>
            </a:r>
            <a:r>
              <a:rPr lang="en-GB" sz="1900">
                <a:solidFill>
                  <a:schemeClr val="dk1"/>
                </a:solidFill>
                <a:latin typeface="Montserrat"/>
                <a:ea typeface="Montserrat"/>
                <a:cs typeface="Montserrat"/>
                <a:sym typeface="Montserrat"/>
              </a:rPr>
              <a:t>’ is the correct term instead of ‘</a:t>
            </a:r>
            <a:r>
              <a:rPr i="1" lang="en-GB" sz="1900">
                <a:solidFill>
                  <a:schemeClr val="dk1"/>
                </a:solidFill>
                <a:latin typeface="Montserrat"/>
                <a:ea typeface="Montserrat"/>
                <a:cs typeface="Montserrat"/>
                <a:sym typeface="Montserrat"/>
              </a:rPr>
              <a:t>measurement</a:t>
            </a:r>
            <a:r>
              <a:rPr lang="en-GB" sz="1900">
                <a:solidFill>
                  <a:schemeClr val="dk1"/>
                </a:solidFill>
                <a:latin typeface="Montserrat"/>
                <a:ea typeface="Montserrat"/>
                <a:cs typeface="Montserrat"/>
                <a:sym typeface="Montserrat"/>
              </a:rPr>
              <a:t>.’ We should align definitions with the </a:t>
            </a:r>
            <a:r>
              <a:rPr lang="en-GB" sz="1900" u="sng">
                <a:solidFill>
                  <a:schemeClr val="hlink"/>
                </a:solidFill>
                <a:latin typeface="Montserrat"/>
                <a:ea typeface="Montserrat"/>
                <a:cs typeface="Montserrat"/>
                <a:sym typeface="Montserrat"/>
                <a:hlinkClick r:id="rId4"/>
              </a:rPr>
              <a:t>CEOS EO Glossary</a:t>
            </a:r>
            <a:r>
              <a:rPr lang="en-GB" sz="1900">
                <a:solidFill>
                  <a:schemeClr val="dk1"/>
                </a:solidFill>
                <a:latin typeface="Montserrat"/>
                <a:ea typeface="Montserrat"/>
                <a:cs typeface="Montserrat"/>
                <a:sym typeface="Montserrat"/>
              </a:rPr>
              <a:t>,</a:t>
            </a:r>
            <a:r>
              <a:rPr lang="en-GB" sz="1900">
                <a:solidFill>
                  <a:schemeClr val="dk1"/>
                </a:solidFill>
                <a:latin typeface="Montserrat"/>
                <a:ea typeface="Montserrat"/>
                <a:cs typeface="Montserrat"/>
                <a:sym typeface="Montserrat"/>
              </a:rPr>
              <a:t> the Guide to the Expression of Uncertainty in Measurement (</a:t>
            </a:r>
            <a:r>
              <a:rPr lang="en-GB" sz="1900" u="sng">
                <a:solidFill>
                  <a:schemeClr val="hlink"/>
                </a:solidFill>
                <a:latin typeface="Montserrat"/>
                <a:ea typeface="Montserrat"/>
                <a:cs typeface="Montserrat"/>
                <a:sym typeface="Montserrat"/>
                <a:hlinkClick r:id="rId5"/>
              </a:rPr>
              <a:t>GUM</a:t>
            </a:r>
            <a:r>
              <a:rPr lang="en-GB" sz="1900">
                <a:solidFill>
                  <a:schemeClr val="dk1"/>
                </a:solidFill>
                <a:latin typeface="Montserrat"/>
                <a:ea typeface="Montserrat"/>
                <a:cs typeface="Montserrat"/>
                <a:sym typeface="Montserrat"/>
              </a:rPr>
              <a:t>), and </a:t>
            </a:r>
            <a:r>
              <a:rPr lang="en-GB" sz="1900" u="sng">
                <a:solidFill>
                  <a:schemeClr val="hlink"/>
                </a:solidFill>
                <a:latin typeface="Montserrat"/>
                <a:ea typeface="Montserrat"/>
                <a:cs typeface="Montserrat"/>
                <a:sym typeface="Montserrat"/>
                <a:hlinkClick r:id="rId6"/>
              </a:rPr>
              <a:t>FIDUCEO Glossary</a:t>
            </a:r>
            <a:r>
              <a:rPr lang="en-GB" sz="1900">
                <a:solidFill>
                  <a:schemeClr val="dk1"/>
                </a:solidFill>
                <a:latin typeface="Montserrat"/>
                <a:ea typeface="Montserrat"/>
                <a:cs typeface="Montserrat"/>
                <a:sym typeface="Montserrat"/>
              </a:rPr>
              <a:t>.</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D9EAD3"/>
                </a:highlight>
                <a:latin typeface="Montserrat"/>
                <a:ea typeface="Montserrat"/>
                <a:cs typeface="Montserrat"/>
                <a:sym typeface="Montserrat"/>
              </a:rPr>
              <a:t>Proposal</a:t>
            </a:r>
            <a:r>
              <a:rPr lang="en-GB" sz="2200">
                <a:solidFill>
                  <a:schemeClr val="dk1"/>
                </a:solidFill>
                <a:highlight>
                  <a:srgbClr val="D9EAD3"/>
                </a:highlight>
                <a:latin typeface="Montserrat"/>
                <a:ea typeface="Montserrat"/>
                <a:cs typeface="Montserrat"/>
                <a:sym typeface="Montserrat"/>
              </a:rPr>
              <a:t>: Rename requirement 3.1 in </a:t>
            </a:r>
            <a:r>
              <a:rPr b="1" lang="en-GB" sz="2200">
                <a:solidFill>
                  <a:schemeClr val="dk1"/>
                </a:solidFill>
                <a:highlight>
                  <a:srgbClr val="D9EAD3"/>
                </a:highlight>
                <a:latin typeface="Montserrat"/>
                <a:ea typeface="Montserrat"/>
                <a:cs typeface="Montserrat"/>
                <a:sym typeface="Montserrat"/>
              </a:rPr>
              <a:t>all Optical PFS to ‘Measurand’ [patch]</a:t>
            </a:r>
            <a:endParaRPr b="1" sz="2200">
              <a:solidFill>
                <a:schemeClr val="dk1"/>
              </a:solidFill>
              <a:highlight>
                <a:srgbClr val="D9EAD3"/>
              </a:highlight>
              <a:latin typeface="Montserrat"/>
              <a:ea typeface="Montserrat"/>
              <a:cs typeface="Montserrat"/>
              <a:sym typeface="Montserrat"/>
            </a:endParaRPr>
          </a:p>
          <a:p>
            <a:pPr indent="-361950" lvl="1" marL="914400" rtl="0" algn="l">
              <a:lnSpc>
                <a:spcPct val="150000"/>
              </a:lnSpc>
              <a:spcBef>
                <a:spcPts val="0"/>
              </a:spcBef>
              <a:spcAft>
                <a:spcPts val="0"/>
              </a:spcAft>
              <a:buClr>
                <a:schemeClr val="dk1"/>
              </a:buClr>
              <a:buSzPts val="2100"/>
              <a:buFont typeface="Montserrat"/>
              <a:buChar char="❖"/>
            </a:pPr>
            <a:r>
              <a:rPr i="1" lang="en-GB" sz="2100">
                <a:solidFill>
                  <a:schemeClr val="dk1"/>
                </a:solidFill>
                <a:highlight>
                  <a:schemeClr val="lt1"/>
                </a:highlight>
                <a:latin typeface="Montserrat"/>
                <a:ea typeface="Montserrat"/>
                <a:cs typeface="Montserrat"/>
                <a:sym typeface="Montserrat"/>
              </a:rPr>
              <a:t>Question: </a:t>
            </a:r>
            <a:r>
              <a:rPr i="1" lang="en-GB" sz="2100">
                <a:solidFill>
                  <a:schemeClr val="dk1"/>
                </a:solidFill>
                <a:highlight>
                  <a:schemeClr val="lt1"/>
                </a:highlight>
                <a:latin typeface="Montserrat"/>
                <a:ea typeface="Montserrat"/>
                <a:cs typeface="Montserrat"/>
                <a:sym typeface="Montserrat"/>
              </a:rPr>
              <a:t>Should</a:t>
            </a:r>
            <a:r>
              <a:rPr i="1" lang="en-GB" sz="2100">
                <a:solidFill>
                  <a:schemeClr val="dk1"/>
                </a:solidFill>
                <a:highlight>
                  <a:schemeClr val="lt1"/>
                </a:highlight>
                <a:latin typeface="Montserrat"/>
                <a:ea typeface="Montserrat"/>
                <a:cs typeface="Montserrat"/>
                <a:sym typeface="Montserrat"/>
              </a:rPr>
              <a:t> the SAR PFS ‘Backscatter Measurements’ requirement name remain as-is?</a:t>
            </a:r>
            <a:endParaRPr i="1" sz="2100">
              <a:solidFill>
                <a:schemeClr val="dk1"/>
              </a:solidFill>
              <a:highlight>
                <a:schemeClr val="lt1"/>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nvSpPr>
        <p:spPr>
          <a:xfrm>
            <a:off x="105350" y="182475"/>
            <a:ext cx="9434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800">
                <a:solidFill>
                  <a:schemeClr val="lt1"/>
                </a:solidFill>
                <a:latin typeface="Montserrat"/>
                <a:ea typeface="Montserrat"/>
                <a:cs typeface="Montserrat"/>
                <a:sym typeface="Montserrat"/>
              </a:rPr>
              <a:t>Measurand / Measurement</a:t>
            </a:r>
            <a:endParaRPr sz="800">
              <a:latin typeface="Montserrat"/>
              <a:ea typeface="Montserrat"/>
              <a:cs typeface="Montserrat"/>
              <a:sym typeface="Montserrat"/>
            </a:endParaRPr>
          </a:p>
        </p:txBody>
      </p:sp>
      <p:sp>
        <p:nvSpPr>
          <p:cNvPr id="91" name="Google Shape;91;p11"/>
          <p:cNvSpPr txBox="1"/>
          <p:nvPr/>
        </p:nvSpPr>
        <p:spPr>
          <a:xfrm>
            <a:off x="184575" y="1239275"/>
            <a:ext cx="11132400" cy="46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Proposed revision to metadata requirement 3.1 Measurement (</a:t>
            </a:r>
            <a:r>
              <a:rPr lang="en-GB" sz="2100" u="sng">
                <a:solidFill>
                  <a:schemeClr val="hlink"/>
                </a:solidFill>
                <a:latin typeface="Montserrat"/>
                <a:ea typeface="Montserrat"/>
                <a:cs typeface="Montserrat"/>
                <a:sym typeface="Montserrat"/>
                <a:hlinkClick r:id="rId3"/>
              </a:rPr>
              <a:t>#67</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This issue was raised by Peter Strobl during the AR PFS v2.0 update, as well as by Anastasia Sarelli during the ST PFS v6.0 update, that ‘</a:t>
            </a:r>
            <a:r>
              <a:rPr i="1" lang="en-GB" sz="1900">
                <a:solidFill>
                  <a:schemeClr val="dk1"/>
                </a:solidFill>
                <a:latin typeface="Montserrat"/>
                <a:ea typeface="Montserrat"/>
                <a:cs typeface="Montserrat"/>
                <a:sym typeface="Montserrat"/>
              </a:rPr>
              <a:t>measurand</a:t>
            </a:r>
            <a:r>
              <a:rPr lang="en-GB" sz="1900">
                <a:solidFill>
                  <a:schemeClr val="dk1"/>
                </a:solidFill>
                <a:latin typeface="Montserrat"/>
                <a:ea typeface="Montserrat"/>
                <a:cs typeface="Montserrat"/>
                <a:sym typeface="Montserrat"/>
              </a:rPr>
              <a:t>’ is the correct term instead of ‘</a:t>
            </a:r>
            <a:r>
              <a:rPr i="1" lang="en-GB" sz="1900">
                <a:solidFill>
                  <a:schemeClr val="dk1"/>
                </a:solidFill>
                <a:latin typeface="Montserrat"/>
                <a:ea typeface="Montserrat"/>
                <a:cs typeface="Montserrat"/>
                <a:sym typeface="Montserrat"/>
              </a:rPr>
              <a:t>measurement</a:t>
            </a:r>
            <a:r>
              <a:rPr lang="en-GB" sz="1900">
                <a:solidFill>
                  <a:schemeClr val="dk1"/>
                </a:solidFill>
                <a:latin typeface="Montserrat"/>
                <a:ea typeface="Montserrat"/>
                <a:cs typeface="Montserrat"/>
                <a:sym typeface="Montserrat"/>
              </a:rPr>
              <a:t>.’ We should align definitions with the </a:t>
            </a:r>
            <a:r>
              <a:rPr lang="en-GB" sz="1900" u="sng">
                <a:solidFill>
                  <a:schemeClr val="hlink"/>
                </a:solidFill>
                <a:latin typeface="Montserrat"/>
                <a:ea typeface="Montserrat"/>
                <a:cs typeface="Montserrat"/>
                <a:sym typeface="Montserrat"/>
                <a:hlinkClick r:id="rId4"/>
              </a:rPr>
              <a:t>CEOS EO Glossary</a:t>
            </a:r>
            <a:r>
              <a:rPr lang="en-GB" sz="1900">
                <a:solidFill>
                  <a:schemeClr val="dk1"/>
                </a:solidFill>
                <a:latin typeface="Montserrat"/>
                <a:ea typeface="Montserrat"/>
                <a:cs typeface="Montserrat"/>
                <a:sym typeface="Montserrat"/>
              </a:rPr>
              <a:t>, the Guide to the Expression of Uncertainty in Measurement (</a:t>
            </a:r>
            <a:r>
              <a:rPr lang="en-GB" sz="1900" u="sng">
                <a:solidFill>
                  <a:schemeClr val="hlink"/>
                </a:solidFill>
                <a:latin typeface="Montserrat"/>
                <a:ea typeface="Montserrat"/>
                <a:cs typeface="Montserrat"/>
                <a:sym typeface="Montserrat"/>
                <a:hlinkClick r:id="rId5"/>
              </a:rPr>
              <a:t>GUM</a:t>
            </a:r>
            <a:r>
              <a:rPr lang="en-GB" sz="1900">
                <a:solidFill>
                  <a:schemeClr val="dk1"/>
                </a:solidFill>
                <a:latin typeface="Montserrat"/>
                <a:ea typeface="Montserrat"/>
                <a:cs typeface="Montserrat"/>
                <a:sym typeface="Montserrat"/>
              </a:rPr>
              <a:t>), and </a:t>
            </a:r>
            <a:r>
              <a:rPr lang="en-GB" sz="1900" u="sng">
                <a:solidFill>
                  <a:schemeClr val="hlink"/>
                </a:solidFill>
                <a:latin typeface="Montserrat"/>
                <a:ea typeface="Montserrat"/>
                <a:cs typeface="Montserrat"/>
                <a:sym typeface="Montserrat"/>
                <a:hlinkClick r:id="rId6"/>
              </a:rPr>
              <a:t>FIDUCEO Glossary</a:t>
            </a:r>
            <a:r>
              <a:rPr lang="en-GB" sz="1900">
                <a:solidFill>
                  <a:schemeClr val="dk1"/>
                </a:solidFill>
                <a:latin typeface="Montserrat"/>
                <a:ea typeface="Montserrat"/>
                <a:cs typeface="Montserrat"/>
                <a:sym typeface="Montserrat"/>
              </a:rPr>
              <a:t>.</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D9EAD3"/>
                </a:highlight>
                <a:latin typeface="Montserrat"/>
                <a:ea typeface="Montserrat"/>
                <a:cs typeface="Montserrat"/>
                <a:sym typeface="Montserrat"/>
              </a:rPr>
              <a:t>Proposal</a:t>
            </a:r>
            <a:r>
              <a:rPr lang="en-GB" sz="2200">
                <a:solidFill>
                  <a:schemeClr val="dk1"/>
                </a:solidFill>
                <a:highlight>
                  <a:srgbClr val="D9EAD3"/>
                </a:highlight>
                <a:latin typeface="Montserrat"/>
                <a:ea typeface="Montserrat"/>
                <a:cs typeface="Montserrat"/>
                <a:sym typeface="Montserrat"/>
              </a:rPr>
              <a:t>: Rename requirement 3.1 in </a:t>
            </a:r>
            <a:r>
              <a:rPr b="1" lang="en-GB" sz="2200">
                <a:solidFill>
                  <a:schemeClr val="dk1"/>
                </a:solidFill>
                <a:highlight>
                  <a:srgbClr val="D9EAD3"/>
                </a:highlight>
                <a:latin typeface="Montserrat"/>
                <a:ea typeface="Montserrat"/>
                <a:cs typeface="Montserrat"/>
                <a:sym typeface="Montserrat"/>
              </a:rPr>
              <a:t>all Optical PFS to ‘Measurand’ [patch]</a:t>
            </a:r>
            <a:endParaRPr b="1" sz="2200">
              <a:solidFill>
                <a:schemeClr val="dk1"/>
              </a:solidFill>
              <a:highlight>
                <a:srgbClr val="D9EAD3"/>
              </a:highlight>
              <a:latin typeface="Montserrat"/>
              <a:ea typeface="Montserrat"/>
              <a:cs typeface="Montserrat"/>
              <a:sym typeface="Montserrat"/>
            </a:endParaRPr>
          </a:p>
          <a:p>
            <a:pPr indent="-361950" lvl="1" marL="914400" rtl="0" algn="l">
              <a:lnSpc>
                <a:spcPct val="150000"/>
              </a:lnSpc>
              <a:spcBef>
                <a:spcPts val="0"/>
              </a:spcBef>
              <a:spcAft>
                <a:spcPts val="0"/>
              </a:spcAft>
              <a:buClr>
                <a:schemeClr val="dk1"/>
              </a:buClr>
              <a:buSzPts val="2100"/>
              <a:buFont typeface="Montserrat"/>
              <a:buChar char="❖"/>
            </a:pPr>
            <a:r>
              <a:rPr i="1" lang="en-GB" sz="2100">
                <a:solidFill>
                  <a:schemeClr val="dk1"/>
                </a:solidFill>
                <a:highlight>
                  <a:schemeClr val="lt1"/>
                </a:highlight>
                <a:latin typeface="Montserrat"/>
                <a:ea typeface="Montserrat"/>
                <a:cs typeface="Montserrat"/>
                <a:sym typeface="Montserrat"/>
              </a:rPr>
              <a:t>Question: Should the SAR PFS ‘Backscatter Measurements’ requirement name remain as-is?</a:t>
            </a:r>
            <a:endParaRPr i="1" sz="2100">
              <a:solidFill>
                <a:schemeClr val="dk1"/>
              </a:solidFill>
              <a:highlight>
                <a:schemeClr val="lt1"/>
              </a:highlight>
              <a:latin typeface="Montserrat"/>
              <a:ea typeface="Montserrat"/>
              <a:cs typeface="Montserrat"/>
              <a:sym typeface="Montserrat"/>
            </a:endParaRPr>
          </a:p>
        </p:txBody>
      </p:sp>
      <p:sp>
        <p:nvSpPr>
          <p:cNvPr id="92" name="Google Shape;92;p11"/>
          <p:cNvSpPr txBox="1"/>
          <p:nvPr/>
        </p:nvSpPr>
        <p:spPr>
          <a:xfrm>
            <a:off x="184575" y="5533650"/>
            <a:ext cx="11826300" cy="992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highlight>
                  <a:srgbClr val="D9EAD3"/>
                </a:highlight>
                <a:latin typeface="Montserrat"/>
                <a:ea typeface="Montserrat"/>
                <a:cs typeface="Montserrat"/>
                <a:sym typeface="Montserrat"/>
              </a:rPr>
              <a:t>Proposal</a:t>
            </a:r>
            <a:r>
              <a:rPr lang="en-GB" sz="2100">
                <a:solidFill>
                  <a:schemeClr val="dk1"/>
                </a:solidFill>
                <a:highlight>
                  <a:srgbClr val="D9EAD3"/>
                </a:highlight>
                <a:latin typeface="Montserrat"/>
                <a:ea typeface="Montserrat"/>
                <a:cs typeface="Montserrat"/>
                <a:sym typeface="Montserrat"/>
              </a:rPr>
              <a:t>: Rename Traceability requirement to ‘</a:t>
            </a:r>
            <a:r>
              <a:rPr b="1" lang="en-GB" sz="2100">
                <a:solidFill>
                  <a:srgbClr val="FF0000"/>
                </a:solidFill>
                <a:highlight>
                  <a:srgbClr val="D9EAD3"/>
                </a:highlight>
                <a:latin typeface="Montserrat"/>
                <a:ea typeface="Montserrat"/>
                <a:cs typeface="Montserrat"/>
                <a:sym typeface="Montserrat"/>
              </a:rPr>
              <a:t>Metrological</a:t>
            </a:r>
            <a:r>
              <a:rPr b="1" lang="en-GB" sz="2100">
                <a:solidFill>
                  <a:schemeClr val="dk1"/>
                </a:solidFill>
                <a:highlight>
                  <a:srgbClr val="D9EAD3"/>
                </a:highlight>
                <a:latin typeface="Montserrat"/>
                <a:ea typeface="Montserrat"/>
                <a:cs typeface="Montserrat"/>
                <a:sym typeface="Montserrat"/>
              </a:rPr>
              <a:t> Traceability of the Measurand to SI</a:t>
            </a:r>
            <a:r>
              <a:rPr lang="en-GB" sz="2100">
                <a:solidFill>
                  <a:schemeClr val="dk1"/>
                </a:solidFill>
                <a:highlight>
                  <a:srgbClr val="D9EAD3"/>
                </a:highlight>
                <a:latin typeface="Montserrat"/>
                <a:ea typeface="Montserrat"/>
                <a:cs typeface="Montserrat"/>
                <a:sym typeface="Montserrat"/>
              </a:rPr>
              <a:t>’ and add a note referring to 3.1 Measurand</a:t>
            </a:r>
            <a:r>
              <a:rPr lang="en-GB" sz="2100">
                <a:solidFill>
                  <a:schemeClr val="dk1"/>
                </a:solidFill>
                <a:latin typeface="Montserrat"/>
                <a:ea typeface="Montserrat"/>
                <a:cs typeface="Montserrat"/>
                <a:sym typeface="Montserrat"/>
              </a:rPr>
              <a:t> [</a:t>
            </a:r>
            <a:r>
              <a:rPr lang="en-GB" sz="2100" u="sng">
                <a:solidFill>
                  <a:schemeClr val="hlink"/>
                </a:solidFill>
                <a:latin typeface="Montserrat"/>
                <a:ea typeface="Montserrat"/>
                <a:cs typeface="Montserrat"/>
                <a:sym typeface="Montserrat"/>
                <a:hlinkClick r:id="rId7"/>
              </a:rPr>
              <a:t>#66</a:t>
            </a:r>
            <a:r>
              <a:rPr lang="en-GB" sz="2100">
                <a:solidFill>
                  <a:schemeClr val="dk1"/>
                </a:solidFill>
                <a:latin typeface="Montserrat"/>
                <a:ea typeface="Montserrat"/>
                <a:cs typeface="Montserrat"/>
                <a:sym typeface="Montserrat"/>
              </a:rPr>
              <a:t>] [patch]</a:t>
            </a:r>
            <a:endParaRPr sz="210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nvSpPr>
        <p:spPr>
          <a:xfrm>
            <a:off x="105350" y="182475"/>
            <a:ext cx="9434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800">
                <a:solidFill>
                  <a:schemeClr val="lt1"/>
                </a:solidFill>
                <a:latin typeface="Montserrat"/>
                <a:ea typeface="Montserrat"/>
                <a:cs typeface="Montserrat"/>
                <a:sym typeface="Montserrat"/>
              </a:rPr>
              <a:t>PFS Versioning</a:t>
            </a:r>
            <a:endParaRPr sz="800">
              <a:latin typeface="Montserrat"/>
              <a:ea typeface="Montserrat"/>
              <a:cs typeface="Montserrat"/>
              <a:sym typeface="Montserrat"/>
            </a:endParaRPr>
          </a:p>
        </p:txBody>
      </p:sp>
      <p:graphicFrame>
        <p:nvGraphicFramePr>
          <p:cNvPr id="98" name="Google Shape;98;p12"/>
          <p:cNvGraphicFramePr/>
          <p:nvPr/>
        </p:nvGraphicFramePr>
        <p:xfrm>
          <a:off x="6821900" y="3501375"/>
          <a:ext cx="3000000" cy="3000000"/>
        </p:xfrm>
        <a:graphic>
          <a:graphicData uri="http://schemas.openxmlformats.org/drawingml/2006/table">
            <a:tbl>
              <a:tblPr bandRow="1">
                <a:noFill/>
                <a:tableStyleId>{01981676-2AAD-49CE-9741-B7BA2904B0BF}</a:tableStyleId>
              </a:tblPr>
              <a:tblGrid>
                <a:gridCol w="457525"/>
                <a:gridCol w="1252500"/>
                <a:gridCol w="2179575"/>
                <a:gridCol w="1367375"/>
              </a:tblGrid>
              <a:tr h="569250">
                <a:tc>
                  <a:txBody>
                    <a:bodyPr/>
                    <a:lstStyle/>
                    <a:p>
                      <a:pPr indent="0" lvl="0" marL="0" rtl="0" algn="ctr">
                        <a:spcBef>
                          <a:spcPts val="0"/>
                        </a:spcBef>
                        <a:spcAft>
                          <a:spcPts val="0"/>
                        </a:spcAft>
                        <a:buNone/>
                      </a:pPr>
                      <a:r>
                        <a:rPr b="1" lang="en-GB">
                          <a:latin typeface="Cambria"/>
                          <a:ea typeface="Cambria"/>
                          <a:cs typeface="Cambria"/>
                          <a:sym typeface="Cambria"/>
                        </a:rPr>
                        <a:t>#</a:t>
                      </a:r>
                      <a:endParaRPr b="1">
                        <a:latin typeface="Cambria"/>
                        <a:ea typeface="Cambria"/>
                        <a:cs typeface="Cambria"/>
                        <a:sym typeface="Cambria"/>
                      </a:endParaRPr>
                    </a:p>
                  </a:txBody>
                  <a:tcPr marT="0" marB="0" marR="73025" marL="73025" anchor="ctr">
                    <a:solidFill>
                      <a:srgbClr val="BFBFBF"/>
                    </a:solidFill>
                  </a:tcPr>
                </a:tc>
                <a:tc>
                  <a:txBody>
                    <a:bodyPr/>
                    <a:lstStyle/>
                    <a:p>
                      <a:pPr indent="0" lvl="0" marL="0" rtl="0" algn="ctr">
                        <a:spcBef>
                          <a:spcPts val="0"/>
                        </a:spcBef>
                        <a:spcAft>
                          <a:spcPts val="0"/>
                        </a:spcAft>
                        <a:buNone/>
                      </a:pPr>
                      <a:r>
                        <a:rPr b="1" lang="en-GB">
                          <a:latin typeface="Cambria"/>
                          <a:ea typeface="Cambria"/>
                          <a:cs typeface="Cambria"/>
                          <a:sym typeface="Cambria"/>
                        </a:rPr>
                        <a:t>Item</a:t>
                      </a:r>
                      <a:endParaRPr b="1">
                        <a:latin typeface="Cambria"/>
                        <a:ea typeface="Cambria"/>
                        <a:cs typeface="Cambria"/>
                        <a:sym typeface="Cambria"/>
                      </a:endParaRPr>
                    </a:p>
                  </a:txBody>
                  <a:tcPr marT="0" marB="0" marR="73025" marL="73025" anchor="ctr">
                    <a:solidFill>
                      <a:srgbClr val="BFBFBF"/>
                    </a:solidFill>
                  </a:tcPr>
                </a:tc>
                <a:tc>
                  <a:txBody>
                    <a:bodyPr/>
                    <a:lstStyle/>
                    <a:p>
                      <a:pPr indent="0" lvl="0" marL="0" rtl="0" algn="ctr">
                        <a:spcBef>
                          <a:spcPts val="0"/>
                        </a:spcBef>
                        <a:spcAft>
                          <a:spcPts val="0"/>
                        </a:spcAft>
                        <a:buNone/>
                      </a:pPr>
                      <a:r>
                        <a:rPr b="1" lang="en-GB">
                          <a:latin typeface="Cambria"/>
                          <a:ea typeface="Cambria"/>
                          <a:cs typeface="Cambria"/>
                          <a:sym typeface="Cambria"/>
                        </a:rPr>
                        <a:t>Threshold (Minimum)</a:t>
                      </a:r>
                      <a:endParaRPr b="1">
                        <a:latin typeface="Cambria"/>
                        <a:ea typeface="Cambria"/>
                        <a:cs typeface="Cambria"/>
                        <a:sym typeface="Cambria"/>
                      </a:endParaRPr>
                    </a:p>
                    <a:p>
                      <a:pPr indent="0" lvl="0" marL="0" rtl="0" algn="ctr">
                        <a:spcBef>
                          <a:spcPts val="0"/>
                        </a:spcBef>
                        <a:spcAft>
                          <a:spcPts val="0"/>
                        </a:spcAft>
                        <a:buNone/>
                      </a:pPr>
                      <a:r>
                        <a:rPr b="1" lang="en-GB">
                          <a:latin typeface="Cambria"/>
                          <a:ea typeface="Cambria"/>
                          <a:cs typeface="Cambria"/>
                          <a:sym typeface="Cambria"/>
                        </a:rPr>
                        <a:t>Requirements</a:t>
                      </a:r>
                      <a:endParaRPr b="1">
                        <a:latin typeface="Cambria"/>
                        <a:ea typeface="Cambria"/>
                        <a:cs typeface="Cambria"/>
                        <a:sym typeface="Cambria"/>
                      </a:endParaRPr>
                    </a:p>
                  </a:txBody>
                  <a:tcPr marT="0" marB="0" marR="73025" marL="73025" anchor="ctr">
                    <a:solidFill>
                      <a:srgbClr val="BFBFBF"/>
                    </a:solidFill>
                  </a:tcPr>
                </a:tc>
                <a:tc>
                  <a:txBody>
                    <a:bodyPr/>
                    <a:lstStyle/>
                    <a:p>
                      <a:pPr indent="0" lvl="0" marL="0" rtl="0" algn="ctr">
                        <a:spcBef>
                          <a:spcPts val="0"/>
                        </a:spcBef>
                        <a:spcAft>
                          <a:spcPts val="0"/>
                        </a:spcAft>
                        <a:buNone/>
                      </a:pPr>
                      <a:r>
                        <a:rPr b="1" lang="en-GB"/>
                        <a:t>Goal </a:t>
                      </a:r>
                      <a:r>
                        <a:rPr b="1" lang="en-GB">
                          <a:latin typeface="Cambria"/>
                          <a:ea typeface="Cambria"/>
                          <a:cs typeface="Cambria"/>
                          <a:sym typeface="Cambria"/>
                        </a:rPr>
                        <a:t>(Desired)</a:t>
                      </a:r>
                      <a:endParaRPr b="1">
                        <a:latin typeface="Cambria"/>
                        <a:ea typeface="Cambria"/>
                        <a:cs typeface="Cambria"/>
                        <a:sym typeface="Cambria"/>
                      </a:endParaRPr>
                    </a:p>
                    <a:p>
                      <a:pPr indent="0" lvl="0" marL="0" rtl="0" algn="ctr">
                        <a:spcBef>
                          <a:spcPts val="0"/>
                        </a:spcBef>
                        <a:spcAft>
                          <a:spcPts val="0"/>
                        </a:spcAft>
                        <a:buNone/>
                      </a:pPr>
                      <a:r>
                        <a:rPr b="1" lang="en-GB">
                          <a:latin typeface="Cambria"/>
                          <a:ea typeface="Cambria"/>
                          <a:cs typeface="Cambria"/>
                          <a:sym typeface="Cambria"/>
                        </a:rPr>
                        <a:t>Requirements</a:t>
                      </a:r>
                      <a:endParaRPr b="1">
                        <a:latin typeface="Cambria"/>
                        <a:ea typeface="Cambria"/>
                        <a:cs typeface="Cambria"/>
                        <a:sym typeface="Cambria"/>
                      </a:endParaRPr>
                    </a:p>
                  </a:txBody>
                  <a:tcPr marT="0" marB="0" marR="73025" marL="73025" anchor="ctr">
                    <a:solidFill>
                      <a:srgbClr val="BFBFBF"/>
                    </a:solidFill>
                  </a:tcPr>
                </a:tc>
              </a:tr>
              <a:tr h="853850">
                <a:tc>
                  <a:txBody>
                    <a:bodyPr/>
                    <a:lstStyle/>
                    <a:p>
                      <a:pPr indent="0" lvl="0" marL="0" rtl="0" algn="ctr">
                        <a:spcBef>
                          <a:spcPts val="0"/>
                        </a:spcBef>
                        <a:spcAft>
                          <a:spcPts val="0"/>
                        </a:spcAft>
                        <a:buNone/>
                      </a:pPr>
                      <a:r>
                        <a:rPr b="1" lang="en-GB">
                          <a:latin typeface="Cambria"/>
                          <a:ea typeface="Cambria"/>
                          <a:cs typeface="Cambria"/>
                          <a:sym typeface="Cambria"/>
                        </a:rPr>
                        <a:t>1.0</a:t>
                      </a:r>
                      <a:endParaRPr b="1">
                        <a:latin typeface="Cambria"/>
                        <a:ea typeface="Cambria"/>
                        <a:cs typeface="Cambria"/>
                        <a:sym typeface="Cambria"/>
                      </a:endParaRPr>
                    </a:p>
                  </a:txBody>
                  <a:tcPr marT="0" marB="0" marR="73025" marL="73025" anchor="ctr"/>
                </a:tc>
                <a:tc>
                  <a:txBody>
                    <a:bodyPr/>
                    <a:lstStyle/>
                    <a:p>
                      <a:pPr indent="0" lvl="0" marL="0" rtl="0" algn="ctr">
                        <a:spcBef>
                          <a:spcPts val="0"/>
                        </a:spcBef>
                        <a:spcAft>
                          <a:spcPts val="0"/>
                        </a:spcAft>
                        <a:buNone/>
                      </a:pPr>
                      <a:r>
                        <a:rPr b="1" lang="en-GB">
                          <a:latin typeface="Cambria"/>
                          <a:ea typeface="Cambria"/>
                          <a:cs typeface="Cambria"/>
                          <a:sym typeface="Cambria"/>
                        </a:rPr>
                        <a:t>CEOS-ARD Compliance Version</a:t>
                      </a:r>
                      <a:endParaRPr b="1">
                        <a:latin typeface="Cambria"/>
                        <a:ea typeface="Cambria"/>
                        <a:cs typeface="Cambria"/>
                        <a:sym typeface="Cambria"/>
                      </a:endParaRPr>
                    </a:p>
                  </a:txBody>
                  <a:tcPr marT="0" marB="0" marR="73025" marL="73025" anchor="ctr"/>
                </a:tc>
                <a:tc>
                  <a:txBody>
                    <a:bodyPr/>
                    <a:lstStyle/>
                    <a:p>
                      <a:pPr indent="0" lvl="0" marL="0" rtl="0" algn="l">
                        <a:spcBef>
                          <a:spcPts val="0"/>
                        </a:spcBef>
                        <a:spcAft>
                          <a:spcPts val="0"/>
                        </a:spcAft>
                        <a:buNone/>
                      </a:pPr>
                      <a:r>
                        <a:rPr lang="en-GB">
                          <a:latin typeface="Cambria"/>
                          <a:ea typeface="Cambria"/>
                          <a:cs typeface="Cambria"/>
                          <a:sym typeface="Cambria"/>
                        </a:rPr>
                        <a:t>Type and version of CEOS-ARD PFS with which the product is complying is identified.</a:t>
                      </a:r>
                      <a:endParaRPr>
                        <a:latin typeface="Cambria"/>
                        <a:ea typeface="Cambria"/>
                        <a:cs typeface="Cambria"/>
                        <a:sym typeface="Cambria"/>
                      </a:endParaRPr>
                    </a:p>
                  </a:txBody>
                  <a:tcPr marT="0" marB="0" marR="73025" marL="73025" anchor="ctr">
                    <a:solidFill>
                      <a:srgbClr val="FFFFFF"/>
                    </a:solidFill>
                  </a:tcPr>
                </a:tc>
                <a:tc>
                  <a:txBody>
                    <a:bodyPr/>
                    <a:lstStyle/>
                    <a:p>
                      <a:pPr indent="0" lvl="0" marL="0" rtl="0" algn="l">
                        <a:spcBef>
                          <a:spcPts val="0"/>
                        </a:spcBef>
                        <a:spcAft>
                          <a:spcPts val="0"/>
                        </a:spcAft>
                        <a:buNone/>
                      </a:pPr>
                      <a:r>
                        <a:rPr lang="en-GB">
                          <a:latin typeface="Cambria"/>
                          <a:ea typeface="Cambria"/>
                          <a:cs typeface="Cambria"/>
                          <a:sym typeface="Cambria"/>
                        </a:rPr>
                        <a:t>As threshold.</a:t>
                      </a:r>
                      <a:endParaRPr>
                        <a:latin typeface="Cambria"/>
                        <a:ea typeface="Cambria"/>
                        <a:cs typeface="Cambria"/>
                        <a:sym typeface="Cambria"/>
                      </a:endParaRPr>
                    </a:p>
                  </a:txBody>
                  <a:tcPr marT="0" marB="0" marR="73025" marL="73025" anchor="ctr"/>
                </a:tc>
              </a:tr>
            </a:tbl>
          </a:graphicData>
        </a:graphic>
      </p:graphicFrame>
      <p:sp>
        <p:nvSpPr>
          <p:cNvPr id="99" name="Google Shape;99;p12"/>
          <p:cNvSpPr txBox="1"/>
          <p:nvPr/>
        </p:nvSpPr>
        <p:spPr>
          <a:xfrm>
            <a:off x="105350" y="1109050"/>
            <a:ext cx="11132400" cy="2439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42900" lvl="1" marL="91440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Issue</a:t>
            </a:r>
            <a:r>
              <a:rPr lang="en-GB" sz="1800">
                <a:solidFill>
                  <a:schemeClr val="dk1"/>
                </a:solidFill>
                <a:latin typeface="Montserrat"/>
                <a:ea typeface="Montserrat"/>
                <a:cs typeface="Montserrat"/>
                <a:sym typeface="Montserrat"/>
              </a:rPr>
              <a:t>: </a:t>
            </a:r>
            <a:r>
              <a:rPr lang="en-GB" sz="1800">
                <a:solidFill>
                  <a:schemeClr val="dk1"/>
                </a:solidFill>
                <a:latin typeface="Montserrat"/>
                <a:ea typeface="Montserrat"/>
                <a:cs typeface="Montserrat"/>
                <a:sym typeface="Montserrat"/>
              </a:rPr>
              <a:t>Add parameter to capture self-assessment PFS version number in metadata (</a:t>
            </a:r>
            <a:r>
              <a:rPr lang="en-GB" sz="1800" u="sng">
                <a:solidFill>
                  <a:schemeClr val="hlink"/>
                </a:solidFill>
                <a:latin typeface="Montserrat"/>
                <a:ea typeface="Montserrat"/>
                <a:cs typeface="Montserrat"/>
                <a:sym typeface="Montserrat"/>
                <a:hlinkClick r:id="rId4"/>
              </a:rPr>
              <a:t>#41</a:t>
            </a:r>
            <a:r>
              <a:rPr lang="en-GB" sz="1800">
                <a:solidFill>
                  <a:schemeClr val="dk1"/>
                </a:solidFill>
                <a:latin typeface="Montserrat"/>
                <a:ea typeface="Montserrat"/>
                <a:cs typeface="Montserrat"/>
                <a:sym typeface="Montserrat"/>
              </a:rPr>
              <a:t>)</a:t>
            </a:r>
            <a:endParaRPr sz="1800">
              <a:solidFill>
                <a:schemeClr val="dk1"/>
              </a:solidFill>
              <a:latin typeface="Montserrat"/>
              <a:ea typeface="Montserrat"/>
              <a:cs typeface="Montserrat"/>
              <a:sym typeface="Montserrat"/>
            </a:endParaRPr>
          </a:p>
          <a:p>
            <a:pPr indent="-330200" lvl="1" marL="91440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Context</a:t>
            </a:r>
            <a:r>
              <a:rPr lang="en-GB" sz="1600">
                <a:solidFill>
                  <a:schemeClr val="dk1"/>
                </a:solidFill>
                <a:latin typeface="Montserrat"/>
                <a:ea typeface="Montserrat"/>
                <a:cs typeface="Montserrat"/>
                <a:sym typeface="Montserrat"/>
              </a:rPr>
              <a:t>: A consistent parameter across all PFS would identify the version of the PFS that self-assessments are made against. The PFS version should feature in the product metadata. The CEOS-ARD PFS for Aquatic Reflectance and SAR contain similar requirements for this.</a:t>
            </a:r>
            <a:endParaRPr sz="16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highlight>
                  <a:srgbClr val="EA9999"/>
                </a:highlight>
                <a:latin typeface="Montserrat"/>
                <a:ea typeface="Montserrat"/>
                <a:cs typeface="Montserrat"/>
                <a:sym typeface="Montserrat"/>
              </a:rPr>
              <a:t>Proposal</a:t>
            </a:r>
            <a:r>
              <a:rPr lang="en-GB" sz="1900">
                <a:solidFill>
                  <a:schemeClr val="dk1"/>
                </a:solidFill>
                <a:highlight>
                  <a:srgbClr val="EA9999"/>
                </a:highlight>
                <a:latin typeface="Montserrat"/>
                <a:ea typeface="Montserrat"/>
                <a:cs typeface="Montserrat"/>
                <a:sym typeface="Montserrat"/>
              </a:rPr>
              <a:t>: </a:t>
            </a:r>
            <a:r>
              <a:rPr lang="en-GB" sz="1900">
                <a:solidFill>
                  <a:schemeClr val="dk1"/>
                </a:solidFill>
                <a:highlight>
                  <a:srgbClr val="EA9999"/>
                </a:highlight>
                <a:latin typeface="Montserrat"/>
                <a:ea typeface="Montserrat"/>
                <a:cs typeface="Montserrat"/>
                <a:sym typeface="Montserrat"/>
              </a:rPr>
              <a:t>Add as </a:t>
            </a:r>
            <a:r>
              <a:rPr b="1" lang="en-GB" sz="1900">
                <a:solidFill>
                  <a:schemeClr val="dk1"/>
                </a:solidFill>
                <a:highlight>
                  <a:srgbClr val="EA9999"/>
                </a:highlight>
                <a:latin typeface="Montserrat"/>
                <a:ea typeface="Montserrat"/>
                <a:cs typeface="Montserrat"/>
                <a:sym typeface="Montserrat"/>
              </a:rPr>
              <a:t>Requirement 1.0</a:t>
            </a:r>
            <a:r>
              <a:rPr lang="en-GB" sz="1900">
                <a:solidFill>
                  <a:schemeClr val="dk1"/>
                </a:solidFill>
                <a:highlight>
                  <a:srgbClr val="EA9999"/>
                </a:highlight>
                <a:latin typeface="Montserrat"/>
                <a:ea typeface="Montserrat"/>
                <a:cs typeface="Montserrat"/>
                <a:sym typeface="Montserrat"/>
              </a:rPr>
              <a:t> for </a:t>
            </a:r>
            <a:r>
              <a:rPr b="1" lang="en-GB" sz="1900">
                <a:solidFill>
                  <a:schemeClr val="dk1"/>
                </a:solidFill>
                <a:highlight>
                  <a:srgbClr val="EA9999"/>
                </a:highlight>
                <a:latin typeface="Montserrat"/>
                <a:ea typeface="Montserrat"/>
                <a:cs typeface="Montserrat"/>
                <a:sym typeface="Montserrat"/>
              </a:rPr>
              <a:t>all PFS</a:t>
            </a:r>
            <a:r>
              <a:rPr b="1" lang="en-GB" sz="1900">
                <a:solidFill>
                  <a:schemeClr val="dk1"/>
                </a:solidFill>
                <a:highlight>
                  <a:srgbClr val="EA9999"/>
                </a:highlight>
                <a:latin typeface="Montserrat"/>
                <a:ea typeface="Montserrat"/>
                <a:cs typeface="Montserrat"/>
                <a:sym typeface="Montserrat"/>
              </a:rPr>
              <a:t> – AGREED BUT IMPLEMENT LATER</a:t>
            </a:r>
            <a:endParaRPr b="1" sz="1900">
              <a:solidFill>
                <a:schemeClr val="dk1"/>
              </a:solidFill>
              <a:highlight>
                <a:srgbClr val="EA9999"/>
              </a:highlight>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i="1" lang="en-GB" sz="1900">
                <a:solidFill>
                  <a:schemeClr val="dk1"/>
                </a:solidFill>
                <a:highlight>
                  <a:schemeClr val="lt1"/>
                </a:highlight>
                <a:latin typeface="Montserrat"/>
                <a:ea typeface="Montserrat"/>
                <a:cs typeface="Montserrat"/>
                <a:sym typeface="Montserrat"/>
              </a:rPr>
              <a:t>Question: Can this replace Requirements 1.3 and 1.4 in the SAR PFS? (</a:t>
            </a:r>
            <a:r>
              <a:rPr i="1" lang="en-GB" sz="1900" u="sng">
                <a:solidFill>
                  <a:schemeClr val="hlink"/>
                </a:solidFill>
                <a:highlight>
                  <a:schemeClr val="lt1"/>
                </a:highlight>
                <a:latin typeface="Montserrat"/>
                <a:ea typeface="Montserrat"/>
                <a:cs typeface="Montserrat"/>
                <a:sym typeface="Montserrat"/>
                <a:hlinkClick r:id="rId5"/>
              </a:rPr>
              <a:t>#72</a:t>
            </a:r>
            <a:r>
              <a:rPr i="1" lang="en-GB" sz="1900">
                <a:solidFill>
                  <a:schemeClr val="dk1"/>
                </a:solidFill>
                <a:highlight>
                  <a:schemeClr val="lt1"/>
                </a:highlight>
                <a:latin typeface="Montserrat"/>
                <a:ea typeface="Montserrat"/>
                <a:cs typeface="Montserrat"/>
                <a:sym typeface="Montserrat"/>
              </a:rPr>
              <a:t>)</a:t>
            </a:r>
            <a:endParaRPr i="1" sz="1900">
              <a:solidFill>
                <a:schemeClr val="dk1"/>
              </a:solidFill>
              <a:latin typeface="Montserrat"/>
              <a:ea typeface="Montserrat"/>
              <a:cs typeface="Montserrat"/>
              <a:sym typeface="Montserrat"/>
            </a:endParaRPr>
          </a:p>
        </p:txBody>
      </p:sp>
      <p:sp>
        <p:nvSpPr>
          <p:cNvPr id="100" name="Google Shape;100;p12"/>
          <p:cNvSpPr txBox="1"/>
          <p:nvPr/>
        </p:nvSpPr>
        <p:spPr>
          <a:xfrm>
            <a:off x="105350" y="3681700"/>
            <a:ext cx="6616800" cy="200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42900" lvl="1" marL="91440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Issue</a:t>
            </a:r>
            <a:r>
              <a:rPr lang="en-GB" sz="1800">
                <a:solidFill>
                  <a:schemeClr val="dk1"/>
                </a:solidFill>
                <a:latin typeface="Montserrat"/>
                <a:ea typeface="Montserrat"/>
                <a:cs typeface="Montserrat"/>
                <a:sym typeface="Montserrat"/>
              </a:rPr>
              <a:t>: </a:t>
            </a:r>
            <a:r>
              <a:rPr lang="en-GB" sz="1800">
                <a:solidFill>
                  <a:schemeClr val="dk1"/>
                </a:solidFill>
                <a:latin typeface="Montserrat"/>
                <a:ea typeface="Montserrat"/>
                <a:cs typeface="Montserrat"/>
                <a:sym typeface="Montserrat"/>
              </a:rPr>
              <a:t>Add support and transparency for older PFS versions</a:t>
            </a:r>
            <a:r>
              <a:rPr lang="en-GB" sz="1800">
                <a:solidFill>
                  <a:schemeClr val="dk1"/>
                </a:solidFill>
                <a:latin typeface="Montserrat"/>
                <a:ea typeface="Montserrat"/>
                <a:cs typeface="Montserrat"/>
                <a:sym typeface="Montserrat"/>
              </a:rPr>
              <a:t> (</a:t>
            </a:r>
            <a:r>
              <a:rPr lang="en-GB" sz="1800" u="sng">
                <a:solidFill>
                  <a:schemeClr val="hlink"/>
                </a:solidFill>
                <a:latin typeface="Montserrat"/>
                <a:ea typeface="Montserrat"/>
                <a:cs typeface="Montserrat"/>
                <a:sym typeface="Montserrat"/>
                <a:hlinkClick r:id="rId6"/>
              </a:rPr>
              <a:t>#86</a:t>
            </a:r>
            <a:r>
              <a:rPr lang="en-GB" sz="1800">
                <a:solidFill>
                  <a:schemeClr val="dk1"/>
                </a:solidFill>
                <a:latin typeface="Montserrat"/>
                <a:ea typeface="Montserrat"/>
                <a:cs typeface="Montserrat"/>
                <a:sym typeface="Montserrat"/>
              </a:rPr>
              <a:t>)</a:t>
            </a:r>
            <a:endParaRPr sz="1800">
              <a:solidFill>
                <a:schemeClr val="dk1"/>
              </a:solidFill>
              <a:latin typeface="Montserrat"/>
              <a:ea typeface="Montserrat"/>
              <a:cs typeface="Montserrat"/>
              <a:sym typeface="Montserrat"/>
            </a:endParaRPr>
          </a:p>
          <a:p>
            <a:pPr indent="-330200" lvl="1" marL="91440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Context</a:t>
            </a:r>
            <a:r>
              <a:rPr lang="en-GB" sz="1600">
                <a:solidFill>
                  <a:schemeClr val="dk1"/>
                </a:solidFill>
                <a:latin typeface="Montserrat"/>
                <a:ea typeface="Montserrat"/>
                <a:cs typeface="Montserrat"/>
                <a:sym typeface="Montserrat"/>
              </a:rPr>
              <a:t>: </a:t>
            </a:r>
            <a:r>
              <a:rPr lang="en-GB" sz="1600">
                <a:solidFill>
                  <a:schemeClr val="dk1"/>
                </a:solidFill>
                <a:latin typeface="Montserrat"/>
                <a:ea typeface="Montserrat"/>
                <a:cs typeface="Montserrat"/>
                <a:sym typeface="Montserrat"/>
              </a:rPr>
              <a:t>Assessments may not always be conducted against the most recent PFS, creating ambiguity for providers, reviewers, and users.</a:t>
            </a:r>
            <a:endParaRPr sz="3000">
              <a:solidFill>
                <a:schemeClr val="dk1"/>
              </a:solidFill>
              <a:latin typeface="Montserrat"/>
              <a:ea typeface="Montserrat"/>
              <a:cs typeface="Montserrat"/>
              <a:sym typeface="Montserrat"/>
            </a:endParaRPr>
          </a:p>
        </p:txBody>
      </p:sp>
      <p:sp>
        <p:nvSpPr>
          <p:cNvPr id="101" name="Google Shape;101;p12"/>
          <p:cNvSpPr txBox="1"/>
          <p:nvPr/>
        </p:nvSpPr>
        <p:spPr>
          <a:xfrm>
            <a:off x="105350" y="5682700"/>
            <a:ext cx="11596200" cy="46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42900" lvl="1" marL="914400" rtl="0" algn="l">
              <a:lnSpc>
                <a:spcPct val="150000"/>
              </a:lnSpc>
              <a:spcBef>
                <a:spcPts val="1800"/>
              </a:spcBef>
              <a:spcAft>
                <a:spcPts val="0"/>
              </a:spcAft>
              <a:buClr>
                <a:schemeClr val="dk1"/>
              </a:buClr>
              <a:buSzPts val="1800"/>
              <a:buFont typeface="Montserrat"/>
              <a:buChar char="❖"/>
            </a:pPr>
            <a:r>
              <a:rPr b="1" lang="en-GB" sz="1800">
                <a:solidFill>
                  <a:schemeClr val="dk1"/>
                </a:solidFill>
                <a:highlight>
                  <a:srgbClr val="D9EAD3"/>
                </a:highlight>
                <a:latin typeface="Montserrat"/>
                <a:ea typeface="Montserrat"/>
                <a:cs typeface="Montserrat"/>
                <a:sym typeface="Montserrat"/>
              </a:rPr>
              <a:t>Proposal</a:t>
            </a:r>
            <a:r>
              <a:rPr lang="en-GB" sz="1800">
                <a:solidFill>
                  <a:schemeClr val="dk1"/>
                </a:solidFill>
                <a:highlight>
                  <a:srgbClr val="D9EAD3"/>
                </a:highlight>
                <a:latin typeface="Montserrat"/>
                <a:ea typeface="Montserrat"/>
                <a:cs typeface="Montserrat"/>
                <a:sym typeface="Montserrat"/>
              </a:rPr>
              <a:t>: Publish legacy PFS versions on the CEOS-ARD GitHub [GitHub Releases]</a:t>
            </a:r>
            <a:endParaRPr sz="1300">
              <a:highlight>
                <a:srgbClr val="D9EAD3"/>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nvSpPr>
        <p:spPr>
          <a:xfrm>
            <a:off x="105350" y="182475"/>
            <a:ext cx="9434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800">
                <a:solidFill>
                  <a:schemeClr val="lt1"/>
                </a:solidFill>
                <a:latin typeface="Montserrat"/>
                <a:ea typeface="Montserrat"/>
                <a:cs typeface="Montserrat"/>
                <a:sym typeface="Montserrat"/>
              </a:rPr>
              <a:t>Metadata Machine Readability</a:t>
            </a:r>
            <a:endParaRPr sz="800">
              <a:latin typeface="Montserrat"/>
              <a:ea typeface="Montserrat"/>
              <a:cs typeface="Montserrat"/>
              <a:sym typeface="Montserrat"/>
            </a:endParaRPr>
          </a:p>
        </p:txBody>
      </p:sp>
      <p:sp>
        <p:nvSpPr>
          <p:cNvPr id="107" name="Google Shape;107;p13"/>
          <p:cNvSpPr txBox="1"/>
          <p:nvPr/>
        </p:nvSpPr>
        <p:spPr>
          <a:xfrm>
            <a:off x="184575" y="1239275"/>
            <a:ext cx="11132400" cy="1885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a:t>
            </a:r>
            <a:r>
              <a:rPr lang="en-GB" sz="2100">
                <a:solidFill>
                  <a:schemeClr val="dk1"/>
                </a:solidFill>
                <a:latin typeface="Montserrat"/>
                <a:ea typeface="Montserrat"/>
                <a:cs typeface="Montserrat"/>
                <a:sym typeface="Montserrat"/>
              </a:rPr>
              <a:t>Redundancy of Machine Readability metadata requirements</a:t>
            </a:r>
            <a:r>
              <a:rPr lang="en-GB" sz="2100">
                <a:solidFill>
                  <a:schemeClr val="dk1"/>
                </a:solidFill>
                <a:latin typeface="Montserrat"/>
                <a:ea typeface="Montserrat"/>
                <a:cs typeface="Montserrat"/>
                <a:sym typeface="Montserrat"/>
              </a:rPr>
              <a:t> (</a:t>
            </a:r>
            <a:r>
              <a:rPr lang="en-GB" sz="2100" u="sng">
                <a:solidFill>
                  <a:schemeClr val="hlink"/>
                </a:solidFill>
                <a:latin typeface="Montserrat"/>
                <a:ea typeface="Montserrat"/>
                <a:cs typeface="Montserrat"/>
                <a:sym typeface="Montserrat"/>
                <a:hlinkClick r:id="rId4"/>
              </a:rPr>
              <a:t>#61</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Metadata machine </a:t>
            </a:r>
            <a:r>
              <a:rPr lang="en-GB" sz="1900">
                <a:solidFill>
                  <a:schemeClr val="dk1"/>
                </a:solidFill>
                <a:latin typeface="Montserrat"/>
                <a:ea typeface="Montserrat"/>
                <a:cs typeface="Montserrat"/>
                <a:sym typeface="Montserrat"/>
              </a:rPr>
              <a:t>readability</a:t>
            </a:r>
            <a:r>
              <a:rPr lang="en-GB" sz="1900">
                <a:solidFill>
                  <a:schemeClr val="dk1"/>
                </a:solidFill>
                <a:latin typeface="Montserrat"/>
                <a:ea typeface="Montserrat"/>
                <a:cs typeface="Montserrat"/>
                <a:sym typeface="Montserrat"/>
              </a:rPr>
              <a:t> is repeated in General and Per-pixel PFS requirements. </a:t>
            </a:r>
            <a:endParaRPr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B6D7A8"/>
                </a:highlight>
                <a:latin typeface="Montserrat"/>
                <a:ea typeface="Montserrat"/>
                <a:cs typeface="Montserrat"/>
                <a:sym typeface="Montserrat"/>
              </a:rPr>
              <a:t>Proposal</a:t>
            </a:r>
            <a:r>
              <a:rPr lang="en-GB" sz="2200">
                <a:solidFill>
                  <a:schemeClr val="dk1"/>
                </a:solidFill>
                <a:highlight>
                  <a:srgbClr val="B6D7A8"/>
                </a:highlight>
                <a:latin typeface="Montserrat"/>
                <a:ea typeface="Montserrat"/>
                <a:cs typeface="Montserrat"/>
                <a:sym typeface="Montserrat"/>
              </a:rPr>
              <a:t>: Remove Per-pixel requirement</a:t>
            </a:r>
            <a:r>
              <a:rPr lang="en-GB" sz="2200">
                <a:solidFill>
                  <a:schemeClr val="dk1"/>
                </a:solidFill>
                <a:highlight>
                  <a:srgbClr val="B6D7A8"/>
                </a:highlight>
                <a:latin typeface="Montserrat"/>
                <a:ea typeface="Montserrat"/>
                <a:cs typeface="Montserrat"/>
                <a:sym typeface="Montserrat"/>
              </a:rPr>
              <a:t> from all PFS [minor]</a:t>
            </a:r>
            <a:endParaRPr i="1" sz="2100">
              <a:solidFill>
                <a:schemeClr val="dk1"/>
              </a:solidFill>
              <a:highlight>
                <a:srgbClr val="B6D7A8"/>
              </a:highlight>
              <a:latin typeface="Montserrat"/>
              <a:ea typeface="Montserrat"/>
              <a:cs typeface="Montserrat"/>
              <a:sym typeface="Montserrat"/>
            </a:endParaRPr>
          </a:p>
        </p:txBody>
      </p:sp>
      <p:pic>
        <p:nvPicPr>
          <p:cNvPr id="108" name="Google Shape;108;p13"/>
          <p:cNvPicPr preferRelativeResize="0"/>
          <p:nvPr/>
        </p:nvPicPr>
        <p:blipFill>
          <a:blip r:embed="rId5">
            <a:alphaModFix/>
          </a:blip>
          <a:stretch>
            <a:fillRect/>
          </a:stretch>
        </p:blipFill>
        <p:spPr>
          <a:xfrm>
            <a:off x="105350" y="4169275"/>
            <a:ext cx="7258050" cy="1943100"/>
          </a:xfrm>
          <a:prstGeom prst="rect">
            <a:avLst/>
          </a:prstGeom>
          <a:noFill/>
          <a:ln>
            <a:noFill/>
          </a:ln>
        </p:spPr>
      </p:pic>
      <p:pic>
        <p:nvPicPr>
          <p:cNvPr id="109" name="Google Shape;109;p13"/>
          <p:cNvPicPr preferRelativeResize="0"/>
          <p:nvPr/>
        </p:nvPicPr>
        <p:blipFill>
          <a:blip r:embed="rId6">
            <a:alphaModFix/>
          </a:blip>
          <a:stretch>
            <a:fillRect/>
          </a:stretch>
        </p:blipFill>
        <p:spPr>
          <a:xfrm>
            <a:off x="7758450" y="3951775"/>
            <a:ext cx="4041749" cy="237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nvSpPr>
        <p:spPr>
          <a:xfrm>
            <a:off x="105350" y="182475"/>
            <a:ext cx="9910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Geometric </a:t>
            </a:r>
            <a:r>
              <a:rPr lang="en-GB" sz="3600">
                <a:solidFill>
                  <a:schemeClr val="lt1"/>
                </a:solidFill>
                <a:latin typeface="Montserrat"/>
                <a:ea typeface="Montserrat"/>
                <a:cs typeface="Montserrat"/>
                <a:sym typeface="Montserrat"/>
              </a:rPr>
              <a:t>Correction</a:t>
            </a:r>
            <a:endParaRPr sz="600">
              <a:latin typeface="Montserrat"/>
              <a:ea typeface="Montserrat"/>
              <a:cs typeface="Montserrat"/>
              <a:sym typeface="Montserrat"/>
            </a:endParaRPr>
          </a:p>
        </p:txBody>
      </p:sp>
      <p:sp>
        <p:nvSpPr>
          <p:cNvPr id="115" name="Google Shape;115;p14"/>
          <p:cNvSpPr txBox="1"/>
          <p:nvPr/>
        </p:nvSpPr>
        <p:spPr>
          <a:xfrm>
            <a:off x="184575" y="1239275"/>
            <a:ext cx="11132400" cy="4563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1" marL="914400" rtl="0" algn="l">
              <a:lnSpc>
                <a:spcPct val="150000"/>
              </a:lnSpc>
              <a:spcBef>
                <a:spcPts val="180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Issue</a:t>
            </a:r>
            <a:r>
              <a:rPr lang="en-GB" sz="2100">
                <a:solidFill>
                  <a:schemeClr val="dk1"/>
                </a:solidFill>
                <a:latin typeface="Montserrat"/>
                <a:ea typeface="Montserrat"/>
                <a:cs typeface="Montserrat"/>
                <a:sym typeface="Montserrat"/>
              </a:rPr>
              <a:t>: Sub-pixel accuracy requirement is too difficult to achieve for high-resolution sensors</a:t>
            </a:r>
            <a:endParaRPr sz="21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Context</a:t>
            </a:r>
            <a:r>
              <a:rPr lang="en-GB" sz="1900">
                <a:solidFill>
                  <a:schemeClr val="dk1"/>
                </a:solidFill>
                <a:latin typeface="Montserrat"/>
                <a:ea typeface="Montserrat"/>
                <a:cs typeface="Montserrat"/>
                <a:sym typeface="Montserrat"/>
              </a:rPr>
              <a:t>: Many providers (public and private) have reported issues reaching Threshold compliance for requirement 4.1.</a:t>
            </a:r>
            <a:endParaRPr sz="19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lang="en-GB" sz="1900" u="sng">
                <a:solidFill>
                  <a:schemeClr val="hlink"/>
                </a:solidFill>
                <a:latin typeface="Montserrat"/>
                <a:ea typeface="Montserrat"/>
                <a:cs typeface="Montserrat"/>
                <a:sym typeface="Montserrat"/>
                <a:hlinkClick r:id="rId3"/>
              </a:rPr>
              <a:t>LSI-VC-18 feedback</a:t>
            </a:r>
            <a:r>
              <a:rPr lang="en-GB" sz="1900">
                <a:solidFill>
                  <a:schemeClr val="dk1"/>
                </a:solidFill>
                <a:latin typeface="Montserrat"/>
                <a:ea typeface="Montserrat"/>
                <a:cs typeface="Montserrat"/>
                <a:sym typeface="Montserrat"/>
              </a:rPr>
              <a:t> suggestion: ‘</a:t>
            </a:r>
            <a:r>
              <a:rPr i="1" lang="en-GB" sz="1900">
                <a:solidFill>
                  <a:schemeClr val="dk1"/>
                </a:solidFill>
                <a:latin typeface="Montserrat"/>
                <a:ea typeface="Montserrat"/>
                <a:cs typeface="Montserrat"/>
                <a:sym typeface="Montserrat"/>
              </a:rPr>
              <a:t>Perhaps CEOS-ARD maintains sub-pixel requirement for moderate-resolution missions (e.g., ≥5 m), but for high resolution missions (&lt;5 m), define CEOS-ARD compliance as:</a:t>
            </a:r>
            <a:endParaRPr i="1" sz="19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i="1" lang="en-GB" sz="1900">
                <a:solidFill>
                  <a:schemeClr val="dk1"/>
                </a:solidFill>
                <a:latin typeface="Montserrat"/>
                <a:ea typeface="Montserrat"/>
                <a:cs typeface="Montserrat"/>
                <a:sym typeface="Montserrat"/>
              </a:rPr>
              <a:t>Horizontal geolocation RMSE ≤ 1.0 m (or ≤ 1.5 m CE90), whichever is larger than 0.5 pixel.’</a:t>
            </a:r>
            <a:endParaRPr i="1" sz="1900">
              <a:solidFill>
                <a:schemeClr val="dk1"/>
              </a:solidFill>
              <a:latin typeface="Montserrat"/>
              <a:ea typeface="Montserrat"/>
              <a:cs typeface="Montserrat"/>
              <a:sym typeface="Montserrat"/>
            </a:endParaRPr>
          </a:p>
          <a:p>
            <a:pPr indent="-368300" lvl="1" marL="914400" rtl="0" algn="l">
              <a:lnSpc>
                <a:spcPct val="150000"/>
              </a:lnSpc>
              <a:spcBef>
                <a:spcPts val="0"/>
              </a:spcBef>
              <a:spcAft>
                <a:spcPts val="0"/>
              </a:spcAft>
              <a:buClr>
                <a:schemeClr val="dk1"/>
              </a:buClr>
              <a:buSzPts val="2200"/>
              <a:buFont typeface="Montserrat"/>
              <a:buChar char="❖"/>
            </a:pPr>
            <a:r>
              <a:rPr b="1" lang="en-GB" sz="2200">
                <a:solidFill>
                  <a:schemeClr val="dk1"/>
                </a:solidFill>
                <a:highlight>
                  <a:srgbClr val="EA9999"/>
                </a:highlight>
                <a:latin typeface="Montserrat"/>
                <a:ea typeface="Montserrat"/>
                <a:cs typeface="Montserrat"/>
                <a:sym typeface="Montserrat"/>
              </a:rPr>
              <a:t>Proposal</a:t>
            </a:r>
            <a:r>
              <a:rPr lang="en-GB" sz="2200">
                <a:solidFill>
                  <a:schemeClr val="dk1"/>
                </a:solidFill>
                <a:highlight>
                  <a:srgbClr val="EA9999"/>
                </a:highlight>
                <a:latin typeface="Montserrat"/>
                <a:ea typeface="Montserrat"/>
                <a:cs typeface="Montserrat"/>
                <a:sym typeface="Montserrat"/>
              </a:rPr>
              <a:t>: See next slide from Barnes</a:t>
            </a:r>
            <a:endParaRPr i="1" sz="2100">
              <a:solidFill>
                <a:schemeClr val="dk1"/>
              </a:solidFill>
              <a:highlight>
                <a:schemeClr val="lt1"/>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txBox="1"/>
          <p:nvPr/>
        </p:nvSpPr>
        <p:spPr>
          <a:xfrm>
            <a:off x="105350" y="182475"/>
            <a:ext cx="9910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Geometric Correction</a:t>
            </a:r>
            <a:endParaRPr sz="600">
              <a:latin typeface="Montserrat"/>
              <a:ea typeface="Montserrat"/>
              <a:cs typeface="Montserrat"/>
              <a:sym typeface="Montserrat"/>
            </a:endParaRPr>
          </a:p>
        </p:txBody>
      </p:sp>
      <p:pic>
        <p:nvPicPr>
          <p:cNvPr id="121" name="Google Shape;121;p15"/>
          <p:cNvPicPr preferRelativeResize="0"/>
          <p:nvPr/>
        </p:nvPicPr>
        <p:blipFill>
          <a:blip r:embed="rId4">
            <a:alphaModFix/>
          </a:blip>
          <a:stretch>
            <a:fillRect/>
          </a:stretch>
        </p:blipFill>
        <p:spPr>
          <a:xfrm>
            <a:off x="7240025" y="1096925"/>
            <a:ext cx="4665450" cy="5334725"/>
          </a:xfrm>
          <a:prstGeom prst="rect">
            <a:avLst/>
          </a:prstGeom>
          <a:noFill/>
          <a:ln>
            <a:noFill/>
          </a:ln>
        </p:spPr>
      </p:pic>
      <p:sp>
        <p:nvSpPr>
          <p:cNvPr id="122" name="Google Shape;122;p15"/>
          <p:cNvSpPr txBox="1"/>
          <p:nvPr/>
        </p:nvSpPr>
        <p:spPr>
          <a:xfrm>
            <a:off x="272650" y="1290325"/>
            <a:ext cx="6762600" cy="51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t>Barnes’ proposal::</a:t>
            </a:r>
            <a:endParaRPr sz="1700"/>
          </a:p>
          <a:p>
            <a:pPr indent="0" lvl="0" marL="0" rtl="0" algn="l">
              <a:spcBef>
                <a:spcPts val="0"/>
              </a:spcBef>
              <a:spcAft>
                <a:spcPts val="0"/>
              </a:spcAft>
              <a:buNone/>
            </a:pPr>
            <a:r>
              <a:t/>
            </a:r>
            <a:endParaRPr sz="1700"/>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Adopt an adaptive compliance framework for VHR systems: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GB" sz="1600">
                <a:solidFill>
                  <a:schemeClr val="dk1"/>
                </a:solidFill>
              </a:rPr>
              <a:t>1. Maintain Sub-Pixel Requirement</a:t>
            </a:r>
            <a:endParaRPr b="1"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For sensors ≥5 m GSD.</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GB" sz="1600">
                <a:solidFill>
                  <a:schemeClr val="dk1"/>
                </a:solidFill>
              </a:rPr>
              <a:t>2. Introduce Absolute Accuracy Option for VHR Systems (&lt;5 m GSD)</a:t>
            </a:r>
            <a:endParaRPr b="1"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Allow compliance through an absolute geolocation threshold:</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GB">
                <a:solidFill>
                  <a:schemeClr val="dk1"/>
                </a:solidFill>
              </a:rPr>
              <a:t>Horizontal geolocation RMSE </a:t>
            </a:r>
            <a:r>
              <a:rPr lang="en-GB">
                <a:solidFill>
                  <a:schemeClr val="dk1"/>
                </a:solidFill>
              </a:rPr>
              <a:t>≤ 1.0 m</a:t>
            </a:r>
            <a:r>
              <a:rPr lang="en-GB">
                <a:solidFill>
                  <a:schemeClr val="dk1"/>
                </a:solidFill>
              </a:rPr>
              <a:t> (or CE90 ≤ 1.5 m), whichever is larger than 0.5 pixel.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This preserves rigor while aligning with realistic physical limits.</a:t>
            </a:r>
            <a:endParaRPr>
              <a:solidFill>
                <a:schemeClr val="dk1"/>
              </a:solidFill>
            </a:endParaRPr>
          </a:p>
          <a:p>
            <a:pPr indent="0" lvl="0" marL="0" rtl="0" algn="l">
              <a:spcBef>
                <a:spcPts val="1200"/>
              </a:spcBef>
              <a:spcAft>
                <a:spcPts val="0"/>
              </a:spcAft>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