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97" r:id="rId3"/>
    <p:sldId id="298" r:id="rId4"/>
    <p:sldId id="333" r:id="rId5"/>
    <p:sldId id="335" r:id="rId6"/>
    <p:sldId id="299" r:id="rId7"/>
    <p:sldId id="336" r:id="rId8"/>
    <p:sldId id="337" r:id="rId9"/>
  </p:sldIdLst>
  <p:sldSz cx="12192000" cy="6858000"/>
  <p:notesSz cx="6858000" cy="9144000"/>
  <p:embeddedFontLst>
    <p:embeddedFont>
      <p:font typeface="Montserrat" pitchFamily="2" charset="77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sW1nJxyYno1VV+DwwKD7U5smx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45"/>
    <p:restoredTop sz="95495"/>
  </p:normalViewPr>
  <p:slideViewPr>
    <p:cSldViewPr snapToGrid="0">
      <p:cViewPr varScale="1">
        <p:scale>
          <a:sx n="84" d="100"/>
          <a:sy n="84" d="100"/>
        </p:scale>
        <p:origin x="208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36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3" name="Google Shape;7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4"/>
          <p:cNvSpPr txBox="1">
            <a:spLocks noGrp="1"/>
          </p:cNvSpPr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sz="8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45036A-8AAE-2D02-FD2F-8A16518982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944" y="-2663"/>
            <a:ext cx="12196943" cy="6863746"/>
          </a:xfrm>
          <a:prstGeom prst="rect">
            <a:avLst/>
          </a:prstGeom>
        </p:spPr>
      </p:pic>
      <p:pic>
        <p:nvPicPr>
          <p:cNvPr id="3" name="Google Shape;119;p20">
            <a:extLst>
              <a:ext uri="{FF2B5EF4-FFF2-40B4-BE49-F238E27FC236}">
                <a16:creationId xmlns:a16="http://schemas.microsoft.com/office/drawing/2014/main" id="{7391328C-AD1D-DFCC-C311-6EEADACC2BE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33640" y="5267739"/>
            <a:ext cx="2699012" cy="152698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25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5" name="Google Shape;25;p25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5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5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-US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28;p25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LSI-VC-19, 20-24 April, 2026</a:t>
            </a:r>
            <a:endParaRPr sz="1400" b="1" i="0" u="none" strike="noStrike" cap="none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25"/>
          <p:cNvSpPr txBox="1">
            <a:spLocks noGrp="1"/>
          </p:cNvSpPr>
          <p:nvPr>
            <p:ph type="body" idx="1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8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28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5" name="Google Shape;55;p28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8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8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-US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" name="Google Shape;58;p28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9" name="Google Shape;59;p28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SIT-40, 8-10 April 2025</a:t>
            </a:r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9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29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4" name="Google Shape;64;p29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9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9"/>
          <p:cNvSpPr txBox="1">
            <a:spLocks noGrp="1"/>
          </p:cNvSpPr>
          <p:nvPr>
            <p:ph type="body" idx="1"/>
          </p:nvPr>
        </p:nvSpPr>
        <p:spPr>
          <a:xfrm>
            <a:off x="5180012" y="1373852"/>
            <a:ext cx="6172200" cy="4694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  <a:defRPr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4064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▪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o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body" idx="2"/>
          </p:nvPr>
        </p:nvSpPr>
        <p:spPr>
          <a:xfrm>
            <a:off x="839788" y="1373852"/>
            <a:ext cx="3932237" cy="463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" name="Google Shape;68;p29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lang="en-US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69;p29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8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" name="Google Shape;70;p29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SIT-40, 8-10 April 2025</a:t>
            </a:r>
            <a:endParaRPr sz="1400" b="1" i="0" u="none" strike="noStrike" cap="non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23"/>
          <p:cNvPicPr preferRelativeResize="0"/>
          <p:nvPr/>
        </p:nvPicPr>
        <p:blipFill rotWithShape="1">
          <a:blip r:embed="rId6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Google Shape;9;p23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3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"/>
          <p:cNvSpPr txBox="1">
            <a:spLocks noGrp="1"/>
          </p:cNvSpPr>
          <p:nvPr>
            <p:ph type="title"/>
          </p:nvPr>
        </p:nvSpPr>
        <p:spPr>
          <a:xfrm>
            <a:off x="176050" y="175950"/>
            <a:ext cx="9504398" cy="3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7500" dirty="0"/>
              <a:t>LSI-VC-19</a:t>
            </a:r>
            <a:br>
              <a:rPr lang="en-GB" sz="4800" i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4200" i="1" dirty="0">
                <a:latin typeface="Montserrat"/>
                <a:ea typeface="Montserrat"/>
                <a:cs typeface="Montserrat"/>
                <a:sym typeface="Montserrat"/>
              </a:rPr>
              <a:t>Submission for CEOS-ARD SAR endorsement by LSI-VC: </a:t>
            </a:r>
            <a:br>
              <a:rPr lang="en-GB" sz="4200" i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4200" i="1" dirty="0">
                <a:latin typeface="Montserrat"/>
                <a:ea typeface="Montserrat"/>
                <a:cs typeface="Montserrat"/>
                <a:sym typeface="Montserrat"/>
              </a:rPr>
              <a:t>Composite Backscatter </a:t>
            </a:r>
            <a:br>
              <a:rPr lang="en-GB" sz="4200" i="1" dirty="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GB" sz="4200" i="1" dirty="0">
                <a:latin typeface="Montserrat"/>
                <a:ea typeface="Montserrat"/>
                <a:cs typeface="Montserrat"/>
                <a:sym typeface="Montserrat"/>
              </a:rPr>
              <a:t>[CB]</a:t>
            </a:r>
          </a:p>
        </p:txBody>
      </p:sp>
      <p:sp>
        <p:nvSpPr>
          <p:cNvPr id="76" name="Google Shape;76;p1"/>
          <p:cNvSpPr/>
          <p:nvPr/>
        </p:nvSpPr>
        <p:spPr>
          <a:xfrm>
            <a:off x="6684579" y="5240777"/>
            <a:ext cx="5421330" cy="160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lang="en-GB" sz="2000" b="1" i="0" u="none" strike="noStrike" cap="none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000" b="1" i="0" u="none" strike="noStrike" cap="none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Ake Rosenqvist, JAXA/soloEO</a:t>
            </a:r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000" b="1" dirty="0">
                <a:solidFill>
                  <a:schemeClr val="accent1"/>
                </a:solidFill>
                <a:latin typeface="Montserrat"/>
                <a:sym typeface="Montserrat"/>
              </a:rPr>
              <a:t>Age</a:t>
            </a:r>
            <a:r>
              <a:rPr lang="en-GB" sz="2000" b="1" i="0" u="none" strike="noStrike" cap="none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nda Item L5.2</a:t>
            </a:r>
            <a:endParaRPr lang="en-GB" sz="12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000" b="1" i="0" u="none" strike="noStrike" cap="none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Sioux Falls, SD, USA, 20-24,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3E1C0-C12E-2558-0D60-81C9ADC5E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6153DE-7D63-1CF6-7D82-A47F29337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1075766"/>
            <a:ext cx="10828528" cy="437797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Composite Backscatter [CB] (SAR PFS v1.3)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Previously referred to as Multi-Source Backscatter (MSB)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Other SAR PFSs (e.g. NRB mosaics, InSAR) also accommodate multi-source input </a:t>
            </a:r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 Composite Backscatter agreed to be a less ambiguous name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Definitions:</a:t>
            </a:r>
          </a:p>
          <a:p>
            <a:pPr lvl="2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sym typeface="Wingdings" pitchFamily="2" charset="2"/>
              </a:rPr>
              <a:t>Composite product: </a:t>
            </a:r>
            <a:r>
              <a:rPr lang="en-US" sz="1600" dirty="0">
                <a:solidFill>
                  <a:schemeClr val="tx1"/>
                </a:solidFill>
                <a:sym typeface="Wingdings" pitchFamily="2" charset="2"/>
              </a:rPr>
              <a:t>Product where samples (or pixels) are generated from more than one input data source, e.g. by local resolution weighting or by backscatter averaging.</a:t>
            </a:r>
          </a:p>
          <a:p>
            <a:pPr lvl="2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sym typeface="Wingdings" pitchFamily="2" charset="2"/>
              </a:rPr>
              <a:t>Mosaic product: </a:t>
            </a:r>
            <a:r>
              <a:rPr lang="en-US" sz="1600" dirty="0">
                <a:solidFill>
                  <a:schemeClr val="tx1"/>
                </a:solidFill>
                <a:sym typeface="Wingdings" pitchFamily="2" charset="2"/>
              </a:rPr>
              <a:t>Product generated from more than one input data source and where a pixel value in the product uniquely corresponds to the pixel value of one of its input data sources.</a:t>
            </a:r>
          </a:p>
          <a:p>
            <a:pPr lvl="2">
              <a:lnSpc>
                <a:spcPct val="15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C5B6666C-EF93-26C2-0CC8-E54A1CB0F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73913"/>
            <a:ext cx="10740315" cy="779002"/>
          </a:xfrm>
        </p:spPr>
        <p:txBody>
          <a:bodyPr/>
          <a:lstStyle/>
          <a:p>
            <a:r>
              <a:rPr lang="en-US" sz="4000" dirty="0"/>
              <a:t>Composite Backscatter [CB]</a:t>
            </a:r>
          </a:p>
        </p:txBody>
      </p:sp>
    </p:spTree>
    <p:extLst>
      <p:ext uri="{BB962C8B-B14F-4D97-AF65-F5344CB8AC3E}">
        <p14:creationId xmlns:p14="http://schemas.microsoft.com/office/powerpoint/2010/main" val="307107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50582-7197-5283-EE2F-A2863B5CC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B320A1-D607-7214-C060-16F14929E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1075766"/>
            <a:ext cx="10828528" cy="484954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What is Composite Backscatter?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Previously referred to as Multi-Source Backscatter (MSB)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Other SAR PFSs (e.g. NRB mosaics, InSAR) also accommodate multi-source input </a:t>
            </a:r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 Composite Backscatter agreed to be a less ambiguous name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Definitions:</a:t>
            </a:r>
          </a:p>
          <a:p>
            <a:pPr lvl="2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sym typeface="Wingdings" pitchFamily="2" charset="2"/>
              </a:rPr>
              <a:t>Mosaic product: </a:t>
            </a:r>
            <a:r>
              <a:rPr lang="en-US" sz="1600" dirty="0">
                <a:solidFill>
                  <a:schemeClr val="tx1"/>
                </a:solidFill>
                <a:sym typeface="Wingdings" pitchFamily="2" charset="2"/>
              </a:rPr>
              <a:t>Product generated from more than one input data source and where a pixel value in the product </a:t>
            </a:r>
            <a:r>
              <a:rPr lang="en-US" sz="1600" u="sng" dirty="0">
                <a:solidFill>
                  <a:schemeClr val="tx1"/>
                </a:solidFill>
                <a:sym typeface="Wingdings" pitchFamily="2" charset="2"/>
              </a:rPr>
              <a:t>uniquely corresponds to the pixel value of one </a:t>
            </a:r>
            <a:r>
              <a:rPr lang="en-US" sz="1600" dirty="0">
                <a:solidFill>
                  <a:schemeClr val="tx1"/>
                </a:solidFill>
                <a:sym typeface="Wingdings" pitchFamily="2" charset="2"/>
              </a:rPr>
              <a:t>of its input data sources.</a:t>
            </a:r>
          </a:p>
          <a:p>
            <a:pPr lvl="2">
              <a:lnSpc>
                <a:spcPct val="150000"/>
              </a:lnSpc>
            </a:pPr>
            <a:r>
              <a:rPr lang="en-US" sz="1600" b="1" dirty="0">
                <a:solidFill>
                  <a:schemeClr val="tx1"/>
                </a:solidFill>
                <a:sym typeface="Wingdings" pitchFamily="2" charset="2"/>
              </a:rPr>
              <a:t>Composite product: </a:t>
            </a:r>
            <a:r>
              <a:rPr lang="en-US" sz="1600" dirty="0">
                <a:solidFill>
                  <a:schemeClr val="tx1"/>
                </a:solidFill>
                <a:sym typeface="Wingdings" pitchFamily="2" charset="2"/>
              </a:rPr>
              <a:t>Product generated from more than one input data source and where a pixel value in the product is generated by e.g. by local resolution weighting or by backscatter averaging. The product pixel value </a:t>
            </a:r>
            <a:r>
              <a:rPr lang="en-US" sz="1600" u="sng" dirty="0">
                <a:solidFill>
                  <a:schemeClr val="tx1"/>
                </a:solidFill>
                <a:sym typeface="Wingdings" pitchFamily="2" charset="2"/>
              </a:rPr>
              <a:t>does not </a:t>
            </a:r>
            <a:r>
              <a:rPr lang="en-US" sz="1600" dirty="0">
                <a:solidFill>
                  <a:schemeClr val="tx1"/>
                </a:solidFill>
                <a:sym typeface="Wingdings" pitchFamily="2" charset="2"/>
              </a:rPr>
              <a:t>correspond to a single data source.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81BB4931-8D9E-3BB7-B4CF-4A62102DF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73913"/>
            <a:ext cx="10740315" cy="779002"/>
          </a:xfrm>
        </p:spPr>
        <p:txBody>
          <a:bodyPr/>
          <a:lstStyle/>
          <a:p>
            <a:r>
              <a:rPr lang="en-US" sz="4000" dirty="0"/>
              <a:t>Composite Backscatter [CB]</a:t>
            </a:r>
          </a:p>
        </p:txBody>
      </p:sp>
    </p:spTree>
    <p:extLst>
      <p:ext uri="{BB962C8B-B14F-4D97-AF65-F5344CB8AC3E}">
        <p14:creationId xmlns:p14="http://schemas.microsoft.com/office/powerpoint/2010/main" val="3661846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7483E-83AA-790E-D3E6-7C71B3E2C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">
            <a:extLst>
              <a:ext uri="{FF2B5EF4-FFF2-40B4-BE49-F238E27FC236}">
                <a16:creationId xmlns:a16="http://schemas.microsoft.com/office/drawing/2014/main" id="{589BFF6D-3166-4501-52B7-C30F7B6FF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73913"/>
            <a:ext cx="10740315" cy="779002"/>
          </a:xfrm>
        </p:spPr>
        <p:txBody>
          <a:bodyPr/>
          <a:lstStyle/>
          <a:p>
            <a:r>
              <a:rPr lang="en-US" sz="4000" dirty="0"/>
              <a:t>Composite Backscatter [CB]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FB56B65-C9F1-9795-0584-4175EF187561}"/>
              </a:ext>
            </a:extLst>
          </p:cNvPr>
          <p:cNvCxnSpPr>
            <a:cxnSpLocks/>
          </p:cNvCxnSpPr>
          <p:nvPr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2158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12BAA9F1-497E-73F6-FF98-0D60B3E80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1075766"/>
            <a:ext cx="5589110" cy="7790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solidFill>
                  <a:schemeClr val="tx1"/>
                </a:solidFill>
              </a:rPr>
              <a:t>What is Composite Backscatter?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DC2D02-5A5D-F9CB-0AC0-3A9F76690ECB}"/>
              </a:ext>
            </a:extLst>
          </p:cNvPr>
          <p:cNvSpPr txBox="1"/>
          <p:nvPr/>
        </p:nvSpPr>
        <p:spPr>
          <a:xfrm>
            <a:off x="180496" y="1524301"/>
            <a:ext cx="1048750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b="1" dirty="0">
              <a:latin typeface="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"/>
              </a:rPr>
              <a:t>Composite Backscatter generated via </a:t>
            </a:r>
            <a:r>
              <a:rPr lang="en-GB" sz="1800" b="1" i="1" dirty="0">
                <a:latin typeface=""/>
              </a:rPr>
              <a:t>weighted averaging</a:t>
            </a:r>
            <a:endParaRPr lang="en-GB" sz="1800" b="1" dirty="0">
              <a:latin typeface=""/>
            </a:endParaRPr>
          </a:p>
          <a:p>
            <a:pPr marL="742950" lvl="1" indent="-285750">
              <a:buFont typeface="Wingdings" pitchFamily="2" charset="2"/>
              <a:buChar char="à"/>
            </a:pPr>
            <a:r>
              <a:rPr lang="en-GB" sz="1800" dirty="0">
                <a:latin typeface=""/>
              </a:rPr>
              <a:t>Pixel weighting derived from the NRB Scattering Area image</a:t>
            </a:r>
          </a:p>
          <a:p>
            <a:pPr marL="742950" lvl="1" indent="-285750">
              <a:buFont typeface="Wingdings" pitchFamily="2" charset="2"/>
              <a:buChar char="à"/>
            </a:pPr>
            <a:r>
              <a:rPr lang="en-GB" sz="1800" dirty="0">
                <a:latin typeface=""/>
              </a:rPr>
              <a:t>Pixel values </a:t>
            </a:r>
            <a:r>
              <a:rPr lang="en-GB" sz="1800" i="1" dirty="0">
                <a:latin typeface=""/>
              </a:rPr>
              <a:t>not unique </a:t>
            </a:r>
            <a:r>
              <a:rPr lang="en-GB" sz="1800" dirty="0">
                <a:latin typeface=""/>
              </a:rPr>
              <a:t>to one source data take</a:t>
            </a:r>
          </a:p>
          <a:p>
            <a:pPr marL="742950" lvl="1" indent="-285750">
              <a:buFont typeface="Wingdings" pitchFamily="2" charset="2"/>
              <a:buChar char="à"/>
            </a:pPr>
            <a:endParaRPr lang="en-GB" sz="1800" dirty="0">
              <a:latin typeface="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"/>
              </a:rPr>
              <a:t>Combination of data from </a:t>
            </a:r>
            <a:r>
              <a:rPr lang="en-GB" sz="1800" b="1" dirty="0">
                <a:latin typeface=""/>
              </a:rPr>
              <a:t>ascending and descending </a:t>
            </a:r>
            <a:r>
              <a:rPr lang="en-GB" sz="1800" dirty="0">
                <a:latin typeface=""/>
              </a:rPr>
              <a:t>passes</a:t>
            </a:r>
            <a:br>
              <a:rPr lang="en-GB" sz="1800" dirty="0">
                <a:latin typeface=""/>
              </a:rPr>
            </a:br>
            <a:r>
              <a:rPr lang="en-GB" sz="1800" dirty="0">
                <a:latin typeface=""/>
              </a:rPr>
              <a:t> </a:t>
            </a:r>
            <a:r>
              <a:rPr lang="en-GB" sz="1800" dirty="0">
                <a:latin typeface="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GB" sz="1800" dirty="0">
                <a:latin typeface=""/>
              </a:rPr>
              <a:t>improved spatial resolution and near-elimination of radar shadow, foreshortening, and layover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latin typeface="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"/>
              </a:rPr>
              <a:t>Enables combination of data acquired by </a:t>
            </a:r>
            <a:r>
              <a:rPr lang="en-GB" sz="1800" b="1" dirty="0">
                <a:latin typeface=""/>
              </a:rPr>
              <a:t>different sensors </a:t>
            </a:r>
            <a:endParaRPr lang="en-GB" sz="1800" b="1" dirty="0">
              <a:latin typeface=""/>
              <a:cs typeface="Calibri" panose="020F0502020204030204" pitchFamily="34" charset="0"/>
            </a:endParaRPr>
          </a:p>
          <a:p>
            <a:r>
              <a:rPr lang="en-GB" sz="1800" b="1" dirty="0">
                <a:latin typeface=""/>
                <a:cs typeface="Calibri" panose="020F0502020204030204" pitchFamily="34" charset="0"/>
              </a:rPr>
              <a:t>     </a:t>
            </a:r>
            <a:r>
              <a:rPr lang="en-GB" sz="1800" b="1" dirty="0">
                <a:latin typeface="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GB" sz="1800" dirty="0">
                <a:latin typeface=""/>
              </a:rPr>
              <a:t>better wide-area </a:t>
            </a:r>
            <a:r>
              <a:rPr lang="en-GB" sz="1800" b="1" i="1" dirty="0">
                <a:latin typeface=""/>
              </a:rPr>
              <a:t>temporal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latin typeface="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"/>
              </a:rPr>
              <a:t>Certain per-pixel metadata is not defined for composite (e.g. local incident angle, scattering area)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latin typeface="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"/>
              </a:rPr>
              <a:t>Instead: optional local </a:t>
            </a:r>
            <a:r>
              <a:rPr lang="en-GB" sz="1800" b="1" dirty="0">
                <a:latin typeface=""/>
              </a:rPr>
              <a:t>quality map(s) </a:t>
            </a:r>
            <a:r>
              <a:rPr lang="en-GB" sz="1800" dirty="0">
                <a:latin typeface=""/>
              </a:rPr>
              <a:t>can be included</a:t>
            </a:r>
          </a:p>
        </p:txBody>
      </p:sp>
    </p:spTree>
    <p:extLst>
      <p:ext uri="{BB962C8B-B14F-4D97-AF65-F5344CB8AC3E}">
        <p14:creationId xmlns:p14="http://schemas.microsoft.com/office/powerpoint/2010/main" val="1265751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696D8-3965-7A65-1D1A-DAB0330CC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">
            <a:extLst>
              <a:ext uri="{FF2B5EF4-FFF2-40B4-BE49-F238E27FC236}">
                <a16:creationId xmlns:a16="http://schemas.microsoft.com/office/drawing/2014/main" id="{6D1079ED-3875-9D8C-8B32-19311987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73913"/>
            <a:ext cx="10740315" cy="779002"/>
          </a:xfrm>
        </p:spPr>
        <p:txBody>
          <a:bodyPr/>
          <a:lstStyle/>
          <a:p>
            <a:r>
              <a:rPr lang="en-US" sz="4000" dirty="0"/>
              <a:t>Composite Backscatter [CB]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AB9FDB-C5FC-3DD4-9A21-D1C9B9930A2B}"/>
              </a:ext>
            </a:extLst>
          </p:cNvPr>
          <p:cNvCxnSpPr>
            <a:cxnSpLocks/>
          </p:cNvCxnSpPr>
          <p:nvPr/>
        </p:nvCxnSpPr>
        <p:spPr>
          <a:xfrm>
            <a:off x="290946" y="6425738"/>
            <a:ext cx="11563003" cy="0"/>
          </a:xfrm>
          <a:prstGeom prst="line">
            <a:avLst/>
          </a:prstGeom>
          <a:ln>
            <a:solidFill>
              <a:srgbClr val="2158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39FAF1F-D699-4504-5B06-83E3D9BA9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703"/>
            <a:ext cx="12192000" cy="558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0C8ACB-678E-5264-8B4D-9B855DC79A0B}"/>
              </a:ext>
            </a:extLst>
          </p:cNvPr>
          <p:cNvSpPr txBox="1"/>
          <p:nvPr/>
        </p:nvSpPr>
        <p:spPr>
          <a:xfrm>
            <a:off x="1631506" y="1145979"/>
            <a:ext cx="75350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Sentinel-1A &amp; -1B IW Backscatter Composites 2018 VH:  </a:t>
            </a:r>
            <a:r>
              <a:rPr lang="en-US" sz="1100" dirty="0">
                <a:solidFill>
                  <a:srgbClr val="FF0000"/>
                </a:solidFill>
              </a:rPr>
              <a:t>Feb 24-Mar 7</a:t>
            </a:r>
            <a:r>
              <a:rPr lang="en-US" sz="1100" dirty="0"/>
              <a:t>, </a:t>
            </a:r>
            <a:r>
              <a:rPr lang="en-US" sz="1100" dirty="0">
                <a:solidFill>
                  <a:srgbClr val="008000"/>
                </a:solidFill>
              </a:rPr>
              <a:t>April 1-12</a:t>
            </a:r>
            <a:r>
              <a:rPr lang="en-US" sz="1100" dirty="0"/>
              <a:t>, </a:t>
            </a:r>
            <a:r>
              <a:rPr lang="en-US" sz="1100" dirty="0">
                <a:solidFill>
                  <a:srgbClr val="0000FF"/>
                </a:solidFill>
              </a:rPr>
              <a:t>May 1-12; </a:t>
            </a:r>
            <a:r>
              <a:rPr lang="en-US" sz="1000" dirty="0"/>
              <a:t>-23dB (black) to -6dB (white)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B7450C-2BF9-F4AF-629A-C9EC1E190A5A}"/>
              </a:ext>
            </a:extLst>
          </p:cNvPr>
          <p:cNvSpPr txBox="1"/>
          <p:nvPr/>
        </p:nvSpPr>
        <p:spPr>
          <a:xfrm>
            <a:off x="191344" y="1569312"/>
            <a:ext cx="1495922" cy="353943"/>
          </a:xfrm>
          <a:prstGeom prst="rect">
            <a:avLst/>
          </a:prstGeom>
          <a:solidFill>
            <a:schemeClr val="bg1">
              <a:alpha val="39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2018 VH-pol.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2F3465-94DA-2A79-A4EA-57AACE7962FF}"/>
              </a:ext>
            </a:extLst>
          </p:cNvPr>
          <p:cNvSpPr txBox="1"/>
          <p:nvPr/>
        </p:nvSpPr>
        <p:spPr>
          <a:xfrm>
            <a:off x="8328248" y="4480011"/>
            <a:ext cx="3301225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CH" b="1" dirty="0">
                <a:solidFill>
                  <a:srgbClr val="FF0000"/>
                </a:solidFill>
              </a:rPr>
              <a:t>Red</a:t>
            </a:r>
            <a:r>
              <a:rPr lang="en-CH" dirty="0"/>
              <a:t>: </a:t>
            </a:r>
            <a:r>
              <a:rPr lang="en-CH" dirty="0">
                <a:solidFill>
                  <a:schemeClr val="bg1"/>
                </a:solidFill>
              </a:rPr>
              <a:t>Dry</a:t>
            </a:r>
            <a:r>
              <a:rPr lang="en-CH" dirty="0"/>
              <a:t> in Feb, </a:t>
            </a:r>
            <a:r>
              <a:rPr lang="en-CH" dirty="0">
                <a:solidFill>
                  <a:srgbClr val="0070C0"/>
                </a:solidFill>
              </a:rPr>
              <a:t>Wet</a:t>
            </a:r>
            <a:r>
              <a:rPr lang="en-CH" dirty="0"/>
              <a:t> in Apr/May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6BBB83-78C6-2424-B9ED-2C5C08A8DA0A}"/>
              </a:ext>
            </a:extLst>
          </p:cNvPr>
          <p:cNvSpPr txBox="1"/>
          <p:nvPr/>
        </p:nvSpPr>
        <p:spPr>
          <a:xfrm>
            <a:off x="8328248" y="4941168"/>
            <a:ext cx="3736279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CH" b="1" dirty="0">
                <a:solidFill>
                  <a:srgbClr val="FFFF00"/>
                </a:solidFill>
              </a:rPr>
              <a:t>Yellow</a:t>
            </a:r>
            <a:r>
              <a:rPr lang="en-CH" dirty="0"/>
              <a:t>: </a:t>
            </a:r>
            <a:r>
              <a:rPr lang="en-CH" dirty="0">
                <a:solidFill>
                  <a:schemeClr val="bg1"/>
                </a:solidFill>
              </a:rPr>
              <a:t>Dry</a:t>
            </a:r>
            <a:r>
              <a:rPr lang="en-CH" dirty="0"/>
              <a:t> in Feb &amp; Apr, </a:t>
            </a:r>
            <a:r>
              <a:rPr lang="en-CH" dirty="0">
                <a:solidFill>
                  <a:srgbClr val="0070C0"/>
                </a:solidFill>
              </a:rPr>
              <a:t>Wet</a:t>
            </a:r>
            <a:r>
              <a:rPr lang="en-CH" dirty="0"/>
              <a:t> in May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893042-36EC-9926-52ED-E2F1A38242EC}"/>
              </a:ext>
            </a:extLst>
          </p:cNvPr>
          <p:cNvSpPr txBox="1"/>
          <p:nvPr/>
        </p:nvSpPr>
        <p:spPr>
          <a:xfrm>
            <a:off x="8340450" y="5417196"/>
            <a:ext cx="3007618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CH" b="1" dirty="0">
                <a:solidFill>
                  <a:schemeClr val="bg1"/>
                </a:solidFill>
              </a:rPr>
              <a:t>White</a:t>
            </a:r>
            <a:r>
              <a:rPr lang="en-CH" dirty="0"/>
              <a:t>: High mountain snow,</a:t>
            </a:r>
            <a:br>
              <a:rPr lang="en-CH" dirty="0"/>
            </a:br>
            <a:r>
              <a:rPr lang="en-CH" dirty="0"/>
              <a:t>                </a:t>
            </a:r>
            <a:r>
              <a:rPr lang="en-CH" dirty="0">
                <a:solidFill>
                  <a:schemeClr val="bg1"/>
                </a:solidFill>
              </a:rPr>
              <a:t>Dry</a:t>
            </a:r>
            <a:r>
              <a:rPr lang="en-CH" dirty="0"/>
              <a:t> in Feb/Apr/May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304E26-199F-DFAA-6B34-31D26ADE64E2}"/>
              </a:ext>
            </a:extLst>
          </p:cNvPr>
          <p:cNvSpPr txBox="1"/>
          <p:nvPr/>
        </p:nvSpPr>
        <p:spPr>
          <a:xfrm>
            <a:off x="0" y="6719500"/>
            <a:ext cx="272215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H" sz="1200" dirty="0">
                <a:solidFill>
                  <a:srgbClr val="0070C0"/>
                </a:solidFill>
              </a:rPr>
              <a:t>Processing D. Small, UZH, Switzerland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36DAFA2-B427-ED8C-189F-570EEEFA0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89" y="6164585"/>
            <a:ext cx="1602317" cy="55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2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0BA48-4B60-BEAC-2D49-3BD2BBCB7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">
            <a:extLst>
              <a:ext uri="{FF2B5EF4-FFF2-40B4-BE49-F238E27FC236}">
                <a16:creationId xmlns:a16="http://schemas.microsoft.com/office/drawing/2014/main" id="{8EDFBF7E-0AC7-941F-760D-5B138B679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73913"/>
            <a:ext cx="10740315" cy="779002"/>
          </a:xfrm>
        </p:spPr>
        <p:txBody>
          <a:bodyPr/>
          <a:lstStyle/>
          <a:p>
            <a:r>
              <a:rPr lang="en-US" sz="4000" dirty="0"/>
              <a:t>[CB] Summary of requirements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ACD736-A012-6755-AFA9-BB62490B2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4" y="1262469"/>
            <a:ext cx="4792884" cy="50445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B2C683-6603-C303-A8FB-202CF6F16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677" y="1262469"/>
            <a:ext cx="4792884" cy="374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196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E6008-C7D5-30EF-F3E5-D67283397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94A2E8FB-85E2-22F3-144F-50839CC21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73913"/>
            <a:ext cx="10740315" cy="779002"/>
          </a:xfrm>
        </p:spPr>
        <p:txBody>
          <a:bodyPr/>
          <a:lstStyle/>
          <a:p>
            <a:r>
              <a:rPr lang="en-US" sz="4000" dirty="0"/>
              <a:t>[CB] Summary of requirements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5668F0B-CDCB-D53E-91FE-DAC218C2B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4" y="1808734"/>
            <a:ext cx="4778394" cy="37872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C11904-7EFD-4612-97D7-0E57116BF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677" y="1808734"/>
            <a:ext cx="4856741" cy="16824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E4A1F44-63F7-BF18-57F6-1B39495BD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0930" y="4102964"/>
            <a:ext cx="4873216" cy="138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25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75BE7-7C73-5B9C-00C2-332C47022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A01A8C-725E-BB81-DC02-54AD2E371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4845" y="2791226"/>
            <a:ext cx="4258623" cy="127554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4800" dirty="0">
                <a:solidFill>
                  <a:schemeClr val="tx1"/>
                </a:solidFill>
              </a:rPr>
              <a:t>Aye or Nay…</a:t>
            </a: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024E9269-3380-4A69-46C2-8A12CC6EF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273913"/>
            <a:ext cx="10740315" cy="779002"/>
          </a:xfrm>
        </p:spPr>
        <p:txBody>
          <a:bodyPr/>
          <a:lstStyle/>
          <a:p>
            <a:r>
              <a:rPr lang="en-US" sz="4000" dirty="0"/>
              <a:t>Composite Backscatter [CB]</a:t>
            </a:r>
          </a:p>
        </p:txBody>
      </p:sp>
    </p:spTree>
    <p:extLst>
      <p:ext uri="{BB962C8B-B14F-4D97-AF65-F5344CB8AC3E}">
        <p14:creationId xmlns:p14="http://schemas.microsoft.com/office/powerpoint/2010/main" val="1174303434"/>
      </p:ext>
    </p:extLst>
  </p:cSld>
  <p:clrMapOvr>
    <a:masterClrMapping/>
  </p:clrMapOvr>
</p:sld>
</file>

<file path=ppt/theme/theme1.xml><?xml version="1.0" encoding="utf-8"?>
<a:theme xmlns:a="http://schemas.openxmlformats.org/drawingml/2006/main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14447</TotalTime>
  <Words>496</Words>
  <Application>Microsoft Macintosh PowerPoint</Application>
  <PresentationFormat>Widescreen</PresentationFormat>
  <Paragraphs>45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Montserrat</vt:lpstr>
      <vt:lpstr>Wingdings</vt:lpstr>
      <vt:lpstr>ceos</vt:lpstr>
      <vt:lpstr>LSI-VC-19 Submission for CEOS-ARD SAR endorsement by LSI-VC:  Composite Backscatter  [CB]</vt:lpstr>
      <vt:lpstr>Composite Backscatter [CB]</vt:lpstr>
      <vt:lpstr>Composite Backscatter [CB]</vt:lpstr>
      <vt:lpstr>Composite Backscatter [CB]</vt:lpstr>
      <vt:lpstr>Composite Backscatter [CB]</vt:lpstr>
      <vt:lpstr>[CB] Summary of requirements</vt:lpstr>
      <vt:lpstr>[CB] Summary of requirements</vt:lpstr>
      <vt:lpstr>Composite Backscatter [CB]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Ake Rosenqvist</cp:lastModifiedBy>
  <cp:revision>55</cp:revision>
  <dcterms:modified xsi:type="dcterms:W3CDTF">2026-04-21T08:00:23Z</dcterms:modified>
</cp:coreProperties>
</file>