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 id="2147483948" r:id="rId5"/>
  </p:sldMasterIdLst>
  <p:notesMasterIdLst>
    <p:notesMasterId r:id="rId66"/>
  </p:notesMasterIdLst>
  <p:handoutMasterIdLst>
    <p:handoutMasterId r:id="rId67"/>
  </p:handoutMasterIdLst>
  <p:sldIdLst>
    <p:sldId id="1179" r:id="rId6"/>
    <p:sldId id="2832" r:id="rId7"/>
    <p:sldId id="262" r:id="rId8"/>
    <p:sldId id="2882" r:id="rId9"/>
    <p:sldId id="2881" r:id="rId10"/>
    <p:sldId id="259" r:id="rId11"/>
    <p:sldId id="2890" r:id="rId12"/>
    <p:sldId id="2892" r:id="rId13"/>
    <p:sldId id="2895" r:id="rId14"/>
    <p:sldId id="2880" r:id="rId15"/>
    <p:sldId id="2876" r:id="rId16"/>
    <p:sldId id="2891" r:id="rId17"/>
    <p:sldId id="2921" r:id="rId18"/>
    <p:sldId id="2853" r:id="rId19"/>
    <p:sldId id="2897" r:id="rId20"/>
    <p:sldId id="2871" r:id="rId21"/>
    <p:sldId id="2888" r:id="rId22"/>
    <p:sldId id="2850" r:id="rId23"/>
    <p:sldId id="2900" r:id="rId24"/>
    <p:sldId id="2916" r:id="rId25"/>
    <p:sldId id="2874" r:id="rId26"/>
    <p:sldId id="2884" r:id="rId27"/>
    <p:sldId id="2852" r:id="rId28"/>
    <p:sldId id="2901" r:id="rId29"/>
    <p:sldId id="2923" r:id="rId30"/>
    <p:sldId id="2924" r:id="rId31"/>
    <p:sldId id="2910" r:id="rId32"/>
    <p:sldId id="2913" r:id="rId33"/>
    <p:sldId id="2917" r:id="rId34"/>
    <p:sldId id="2875" r:id="rId35"/>
    <p:sldId id="2899" r:id="rId36"/>
    <p:sldId id="2922" r:id="rId37"/>
    <p:sldId id="2919" r:id="rId38"/>
    <p:sldId id="2918" r:id="rId39"/>
    <p:sldId id="2877" r:id="rId40"/>
    <p:sldId id="2886" r:id="rId41"/>
    <p:sldId id="2893" r:id="rId42"/>
    <p:sldId id="2894" r:id="rId43"/>
    <p:sldId id="2914" r:id="rId44"/>
    <p:sldId id="2920" r:id="rId45"/>
    <p:sldId id="2878" r:id="rId46"/>
    <p:sldId id="2898" r:id="rId47"/>
    <p:sldId id="2926" r:id="rId48"/>
    <p:sldId id="2927" r:id="rId49"/>
    <p:sldId id="2887" r:id="rId50"/>
    <p:sldId id="2925" r:id="rId51"/>
    <p:sldId id="2928" r:id="rId52"/>
    <p:sldId id="2915" r:id="rId53"/>
    <p:sldId id="264" r:id="rId54"/>
    <p:sldId id="266" r:id="rId55"/>
    <p:sldId id="263" r:id="rId56"/>
    <p:sldId id="2879" r:id="rId57"/>
    <p:sldId id="2856" r:id="rId58"/>
    <p:sldId id="2908" r:id="rId59"/>
    <p:sldId id="2889" r:id="rId60"/>
    <p:sldId id="2911" r:id="rId61"/>
    <p:sldId id="2896" r:id="rId62"/>
    <p:sldId id="2904" r:id="rId63"/>
    <p:sldId id="2906" r:id="rId64"/>
    <p:sldId id="2907" r:id="rId65"/>
  </p:sldIdLst>
  <p:sldSz cx="12192000" cy="6858000"/>
  <p:notesSz cx="7099300" cy="10234613"/>
  <p:custDataLst>
    <p:tags r:id="rId68"/>
  </p:custDataLst>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8B5E3C"/>
    <a:srgbClr val="BE1E2D"/>
    <a:srgbClr val="000000"/>
    <a:srgbClr val="230C33"/>
    <a:srgbClr val="0066FF"/>
    <a:srgbClr val="F7EDFD"/>
    <a:srgbClr val="00FF00"/>
    <a:srgbClr val="FFAFAF"/>
    <a:srgbClr val="FFF0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4EE508-4E74-46FE-B633-3A8196CB233F}" v="1467" dt="2026-03-12T07:25:17.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D3B4B869-3E6B-4293-9F48-9013159B66E8}" type="datetimeFigureOut">
              <a:rPr lang="en-AU" smtClean="0"/>
              <a:pPr/>
              <a:t>30/03/2026</a:t>
            </a:fld>
            <a:endParaRPr lang="en-AU"/>
          </a:p>
        </p:txBody>
      </p:sp>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6BF0CD0A-AC95-47A7-8102-BB84CB86DAA3}" type="slidenum">
              <a:rPr lang="en-AU" smtClean="0"/>
              <a:pPr/>
              <a:t>‹#›</a:t>
            </a:fld>
            <a:endParaRPr lang="en-AU"/>
          </a:p>
        </p:txBody>
      </p:sp>
    </p:spTree>
    <p:extLst>
      <p:ext uri="{BB962C8B-B14F-4D97-AF65-F5344CB8AC3E}">
        <p14:creationId xmlns:p14="http://schemas.microsoft.com/office/powerpoint/2010/main" val="4143252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vl1pPr>
          </a:lstStyle>
          <a:p>
            <a:pPr>
              <a:defRPr/>
            </a:pPr>
            <a:endParaRPr lang="en-AU"/>
          </a:p>
        </p:txBody>
      </p:sp>
      <p:sp>
        <p:nvSpPr>
          <p:cNvPr id="921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AU"/>
          </a:p>
        </p:txBody>
      </p:sp>
      <p:sp>
        <p:nvSpPr>
          <p:cNvPr id="41988" name="Rectangle 4"/>
          <p:cNvSpPr>
            <a:spLocks noGrp="1" noRot="1" noChangeAspect="1" noChangeArrowheads="1" noTextEdit="1"/>
          </p:cNvSpPr>
          <p:nvPr>
            <p:ph type="sldImg" idx="2"/>
          </p:nvPr>
        </p:nvSpPr>
        <p:spPr bwMode="auto">
          <a:xfrm>
            <a:off x="1458913" y="622300"/>
            <a:ext cx="4073525" cy="22923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577850" y="3136900"/>
            <a:ext cx="6019800" cy="6477000"/>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922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vl1pPr>
          </a:lstStyle>
          <a:p>
            <a:pPr>
              <a:defRPr/>
            </a:pPr>
            <a:endParaRPr lang="en-AU"/>
          </a:p>
        </p:txBody>
      </p:sp>
      <p:sp>
        <p:nvSpPr>
          <p:cNvPr id="922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B52E25D4-1D78-4650-8847-EFDBDE1C7EAF}" type="slidenum">
              <a:rPr lang="en-AU"/>
              <a:pPr>
                <a:defRPr/>
              </a:pPr>
              <a:t>‹#›</a:t>
            </a:fld>
            <a:endParaRPr lang="en-AU"/>
          </a:p>
        </p:txBody>
      </p:sp>
    </p:spTree>
    <p:extLst>
      <p:ext uri="{BB962C8B-B14F-4D97-AF65-F5344CB8AC3E}">
        <p14:creationId xmlns:p14="http://schemas.microsoft.com/office/powerpoint/2010/main" val="28288874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B52E25D4-1D78-4650-8847-EFDBDE1C7EAF}" type="slidenum">
              <a:rPr lang="en-AU" smtClean="0"/>
              <a:pPr>
                <a:defRPr/>
              </a:pPr>
              <a:t>1</a:t>
            </a:fld>
            <a:endParaRPr lang="en-AU"/>
          </a:p>
        </p:txBody>
      </p:sp>
    </p:spTree>
    <p:extLst>
      <p:ext uri="{BB962C8B-B14F-4D97-AF65-F5344CB8AC3E}">
        <p14:creationId xmlns:p14="http://schemas.microsoft.com/office/powerpoint/2010/main" val="323695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EE05A-FC20-B7B7-D47D-38C9F034137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C5FA93F-86DA-D3BC-03EF-341A914A00ED}"/>
              </a:ext>
            </a:extLst>
          </p:cNvPr>
          <p:cNvSpPr>
            <a:spLocks noGrp="1" noChangeArrowheads="1"/>
          </p:cNvSpPr>
          <p:nvPr>
            <p:ph type="sldNum" sz="quarter" idx="5"/>
          </p:nvPr>
        </p:nvSpPr>
        <p:spPr>
          <a:ln/>
        </p:spPr>
        <p:txBody>
          <a:bodyPr/>
          <a:lstStyle/>
          <a:p>
            <a:fld id="{279D4C21-582B-42D9-A5F3-CB304ABDC2AC}" type="slidenum">
              <a:rPr lang="en-US" altLang="en-US"/>
              <a:pPr/>
              <a:t>15</a:t>
            </a:fld>
            <a:endParaRPr lang="en-US" altLang="en-US"/>
          </a:p>
        </p:txBody>
      </p:sp>
      <p:sp>
        <p:nvSpPr>
          <p:cNvPr id="374786" name="Rectangle 2">
            <a:extLst>
              <a:ext uri="{FF2B5EF4-FFF2-40B4-BE49-F238E27FC236}">
                <a16:creationId xmlns:a16="http://schemas.microsoft.com/office/drawing/2014/main" id="{F3873A17-BACD-CC02-78C9-23609FD0BD1C}"/>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33112875-44A9-7FB8-60C9-9E7606EE9500}"/>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386882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FCD93-A050-9C21-9BFF-7B040560B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DC557-3B4E-6C1D-3EEF-A61429056383}"/>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E72AE3B9-E2EF-7DFF-4CB2-E115DF46E98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90BB6C2-EC62-07EF-78F9-6E69433AEB0E}"/>
              </a:ext>
            </a:extLst>
          </p:cNvPr>
          <p:cNvSpPr>
            <a:spLocks noGrp="1"/>
          </p:cNvSpPr>
          <p:nvPr>
            <p:ph type="sldNum" sz="quarter" idx="10"/>
          </p:nvPr>
        </p:nvSpPr>
        <p:spPr/>
        <p:txBody>
          <a:bodyPr/>
          <a:lstStyle/>
          <a:p>
            <a:pPr>
              <a:defRPr/>
            </a:pPr>
            <a:fld id="{33F224F1-6C4D-46D1-91EF-E98F624105E6}" type="slidenum">
              <a:rPr lang="en-AU" smtClean="0"/>
              <a:pPr>
                <a:defRPr/>
              </a:pPr>
              <a:t>17</a:t>
            </a:fld>
            <a:endParaRPr lang="en-AU"/>
          </a:p>
        </p:txBody>
      </p:sp>
    </p:spTree>
    <p:extLst>
      <p:ext uri="{BB962C8B-B14F-4D97-AF65-F5344CB8AC3E}">
        <p14:creationId xmlns:p14="http://schemas.microsoft.com/office/powerpoint/2010/main" val="3156063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09042-DA5A-3FC1-F71D-90429105A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FD302-81BC-DDCD-3BC8-C962349EBDE5}"/>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89A52DC3-FCEE-92E0-F133-CC78406FF40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CE1F9D7-594E-0AD1-06A0-4FB895FBB525}"/>
              </a:ext>
            </a:extLst>
          </p:cNvPr>
          <p:cNvSpPr>
            <a:spLocks noGrp="1"/>
          </p:cNvSpPr>
          <p:nvPr>
            <p:ph type="sldNum" sz="quarter" idx="10"/>
          </p:nvPr>
        </p:nvSpPr>
        <p:spPr/>
        <p:txBody>
          <a:bodyPr/>
          <a:lstStyle/>
          <a:p>
            <a:pPr>
              <a:defRPr/>
            </a:pPr>
            <a:fld id="{33F224F1-6C4D-46D1-91EF-E98F624105E6}" type="slidenum">
              <a:rPr lang="en-AU" smtClean="0"/>
              <a:pPr>
                <a:defRPr/>
              </a:pPr>
              <a:t>18</a:t>
            </a:fld>
            <a:endParaRPr lang="en-AU"/>
          </a:p>
        </p:txBody>
      </p:sp>
    </p:spTree>
    <p:extLst>
      <p:ext uri="{BB962C8B-B14F-4D97-AF65-F5344CB8AC3E}">
        <p14:creationId xmlns:p14="http://schemas.microsoft.com/office/powerpoint/2010/main" val="3019863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3292C-7074-1BAB-E921-6B9E0C876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65B09-AA41-681D-E6B2-5C02BEA7164C}"/>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5119E44D-0829-D555-DE63-E79C187F55A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CDE5BF5-E16E-8EDC-426D-B42F1D6840CE}"/>
              </a:ext>
            </a:extLst>
          </p:cNvPr>
          <p:cNvSpPr>
            <a:spLocks noGrp="1"/>
          </p:cNvSpPr>
          <p:nvPr>
            <p:ph type="sldNum" sz="quarter" idx="10"/>
          </p:nvPr>
        </p:nvSpPr>
        <p:spPr/>
        <p:txBody>
          <a:bodyPr/>
          <a:lstStyle/>
          <a:p>
            <a:pPr>
              <a:defRPr/>
            </a:pPr>
            <a:fld id="{33F224F1-6C4D-46D1-91EF-E98F624105E6}" type="slidenum">
              <a:rPr lang="en-AU" smtClean="0"/>
              <a:pPr>
                <a:defRPr/>
              </a:pPr>
              <a:t>19</a:t>
            </a:fld>
            <a:endParaRPr lang="en-AU"/>
          </a:p>
        </p:txBody>
      </p:sp>
    </p:spTree>
    <p:extLst>
      <p:ext uri="{BB962C8B-B14F-4D97-AF65-F5344CB8AC3E}">
        <p14:creationId xmlns:p14="http://schemas.microsoft.com/office/powerpoint/2010/main" val="145749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671E4-4EA6-C8BF-9F97-BFEE4A795CB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E53963F-82C2-B39E-E470-DEE85D344BAB}"/>
              </a:ext>
            </a:extLst>
          </p:cNvPr>
          <p:cNvSpPr>
            <a:spLocks noGrp="1" noChangeArrowheads="1"/>
          </p:cNvSpPr>
          <p:nvPr>
            <p:ph type="sldNum" sz="quarter" idx="5"/>
          </p:nvPr>
        </p:nvSpPr>
        <p:spPr>
          <a:ln/>
        </p:spPr>
        <p:txBody>
          <a:bodyPr/>
          <a:lstStyle/>
          <a:p>
            <a:fld id="{279D4C21-582B-42D9-A5F3-CB304ABDC2AC}" type="slidenum">
              <a:rPr lang="en-US" altLang="en-US"/>
              <a:pPr/>
              <a:t>20</a:t>
            </a:fld>
            <a:endParaRPr lang="en-US" altLang="en-US"/>
          </a:p>
        </p:txBody>
      </p:sp>
      <p:sp>
        <p:nvSpPr>
          <p:cNvPr id="374786" name="Rectangle 2">
            <a:extLst>
              <a:ext uri="{FF2B5EF4-FFF2-40B4-BE49-F238E27FC236}">
                <a16:creationId xmlns:a16="http://schemas.microsoft.com/office/drawing/2014/main" id="{05BC88E6-4690-8837-A7C7-F0EDC208A006}"/>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3E424493-0C1D-8790-E332-2374AD58DC74}"/>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4085116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43F62-1053-EBE7-A33D-1E275D2DD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B6D35-E906-2216-1E1B-D5E3DE3B19B9}"/>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3C0A75EC-819D-D67B-C7B9-DDCACC4A3F5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6DEC206-7A2F-F170-B642-3ACAD6B571C6}"/>
              </a:ext>
            </a:extLst>
          </p:cNvPr>
          <p:cNvSpPr>
            <a:spLocks noGrp="1"/>
          </p:cNvSpPr>
          <p:nvPr>
            <p:ph type="sldNum" sz="quarter" idx="10"/>
          </p:nvPr>
        </p:nvSpPr>
        <p:spPr/>
        <p:txBody>
          <a:bodyPr/>
          <a:lstStyle/>
          <a:p>
            <a:pPr>
              <a:defRPr/>
            </a:pPr>
            <a:fld id="{33F224F1-6C4D-46D1-91EF-E98F624105E6}" type="slidenum">
              <a:rPr lang="en-AU" smtClean="0"/>
              <a:pPr>
                <a:defRPr/>
              </a:pPr>
              <a:t>22</a:t>
            </a:fld>
            <a:endParaRPr lang="en-AU"/>
          </a:p>
        </p:txBody>
      </p:sp>
    </p:spTree>
    <p:extLst>
      <p:ext uri="{BB962C8B-B14F-4D97-AF65-F5344CB8AC3E}">
        <p14:creationId xmlns:p14="http://schemas.microsoft.com/office/powerpoint/2010/main" val="3652735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CBB91-B324-7822-66D7-9C0B7D80EB6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303BB7A-E46F-3C6E-CAF4-932133F5B7A1}"/>
              </a:ext>
            </a:extLst>
          </p:cNvPr>
          <p:cNvSpPr>
            <a:spLocks noGrp="1" noChangeArrowheads="1"/>
          </p:cNvSpPr>
          <p:nvPr>
            <p:ph type="sldNum" sz="quarter" idx="5"/>
          </p:nvPr>
        </p:nvSpPr>
        <p:spPr>
          <a:ln/>
        </p:spPr>
        <p:txBody>
          <a:bodyPr/>
          <a:lstStyle/>
          <a:p>
            <a:fld id="{279D4C21-582B-42D9-A5F3-CB304ABDC2AC}" type="slidenum">
              <a:rPr lang="en-US" altLang="en-US"/>
              <a:pPr/>
              <a:t>23</a:t>
            </a:fld>
            <a:endParaRPr lang="en-US" altLang="en-US"/>
          </a:p>
        </p:txBody>
      </p:sp>
      <p:sp>
        <p:nvSpPr>
          <p:cNvPr id="374786" name="Rectangle 2">
            <a:extLst>
              <a:ext uri="{FF2B5EF4-FFF2-40B4-BE49-F238E27FC236}">
                <a16:creationId xmlns:a16="http://schemas.microsoft.com/office/drawing/2014/main" id="{BEAD4F14-077F-8E5E-7800-A546F9B42051}"/>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B049F3B8-101C-B9F6-CE0A-AB21EA5EE96B}"/>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145276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FA476-337C-CCBE-D922-413DDD9B9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5AA9E-3FFF-F058-2125-13BF05F344CF}"/>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95126076-26AF-FA1F-C7F5-0B5410BB4E2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AEF0C30-F913-7E29-DB31-1E0A46A9EFA2}"/>
              </a:ext>
            </a:extLst>
          </p:cNvPr>
          <p:cNvSpPr>
            <a:spLocks noGrp="1"/>
          </p:cNvSpPr>
          <p:nvPr>
            <p:ph type="sldNum" sz="quarter" idx="10"/>
          </p:nvPr>
        </p:nvSpPr>
        <p:spPr/>
        <p:txBody>
          <a:bodyPr/>
          <a:lstStyle/>
          <a:p>
            <a:pPr>
              <a:defRPr/>
            </a:pPr>
            <a:fld id="{33F224F1-6C4D-46D1-91EF-E98F624105E6}" type="slidenum">
              <a:rPr lang="en-AU" smtClean="0"/>
              <a:pPr>
                <a:defRPr/>
              </a:pPr>
              <a:t>24</a:t>
            </a:fld>
            <a:endParaRPr lang="en-AU"/>
          </a:p>
        </p:txBody>
      </p:sp>
    </p:spTree>
    <p:extLst>
      <p:ext uri="{BB962C8B-B14F-4D97-AF65-F5344CB8AC3E}">
        <p14:creationId xmlns:p14="http://schemas.microsoft.com/office/powerpoint/2010/main" val="1753678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15150-4035-23E4-3C45-92E49AD536C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F7F1F6A-9132-2DDA-EA59-A8349A6EC330}"/>
              </a:ext>
            </a:extLst>
          </p:cNvPr>
          <p:cNvSpPr>
            <a:spLocks noGrp="1" noChangeArrowheads="1"/>
          </p:cNvSpPr>
          <p:nvPr>
            <p:ph type="sldNum" sz="quarter" idx="5"/>
          </p:nvPr>
        </p:nvSpPr>
        <p:spPr>
          <a:ln/>
        </p:spPr>
        <p:txBody>
          <a:bodyPr/>
          <a:lstStyle/>
          <a:p>
            <a:fld id="{279D4C21-582B-42D9-A5F3-CB304ABDC2AC}" type="slidenum">
              <a:rPr lang="en-US" altLang="en-US"/>
              <a:pPr/>
              <a:t>25</a:t>
            </a:fld>
            <a:endParaRPr lang="en-US" altLang="en-US"/>
          </a:p>
        </p:txBody>
      </p:sp>
      <p:sp>
        <p:nvSpPr>
          <p:cNvPr id="374786" name="Rectangle 2">
            <a:extLst>
              <a:ext uri="{FF2B5EF4-FFF2-40B4-BE49-F238E27FC236}">
                <a16:creationId xmlns:a16="http://schemas.microsoft.com/office/drawing/2014/main" id="{253053AC-30F5-EA3A-5319-8BCFF47FC00F}"/>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17418F7F-C82F-88B7-B8DA-12F04983A8D5}"/>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544926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2655F-F5DD-8B4A-1C8C-B08AE7445AA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7932169-0429-A2AA-427B-3E6F05F6AD48}"/>
              </a:ext>
            </a:extLst>
          </p:cNvPr>
          <p:cNvSpPr>
            <a:spLocks noGrp="1" noChangeArrowheads="1"/>
          </p:cNvSpPr>
          <p:nvPr>
            <p:ph type="sldNum" sz="quarter" idx="5"/>
          </p:nvPr>
        </p:nvSpPr>
        <p:spPr>
          <a:ln/>
        </p:spPr>
        <p:txBody>
          <a:bodyPr/>
          <a:lstStyle/>
          <a:p>
            <a:fld id="{279D4C21-582B-42D9-A5F3-CB304ABDC2AC}" type="slidenum">
              <a:rPr lang="en-US" altLang="en-US"/>
              <a:pPr/>
              <a:t>26</a:t>
            </a:fld>
            <a:endParaRPr lang="en-US" altLang="en-US"/>
          </a:p>
        </p:txBody>
      </p:sp>
      <p:sp>
        <p:nvSpPr>
          <p:cNvPr id="374786" name="Rectangle 2">
            <a:extLst>
              <a:ext uri="{FF2B5EF4-FFF2-40B4-BE49-F238E27FC236}">
                <a16:creationId xmlns:a16="http://schemas.microsoft.com/office/drawing/2014/main" id="{BA73E55C-C6C1-D1C5-A7D0-03CFA8BE7229}"/>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FA75A41F-2393-A9EE-2497-DDA60518B4AD}"/>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2904922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B52E25D4-1D78-4650-8847-EFDBDE1C7EAF}" type="slidenum">
              <a:rPr lang="en-AU" smtClean="0"/>
              <a:pPr>
                <a:defRPr/>
              </a:pPr>
              <a:t>3</a:t>
            </a:fld>
            <a:endParaRPr lang="en-AU"/>
          </a:p>
        </p:txBody>
      </p:sp>
    </p:spTree>
    <p:extLst>
      <p:ext uri="{BB962C8B-B14F-4D97-AF65-F5344CB8AC3E}">
        <p14:creationId xmlns:p14="http://schemas.microsoft.com/office/powerpoint/2010/main" val="3640340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31116-34E7-88BF-9291-891E542F31E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523C609-8B29-3D09-FCC0-1E4A4450E236}"/>
              </a:ext>
            </a:extLst>
          </p:cNvPr>
          <p:cNvSpPr>
            <a:spLocks noGrp="1" noChangeArrowheads="1"/>
          </p:cNvSpPr>
          <p:nvPr>
            <p:ph type="sldNum" sz="quarter" idx="5"/>
          </p:nvPr>
        </p:nvSpPr>
        <p:spPr>
          <a:ln/>
        </p:spPr>
        <p:txBody>
          <a:bodyPr/>
          <a:lstStyle/>
          <a:p>
            <a:fld id="{279D4C21-582B-42D9-A5F3-CB304ABDC2AC}" type="slidenum">
              <a:rPr lang="en-US" altLang="en-US"/>
              <a:pPr/>
              <a:t>27</a:t>
            </a:fld>
            <a:endParaRPr lang="en-US" altLang="en-US"/>
          </a:p>
        </p:txBody>
      </p:sp>
      <p:sp>
        <p:nvSpPr>
          <p:cNvPr id="374786" name="Rectangle 2">
            <a:extLst>
              <a:ext uri="{FF2B5EF4-FFF2-40B4-BE49-F238E27FC236}">
                <a16:creationId xmlns:a16="http://schemas.microsoft.com/office/drawing/2014/main" id="{4E3307D4-116B-78A6-BA29-E286907CCCD7}"/>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5F3AE931-8320-3B84-8AC0-1EE46A3033BB}"/>
              </a:ext>
            </a:extLst>
          </p:cNvPr>
          <p:cNvSpPr>
            <a:spLocks noGrp="1" noChangeArrowheads="1"/>
          </p:cNvSpPr>
          <p:nvPr>
            <p:ph type="body" idx="1"/>
          </p:nvPr>
        </p:nvSpPr>
        <p:spPr/>
        <p:txBody>
          <a:bodyPr/>
          <a:lstStyle/>
          <a:p>
            <a:r>
              <a:rPr lang="en-AU" sz="1200" b="0" i="0" kern="1200">
                <a:solidFill>
                  <a:schemeClr val="tx1"/>
                </a:solidFill>
                <a:effectLst/>
                <a:latin typeface="+mn-lt"/>
                <a:ea typeface="+mn-ea"/>
                <a:cs typeface="+mn-cs"/>
              </a:rPr>
              <a:t>https://science.nasa.gov/missions/landsat/guardian-landsat-on-firewatch/:</a:t>
            </a:r>
            <a:br>
              <a:rPr lang="en-AU" sz="1200" b="0" i="0" kern="1200">
                <a:solidFill>
                  <a:schemeClr val="tx1"/>
                </a:solidFill>
                <a:effectLst/>
                <a:latin typeface="+mn-lt"/>
                <a:ea typeface="+mn-ea"/>
                <a:cs typeface="+mn-cs"/>
              </a:rPr>
            </a:br>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260224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39168-5766-DC70-3597-A7EE480F4889}"/>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1C8A210-2853-C9F4-5F90-6D5CFC5E991D}"/>
              </a:ext>
            </a:extLst>
          </p:cNvPr>
          <p:cNvSpPr>
            <a:spLocks noGrp="1" noChangeArrowheads="1"/>
          </p:cNvSpPr>
          <p:nvPr>
            <p:ph type="sldNum" sz="quarter" idx="5"/>
          </p:nvPr>
        </p:nvSpPr>
        <p:spPr>
          <a:ln/>
        </p:spPr>
        <p:txBody>
          <a:bodyPr/>
          <a:lstStyle/>
          <a:p>
            <a:fld id="{279D4C21-582B-42D9-A5F3-CB304ABDC2AC}" type="slidenum">
              <a:rPr lang="en-US" altLang="en-US"/>
              <a:pPr/>
              <a:t>28</a:t>
            </a:fld>
            <a:endParaRPr lang="en-US" altLang="en-US"/>
          </a:p>
        </p:txBody>
      </p:sp>
      <p:sp>
        <p:nvSpPr>
          <p:cNvPr id="374786" name="Rectangle 2">
            <a:extLst>
              <a:ext uri="{FF2B5EF4-FFF2-40B4-BE49-F238E27FC236}">
                <a16:creationId xmlns:a16="http://schemas.microsoft.com/office/drawing/2014/main" id="{78E5ACBD-87BB-B7C1-D638-24F538EBFB6E}"/>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10C8A159-103E-BEB6-AB5E-F0BF5B5EA783}"/>
              </a:ext>
            </a:extLst>
          </p:cNvPr>
          <p:cNvSpPr>
            <a:spLocks noGrp="1" noChangeArrowheads="1"/>
          </p:cNvSpPr>
          <p:nvPr>
            <p:ph type="body" idx="1"/>
          </p:nvPr>
        </p:nvSpPr>
        <p:spPr/>
        <p:txBody>
          <a:bodyPr/>
          <a:lstStyle/>
          <a:p>
            <a:r>
              <a:rPr lang="en-AU" sz="1200" b="0" i="0" kern="1200">
                <a:solidFill>
                  <a:schemeClr val="tx1"/>
                </a:solidFill>
                <a:effectLst/>
                <a:latin typeface="+mn-lt"/>
                <a:ea typeface="+mn-ea"/>
                <a:cs typeface="+mn-cs"/>
              </a:rPr>
              <a:t>https://science.nasa.gov/missions/landsat/guardian-landsat-on-firewatch/:</a:t>
            </a:r>
            <a:br>
              <a:rPr lang="en-AU" sz="1200" b="0" i="0" kern="1200">
                <a:solidFill>
                  <a:schemeClr val="tx1"/>
                </a:solidFill>
                <a:effectLst/>
                <a:latin typeface="+mn-lt"/>
                <a:ea typeface="+mn-ea"/>
                <a:cs typeface="+mn-cs"/>
              </a:rPr>
            </a:br>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94550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158EE-9DCB-AD3D-8517-E2D1EE1142E4}"/>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AB4ADEA-66AB-B937-D5B9-0546839B4BA7}"/>
              </a:ext>
            </a:extLst>
          </p:cNvPr>
          <p:cNvSpPr>
            <a:spLocks noGrp="1" noChangeArrowheads="1"/>
          </p:cNvSpPr>
          <p:nvPr>
            <p:ph type="sldNum" sz="quarter" idx="5"/>
          </p:nvPr>
        </p:nvSpPr>
        <p:spPr>
          <a:ln/>
        </p:spPr>
        <p:txBody>
          <a:bodyPr/>
          <a:lstStyle/>
          <a:p>
            <a:fld id="{279D4C21-582B-42D9-A5F3-CB304ABDC2AC}" type="slidenum">
              <a:rPr lang="en-US" altLang="en-US"/>
              <a:pPr/>
              <a:t>29</a:t>
            </a:fld>
            <a:endParaRPr lang="en-US" altLang="en-US"/>
          </a:p>
        </p:txBody>
      </p:sp>
      <p:sp>
        <p:nvSpPr>
          <p:cNvPr id="374786" name="Rectangle 2">
            <a:extLst>
              <a:ext uri="{FF2B5EF4-FFF2-40B4-BE49-F238E27FC236}">
                <a16:creationId xmlns:a16="http://schemas.microsoft.com/office/drawing/2014/main" id="{49B4384F-7528-CEE4-2752-F30EAA1F1818}"/>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D64BB3C1-E670-0035-CB6C-58F1FB2220CD}"/>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3706607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FE1DD-F947-758F-6AFE-2BF5E9A83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5396A9-9008-CC67-A779-C053553A889E}"/>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2CBCB965-E705-FFA6-D311-E6F78AAB16F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1B44DAA-A6AC-5660-366A-2A09EDF1D41E}"/>
              </a:ext>
            </a:extLst>
          </p:cNvPr>
          <p:cNvSpPr>
            <a:spLocks noGrp="1"/>
          </p:cNvSpPr>
          <p:nvPr>
            <p:ph type="sldNum" sz="quarter" idx="10"/>
          </p:nvPr>
        </p:nvSpPr>
        <p:spPr/>
        <p:txBody>
          <a:bodyPr/>
          <a:lstStyle/>
          <a:p>
            <a:pPr>
              <a:defRPr/>
            </a:pPr>
            <a:fld id="{33F224F1-6C4D-46D1-91EF-E98F624105E6}" type="slidenum">
              <a:rPr lang="en-AU" smtClean="0"/>
              <a:pPr>
                <a:defRPr/>
              </a:pPr>
              <a:t>31</a:t>
            </a:fld>
            <a:endParaRPr lang="en-AU"/>
          </a:p>
        </p:txBody>
      </p:sp>
    </p:spTree>
    <p:extLst>
      <p:ext uri="{BB962C8B-B14F-4D97-AF65-F5344CB8AC3E}">
        <p14:creationId xmlns:p14="http://schemas.microsoft.com/office/powerpoint/2010/main" val="3264650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1078B-9BED-A631-5F5C-2217A4C68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09E01-2E26-4322-7E55-B6D8BBCDC23B}"/>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DA6F2532-46E5-5455-ED66-27E7CA221A5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B95A782-1013-5490-9651-4B69DB80CB6B}"/>
              </a:ext>
            </a:extLst>
          </p:cNvPr>
          <p:cNvSpPr>
            <a:spLocks noGrp="1"/>
          </p:cNvSpPr>
          <p:nvPr>
            <p:ph type="sldNum" sz="quarter" idx="10"/>
          </p:nvPr>
        </p:nvSpPr>
        <p:spPr/>
        <p:txBody>
          <a:bodyPr/>
          <a:lstStyle/>
          <a:p>
            <a:pPr>
              <a:defRPr/>
            </a:pPr>
            <a:fld id="{33F224F1-6C4D-46D1-91EF-E98F624105E6}" type="slidenum">
              <a:rPr lang="en-AU" smtClean="0"/>
              <a:pPr>
                <a:defRPr/>
              </a:pPr>
              <a:t>32</a:t>
            </a:fld>
            <a:endParaRPr lang="en-AU"/>
          </a:p>
        </p:txBody>
      </p:sp>
    </p:spTree>
    <p:extLst>
      <p:ext uri="{BB962C8B-B14F-4D97-AF65-F5344CB8AC3E}">
        <p14:creationId xmlns:p14="http://schemas.microsoft.com/office/powerpoint/2010/main" val="3987353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1E98B-1274-F7AC-EE22-A6E6CFC7B98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F6DAF793-C837-995C-DF8F-EC1E09070483}"/>
              </a:ext>
            </a:extLst>
          </p:cNvPr>
          <p:cNvSpPr>
            <a:spLocks noGrp="1" noChangeArrowheads="1"/>
          </p:cNvSpPr>
          <p:nvPr>
            <p:ph type="sldNum" sz="quarter" idx="5"/>
          </p:nvPr>
        </p:nvSpPr>
        <p:spPr>
          <a:ln/>
        </p:spPr>
        <p:txBody>
          <a:bodyPr/>
          <a:lstStyle/>
          <a:p>
            <a:fld id="{279D4C21-582B-42D9-A5F3-CB304ABDC2AC}" type="slidenum">
              <a:rPr lang="en-US" altLang="en-US"/>
              <a:pPr/>
              <a:t>33</a:t>
            </a:fld>
            <a:endParaRPr lang="en-US" altLang="en-US"/>
          </a:p>
        </p:txBody>
      </p:sp>
      <p:sp>
        <p:nvSpPr>
          <p:cNvPr id="374786" name="Rectangle 2">
            <a:extLst>
              <a:ext uri="{FF2B5EF4-FFF2-40B4-BE49-F238E27FC236}">
                <a16:creationId xmlns:a16="http://schemas.microsoft.com/office/drawing/2014/main" id="{2FE85CBE-F025-C7A8-0110-7F6F1321385A}"/>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148FFB8E-3FE1-B9D7-0097-37F45E1CA3BA}"/>
              </a:ext>
            </a:extLst>
          </p:cNvPr>
          <p:cNvSpPr>
            <a:spLocks noGrp="1" noChangeArrowheads="1"/>
          </p:cNvSpPr>
          <p:nvPr>
            <p:ph type="body" idx="1"/>
          </p:nvPr>
        </p:nvSpPr>
        <p:spPr/>
        <p:txBody>
          <a:bodyPr/>
          <a:lstStyle/>
          <a:p>
            <a:r>
              <a:rPr lang="en-AU" sz="1200" b="0" i="0" kern="1200">
                <a:solidFill>
                  <a:schemeClr val="tx1"/>
                </a:solidFill>
                <a:effectLst/>
                <a:latin typeface="+mn-lt"/>
                <a:ea typeface="+mn-ea"/>
                <a:cs typeface="+mn-cs"/>
              </a:rPr>
              <a:t>https://science.nasa.gov/missions/landsat/guardian-landsat-on-firewatch/:</a:t>
            </a:r>
            <a:br>
              <a:rPr lang="en-AU" sz="1200" b="0" i="0" kern="1200">
                <a:solidFill>
                  <a:schemeClr val="tx1"/>
                </a:solidFill>
                <a:effectLst/>
                <a:latin typeface="+mn-lt"/>
                <a:ea typeface="+mn-ea"/>
                <a:cs typeface="+mn-cs"/>
              </a:rPr>
            </a:br>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2583673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4ECDD-BA72-B13C-E0B9-C9FF13A7659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6C24226-F09C-25BC-9693-FFE4D5230D99}"/>
              </a:ext>
            </a:extLst>
          </p:cNvPr>
          <p:cNvSpPr>
            <a:spLocks noGrp="1" noChangeArrowheads="1"/>
          </p:cNvSpPr>
          <p:nvPr>
            <p:ph type="sldNum" sz="quarter" idx="5"/>
          </p:nvPr>
        </p:nvSpPr>
        <p:spPr>
          <a:ln/>
        </p:spPr>
        <p:txBody>
          <a:bodyPr/>
          <a:lstStyle/>
          <a:p>
            <a:fld id="{279D4C21-582B-42D9-A5F3-CB304ABDC2AC}" type="slidenum">
              <a:rPr lang="en-US" altLang="en-US"/>
              <a:pPr/>
              <a:t>34</a:t>
            </a:fld>
            <a:endParaRPr lang="en-US" altLang="en-US"/>
          </a:p>
        </p:txBody>
      </p:sp>
      <p:sp>
        <p:nvSpPr>
          <p:cNvPr id="374786" name="Rectangle 2">
            <a:extLst>
              <a:ext uri="{FF2B5EF4-FFF2-40B4-BE49-F238E27FC236}">
                <a16:creationId xmlns:a16="http://schemas.microsoft.com/office/drawing/2014/main" id="{F73D1E68-4889-8A60-E5C0-50EDEC321021}"/>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1E99ACA2-DFA4-B847-28B0-B706D23F26B2}"/>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4028696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83156-A123-5218-BFCB-5CE4F03547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5C116-DB93-D3A8-D22A-5BF42D37A83B}"/>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93E911BD-51B4-B226-BB52-A442EA2D3B3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912741D-A632-C0DE-E0AC-5B16FD44BA3A}"/>
              </a:ext>
            </a:extLst>
          </p:cNvPr>
          <p:cNvSpPr>
            <a:spLocks noGrp="1"/>
          </p:cNvSpPr>
          <p:nvPr>
            <p:ph type="sldNum" sz="quarter" idx="10"/>
          </p:nvPr>
        </p:nvSpPr>
        <p:spPr/>
        <p:txBody>
          <a:bodyPr/>
          <a:lstStyle/>
          <a:p>
            <a:pPr>
              <a:defRPr/>
            </a:pPr>
            <a:fld id="{33F224F1-6C4D-46D1-91EF-E98F624105E6}" type="slidenum">
              <a:rPr lang="en-AU" smtClean="0"/>
              <a:pPr>
                <a:defRPr/>
              </a:pPr>
              <a:t>36</a:t>
            </a:fld>
            <a:endParaRPr lang="en-AU"/>
          </a:p>
        </p:txBody>
      </p:sp>
    </p:spTree>
    <p:extLst>
      <p:ext uri="{BB962C8B-B14F-4D97-AF65-F5344CB8AC3E}">
        <p14:creationId xmlns:p14="http://schemas.microsoft.com/office/powerpoint/2010/main" val="1252259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3660D-268E-FC4F-1B8A-D1F29280E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3EA1E-1D32-C86C-993B-349FA37955B8}"/>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C9AF5DB0-CC6C-5A89-52C2-074D3692884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F33C619-7750-97B8-4BBB-F309D4034D72}"/>
              </a:ext>
            </a:extLst>
          </p:cNvPr>
          <p:cNvSpPr>
            <a:spLocks noGrp="1"/>
          </p:cNvSpPr>
          <p:nvPr>
            <p:ph type="sldNum" sz="quarter" idx="10"/>
          </p:nvPr>
        </p:nvSpPr>
        <p:spPr/>
        <p:txBody>
          <a:bodyPr/>
          <a:lstStyle/>
          <a:p>
            <a:pPr>
              <a:defRPr/>
            </a:pPr>
            <a:fld id="{33F224F1-6C4D-46D1-91EF-E98F624105E6}" type="slidenum">
              <a:rPr lang="en-AU" smtClean="0"/>
              <a:pPr>
                <a:defRPr/>
              </a:pPr>
              <a:t>37</a:t>
            </a:fld>
            <a:endParaRPr lang="en-AU"/>
          </a:p>
        </p:txBody>
      </p:sp>
    </p:spTree>
    <p:extLst>
      <p:ext uri="{BB962C8B-B14F-4D97-AF65-F5344CB8AC3E}">
        <p14:creationId xmlns:p14="http://schemas.microsoft.com/office/powerpoint/2010/main" val="3275911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91D89-49DD-6DBF-227C-A1A03670B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033BF-7828-AED1-B3B4-F9B055E01753}"/>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A00740A7-2DF2-DC7F-FA78-5EA9F1AC49C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CC6EFD6-B7D9-E7F7-D7B5-F2686348990F}"/>
              </a:ext>
            </a:extLst>
          </p:cNvPr>
          <p:cNvSpPr>
            <a:spLocks noGrp="1"/>
          </p:cNvSpPr>
          <p:nvPr>
            <p:ph type="sldNum" sz="quarter" idx="10"/>
          </p:nvPr>
        </p:nvSpPr>
        <p:spPr/>
        <p:txBody>
          <a:bodyPr/>
          <a:lstStyle/>
          <a:p>
            <a:pPr>
              <a:defRPr/>
            </a:pPr>
            <a:fld id="{33F224F1-6C4D-46D1-91EF-E98F624105E6}" type="slidenum">
              <a:rPr lang="en-AU" smtClean="0"/>
              <a:pPr>
                <a:defRPr/>
              </a:pPr>
              <a:t>38</a:t>
            </a:fld>
            <a:endParaRPr lang="en-AU"/>
          </a:p>
        </p:txBody>
      </p:sp>
    </p:spTree>
    <p:extLst>
      <p:ext uri="{BB962C8B-B14F-4D97-AF65-F5344CB8AC3E}">
        <p14:creationId xmlns:p14="http://schemas.microsoft.com/office/powerpoint/2010/main" val="3716972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D1A37-8038-50B9-7BE6-9467D864125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B27C26D-ADCE-0699-AEFF-E35CC835A57A}"/>
              </a:ext>
            </a:extLst>
          </p:cNvPr>
          <p:cNvSpPr>
            <a:spLocks noGrp="1" noChangeArrowheads="1"/>
          </p:cNvSpPr>
          <p:nvPr>
            <p:ph type="sldNum" sz="quarter" idx="5"/>
          </p:nvPr>
        </p:nvSpPr>
        <p:spPr>
          <a:ln/>
        </p:spPr>
        <p:txBody>
          <a:bodyPr/>
          <a:lstStyle/>
          <a:p>
            <a:fld id="{279D4C21-582B-42D9-A5F3-CB304ABDC2AC}" type="slidenum">
              <a:rPr lang="en-US" altLang="en-US"/>
              <a:pPr/>
              <a:t>7</a:t>
            </a:fld>
            <a:endParaRPr lang="en-US" altLang="en-US"/>
          </a:p>
        </p:txBody>
      </p:sp>
      <p:sp>
        <p:nvSpPr>
          <p:cNvPr id="374786" name="Rectangle 2">
            <a:extLst>
              <a:ext uri="{FF2B5EF4-FFF2-40B4-BE49-F238E27FC236}">
                <a16:creationId xmlns:a16="http://schemas.microsoft.com/office/drawing/2014/main" id="{4F8379F0-6B5C-FC86-7DFB-8BE6ED85BEEB}"/>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26231ED5-F945-203D-DD5E-2F4748B9B961}"/>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1866861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D17CD-8096-11A0-9B00-5FE04082A8E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23E3B7F-60B8-6410-A90A-C4021927605B}"/>
              </a:ext>
            </a:extLst>
          </p:cNvPr>
          <p:cNvSpPr>
            <a:spLocks noGrp="1" noChangeArrowheads="1"/>
          </p:cNvSpPr>
          <p:nvPr>
            <p:ph type="sldNum" sz="quarter" idx="5"/>
          </p:nvPr>
        </p:nvSpPr>
        <p:spPr>
          <a:ln/>
        </p:spPr>
        <p:txBody>
          <a:bodyPr/>
          <a:lstStyle/>
          <a:p>
            <a:fld id="{279D4C21-582B-42D9-A5F3-CB304ABDC2AC}" type="slidenum">
              <a:rPr lang="en-US" altLang="en-US"/>
              <a:pPr/>
              <a:t>39</a:t>
            </a:fld>
            <a:endParaRPr lang="en-US" altLang="en-US"/>
          </a:p>
        </p:txBody>
      </p:sp>
      <p:sp>
        <p:nvSpPr>
          <p:cNvPr id="374786" name="Rectangle 2">
            <a:extLst>
              <a:ext uri="{FF2B5EF4-FFF2-40B4-BE49-F238E27FC236}">
                <a16:creationId xmlns:a16="http://schemas.microsoft.com/office/drawing/2014/main" id="{A39835DB-D6A5-10C9-3081-8C52875CB72A}"/>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05BB151E-9E35-21CA-DD40-5E87166FED7F}"/>
              </a:ext>
            </a:extLst>
          </p:cNvPr>
          <p:cNvSpPr>
            <a:spLocks noGrp="1" noChangeArrowheads="1"/>
          </p:cNvSpPr>
          <p:nvPr>
            <p:ph type="body" idx="1"/>
          </p:nvPr>
        </p:nvSpPr>
        <p:spPr/>
        <p:txBody>
          <a:bodyPr/>
          <a:lstStyle/>
          <a:p>
            <a:r>
              <a:rPr lang="en-AU" sz="1200" b="0" i="0" kern="1200">
                <a:solidFill>
                  <a:schemeClr val="tx1"/>
                </a:solidFill>
                <a:effectLst/>
                <a:latin typeface="+mn-lt"/>
                <a:ea typeface="+mn-ea"/>
                <a:cs typeface="+mn-cs"/>
              </a:rPr>
              <a:t>https://science.nasa.gov/missions/landsat/guardian-landsat-on-firewatch/:</a:t>
            </a:r>
            <a:br>
              <a:rPr lang="en-AU" sz="1200" b="0" i="0" kern="1200">
                <a:solidFill>
                  <a:schemeClr val="tx1"/>
                </a:solidFill>
                <a:effectLst/>
                <a:latin typeface="+mn-lt"/>
                <a:ea typeface="+mn-ea"/>
                <a:cs typeface="+mn-cs"/>
              </a:rPr>
            </a:br>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444675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1DA31-798A-9972-FDA9-013EBCF1331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FB3E650D-D590-689A-43F3-993AD21B0764}"/>
              </a:ext>
            </a:extLst>
          </p:cNvPr>
          <p:cNvSpPr>
            <a:spLocks noGrp="1" noChangeArrowheads="1"/>
          </p:cNvSpPr>
          <p:nvPr>
            <p:ph type="sldNum" sz="quarter" idx="5"/>
          </p:nvPr>
        </p:nvSpPr>
        <p:spPr>
          <a:ln/>
        </p:spPr>
        <p:txBody>
          <a:bodyPr/>
          <a:lstStyle/>
          <a:p>
            <a:fld id="{279D4C21-582B-42D9-A5F3-CB304ABDC2AC}" type="slidenum">
              <a:rPr lang="en-US" altLang="en-US"/>
              <a:pPr/>
              <a:t>40</a:t>
            </a:fld>
            <a:endParaRPr lang="en-US" altLang="en-US"/>
          </a:p>
        </p:txBody>
      </p:sp>
      <p:sp>
        <p:nvSpPr>
          <p:cNvPr id="374786" name="Rectangle 2">
            <a:extLst>
              <a:ext uri="{FF2B5EF4-FFF2-40B4-BE49-F238E27FC236}">
                <a16:creationId xmlns:a16="http://schemas.microsoft.com/office/drawing/2014/main" id="{6D4F3067-8514-AC9C-C613-841340BBC665}"/>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C2E5AF3F-ABB5-DF98-E7A2-3F0D080A6B6C}"/>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60224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D510E-25BA-AAE9-7B6E-CBCD73864A8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0A2C7D7-4B10-BE80-6C9B-2DE0A53725BA}"/>
              </a:ext>
            </a:extLst>
          </p:cNvPr>
          <p:cNvSpPr>
            <a:spLocks noGrp="1" noChangeArrowheads="1"/>
          </p:cNvSpPr>
          <p:nvPr>
            <p:ph type="sldNum" sz="quarter" idx="5"/>
          </p:nvPr>
        </p:nvSpPr>
        <p:spPr>
          <a:ln/>
        </p:spPr>
        <p:txBody>
          <a:bodyPr/>
          <a:lstStyle/>
          <a:p>
            <a:fld id="{279D4C21-582B-42D9-A5F3-CB304ABDC2AC}" type="slidenum">
              <a:rPr lang="en-US" altLang="en-US"/>
              <a:pPr/>
              <a:t>42</a:t>
            </a:fld>
            <a:endParaRPr lang="en-US" altLang="en-US"/>
          </a:p>
        </p:txBody>
      </p:sp>
      <p:sp>
        <p:nvSpPr>
          <p:cNvPr id="374786" name="Rectangle 2">
            <a:extLst>
              <a:ext uri="{FF2B5EF4-FFF2-40B4-BE49-F238E27FC236}">
                <a16:creationId xmlns:a16="http://schemas.microsoft.com/office/drawing/2014/main" id="{677B1F49-8751-18C9-C446-F0F210DF3E74}"/>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05029EC8-A650-EC2F-0AF2-A78E342F4324}"/>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2506728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2F99F-4860-561F-8BB3-E3F1DE53F26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4AC85C0-6707-61C1-78EA-A8CAB17AD2EC}"/>
              </a:ext>
            </a:extLst>
          </p:cNvPr>
          <p:cNvSpPr>
            <a:spLocks noGrp="1" noChangeArrowheads="1"/>
          </p:cNvSpPr>
          <p:nvPr>
            <p:ph type="sldNum" sz="quarter" idx="5"/>
          </p:nvPr>
        </p:nvSpPr>
        <p:spPr>
          <a:ln/>
        </p:spPr>
        <p:txBody>
          <a:bodyPr/>
          <a:lstStyle/>
          <a:p>
            <a:fld id="{279D4C21-582B-42D9-A5F3-CB304ABDC2AC}" type="slidenum">
              <a:rPr lang="en-US" altLang="en-US"/>
              <a:pPr/>
              <a:t>43</a:t>
            </a:fld>
            <a:endParaRPr lang="en-US" altLang="en-US"/>
          </a:p>
        </p:txBody>
      </p:sp>
      <p:sp>
        <p:nvSpPr>
          <p:cNvPr id="374786" name="Rectangle 2">
            <a:extLst>
              <a:ext uri="{FF2B5EF4-FFF2-40B4-BE49-F238E27FC236}">
                <a16:creationId xmlns:a16="http://schemas.microsoft.com/office/drawing/2014/main" id="{BEBE3601-F42E-EFE5-FAD3-C34EBCA525F7}"/>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B5A4279B-3FA2-03F8-F10A-EA9283A58467}"/>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3818046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47F7D-C33A-2725-B63A-F28C988B7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33DBB-282F-1983-B755-C3324B232F6F}"/>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38AF7FCE-8615-E328-D56E-FA22F7FFB59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E75EB32-399C-FF94-3314-6E82048630F5}"/>
              </a:ext>
            </a:extLst>
          </p:cNvPr>
          <p:cNvSpPr>
            <a:spLocks noGrp="1"/>
          </p:cNvSpPr>
          <p:nvPr>
            <p:ph type="sldNum" sz="quarter" idx="10"/>
          </p:nvPr>
        </p:nvSpPr>
        <p:spPr/>
        <p:txBody>
          <a:bodyPr/>
          <a:lstStyle/>
          <a:p>
            <a:pPr>
              <a:defRPr/>
            </a:pPr>
            <a:fld id="{33F224F1-6C4D-46D1-91EF-E98F624105E6}" type="slidenum">
              <a:rPr lang="en-AU" smtClean="0"/>
              <a:pPr>
                <a:defRPr/>
              </a:pPr>
              <a:t>45</a:t>
            </a:fld>
            <a:endParaRPr lang="en-AU"/>
          </a:p>
        </p:txBody>
      </p:sp>
    </p:spTree>
    <p:extLst>
      <p:ext uri="{BB962C8B-B14F-4D97-AF65-F5344CB8AC3E}">
        <p14:creationId xmlns:p14="http://schemas.microsoft.com/office/powerpoint/2010/main" val="1019136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EEA96-2077-1B26-1FCF-89EF3FE80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F3F2D-04A1-9BFC-F4A4-DB2C8219A9E8}"/>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3DCBA063-353C-6A81-EC37-23EEB7CB9B3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91F65C6-3C6E-301A-47B0-A9817DF3A1C2}"/>
              </a:ext>
            </a:extLst>
          </p:cNvPr>
          <p:cNvSpPr>
            <a:spLocks noGrp="1"/>
          </p:cNvSpPr>
          <p:nvPr>
            <p:ph type="sldNum" sz="quarter" idx="10"/>
          </p:nvPr>
        </p:nvSpPr>
        <p:spPr/>
        <p:txBody>
          <a:bodyPr/>
          <a:lstStyle/>
          <a:p>
            <a:pPr>
              <a:defRPr/>
            </a:pPr>
            <a:fld id="{33F224F1-6C4D-46D1-91EF-E98F624105E6}" type="slidenum">
              <a:rPr lang="en-AU" smtClean="0"/>
              <a:pPr>
                <a:defRPr/>
              </a:pPr>
              <a:t>47</a:t>
            </a:fld>
            <a:endParaRPr lang="en-AU"/>
          </a:p>
        </p:txBody>
      </p:sp>
    </p:spTree>
    <p:extLst>
      <p:ext uri="{BB962C8B-B14F-4D97-AF65-F5344CB8AC3E}">
        <p14:creationId xmlns:p14="http://schemas.microsoft.com/office/powerpoint/2010/main" val="3090965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0B1E2-C663-9D70-562C-075C25BB1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F98AF-BB39-4440-7047-869B6F191E3D}"/>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E7E0E8AE-62DC-1627-7847-704B1F0F83B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DA0990B-ADD1-94CC-C383-BF4765904564}"/>
              </a:ext>
            </a:extLst>
          </p:cNvPr>
          <p:cNvSpPr>
            <a:spLocks noGrp="1"/>
          </p:cNvSpPr>
          <p:nvPr>
            <p:ph type="sldNum" sz="quarter" idx="10"/>
          </p:nvPr>
        </p:nvSpPr>
        <p:spPr/>
        <p:txBody>
          <a:bodyPr/>
          <a:lstStyle/>
          <a:p>
            <a:pPr>
              <a:defRPr/>
            </a:pPr>
            <a:fld id="{33F224F1-6C4D-46D1-91EF-E98F624105E6}" type="slidenum">
              <a:rPr lang="en-AU" smtClean="0"/>
              <a:pPr>
                <a:defRPr/>
              </a:pPr>
              <a:t>48</a:t>
            </a:fld>
            <a:endParaRPr lang="en-AU"/>
          </a:p>
        </p:txBody>
      </p:sp>
    </p:spTree>
    <p:extLst>
      <p:ext uri="{BB962C8B-B14F-4D97-AF65-F5344CB8AC3E}">
        <p14:creationId xmlns:p14="http://schemas.microsoft.com/office/powerpoint/2010/main" val="1218342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F23DA-2F98-B46C-6EDC-1175FB906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AFBE2B-443C-817B-733D-FB18DDFFDD6F}"/>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BDB43B47-8A2B-AA40-29F7-2813D606DD5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BAE97FC-B5F9-566F-7A13-5D1645072F12}"/>
              </a:ext>
            </a:extLst>
          </p:cNvPr>
          <p:cNvSpPr>
            <a:spLocks noGrp="1"/>
          </p:cNvSpPr>
          <p:nvPr>
            <p:ph type="sldNum" sz="quarter" idx="10"/>
          </p:nvPr>
        </p:nvSpPr>
        <p:spPr/>
        <p:txBody>
          <a:bodyPr/>
          <a:lstStyle/>
          <a:p>
            <a:pPr>
              <a:defRPr/>
            </a:pPr>
            <a:fld id="{33F224F1-6C4D-46D1-91EF-E98F624105E6}" type="slidenum">
              <a:rPr lang="en-AU" smtClean="0"/>
              <a:pPr>
                <a:defRPr/>
              </a:pPr>
              <a:t>53</a:t>
            </a:fld>
            <a:endParaRPr lang="en-AU"/>
          </a:p>
        </p:txBody>
      </p:sp>
    </p:spTree>
    <p:extLst>
      <p:ext uri="{BB962C8B-B14F-4D97-AF65-F5344CB8AC3E}">
        <p14:creationId xmlns:p14="http://schemas.microsoft.com/office/powerpoint/2010/main" val="61529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D3672-49C6-CC05-D9A9-C6CA2EAC8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96DC3-02E2-4B05-1B47-CB99FE425027}"/>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4C1C7E0B-AC2C-83C0-D05A-1438FFEE8AE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240F973-0E6B-7BAE-79DD-564AA102E690}"/>
              </a:ext>
            </a:extLst>
          </p:cNvPr>
          <p:cNvSpPr>
            <a:spLocks noGrp="1"/>
          </p:cNvSpPr>
          <p:nvPr>
            <p:ph type="sldNum" sz="quarter" idx="10"/>
          </p:nvPr>
        </p:nvSpPr>
        <p:spPr/>
        <p:txBody>
          <a:bodyPr/>
          <a:lstStyle/>
          <a:p>
            <a:pPr>
              <a:defRPr/>
            </a:pPr>
            <a:fld id="{33F224F1-6C4D-46D1-91EF-E98F624105E6}" type="slidenum">
              <a:rPr lang="en-AU" smtClean="0"/>
              <a:pPr>
                <a:defRPr/>
              </a:pPr>
              <a:t>54</a:t>
            </a:fld>
            <a:endParaRPr lang="en-AU"/>
          </a:p>
        </p:txBody>
      </p:sp>
    </p:spTree>
    <p:extLst>
      <p:ext uri="{BB962C8B-B14F-4D97-AF65-F5344CB8AC3E}">
        <p14:creationId xmlns:p14="http://schemas.microsoft.com/office/powerpoint/2010/main" val="2437035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E5A25-D763-B228-70C0-46A524660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E7537-59AC-5749-9B40-660605459FA0}"/>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D9B4D4BC-CD78-5EA2-5EB4-0A218A2D755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F852E27-DDAC-92B8-969F-AE5D334D620A}"/>
              </a:ext>
            </a:extLst>
          </p:cNvPr>
          <p:cNvSpPr>
            <a:spLocks noGrp="1"/>
          </p:cNvSpPr>
          <p:nvPr>
            <p:ph type="sldNum" sz="quarter" idx="10"/>
          </p:nvPr>
        </p:nvSpPr>
        <p:spPr/>
        <p:txBody>
          <a:bodyPr/>
          <a:lstStyle/>
          <a:p>
            <a:pPr>
              <a:defRPr/>
            </a:pPr>
            <a:fld id="{33F224F1-6C4D-46D1-91EF-E98F624105E6}" type="slidenum">
              <a:rPr lang="en-AU" smtClean="0"/>
              <a:pPr>
                <a:defRPr/>
              </a:pPr>
              <a:t>55</a:t>
            </a:fld>
            <a:endParaRPr lang="en-AU"/>
          </a:p>
        </p:txBody>
      </p:sp>
    </p:spTree>
    <p:extLst>
      <p:ext uri="{BB962C8B-B14F-4D97-AF65-F5344CB8AC3E}">
        <p14:creationId xmlns:p14="http://schemas.microsoft.com/office/powerpoint/2010/main" val="51124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BAE3B-4081-D100-D3A7-0EB992FE6DF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A236213-CC5C-0230-1A6A-33FE4256225C}"/>
              </a:ext>
            </a:extLst>
          </p:cNvPr>
          <p:cNvSpPr>
            <a:spLocks noGrp="1" noChangeArrowheads="1"/>
          </p:cNvSpPr>
          <p:nvPr>
            <p:ph type="sldNum" sz="quarter" idx="5"/>
          </p:nvPr>
        </p:nvSpPr>
        <p:spPr>
          <a:ln/>
        </p:spPr>
        <p:txBody>
          <a:bodyPr/>
          <a:lstStyle/>
          <a:p>
            <a:fld id="{279D4C21-582B-42D9-A5F3-CB304ABDC2AC}" type="slidenum">
              <a:rPr lang="en-US" altLang="en-US"/>
              <a:pPr/>
              <a:t>8</a:t>
            </a:fld>
            <a:endParaRPr lang="en-US" altLang="en-US"/>
          </a:p>
        </p:txBody>
      </p:sp>
      <p:sp>
        <p:nvSpPr>
          <p:cNvPr id="374786" name="Rectangle 2">
            <a:extLst>
              <a:ext uri="{FF2B5EF4-FFF2-40B4-BE49-F238E27FC236}">
                <a16:creationId xmlns:a16="http://schemas.microsoft.com/office/drawing/2014/main" id="{C753F750-9CA0-7913-AED6-9F2AF7BD89B6}"/>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EC383A69-D01C-F879-7167-A087C5B5A242}"/>
              </a:ext>
            </a:extLst>
          </p:cNvPr>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Indigenous peoples have used fire to manage land for thousands of years. They set controlled burns to improve soil quality and reduce the risk of massive, accidental blazes. These traditional practices maintain a balance between human safety and forest health.</a:t>
            </a:r>
          </a:p>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2665595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1C5E2-11D6-BB50-AD34-3A9D24A800C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2F950C3-1ABE-FE3C-F2FD-0FFCBCFCBAF0}"/>
              </a:ext>
            </a:extLst>
          </p:cNvPr>
          <p:cNvSpPr>
            <a:spLocks noGrp="1" noChangeArrowheads="1"/>
          </p:cNvSpPr>
          <p:nvPr>
            <p:ph type="sldNum" sz="quarter" idx="5"/>
          </p:nvPr>
        </p:nvSpPr>
        <p:spPr>
          <a:ln/>
        </p:spPr>
        <p:txBody>
          <a:bodyPr/>
          <a:lstStyle/>
          <a:p>
            <a:fld id="{279D4C21-582B-42D9-A5F3-CB304ABDC2AC}" type="slidenum">
              <a:rPr lang="en-US" altLang="en-US"/>
              <a:pPr/>
              <a:t>56</a:t>
            </a:fld>
            <a:endParaRPr lang="en-US" altLang="en-US"/>
          </a:p>
        </p:txBody>
      </p:sp>
      <p:sp>
        <p:nvSpPr>
          <p:cNvPr id="374786" name="Rectangle 2">
            <a:extLst>
              <a:ext uri="{FF2B5EF4-FFF2-40B4-BE49-F238E27FC236}">
                <a16:creationId xmlns:a16="http://schemas.microsoft.com/office/drawing/2014/main" id="{88050A9A-38D3-4773-B04F-7AD9C758F9CD}"/>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AC9764B1-932B-1BF8-6689-2F6F22248B95}"/>
              </a:ext>
            </a:extLst>
          </p:cNvPr>
          <p:cNvSpPr>
            <a:spLocks noGrp="1" noChangeArrowheads="1"/>
          </p:cNvSpPr>
          <p:nvPr>
            <p:ph type="body" idx="1"/>
          </p:nvPr>
        </p:nvSpPr>
        <p:spPr/>
        <p:txBody>
          <a:bodyPr/>
          <a:lstStyle/>
          <a:p>
            <a:r>
              <a:rPr lang="en-AU" sz="1200" b="0" i="0" kern="1200">
                <a:solidFill>
                  <a:schemeClr val="tx1"/>
                </a:solidFill>
                <a:effectLst/>
                <a:latin typeface="+mn-lt"/>
                <a:ea typeface="+mn-ea"/>
                <a:cs typeface="+mn-cs"/>
              </a:rPr>
              <a:t>https://science.nasa.gov/missions/landsat/guardian-landsat-on-firewatch/:</a:t>
            </a:r>
            <a:br>
              <a:rPr lang="en-AU" sz="1200" b="0" i="0" kern="1200">
                <a:solidFill>
                  <a:schemeClr val="tx1"/>
                </a:solidFill>
                <a:effectLst/>
                <a:latin typeface="+mn-lt"/>
                <a:ea typeface="+mn-ea"/>
                <a:cs typeface="+mn-cs"/>
              </a:rPr>
            </a:br>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3035158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E1FD4-7224-BD18-8889-BD2D48416CD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D1CD654-C08B-6FC1-1AD5-0CFDCC24F2E9}"/>
              </a:ext>
            </a:extLst>
          </p:cNvPr>
          <p:cNvSpPr>
            <a:spLocks noGrp="1" noChangeArrowheads="1"/>
          </p:cNvSpPr>
          <p:nvPr>
            <p:ph type="sldNum" sz="quarter" idx="5"/>
          </p:nvPr>
        </p:nvSpPr>
        <p:spPr>
          <a:ln/>
        </p:spPr>
        <p:txBody>
          <a:bodyPr/>
          <a:lstStyle/>
          <a:p>
            <a:fld id="{279D4C21-582B-42D9-A5F3-CB304ABDC2AC}" type="slidenum">
              <a:rPr lang="en-US" altLang="en-US"/>
              <a:pPr/>
              <a:t>57</a:t>
            </a:fld>
            <a:endParaRPr lang="en-US" altLang="en-US"/>
          </a:p>
        </p:txBody>
      </p:sp>
      <p:sp>
        <p:nvSpPr>
          <p:cNvPr id="374786" name="Rectangle 2">
            <a:extLst>
              <a:ext uri="{FF2B5EF4-FFF2-40B4-BE49-F238E27FC236}">
                <a16:creationId xmlns:a16="http://schemas.microsoft.com/office/drawing/2014/main" id="{22B90BCF-F4FC-5F19-110F-AD68DDE55C35}"/>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AEE1F381-7FC5-EA07-15F4-AB017115F2D5}"/>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3637937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27EDC-2F0C-52D0-DFD5-8792EDD67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D19F9-CE1E-73BE-4A10-85605535EE20}"/>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686A84C5-A650-C0F4-D733-FE64DDAF012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104C6F1-1F4A-E837-F0CF-C3246C3B0BAB}"/>
              </a:ext>
            </a:extLst>
          </p:cNvPr>
          <p:cNvSpPr>
            <a:spLocks noGrp="1"/>
          </p:cNvSpPr>
          <p:nvPr>
            <p:ph type="sldNum" sz="quarter" idx="10"/>
          </p:nvPr>
        </p:nvSpPr>
        <p:spPr/>
        <p:txBody>
          <a:bodyPr/>
          <a:lstStyle/>
          <a:p>
            <a:pPr>
              <a:defRPr/>
            </a:pPr>
            <a:fld id="{33F224F1-6C4D-46D1-91EF-E98F624105E6}" type="slidenum">
              <a:rPr lang="en-AU" smtClean="0"/>
              <a:pPr>
                <a:defRPr/>
              </a:pPr>
              <a:t>58</a:t>
            </a:fld>
            <a:endParaRPr lang="en-AU"/>
          </a:p>
        </p:txBody>
      </p:sp>
    </p:spTree>
    <p:extLst>
      <p:ext uri="{BB962C8B-B14F-4D97-AF65-F5344CB8AC3E}">
        <p14:creationId xmlns:p14="http://schemas.microsoft.com/office/powerpoint/2010/main" val="2860381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CA55E-AF2E-D290-1958-7620130B7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A828A-6244-8EFF-746C-C24AC72BB8D7}"/>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0752DD0A-D5A5-1BC7-39BC-7B6636CFA37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D586E24-054F-1466-3B99-76F06410E1E4}"/>
              </a:ext>
            </a:extLst>
          </p:cNvPr>
          <p:cNvSpPr>
            <a:spLocks noGrp="1"/>
          </p:cNvSpPr>
          <p:nvPr>
            <p:ph type="sldNum" sz="quarter" idx="10"/>
          </p:nvPr>
        </p:nvSpPr>
        <p:spPr/>
        <p:txBody>
          <a:bodyPr/>
          <a:lstStyle/>
          <a:p>
            <a:pPr>
              <a:defRPr/>
            </a:pPr>
            <a:fld id="{33F224F1-6C4D-46D1-91EF-E98F624105E6}" type="slidenum">
              <a:rPr lang="en-AU" smtClean="0"/>
              <a:pPr>
                <a:defRPr/>
              </a:pPr>
              <a:t>59</a:t>
            </a:fld>
            <a:endParaRPr lang="en-AU"/>
          </a:p>
        </p:txBody>
      </p:sp>
    </p:spTree>
    <p:extLst>
      <p:ext uri="{BB962C8B-B14F-4D97-AF65-F5344CB8AC3E}">
        <p14:creationId xmlns:p14="http://schemas.microsoft.com/office/powerpoint/2010/main" val="2711955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843FF-E05A-4350-4D51-395270F12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A36C9-918C-6284-5F2F-EE9E41756CC0}"/>
              </a:ext>
            </a:extLst>
          </p:cNvPr>
          <p:cNvSpPr>
            <a:spLocks noGrp="1" noRot="1" noChangeAspect="1"/>
          </p:cNvSpPr>
          <p:nvPr>
            <p:ph type="sldImg"/>
          </p:nvPr>
        </p:nvSpPr>
        <p:spPr>
          <a:xfrm>
            <a:off x="101600" y="749300"/>
            <a:ext cx="6661150" cy="3748088"/>
          </a:xfrm>
        </p:spPr>
      </p:sp>
      <p:sp>
        <p:nvSpPr>
          <p:cNvPr id="3" name="Notes Placeholder 2">
            <a:extLst>
              <a:ext uri="{FF2B5EF4-FFF2-40B4-BE49-F238E27FC236}">
                <a16:creationId xmlns:a16="http://schemas.microsoft.com/office/drawing/2014/main" id="{436E1582-5974-D1BD-03E1-D67D987476C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17F70E1-C9C3-8581-EB7D-982E7197B796}"/>
              </a:ext>
            </a:extLst>
          </p:cNvPr>
          <p:cNvSpPr>
            <a:spLocks noGrp="1"/>
          </p:cNvSpPr>
          <p:nvPr>
            <p:ph type="sldNum" sz="quarter" idx="10"/>
          </p:nvPr>
        </p:nvSpPr>
        <p:spPr/>
        <p:txBody>
          <a:bodyPr/>
          <a:lstStyle/>
          <a:p>
            <a:pPr>
              <a:defRPr/>
            </a:pPr>
            <a:fld id="{33F224F1-6C4D-46D1-91EF-E98F624105E6}" type="slidenum">
              <a:rPr lang="en-AU" smtClean="0"/>
              <a:pPr>
                <a:defRPr/>
              </a:pPr>
              <a:t>60</a:t>
            </a:fld>
            <a:endParaRPr lang="en-AU"/>
          </a:p>
        </p:txBody>
      </p:sp>
    </p:spTree>
    <p:extLst>
      <p:ext uri="{BB962C8B-B14F-4D97-AF65-F5344CB8AC3E}">
        <p14:creationId xmlns:p14="http://schemas.microsoft.com/office/powerpoint/2010/main" val="2543936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A04FC-C87E-B4DB-CF86-4A7F91CCCB2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63BB359-092A-3C27-BC05-1B8B724E4EE3}"/>
              </a:ext>
            </a:extLst>
          </p:cNvPr>
          <p:cNvSpPr>
            <a:spLocks noGrp="1" noChangeArrowheads="1"/>
          </p:cNvSpPr>
          <p:nvPr>
            <p:ph type="sldNum" sz="quarter" idx="5"/>
          </p:nvPr>
        </p:nvSpPr>
        <p:spPr>
          <a:ln/>
        </p:spPr>
        <p:txBody>
          <a:bodyPr/>
          <a:lstStyle/>
          <a:p>
            <a:fld id="{279D4C21-582B-42D9-A5F3-CB304ABDC2AC}" type="slidenum">
              <a:rPr lang="en-US" altLang="en-US"/>
              <a:pPr/>
              <a:t>9</a:t>
            </a:fld>
            <a:endParaRPr lang="en-US" altLang="en-US"/>
          </a:p>
        </p:txBody>
      </p:sp>
      <p:sp>
        <p:nvSpPr>
          <p:cNvPr id="374786" name="Rectangle 2">
            <a:extLst>
              <a:ext uri="{FF2B5EF4-FFF2-40B4-BE49-F238E27FC236}">
                <a16:creationId xmlns:a16="http://schemas.microsoft.com/office/drawing/2014/main" id="{50E03330-E4CA-200D-E367-7FEC2995102F}"/>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C026C006-6187-4BB5-0442-274D40F83AD7}"/>
              </a:ext>
            </a:extLst>
          </p:cNvPr>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Indigenous peoples around the world have used fire to manage land for thousands of years. They start small fires to improve soil quality and reduce the risk of large fires.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These traditional practices maintain a balance between human safety and forest health.</a:t>
            </a:r>
          </a:p>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600701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F47FE-5C02-138C-0184-B58FC02F0DF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BEE54B5-9508-A5A8-AB53-3F55EBBA464A}"/>
              </a:ext>
            </a:extLst>
          </p:cNvPr>
          <p:cNvSpPr>
            <a:spLocks noGrp="1" noChangeArrowheads="1"/>
          </p:cNvSpPr>
          <p:nvPr>
            <p:ph type="sldNum" sz="quarter" idx="5"/>
          </p:nvPr>
        </p:nvSpPr>
        <p:spPr>
          <a:ln/>
        </p:spPr>
        <p:txBody>
          <a:bodyPr/>
          <a:lstStyle/>
          <a:p>
            <a:fld id="{279D4C21-582B-42D9-A5F3-CB304ABDC2AC}" type="slidenum">
              <a:rPr lang="en-US" altLang="en-US"/>
              <a:pPr/>
              <a:t>10</a:t>
            </a:fld>
            <a:endParaRPr lang="en-US" altLang="en-US"/>
          </a:p>
        </p:txBody>
      </p:sp>
      <p:sp>
        <p:nvSpPr>
          <p:cNvPr id="374786" name="Rectangle 2">
            <a:extLst>
              <a:ext uri="{FF2B5EF4-FFF2-40B4-BE49-F238E27FC236}">
                <a16:creationId xmlns:a16="http://schemas.microsoft.com/office/drawing/2014/main" id="{1F5A81A1-3168-9A92-F9A8-983839259C3B}"/>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44EEF2BA-B671-E4D6-A593-8F76A3E01B46}"/>
              </a:ext>
            </a:extLst>
          </p:cNvPr>
          <p:cNvSpPr>
            <a:spLocks noGrp="1" noChangeArrowheads="1"/>
          </p:cNvSpPr>
          <p:nvPr>
            <p:ph type="body" idx="1"/>
          </p:nvPr>
        </p:nvSpPr>
        <p:spPr/>
        <p:txBody>
          <a:bodyPr/>
          <a:lstStyle/>
          <a:p>
            <a:r>
              <a:rPr lang="en-AU"/>
              <a:t>Climate change is making wildfires more intense and frequent. </a:t>
            </a:r>
          </a:p>
          <a:p>
            <a:endParaRPr lang="en-AU"/>
          </a:p>
          <a:p>
            <a:r>
              <a:rPr lang="en-AU"/>
              <a:t>When fires get out of control, they cause damage to our cities and towns, smoke from wildfires reduces air quality making us sick, and can damage the natural environment.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As temperatures rise and landscapes dry out, satellites provide the constant surveillance needed to track these increasingly frequent fires. They offer a global view that helps us detect outbreaks in remote areas and monitor changes in real time.</a:t>
            </a:r>
          </a:p>
          <a:p>
            <a:endParaRPr lang="en-AU"/>
          </a:p>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296588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5359D-E70C-B7BB-CB90-DEDC164EFF0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E63E5913-7821-F447-CB14-FEB107ACF8DA}"/>
              </a:ext>
            </a:extLst>
          </p:cNvPr>
          <p:cNvSpPr>
            <a:spLocks noGrp="1" noChangeArrowheads="1"/>
          </p:cNvSpPr>
          <p:nvPr>
            <p:ph type="sldNum" sz="quarter" idx="5"/>
          </p:nvPr>
        </p:nvSpPr>
        <p:spPr>
          <a:ln/>
        </p:spPr>
        <p:txBody>
          <a:bodyPr/>
          <a:lstStyle/>
          <a:p>
            <a:fld id="{279D4C21-582B-42D9-A5F3-CB304ABDC2AC}" type="slidenum">
              <a:rPr lang="en-US" altLang="en-US"/>
              <a:pPr/>
              <a:t>12</a:t>
            </a:fld>
            <a:endParaRPr lang="en-US" altLang="en-US"/>
          </a:p>
        </p:txBody>
      </p:sp>
      <p:sp>
        <p:nvSpPr>
          <p:cNvPr id="374786" name="Rectangle 2">
            <a:extLst>
              <a:ext uri="{FF2B5EF4-FFF2-40B4-BE49-F238E27FC236}">
                <a16:creationId xmlns:a16="http://schemas.microsoft.com/office/drawing/2014/main" id="{263D6D05-1053-6FF4-A547-BD818470B32E}"/>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0FEBA4AD-70A2-4ECC-701E-C8262AC929A7}"/>
              </a:ext>
            </a:extLst>
          </p:cNvPr>
          <p:cNvSpPr>
            <a:spLocks noGrp="1" noChangeArrowheads="1"/>
          </p:cNvSpPr>
          <p:nvPr>
            <p:ph type="body" idx="1"/>
          </p:nvPr>
        </p:nvSpPr>
        <p:spPr/>
        <p:txBody>
          <a:bodyPr/>
          <a:lstStyle/>
          <a:p>
            <a:r>
              <a:rPr lang="en-AU" sz="1200" b="0" i="0" kern="1200">
                <a:solidFill>
                  <a:schemeClr val="tx1"/>
                </a:solidFill>
                <a:effectLst/>
                <a:latin typeface="+mn-lt"/>
                <a:ea typeface="+mn-ea"/>
                <a:cs typeface="+mn-cs"/>
              </a:rPr>
              <a:t>https://science.nasa.gov/missions/landsat/guardian-landsat-on-firewatch/:</a:t>
            </a:r>
            <a:br>
              <a:rPr lang="en-AU" sz="1200" b="0" i="0" kern="1200">
                <a:solidFill>
                  <a:schemeClr val="tx1"/>
                </a:solidFill>
                <a:effectLst/>
                <a:latin typeface="+mn-lt"/>
                <a:ea typeface="+mn-ea"/>
                <a:cs typeface="+mn-cs"/>
              </a:rPr>
            </a:br>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2431123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A8EBD-0680-9E7B-3B57-0CF0F9637FA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0D32A97-13E6-2E88-7DFB-19FA939A2E51}"/>
              </a:ext>
            </a:extLst>
          </p:cNvPr>
          <p:cNvSpPr>
            <a:spLocks noGrp="1" noChangeArrowheads="1"/>
          </p:cNvSpPr>
          <p:nvPr>
            <p:ph type="sldNum" sz="quarter" idx="5"/>
          </p:nvPr>
        </p:nvSpPr>
        <p:spPr>
          <a:ln/>
        </p:spPr>
        <p:txBody>
          <a:bodyPr/>
          <a:lstStyle/>
          <a:p>
            <a:fld id="{279D4C21-582B-42D9-A5F3-CB304ABDC2AC}" type="slidenum">
              <a:rPr lang="en-US" altLang="en-US"/>
              <a:pPr/>
              <a:t>13</a:t>
            </a:fld>
            <a:endParaRPr lang="en-US" altLang="en-US"/>
          </a:p>
        </p:txBody>
      </p:sp>
      <p:sp>
        <p:nvSpPr>
          <p:cNvPr id="374786" name="Rectangle 2">
            <a:extLst>
              <a:ext uri="{FF2B5EF4-FFF2-40B4-BE49-F238E27FC236}">
                <a16:creationId xmlns:a16="http://schemas.microsoft.com/office/drawing/2014/main" id="{46FFCC45-61A4-B2D0-A7A1-46A9E2960E29}"/>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B34F06A4-90BA-0490-AF58-756AAC772511}"/>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1201300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533B8-A2D2-7815-AC73-56C4FBED68D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AA27E0A-E176-E4C0-B497-8486450E4C9E}"/>
              </a:ext>
            </a:extLst>
          </p:cNvPr>
          <p:cNvSpPr>
            <a:spLocks noGrp="1" noChangeArrowheads="1"/>
          </p:cNvSpPr>
          <p:nvPr>
            <p:ph type="sldNum" sz="quarter" idx="5"/>
          </p:nvPr>
        </p:nvSpPr>
        <p:spPr>
          <a:ln/>
        </p:spPr>
        <p:txBody>
          <a:bodyPr/>
          <a:lstStyle/>
          <a:p>
            <a:fld id="{279D4C21-582B-42D9-A5F3-CB304ABDC2AC}" type="slidenum">
              <a:rPr lang="en-US" altLang="en-US"/>
              <a:pPr/>
              <a:t>14</a:t>
            </a:fld>
            <a:endParaRPr lang="en-US" altLang="en-US"/>
          </a:p>
        </p:txBody>
      </p:sp>
      <p:sp>
        <p:nvSpPr>
          <p:cNvPr id="374786" name="Rectangle 2">
            <a:extLst>
              <a:ext uri="{FF2B5EF4-FFF2-40B4-BE49-F238E27FC236}">
                <a16:creationId xmlns:a16="http://schemas.microsoft.com/office/drawing/2014/main" id="{323B9BCF-E9F6-02E6-1D22-5EFA97454EBC}"/>
              </a:ext>
            </a:extLst>
          </p:cNvPr>
          <p:cNvSpPr>
            <a:spLocks noGrp="1" noRot="1" noChangeAspect="1" noChangeArrowheads="1" noTextEdit="1"/>
          </p:cNvSpPr>
          <p:nvPr>
            <p:ph type="sldImg"/>
          </p:nvPr>
        </p:nvSpPr>
        <p:spPr>
          <a:xfrm>
            <a:off x="101600" y="749300"/>
            <a:ext cx="6661150" cy="3748088"/>
          </a:xfrm>
          <a:ln/>
        </p:spPr>
      </p:sp>
      <p:sp>
        <p:nvSpPr>
          <p:cNvPr id="374787" name="Rectangle 3">
            <a:extLst>
              <a:ext uri="{FF2B5EF4-FFF2-40B4-BE49-F238E27FC236}">
                <a16:creationId xmlns:a16="http://schemas.microsoft.com/office/drawing/2014/main" id="{6CF03046-D836-4489-7C74-47A2184447BD}"/>
              </a:ext>
            </a:extLst>
          </p:cNvPr>
          <p:cNvSpPr>
            <a:spLocks noGrp="1" noChangeArrowheads="1"/>
          </p:cNvSpPr>
          <p:nvPr>
            <p:ph type="body" idx="1"/>
          </p:nvPr>
        </p:nvSpPr>
        <p:spPr/>
        <p:txBody>
          <a:bodyPr/>
          <a:lstStyle/>
          <a:p>
            <a:endParaRPr lang="en-AU"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3709994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1473F7-99D2-5CDB-C847-01DF8455DD62}"/>
              </a:ext>
            </a:extLst>
          </p:cNvPr>
          <p:cNvSpPr/>
          <p:nvPr userDrawn="1"/>
        </p:nvSpPr>
        <p:spPr>
          <a:xfrm>
            <a:off x="-2300" y="6228080"/>
            <a:ext cx="12192000" cy="629920"/>
          </a:xfrm>
          <a:prstGeom prst="rect">
            <a:avLst/>
          </a:prstGeom>
          <a:solidFill>
            <a:srgbClr val="04354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899075" name="Rectangle 3"/>
          <p:cNvSpPr>
            <a:spLocks noGrp="1" noChangeArrowheads="1"/>
          </p:cNvSpPr>
          <p:nvPr>
            <p:ph type="ctrTitle" hasCustomPrompt="1"/>
          </p:nvPr>
        </p:nvSpPr>
        <p:spPr>
          <a:xfrm>
            <a:off x="0" y="837813"/>
            <a:ext cx="7518400" cy="2444493"/>
          </a:xfrm>
          <a:ln>
            <a:noFill/>
          </a:ln>
        </p:spPr>
        <p:txBody>
          <a:bodyPr/>
          <a:lstStyle>
            <a:lvl1pPr algn="l">
              <a:defRPr sz="4000" b="0" cap="none" baseline="0">
                <a:solidFill>
                  <a:schemeClr val="tx1"/>
                </a:solidFill>
                <a:latin typeface="Public Sans" pitchFamily="2" charset="0"/>
                <a:ea typeface="Open Sans" panose="020B0606030504020204" pitchFamily="34" charset="0"/>
                <a:cs typeface="Open Sans" panose="020B0606030504020204" pitchFamily="34" charset="0"/>
              </a:defRPr>
            </a:lvl1pPr>
          </a:lstStyle>
          <a:p>
            <a:r>
              <a:rPr lang="en-AU" altLang="en-US"/>
              <a:t>	Click to edit TITLE</a:t>
            </a:r>
          </a:p>
        </p:txBody>
      </p:sp>
      <p:pic>
        <p:nvPicPr>
          <p:cNvPr id="15" name="Picture 14">
            <a:extLst>
              <a:ext uri="{FF2B5EF4-FFF2-40B4-BE49-F238E27FC236}">
                <a16:creationId xmlns:a16="http://schemas.microsoft.com/office/drawing/2014/main" id="{69BE64FD-1B34-A4FD-3735-EBAA79CB9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41746" r="332" b="25832"/>
          <a:stretch/>
        </p:blipFill>
        <p:spPr>
          <a:xfrm>
            <a:off x="-125" y="3979060"/>
            <a:ext cx="12192000" cy="2250165"/>
          </a:xfrm>
          <a:prstGeom prst="rect">
            <a:avLst/>
          </a:prstGeom>
        </p:spPr>
      </p:pic>
      <p:sp>
        <p:nvSpPr>
          <p:cNvPr id="7" name="Rectangle 6">
            <a:extLst>
              <a:ext uri="{FF2B5EF4-FFF2-40B4-BE49-F238E27FC236}">
                <a16:creationId xmlns:a16="http://schemas.microsoft.com/office/drawing/2014/main" id="{E629BDFE-CA21-4D72-F2A5-0EB0430D5FB8}"/>
              </a:ext>
            </a:extLst>
          </p:cNvPr>
          <p:cNvSpPr/>
          <p:nvPr userDrawn="1"/>
        </p:nvSpPr>
        <p:spPr>
          <a:xfrm>
            <a:off x="0" y="-1370"/>
            <a:ext cx="12192000" cy="763370"/>
          </a:xfrm>
          <a:prstGeom prst="rect">
            <a:avLst/>
          </a:prstGeom>
          <a:solidFill>
            <a:srgbClr val="04354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3" name="Rectangle 12">
            <a:extLst>
              <a:ext uri="{FF2B5EF4-FFF2-40B4-BE49-F238E27FC236}">
                <a16:creationId xmlns:a16="http://schemas.microsoft.com/office/drawing/2014/main" id="{A6DA4C4C-57A2-B1A6-98EB-491512409F5A}"/>
              </a:ext>
            </a:extLst>
          </p:cNvPr>
          <p:cNvSpPr/>
          <p:nvPr userDrawn="1"/>
        </p:nvSpPr>
        <p:spPr>
          <a:xfrm>
            <a:off x="-2299" y="3376882"/>
            <a:ext cx="12270499" cy="1042718"/>
          </a:xfrm>
          <a:prstGeom prst="rect">
            <a:avLst/>
          </a:prstGeom>
          <a:solidFill>
            <a:srgbClr val="04354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 name="Rectangle 4">
            <a:extLst>
              <a:ext uri="{FF2B5EF4-FFF2-40B4-BE49-F238E27FC236}">
                <a16:creationId xmlns:a16="http://schemas.microsoft.com/office/drawing/2014/main" id="{80FCD76F-08CB-F7F9-AEB6-5BBE2B13F8D2}"/>
              </a:ext>
            </a:extLst>
          </p:cNvPr>
          <p:cNvSpPr>
            <a:spLocks noGrp="1" noChangeArrowheads="1"/>
          </p:cNvSpPr>
          <p:nvPr>
            <p:ph type="subTitle" idx="1"/>
          </p:nvPr>
        </p:nvSpPr>
        <p:spPr>
          <a:xfrm>
            <a:off x="-32879" y="3389473"/>
            <a:ext cx="12171872" cy="750780"/>
          </a:xfrm>
        </p:spPr>
        <p:txBody>
          <a:bodyPr/>
          <a:lstStyle>
            <a:lvl1pPr marL="0" indent="0" algn="l">
              <a:buFont typeface="Wingdings" pitchFamily="2" charset="2"/>
              <a:buNone/>
              <a:defRPr sz="2400">
                <a:solidFill>
                  <a:schemeClr val="bg1"/>
                </a:solidFill>
                <a:latin typeface="Public Sans" pitchFamily="2" charset="0"/>
              </a:defRPr>
            </a:lvl1pPr>
          </a:lstStyle>
          <a:p>
            <a:r>
              <a:rPr lang="en-AU" altLang="en-US"/>
              <a:t>Click to edit Master subtitle style</a:t>
            </a:r>
          </a:p>
        </p:txBody>
      </p:sp>
      <p:pic>
        <p:nvPicPr>
          <p:cNvPr id="5" name="Picture 4">
            <a:extLst>
              <a:ext uri="{FF2B5EF4-FFF2-40B4-BE49-F238E27FC236}">
                <a16:creationId xmlns:a16="http://schemas.microsoft.com/office/drawing/2014/main" id="{F2B1526B-9A32-4E64-A0C6-A9C0E4DFA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33671" y="938684"/>
            <a:ext cx="4046029" cy="2269123"/>
          </a:xfrm>
          <a:prstGeom prst="rect">
            <a:avLst/>
          </a:prstGeom>
        </p:spPr>
      </p:pic>
    </p:spTree>
    <p:extLst>
      <p:ext uri="{BB962C8B-B14F-4D97-AF65-F5344CB8AC3E}">
        <p14:creationId xmlns:p14="http://schemas.microsoft.com/office/powerpoint/2010/main" val="2107078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765E-9E0F-ADC9-8078-04FAAE7B209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E4B2C0C-1892-BC77-14E4-70B1D42775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806988D-48DA-1D65-D09C-1759D3AEF0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1CFBE61-E606-5439-599B-7CD70A521C24}"/>
              </a:ext>
            </a:extLst>
          </p:cNvPr>
          <p:cNvSpPr>
            <a:spLocks noGrp="1"/>
          </p:cNvSpPr>
          <p:nvPr>
            <p:ph type="dt" sz="half" idx="10"/>
          </p:nvPr>
        </p:nvSpPr>
        <p:spPr/>
        <p:txBody>
          <a:bodyPr/>
          <a:lstStyle/>
          <a:p>
            <a:fld id="{00CD14AD-33A7-4CFF-96B4-58830DB0864B}" type="datetimeFigureOut">
              <a:rPr lang="en-AU" smtClean="0"/>
              <a:t>30/03/2026</a:t>
            </a:fld>
            <a:endParaRPr lang="en-AU"/>
          </a:p>
        </p:txBody>
      </p:sp>
      <p:sp>
        <p:nvSpPr>
          <p:cNvPr id="6" name="Footer Placeholder 5">
            <a:extLst>
              <a:ext uri="{FF2B5EF4-FFF2-40B4-BE49-F238E27FC236}">
                <a16:creationId xmlns:a16="http://schemas.microsoft.com/office/drawing/2014/main" id="{66B02DF1-8CA4-E424-1BAC-BE4EA0232F9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7D8E2D0-6632-F359-9EDA-0BB4A1941407}"/>
              </a:ext>
            </a:extLst>
          </p:cNvPr>
          <p:cNvSpPr>
            <a:spLocks noGrp="1"/>
          </p:cNvSpPr>
          <p:nvPr>
            <p:ph type="sldNum" sz="quarter" idx="12"/>
          </p:nvPr>
        </p:nvSpPr>
        <p:spPr/>
        <p:txBody>
          <a:bodyPr/>
          <a:lstStyle/>
          <a:p>
            <a:fld id="{CF39729D-3599-44D3-87B8-1F62AD59B59C}" type="slidenum">
              <a:rPr lang="en-AU" smtClean="0"/>
              <a:t>‹#›</a:t>
            </a:fld>
            <a:endParaRPr lang="en-AU"/>
          </a:p>
        </p:txBody>
      </p:sp>
    </p:spTree>
    <p:extLst>
      <p:ext uri="{BB962C8B-B14F-4D97-AF65-F5344CB8AC3E}">
        <p14:creationId xmlns:p14="http://schemas.microsoft.com/office/powerpoint/2010/main" val="2111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B975-CF70-4B71-480C-9B22694F7FA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875C9D-7C22-78A6-4552-08DCDB3F73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05BAAE-072E-BE69-2C09-778BC1C74B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F26DDF0-248F-4D6A-CCA8-55C7FA4403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364EC3-05B6-255E-0B0C-6ECC142C9D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22591A3-203A-85DC-78B6-1B0E1F225A89}"/>
              </a:ext>
            </a:extLst>
          </p:cNvPr>
          <p:cNvSpPr>
            <a:spLocks noGrp="1"/>
          </p:cNvSpPr>
          <p:nvPr>
            <p:ph type="dt" sz="half" idx="10"/>
          </p:nvPr>
        </p:nvSpPr>
        <p:spPr/>
        <p:txBody>
          <a:bodyPr/>
          <a:lstStyle/>
          <a:p>
            <a:fld id="{00CD14AD-33A7-4CFF-96B4-58830DB0864B}" type="datetimeFigureOut">
              <a:rPr lang="en-AU" smtClean="0"/>
              <a:t>30/03/2026</a:t>
            </a:fld>
            <a:endParaRPr lang="en-AU"/>
          </a:p>
        </p:txBody>
      </p:sp>
      <p:sp>
        <p:nvSpPr>
          <p:cNvPr id="8" name="Footer Placeholder 7">
            <a:extLst>
              <a:ext uri="{FF2B5EF4-FFF2-40B4-BE49-F238E27FC236}">
                <a16:creationId xmlns:a16="http://schemas.microsoft.com/office/drawing/2014/main" id="{5A37EA3E-60F1-400C-D64B-1C9D5A8880D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E7FCDE5-E1DE-EE51-BFD8-A5ACDF4412CF}"/>
              </a:ext>
            </a:extLst>
          </p:cNvPr>
          <p:cNvSpPr>
            <a:spLocks noGrp="1"/>
          </p:cNvSpPr>
          <p:nvPr>
            <p:ph type="sldNum" sz="quarter" idx="12"/>
          </p:nvPr>
        </p:nvSpPr>
        <p:spPr/>
        <p:txBody>
          <a:bodyPr/>
          <a:lstStyle/>
          <a:p>
            <a:fld id="{CF39729D-3599-44D3-87B8-1F62AD59B59C}" type="slidenum">
              <a:rPr lang="en-AU" smtClean="0"/>
              <a:t>‹#›</a:t>
            </a:fld>
            <a:endParaRPr lang="en-AU"/>
          </a:p>
        </p:txBody>
      </p:sp>
    </p:spTree>
    <p:extLst>
      <p:ext uri="{BB962C8B-B14F-4D97-AF65-F5344CB8AC3E}">
        <p14:creationId xmlns:p14="http://schemas.microsoft.com/office/powerpoint/2010/main" val="868982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73229-0A0A-B0DA-14C4-F8951D7EF48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2D423B3-551C-3F2B-4A95-5E4FEC1453A2}"/>
              </a:ext>
            </a:extLst>
          </p:cNvPr>
          <p:cNvSpPr>
            <a:spLocks noGrp="1"/>
          </p:cNvSpPr>
          <p:nvPr>
            <p:ph type="dt" sz="half" idx="10"/>
          </p:nvPr>
        </p:nvSpPr>
        <p:spPr/>
        <p:txBody>
          <a:bodyPr/>
          <a:lstStyle/>
          <a:p>
            <a:fld id="{00CD14AD-33A7-4CFF-96B4-58830DB0864B}" type="datetimeFigureOut">
              <a:rPr lang="en-AU" smtClean="0"/>
              <a:t>30/03/2026</a:t>
            </a:fld>
            <a:endParaRPr lang="en-AU"/>
          </a:p>
        </p:txBody>
      </p:sp>
      <p:sp>
        <p:nvSpPr>
          <p:cNvPr id="4" name="Footer Placeholder 3">
            <a:extLst>
              <a:ext uri="{FF2B5EF4-FFF2-40B4-BE49-F238E27FC236}">
                <a16:creationId xmlns:a16="http://schemas.microsoft.com/office/drawing/2014/main" id="{E616334D-7A10-9A15-936A-F6B6CCBE7F5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B0691FF-4A72-CC69-ACFA-084F66F96DB7}"/>
              </a:ext>
            </a:extLst>
          </p:cNvPr>
          <p:cNvSpPr>
            <a:spLocks noGrp="1"/>
          </p:cNvSpPr>
          <p:nvPr>
            <p:ph type="sldNum" sz="quarter" idx="12"/>
          </p:nvPr>
        </p:nvSpPr>
        <p:spPr/>
        <p:txBody>
          <a:bodyPr/>
          <a:lstStyle/>
          <a:p>
            <a:fld id="{CF39729D-3599-44D3-87B8-1F62AD59B59C}" type="slidenum">
              <a:rPr lang="en-AU" smtClean="0"/>
              <a:t>‹#›</a:t>
            </a:fld>
            <a:endParaRPr lang="en-AU"/>
          </a:p>
        </p:txBody>
      </p:sp>
    </p:spTree>
    <p:extLst>
      <p:ext uri="{BB962C8B-B14F-4D97-AF65-F5344CB8AC3E}">
        <p14:creationId xmlns:p14="http://schemas.microsoft.com/office/powerpoint/2010/main" val="1640946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EBB61-08D9-DCAF-3673-C76A78C0E6A9}"/>
              </a:ext>
            </a:extLst>
          </p:cNvPr>
          <p:cNvSpPr>
            <a:spLocks noGrp="1"/>
          </p:cNvSpPr>
          <p:nvPr>
            <p:ph type="dt" sz="half" idx="10"/>
          </p:nvPr>
        </p:nvSpPr>
        <p:spPr/>
        <p:txBody>
          <a:bodyPr/>
          <a:lstStyle/>
          <a:p>
            <a:fld id="{00CD14AD-33A7-4CFF-96B4-58830DB0864B}" type="datetimeFigureOut">
              <a:rPr lang="en-AU" smtClean="0"/>
              <a:t>30/03/2026</a:t>
            </a:fld>
            <a:endParaRPr lang="en-AU"/>
          </a:p>
        </p:txBody>
      </p:sp>
      <p:sp>
        <p:nvSpPr>
          <p:cNvPr id="3" name="Footer Placeholder 2">
            <a:extLst>
              <a:ext uri="{FF2B5EF4-FFF2-40B4-BE49-F238E27FC236}">
                <a16:creationId xmlns:a16="http://schemas.microsoft.com/office/drawing/2014/main" id="{B1BC29D6-AA6E-0865-DFB3-9B943A71E94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2489869-71B5-2788-189C-E93C0834B9C8}"/>
              </a:ext>
            </a:extLst>
          </p:cNvPr>
          <p:cNvSpPr>
            <a:spLocks noGrp="1"/>
          </p:cNvSpPr>
          <p:nvPr>
            <p:ph type="sldNum" sz="quarter" idx="12"/>
          </p:nvPr>
        </p:nvSpPr>
        <p:spPr/>
        <p:txBody>
          <a:bodyPr/>
          <a:lstStyle/>
          <a:p>
            <a:fld id="{CF39729D-3599-44D3-87B8-1F62AD59B59C}" type="slidenum">
              <a:rPr lang="en-AU" smtClean="0"/>
              <a:t>‹#›</a:t>
            </a:fld>
            <a:endParaRPr lang="en-AU"/>
          </a:p>
        </p:txBody>
      </p:sp>
    </p:spTree>
    <p:extLst>
      <p:ext uri="{BB962C8B-B14F-4D97-AF65-F5344CB8AC3E}">
        <p14:creationId xmlns:p14="http://schemas.microsoft.com/office/powerpoint/2010/main" val="989444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8C045-49F5-B276-891F-784A32A8C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27B7835-3047-BD99-88E1-D643C64B5F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C38D7DD-0367-5154-5185-66E795B30E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D21D7-998F-1027-CDF2-350FF8CE40B0}"/>
              </a:ext>
            </a:extLst>
          </p:cNvPr>
          <p:cNvSpPr>
            <a:spLocks noGrp="1"/>
          </p:cNvSpPr>
          <p:nvPr>
            <p:ph type="dt" sz="half" idx="10"/>
          </p:nvPr>
        </p:nvSpPr>
        <p:spPr/>
        <p:txBody>
          <a:bodyPr/>
          <a:lstStyle/>
          <a:p>
            <a:fld id="{00CD14AD-33A7-4CFF-96B4-58830DB0864B}" type="datetimeFigureOut">
              <a:rPr lang="en-AU" smtClean="0"/>
              <a:t>30/03/2026</a:t>
            </a:fld>
            <a:endParaRPr lang="en-AU"/>
          </a:p>
        </p:txBody>
      </p:sp>
      <p:sp>
        <p:nvSpPr>
          <p:cNvPr id="6" name="Footer Placeholder 5">
            <a:extLst>
              <a:ext uri="{FF2B5EF4-FFF2-40B4-BE49-F238E27FC236}">
                <a16:creationId xmlns:a16="http://schemas.microsoft.com/office/drawing/2014/main" id="{0BB1BC60-5D4A-506F-0CA8-55A4A8BADC0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C985216-15DF-96FD-86E1-9442C4DCE189}"/>
              </a:ext>
            </a:extLst>
          </p:cNvPr>
          <p:cNvSpPr>
            <a:spLocks noGrp="1"/>
          </p:cNvSpPr>
          <p:nvPr>
            <p:ph type="sldNum" sz="quarter" idx="12"/>
          </p:nvPr>
        </p:nvSpPr>
        <p:spPr/>
        <p:txBody>
          <a:bodyPr/>
          <a:lstStyle/>
          <a:p>
            <a:fld id="{CF39729D-3599-44D3-87B8-1F62AD59B59C}" type="slidenum">
              <a:rPr lang="en-AU" smtClean="0"/>
              <a:t>‹#›</a:t>
            </a:fld>
            <a:endParaRPr lang="en-AU"/>
          </a:p>
        </p:txBody>
      </p:sp>
    </p:spTree>
    <p:extLst>
      <p:ext uri="{BB962C8B-B14F-4D97-AF65-F5344CB8AC3E}">
        <p14:creationId xmlns:p14="http://schemas.microsoft.com/office/powerpoint/2010/main" val="896811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E8EF-8D5A-8146-B24E-7E4938395F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186F34A-09F2-190C-DCA4-D3CC68BD8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BA92266-01B4-A888-FE5E-A0BAD6621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9C363-1ADD-CA18-ACE9-8A43C36E0762}"/>
              </a:ext>
            </a:extLst>
          </p:cNvPr>
          <p:cNvSpPr>
            <a:spLocks noGrp="1"/>
          </p:cNvSpPr>
          <p:nvPr>
            <p:ph type="dt" sz="half" idx="10"/>
          </p:nvPr>
        </p:nvSpPr>
        <p:spPr/>
        <p:txBody>
          <a:bodyPr/>
          <a:lstStyle/>
          <a:p>
            <a:fld id="{00CD14AD-33A7-4CFF-96B4-58830DB0864B}" type="datetimeFigureOut">
              <a:rPr lang="en-AU" smtClean="0"/>
              <a:t>30/03/2026</a:t>
            </a:fld>
            <a:endParaRPr lang="en-AU"/>
          </a:p>
        </p:txBody>
      </p:sp>
      <p:sp>
        <p:nvSpPr>
          <p:cNvPr id="6" name="Footer Placeholder 5">
            <a:extLst>
              <a:ext uri="{FF2B5EF4-FFF2-40B4-BE49-F238E27FC236}">
                <a16:creationId xmlns:a16="http://schemas.microsoft.com/office/drawing/2014/main" id="{DDA428A1-486F-B6F7-8CDB-A6CC9E1E561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562045B-2468-2623-5732-2F9279AD16D0}"/>
              </a:ext>
            </a:extLst>
          </p:cNvPr>
          <p:cNvSpPr>
            <a:spLocks noGrp="1"/>
          </p:cNvSpPr>
          <p:nvPr>
            <p:ph type="sldNum" sz="quarter" idx="12"/>
          </p:nvPr>
        </p:nvSpPr>
        <p:spPr/>
        <p:txBody>
          <a:bodyPr/>
          <a:lstStyle/>
          <a:p>
            <a:fld id="{CF39729D-3599-44D3-87B8-1F62AD59B59C}" type="slidenum">
              <a:rPr lang="en-AU" smtClean="0"/>
              <a:t>‹#›</a:t>
            </a:fld>
            <a:endParaRPr lang="en-AU"/>
          </a:p>
        </p:txBody>
      </p:sp>
    </p:spTree>
    <p:extLst>
      <p:ext uri="{BB962C8B-B14F-4D97-AF65-F5344CB8AC3E}">
        <p14:creationId xmlns:p14="http://schemas.microsoft.com/office/powerpoint/2010/main" val="1049959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833A-7817-15CF-ECE8-178114474B4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BBA9DAF-F77B-0467-601C-FA5C1A13EC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B35FF5C-7CD6-E861-B872-A10123AEC535}"/>
              </a:ext>
            </a:extLst>
          </p:cNvPr>
          <p:cNvSpPr>
            <a:spLocks noGrp="1"/>
          </p:cNvSpPr>
          <p:nvPr>
            <p:ph type="dt" sz="half" idx="10"/>
          </p:nvPr>
        </p:nvSpPr>
        <p:spPr/>
        <p:txBody>
          <a:bodyPr/>
          <a:lstStyle/>
          <a:p>
            <a:fld id="{00CD14AD-33A7-4CFF-96B4-58830DB0864B}" type="datetimeFigureOut">
              <a:rPr lang="en-AU" smtClean="0"/>
              <a:t>30/03/2026</a:t>
            </a:fld>
            <a:endParaRPr lang="en-AU"/>
          </a:p>
        </p:txBody>
      </p:sp>
      <p:sp>
        <p:nvSpPr>
          <p:cNvPr id="5" name="Footer Placeholder 4">
            <a:extLst>
              <a:ext uri="{FF2B5EF4-FFF2-40B4-BE49-F238E27FC236}">
                <a16:creationId xmlns:a16="http://schemas.microsoft.com/office/drawing/2014/main" id="{F49445D3-D265-D1C0-18FF-82567E0618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7E33433-25A6-9006-B4B4-39B484483F31}"/>
              </a:ext>
            </a:extLst>
          </p:cNvPr>
          <p:cNvSpPr>
            <a:spLocks noGrp="1"/>
          </p:cNvSpPr>
          <p:nvPr>
            <p:ph type="sldNum" sz="quarter" idx="12"/>
          </p:nvPr>
        </p:nvSpPr>
        <p:spPr/>
        <p:txBody>
          <a:bodyPr/>
          <a:lstStyle/>
          <a:p>
            <a:fld id="{CF39729D-3599-44D3-87B8-1F62AD59B59C}" type="slidenum">
              <a:rPr lang="en-AU" smtClean="0"/>
              <a:t>‹#›</a:t>
            </a:fld>
            <a:endParaRPr lang="en-AU"/>
          </a:p>
        </p:txBody>
      </p:sp>
    </p:spTree>
    <p:extLst>
      <p:ext uri="{BB962C8B-B14F-4D97-AF65-F5344CB8AC3E}">
        <p14:creationId xmlns:p14="http://schemas.microsoft.com/office/powerpoint/2010/main" val="374531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5A036F-F198-B5FE-991E-0F6BD7737C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697836C-DF2B-4AEB-43EE-38448E924A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A5DBF33-0BA0-B423-859C-D2D3FDD13C92}"/>
              </a:ext>
            </a:extLst>
          </p:cNvPr>
          <p:cNvSpPr>
            <a:spLocks noGrp="1"/>
          </p:cNvSpPr>
          <p:nvPr>
            <p:ph type="dt" sz="half" idx="10"/>
          </p:nvPr>
        </p:nvSpPr>
        <p:spPr/>
        <p:txBody>
          <a:bodyPr/>
          <a:lstStyle/>
          <a:p>
            <a:fld id="{00CD14AD-33A7-4CFF-96B4-58830DB0864B}" type="datetimeFigureOut">
              <a:rPr lang="en-AU" smtClean="0"/>
              <a:t>30/03/2026</a:t>
            </a:fld>
            <a:endParaRPr lang="en-AU"/>
          </a:p>
        </p:txBody>
      </p:sp>
      <p:sp>
        <p:nvSpPr>
          <p:cNvPr id="5" name="Footer Placeholder 4">
            <a:extLst>
              <a:ext uri="{FF2B5EF4-FFF2-40B4-BE49-F238E27FC236}">
                <a16:creationId xmlns:a16="http://schemas.microsoft.com/office/drawing/2014/main" id="{54A12632-FE7B-4871-2AE5-723C5BFDAB6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A09C8B0-5CBB-901B-D847-A73800F0EB19}"/>
              </a:ext>
            </a:extLst>
          </p:cNvPr>
          <p:cNvSpPr>
            <a:spLocks noGrp="1"/>
          </p:cNvSpPr>
          <p:nvPr>
            <p:ph type="sldNum" sz="quarter" idx="12"/>
          </p:nvPr>
        </p:nvSpPr>
        <p:spPr/>
        <p:txBody>
          <a:bodyPr/>
          <a:lstStyle/>
          <a:p>
            <a:fld id="{CF39729D-3599-44D3-87B8-1F62AD59B59C}" type="slidenum">
              <a:rPr lang="en-AU" smtClean="0"/>
              <a:t>‹#›</a:t>
            </a:fld>
            <a:endParaRPr lang="en-AU"/>
          </a:p>
        </p:txBody>
      </p:sp>
    </p:spTree>
    <p:extLst>
      <p:ext uri="{BB962C8B-B14F-4D97-AF65-F5344CB8AC3E}">
        <p14:creationId xmlns:p14="http://schemas.microsoft.com/office/powerpoint/2010/main" val="181160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p:txBody>
          <a:bodyPr/>
          <a:lstStyle>
            <a:lvl1pPr>
              <a:defRPr sz="2400"/>
            </a:lvl1pPr>
          </a:lstStyle>
          <a:p>
            <a:r>
              <a:rPr lang="en-US"/>
              <a:t>Click to edit Master title style</a:t>
            </a:r>
            <a:endParaRPr lang="en-AU"/>
          </a:p>
        </p:txBody>
      </p:sp>
      <p:sp>
        <p:nvSpPr>
          <p:cNvPr id="4" name="Date Placeholder 3"/>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Agenda_1">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3840000" cy="4192552"/>
          </a:xfrm>
        </p:spPr>
        <p:txBody>
          <a:bodyPr/>
          <a:lstStyle>
            <a:lvl1pPr>
              <a:defRPr sz="6133"/>
            </a:lvl1pPr>
          </a:lstStyle>
          <a:p>
            <a:r>
              <a:rPr lang="en-US"/>
              <a:t>Click to edit Master title style</a:t>
            </a:r>
          </a:p>
        </p:txBody>
      </p:sp>
      <p:sp>
        <p:nvSpPr>
          <p:cNvPr id="3" name="Content Placeholder 2"/>
          <p:cNvSpPr>
            <a:spLocks noGrp="1"/>
          </p:cNvSpPr>
          <p:nvPr>
            <p:ph idx="1"/>
          </p:nvPr>
        </p:nvSpPr>
        <p:spPr>
          <a:xfrm>
            <a:off x="5136000" y="432000"/>
            <a:ext cx="6576000" cy="55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14D31-E9AB-3151-5786-1868C44FDC83}"/>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8" name="Footer Placeholder 4">
            <a:extLst>
              <a:ext uri="{FF2B5EF4-FFF2-40B4-BE49-F238E27FC236}">
                <a16:creationId xmlns:a16="http://schemas.microsoft.com/office/drawing/2014/main" id="{1840B5C2-3DC5-5A10-5713-208CF94D7A79}"/>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Tree>
    <p:extLst>
      <p:ext uri="{BB962C8B-B14F-4D97-AF65-F5344CB8AC3E}">
        <p14:creationId xmlns:p14="http://schemas.microsoft.com/office/powerpoint/2010/main" val="2988450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0CF31888-F812-EE71-EC5A-04F1974FCD2F}"/>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4" name="Footer Placeholder 4">
            <a:extLst>
              <a:ext uri="{FF2B5EF4-FFF2-40B4-BE49-F238E27FC236}">
                <a16:creationId xmlns:a16="http://schemas.microsoft.com/office/drawing/2014/main" id="{B7A09361-912E-29FD-7EC6-FC9AB4D22F0E}"/>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sz="1200"/>
          </a:p>
        </p:txBody>
      </p:sp>
    </p:spTree>
    <p:extLst>
      <p:ext uri="{BB962C8B-B14F-4D97-AF65-F5344CB8AC3E}">
        <p14:creationId xmlns:p14="http://schemas.microsoft.com/office/powerpoint/2010/main" val="11990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94117324-6B4D-4511-9A09-354F37701177}"/>
              </a:ext>
            </a:extLst>
          </p:cNvPr>
          <p:cNvSpPr>
            <a:spLocks noGrp="1"/>
          </p:cNvSpPr>
          <p:nvPr>
            <p:ph type="body" sz="quarter" idx="13"/>
          </p:nvPr>
        </p:nvSpPr>
        <p:spPr>
          <a:xfrm>
            <a:off x="431800" y="432001"/>
            <a:ext cx="11279717" cy="2017183"/>
          </a:xfrm>
        </p:spPr>
        <p:txBody>
          <a:bodyPr/>
          <a:lstStyle>
            <a:lvl1pPr>
              <a:lnSpc>
                <a:spcPct val="80000"/>
              </a:lnSpc>
              <a:defRPr sz="4800">
                <a:solidFill>
                  <a:schemeClr val="accent1"/>
                </a:solidFill>
              </a:defRPr>
            </a:lvl1pPr>
            <a:lvl2pPr>
              <a:defRPr sz="2400"/>
            </a:lvl2pPr>
            <a:lvl3pPr>
              <a:buNone/>
              <a:defRPr/>
            </a:lvl3pPr>
          </a:lstStyle>
          <a:p>
            <a:pPr lvl="0"/>
            <a:r>
              <a:rPr lang="en-US"/>
              <a:t>Edit Master text styles</a:t>
            </a:r>
          </a:p>
          <a:p>
            <a:pPr lvl="1"/>
            <a:r>
              <a:rPr lang="en-US"/>
              <a:t>Second level</a:t>
            </a:r>
          </a:p>
        </p:txBody>
      </p:sp>
      <p:sp>
        <p:nvSpPr>
          <p:cNvPr id="2" name="Date Placeholder 3">
            <a:extLst>
              <a:ext uri="{FF2B5EF4-FFF2-40B4-BE49-F238E27FC236}">
                <a16:creationId xmlns:a16="http://schemas.microsoft.com/office/drawing/2014/main" id="{2DF8CD7A-6955-ABD3-90FD-6FF0F56F135B}"/>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4" name="Footer Placeholder 4">
            <a:extLst>
              <a:ext uri="{FF2B5EF4-FFF2-40B4-BE49-F238E27FC236}">
                <a16:creationId xmlns:a16="http://schemas.microsoft.com/office/drawing/2014/main" id="{C5CB2272-2C74-2264-8989-9D1C7CFA2ADC}"/>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Tree>
    <p:extLst>
      <p:ext uri="{BB962C8B-B14F-4D97-AF65-F5344CB8AC3E}">
        <p14:creationId xmlns:p14="http://schemas.microsoft.com/office/powerpoint/2010/main" val="22866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vider_Black">
    <p:spTree>
      <p:nvGrpSpPr>
        <p:cNvPr id="1" name=""/>
        <p:cNvGrpSpPr/>
        <p:nvPr/>
      </p:nvGrpSpPr>
      <p:grpSpPr>
        <a:xfrm>
          <a:off x="0" y="0"/>
          <a:ext cx="0" cy="0"/>
          <a:chOff x="0" y="0"/>
          <a:chExt cx="0" cy="0"/>
        </a:xfrm>
      </p:grpSpPr>
      <p:sp>
        <p:nvSpPr>
          <p:cNvPr id="2" name="Title 1"/>
          <p:cNvSpPr>
            <a:spLocks noGrp="1"/>
          </p:cNvSpPr>
          <p:nvPr>
            <p:ph type="title"/>
          </p:nvPr>
        </p:nvSpPr>
        <p:spPr>
          <a:xfrm>
            <a:off x="3264000" y="432001"/>
            <a:ext cx="8400000" cy="2852737"/>
          </a:xfrm>
        </p:spPr>
        <p:txBody>
          <a:bodyPr anchor="t">
            <a:normAutofit/>
          </a:bodyPr>
          <a:lstStyle>
            <a:lvl1pPr>
              <a:lnSpc>
                <a:spcPct val="80000"/>
              </a:lnSpc>
              <a:defRPr sz="8533" cap="all" baseline="0"/>
            </a:lvl1pPr>
          </a:lstStyle>
          <a:p>
            <a:r>
              <a:rPr lang="en-US"/>
              <a:t>Click to edit Master title style</a:t>
            </a:r>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9840000" y="6552000"/>
            <a:ext cx="960000" cy="144000"/>
          </a:xfrm>
          <a:prstGeom prst="rect">
            <a:avLst/>
          </a:prstGeom>
        </p:spPr>
        <p:txBody>
          <a:bodyPr vert="horz" lIns="0" tIns="0" rIns="0" bIns="0" rtlCol="0" anchor="ctr"/>
          <a:lstStyle>
            <a:lvl1pPr algn="l">
              <a:defRPr sz="800" cap="all" baseline="0">
                <a:solidFill>
                  <a:schemeClr val="tx1"/>
                </a:solidFill>
              </a:defRPr>
            </a:lvl1pPr>
          </a:lstStyle>
          <a:p>
            <a:r>
              <a:rPr lang="en-US"/>
              <a:t>DD MMM YY</a:t>
            </a:r>
            <a:endParaRPr lang="en-AU"/>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432001" y="432001"/>
            <a:ext cx="2440828" cy="2410884"/>
          </a:xfrm>
        </p:spPr>
        <p:txBody>
          <a:bodyPr/>
          <a:lstStyle>
            <a:lvl1pPr>
              <a:lnSpc>
                <a:spcPct val="80000"/>
              </a:lnSpc>
              <a:spcAft>
                <a:spcPts val="0"/>
              </a:spcAft>
              <a:defRPr sz="8533">
                <a:solidFill>
                  <a:schemeClr val="accent1"/>
                </a:solidFill>
              </a:defRPr>
            </a:lvl1pPr>
            <a:lvl2pPr>
              <a:defRPr sz="8533">
                <a:solidFill>
                  <a:schemeClr val="accent1"/>
                </a:solidFill>
              </a:defRPr>
            </a:lvl2pPr>
            <a:lvl3pPr>
              <a:defRPr sz="8533">
                <a:solidFill>
                  <a:schemeClr val="accent1"/>
                </a:solidFill>
              </a:defRPr>
            </a:lvl3pPr>
            <a:lvl4pPr>
              <a:defRPr sz="8533">
                <a:solidFill>
                  <a:schemeClr val="accent1"/>
                </a:solidFill>
              </a:defRPr>
            </a:lvl4pPr>
            <a:lvl5pPr>
              <a:defRPr sz="8533">
                <a:solidFill>
                  <a:schemeClr val="accent1"/>
                </a:solidFill>
              </a:defRPr>
            </a:lvl5pPr>
          </a:lstStyle>
          <a:p>
            <a:pPr lvl="0"/>
            <a:r>
              <a:rPr lang="en-US"/>
              <a:t>#</a:t>
            </a:r>
            <a:endParaRPr lang="en-AU"/>
          </a:p>
        </p:txBody>
      </p:sp>
    </p:spTree>
    <p:extLst>
      <p:ext uri="{BB962C8B-B14F-4D97-AF65-F5344CB8AC3E}">
        <p14:creationId xmlns:p14="http://schemas.microsoft.com/office/powerpoint/2010/main" val="226113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446D-69E7-6359-CFD1-5FBAA8CBDA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A0AED66-7402-9AF0-A3C9-C7AD6D053C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97A0914-9586-20F9-A4E9-FB9F967FC638}"/>
              </a:ext>
            </a:extLst>
          </p:cNvPr>
          <p:cNvSpPr>
            <a:spLocks noGrp="1"/>
          </p:cNvSpPr>
          <p:nvPr>
            <p:ph type="dt" sz="half" idx="10"/>
          </p:nvPr>
        </p:nvSpPr>
        <p:spPr/>
        <p:txBody>
          <a:bodyPr/>
          <a:lstStyle/>
          <a:p>
            <a:fld id="{00CD14AD-33A7-4CFF-96B4-58830DB0864B}" type="datetimeFigureOut">
              <a:rPr lang="en-AU" smtClean="0"/>
              <a:t>30/03/2026</a:t>
            </a:fld>
            <a:endParaRPr lang="en-AU"/>
          </a:p>
        </p:txBody>
      </p:sp>
      <p:sp>
        <p:nvSpPr>
          <p:cNvPr id="5" name="Footer Placeholder 4">
            <a:extLst>
              <a:ext uri="{FF2B5EF4-FFF2-40B4-BE49-F238E27FC236}">
                <a16:creationId xmlns:a16="http://schemas.microsoft.com/office/drawing/2014/main" id="{7DB88932-21A3-D810-E254-E7C48E3D0FA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1AEB15D-ED5B-CA36-678B-61138ACA7476}"/>
              </a:ext>
            </a:extLst>
          </p:cNvPr>
          <p:cNvSpPr>
            <a:spLocks noGrp="1"/>
          </p:cNvSpPr>
          <p:nvPr>
            <p:ph type="sldNum" sz="quarter" idx="12"/>
          </p:nvPr>
        </p:nvSpPr>
        <p:spPr/>
        <p:txBody>
          <a:bodyPr/>
          <a:lstStyle/>
          <a:p>
            <a:fld id="{CF39729D-3599-44D3-87B8-1F62AD59B59C}" type="slidenum">
              <a:rPr lang="en-AU" smtClean="0"/>
              <a:t>‹#›</a:t>
            </a:fld>
            <a:endParaRPr lang="en-AU"/>
          </a:p>
        </p:txBody>
      </p:sp>
    </p:spTree>
    <p:extLst>
      <p:ext uri="{BB962C8B-B14F-4D97-AF65-F5344CB8AC3E}">
        <p14:creationId xmlns:p14="http://schemas.microsoft.com/office/powerpoint/2010/main" val="189140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8A5B-44AF-823E-B733-BF83B2607D7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B72422E-D7DD-CDE7-3C1C-2A22A5C425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D464D11-2255-8609-A057-5E85430AB432}"/>
              </a:ext>
            </a:extLst>
          </p:cNvPr>
          <p:cNvSpPr>
            <a:spLocks noGrp="1"/>
          </p:cNvSpPr>
          <p:nvPr>
            <p:ph type="dt" sz="half" idx="10"/>
          </p:nvPr>
        </p:nvSpPr>
        <p:spPr/>
        <p:txBody>
          <a:bodyPr/>
          <a:lstStyle/>
          <a:p>
            <a:fld id="{00CD14AD-33A7-4CFF-96B4-58830DB0864B}" type="datetimeFigureOut">
              <a:rPr lang="en-AU" smtClean="0"/>
              <a:t>30/03/2026</a:t>
            </a:fld>
            <a:endParaRPr lang="en-AU"/>
          </a:p>
        </p:txBody>
      </p:sp>
      <p:sp>
        <p:nvSpPr>
          <p:cNvPr id="5" name="Footer Placeholder 4">
            <a:extLst>
              <a:ext uri="{FF2B5EF4-FFF2-40B4-BE49-F238E27FC236}">
                <a16:creationId xmlns:a16="http://schemas.microsoft.com/office/drawing/2014/main" id="{51ABC11E-744E-66C3-634B-938018121BD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387FA98-93BB-46D5-9C93-B6D342E002AA}"/>
              </a:ext>
            </a:extLst>
          </p:cNvPr>
          <p:cNvSpPr>
            <a:spLocks noGrp="1"/>
          </p:cNvSpPr>
          <p:nvPr>
            <p:ph type="sldNum" sz="quarter" idx="12"/>
          </p:nvPr>
        </p:nvSpPr>
        <p:spPr/>
        <p:txBody>
          <a:bodyPr/>
          <a:lstStyle/>
          <a:p>
            <a:fld id="{CF39729D-3599-44D3-87B8-1F62AD59B59C}" type="slidenum">
              <a:rPr lang="en-AU" smtClean="0"/>
              <a:t>‹#›</a:t>
            </a:fld>
            <a:endParaRPr lang="en-AU"/>
          </a:p>
        </p:txBody>
      </p:sp>
    </p:spTree>
    <p:extLst>
      <p:ext uri="{BB962C8B-B14F-4D97-AF65-F5344CB8AC3E}">
        <p14:creationId xmlns:p14="http://schemas.microsoft.com/office/powerpoint/2010/main" val="1580655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9ACCC-CE81-953B-E70C-04C95E9C09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35CECF2-F0D7-264F-E801-30E4C18660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61DC5B-B900-1D66-2EC5-AEA8DB1B5662}"/>
              </a:ext>
            </a:extLst>
          </p:cNvPr>
          <p:cNvSpPr>
            <a:spLocks noGrp="1"/>
          </p:cNvSpPr>
          <p:nvPr>
            <p:ph type="dt" sz="half" idx="10"/>
          </p:nvPr>
        </p:nvSpPr>
        <p:spPr/>
        <p:txBody>
          <a:bodyPr/>
          <a:lstStyle/>
          <a:p>
            <a:fld id="{00CD14AD-33A7-4CFF-96B4-58830DB0864B}" type="datetimeFigureOut">
              <a:rPr lang="en-AU" smtClean="0"/>
              <a:t>30/03/2026</a:t>
            </a:fld>
            <a:endParaRPr lang="en-AU"/>
          </a:p>
        </p:txBody>
      </p:sp>
      <p:sp>
        <p:nvSpPr>
          <p:cNvPr id="5" name="Footer Placeholder 4">
            <a:extLst>
              <a:ext uri="{FF2B5EF4-FFF2-40B4-BE49-F238E27FC236}">
                <a16:creationId xmlns:a16="http://schemas.microsoft.com/office/drawing/2014/main" id="{2AA759BE-7FA9-6E2F-EC51-4446A573E1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6ABDA32-3E7A-C989-9B0C-46FF15B8CBA3}"/>
              </a:ext>
            </a:extLst>
          </p:cNvPr>
          <p:cNvSpPr>
            <a:spLocks noGrp="1"/>
          </p:cNvSpPr>
          <p:nvPr>
            <p:ph type="sldNum" sz="quarter" idx="12"/>
          </p:nvPr>
        </p:nvSpPr>
        <p:spPr/>
        <p:txBody>
          <a:bodyPr/>
          <a:lstStyle/>
          <a:p>
            <a:fld id="{CF39729D-3599-44D3-87B8-1F62AD59B59C}" type="slidenum">
              <a:rPr lang="en-AU" smtClean="0"/>
              <a:t>‹#›</a:t>
            </a:fld>
            <a:endParaRPr lang="en-AU"/>
          </a:p>
        </p:txBody>
      </p:sp>
    </p:spTree>
    <p:extLst>
      <p:ext uri="{BB962C8B-B14F-4D97-AF65-F5344CB8AC3E}">
        <p14:creationId xmlns:p14="http://schemas.microsoft.com/office/powerpoint/2010/main" val="352665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3CD9F1-6B63-1FAE-B770-BAB90E6ADB5F}"/>
              </a:ext>
            </a:extLst>
          </p:cNvPr>
          <p:cNvSpPr/>
          <p:nvPr userDrawn="1"/>
        </p:nvSpPr>
        <p:spPr>
          <a:xfrm>
            <a:off x="0" y="6248400"/>
            <a:ext cx="12192000" cy="629920"/>
          </a:xfrm>
          <a:prstGeom prst="rect">
            <a:avLst/>
          </a:prstGeom>
          <a:solidFill>
            <a:srgbClr val="04354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 name="Rectangle 3">
            <a:extLst>
              <a:ext uri="{FF2B5EF4-FFF2-40B4-BE49-F238E27FC236}">
                <a16:creationId xmlns:a16="http://schemas.microsoft.com/office/drawing/2014/main" id="{AA09FCDE-7989-A949-17FB-175E46A88FAA}"/>
              </a:ext>
            </a:extLst>
          </p:cNvPr>
          <p:cNvSpPr/>
          <p:nvPr userDrawn="1"/>
        </p:nvSpPr>
        <p:spPr>
          <a:xfrm>
            <a:off x="0" y="-1370"/>
            <a:ext cx="12192000" cy="763370"/>
          </a:xfrm>
          <a:prstGeom prst="rect">
            <a:avLst/>
          </a:prstGeom>
          <a:solidFill>
            <a:srgbClr val="04354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027" name="Rectangle 3"/>
          <p:cNvSpPr>
            <a:spLocks noGrp="1" noChangeArrowheads="1"/>
          </p:cNvSpPr>
          <p:nvPr>
            <p:ph type="title"/>
          </p:nvPr>
        </p:nvSpPr>
        <p:spPr bwMode="auto">
          <a:xfrm>
            <a:off x="-1" y="76200"/>
            <a:ext cx="8160412"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AU" altLang="en-US"/>
              <a:t>Title</a:t>
            </a:r>
          </a:p>
        </p:txBody>
      </p:sp>
      <p:sp>
        <p:nvSpPr>
          <p:cNvPr id="1028" name="Rectangle 4"/>
          <p:cNvSpPr>
            <a:spLocks noGrp="1" noChangeArrowheads="1"/>
          </p:cNvSpPr>
          <p:nvPr>
            <p:ph type="body" idx="1"/>
          </p:nvPr>
        </p:nvSpPr>
        <p:spPr bwMode="auto">
          <a:xfrm>
            <a:off x="101600" y="838200"/>
            <a:ext cx="11875539"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grpSp>
        <p:nvGrpSpPr>
          <p:cNvPr id="15" name="Group 14">
            <a:extLst>
              <a:ext uri="{FF2B5EF4-FFF2-40B4-BE49-F238E27FC236}">
                <a16:creationId xmlns:a16="http://schemas.microsoft.com/office/drawing/2014/main" id="{7D86315C-1BAD-6DF9-6332-13BFEDE135A2}"/>
              </a:ext>
            </a:extLst>
          </p:cNvPr>
          <p:cNvGrpSpPr/>
          <p:nvPr userDrawn="1"/>
        </p:nvGrpSpPr>
        <p:grpSpPr>
          <a:xfrm>
            <a:off x="10359918" y="16386"/>
            <a:ext cx="1428964" cy="679077"/>
            <a:chOff x="2948700" y="2286000"/>
            <a:chExt cx="4458716" cy="2172195"/>
          </a:xfrm>
        </p:grpSpPr>
        <p:pic>
          <p:nvPicPr>
            <p:cNvPr id="14" name="Picture 13" descr="A logo with text overlay&#10;&#10;Description automatically generated">
              <a:extLst>
                <a:ext uri="{FF2B5EF4-FFF2-40B4-BE49-F238E27FC236}">
                  <a16:creationId xmlns:a16="http://schemas.microsoft.com/office/drawing/2014/main" id="{A08AFCC7-DD05-D7AE-D09D-692C8699906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56757"/>
            <a:stretch/>
          </p:blipFill>
          <p:spPr>
            <a:xfrm>
              <a:off x="2948700" y="2286000"/>
              <a:ext cx="1928100" cy="2172195"/>
            </a:xfrm>
            <a:prstGeom prst="rect">
              <a:avLst/>
            </a:prstGeom>
          </p:spPr>
        </p:pic>
        <p:pic>
          <p:nvPicPr>
            <p:cNvPr id="12" name="Picture 11" descr="A logo with white text&#10;&#10;Description automatically generated">
              <a:extLst>
                <a:ext uri="{FF2B5EF4-FFF2-40B4-BE49-F238E27FC236}">
                  <a16:creationId xmlns:a16="http://schemas.microsoft.com/office/drawing/2014/main" id="{D996C340-9D67-7F40-53E2-EBF5F80E26A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39825"/>
            <a:stretch/>
          </p:blipFill>
          <p:spPr>
            <a:xfrm>
              <a:off x="4724400" y="2286000"/>
              <a:ext cx="2683016" cy="2159492"/>
            </a:xfrm>
            <a:prstGeom prst="rect">
              <a:avLst/>
            </a:prstGeom>
          </p:spPr>
        </p:pic>
      </p:grpSp>
      <p:sp>
        <p:nvSpPr>
          <p:cNvPr id="2" name="Date Placeholder 3">
            <a:extLst>
              <a:ext uri="{FF2B5EF4-FFF2-40B4-BE49-F238E27FC236}">
                <a16:creationId xmlns:a16="http://schemas.microsoft.com/office/drawing/2014/main" id="{3C54E1BF-3654-EB37-63C0-DD3EC3F47920}"/>
              </a:ext>
            </a:extLst>
          </p:cNvPr>
          <p:cNvSpPr>
            <a:spLocks noGrp="1"/>
          </p:cNvSpPr>
          <p:nvPr>
            <p:ph type="dt" sz="half" idx="2"/>
          </p:nvPr>
        </p:nvSpPr>
        <p:spPr>
          <a:xfrm>
            <a:off x="8698520" y="6346253"/>
            <a:ext cx="2438400" cy="413897"/>
          </a:xfrm>
          <a:prstGeom prst="rect">
            <a:avLst/>
          </a:prstGeom>
        </p:spPr>
        <p:txBody>
          <a:bodyPr anchor="ctr"/>
          <a:lstStyle>
            <a:lvl1pPr algn="ctr">
              <a:defRPr sz="1200">
                <a:latin typeface="Public Sans" pitchFamily="2" charset="0"/>
              </a:defRPr>
            </a:lvl1pPr>
          </a:lstStyle>
          <a:p>
            <a:pPr>
              <a:defRPr/>
            </a:pPr>
            <a:r>
              <a:rPr lang="en-AU"/>
              <a:t>12/03/2026</a:t>
            </a:r>
            <a:endParaRPr lang="en-AU" altLang="en-US" sz="1200"/>
          </a:p>
        </p:txBody>
      </p:sp>
      <p:sp>
        <p:nvSpPr>
          <p:cNvPr id="3" name="Footer Placeholder 4">
            <a:extLst>
              <a:ext uri="{FF2B5EF4-FFF2-40B4-BE49-F238E27FC236}">
                <a16:creationId xmlns:a16="http://schemas.microsoft.com/office/drawing/2014/main" id="{B5EE9517-44B2-E527-7572-57764AB4931E}"/>
              </a:ext>
            </a:extLst>
          </p:cNvPr>
          <p:cNvSpPr>
            <a:spLocks noGrp="1"/>
          </p:cNvSpPr>
          <p:nvPr>
            <p:ph type="ftr" sz="quarter" idx="3"/>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sz="1200"/>
          </a:p>
        </p:txBody>
      </p:sp>
      <p:sp>
        <p:nvSpPr>
          <p:cNvPr id="5" name="Slide Number Placeholder 4">
            <a:extLst>
              <a:ext uri="{FF2B5EF4-FFF2-40B4-BE49-F238E27FC236}">
                <a16:creationId xmlns:a16="http://schemas.microsoft.com/office/drawing/2014/main" id="{000A6777-BCD1-8186-7604-145166B90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216BC5-D635-44A3-8C78-25DF1CA0FB48}" type="slidenum">
              <a:rPr lang="en-AU" smtClean="0"/>
              <a:t>‹#›</a:t>
            </a:fld>
            <a:endParaRPr lang="en-AU"/>
          </a:p>
        </p:txBody>
      </p:sp>
    </p:spTree>
  </p:cSld>
  <p:clrMap bg1="lt1" tx1="dk1" bg2="lt2" tx2="dk2" accent1="accent1" accent2="accent2" accent3="accent3" accent4="accent4" accent5="accent5" accent6="accent6" hlink="hlink" folHlink="folHlink"/>
  <p:sldLayoutIdLst>
    <p:sldLayoutId id="2147483931" r:id="rId1"/>
    <p:sldLayoutId id="2147483906" r:id="rId2"/>
    <p:sldLayoutId id="2147483932" r:id="rId3"/>
    <p:sldLayoutId id="2147483934" r:id="rId4"/>
    <p:sldLayoutId id="2147483946" r:id="rId5"/>
    <p:sldLayoutId id="2147483947"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txStyles>
    <p:titleStyle>
      <a:lvl1pPr algn="l" rtl="0" eaLnBrk="0" fontAlgn="base" hangingPunct="0">
        <a:spcBef>
          <a:spcPct val="0"/>
        </a:spcBef>
        <a:spcAft>
          <a:spcPct val="0"/>
        </a:spcAft>
        <a:defRPr sz="2000" b="1">
          <a:solidFill>
            <a:schemeClr val="bg1"/>
          </a:solidFill>
          <a:latin typeface="Public Sans" pitchFamily="2" charset="0"/>
          <a:ea typeface="+mj-ea"/>
          <a:cs typeface="+mj-cs"/>
        </a:defRPr>
      </a:lvl1pPr>
      <a:lvl2pPr algn="l" rtl="0" eaLnBrk="0" fontAlgn="base" hangingPunct="0">
        <a:spcBef>
          <a:spcPct val="0"/>
        </a:spcBef>
        <a:spcAft>
          <a:spcPct val="0"/>
        </a:spcAft>
        <a:defRPr sz="3500" b="1">
          <a:solidFill>
            <a:schemeClr val="tx2"/>
          </a:solidFill>
          <a:latin typeface="Arial" charset="0"/>
        </a:defRPr>
      </a:lvl2pPr>
      <a:lvl3pPr algn="l" rtl="0" eaLnBrk="0" fontAlgn="base" hangingPunct="0">
        <a:spcBef>
          <a:spcPct val="0"/>
        </a:spcBef>
        <a:spcAft>
          <a:spcPct val="0"/>
        </a:spcAft>
        <a:defRPr sz="3500" b="1">
          <a:solidFill>
            <a:schemeClr val="tx2"/>
          </a:solidFill>
          <a:latin typeface="Arial" charset="0"/>
        </a:defRPr>
      </a:lvl3pPr>
      <a:lvl4pPr algn="l" rtl="0" eaLnBrk="0" fontAlgn="base" hangingPunct="0">
        <a:spcBef>
          <a:spcPct val="0"/>
        </a:spcBef>
        <a:spcAft>
          <a:spcPct val="0"/>
        </a:spcAft>
        <a:defRPr sz="3500" b="1">
          <a:solidFill>
            <a:schemeClr val="tx2"/>
          </a:solidFill>
          <a:latin typeface="Arial" charset="0"/>
        </a:defRPr>
      </a:lvl4pPr>
      <a:lvl5pPr algn="l" rtl="0" eaLnBrk="0" fontAlgn="base" hangingPunct="0">
        <a:spcBef>
          <a:spcPct val="0"/>
        </a:spcBef>
        <a:spcAft>
          <a:spcPct val="0"/>
        </a:spcAft>
        <a:defRPr sz="35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2400">
          <a:solidFill>
            <a:schemeClr val="tx1"/>
          </a:solidFill>
          <a:latin typeface="Public Sans" pitchFamily="2" charset="0"/>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000">
          <a:solidFill>
            <a:schemeClr val="tx1"/>
          </a:solidFill>
          <a:latin typeface="Public Sans" pitchFamily="2" charset="0"/>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1800">
          <a:solidFill>
            <a:schemeClr val="tx1"/>
          </a:solidFill>
          <a:latin typeface="Public Sans" pitchFamily="2" charset="0"/>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1600">
          <a:solidFill>
            <a:schemeClr val="tx1"/>
          </a:solidFill>
          <a:latin typeface="Public Sans" pitchFamily="2" charset="0"/>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Public Sans" pitchFamily="2" charset="0"/>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FC6D8F-C7E6-0D0B-EEAD-9D49D76311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2CDA46A-C6E9-D69B-29E5-B1CEF6C9E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A26F5B-6B42-265F-522B-B714F5EC8F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CD14AD-33A7-4CFF-96B4-58830DB0864B}" type="datetimeFigureOut">
              <a:rPr lang="en-AU" smtClean="0"/>
              <a:t>30/03/2026</a:t>
            </a:fld>
            <a:endParaRPr lang="en-AU"/>
          </a:p>
        </p:txBody>
      </p:sp>
      <p:sp>
        <p:nvSpPr>
          <p:cNvPr id="5" name="Footer Placeholder 4">
            <a:extLst>
              <a:ext uri="{FF2B5EF4-FFF2-40B4-BE49-F238E27FC236}">
                <a16:creationId xmlns:a16="http://schemas.microsoft.com/office/drawing/2014/main" id="{D56C7411-7067-84C1-5557-263FF7DFDB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68A0B560-4EC2-C68E-B172-B9C7757695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39729D-3599-44D3-87B8-1F62AD59B59C}" type="slidenum">
              <a:rPr lang="en-AU" smtClean="0"/>
              <a:t>‹#›</a:t>
            </a:fld>
            <a:endParaRPr lang="en-AU"/>
          </a:p>
        </p:txBody>
      </p:sp>
    </p:spTree>
    <p:extLst>
      <p:ext uri="{BB962C8B-B14F-4D97-AF65-F5344CB8AC3E}">
        <p14:creationId xmlns:p14="http://schemas.microsoft.com/office/powerpoint/2010/main" val="401030031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gif"/></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2.mp4"/><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9.sv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76B8A-388C-4965-A881-1F1BBC0C6670}"/>
              </a:ext>
            </a:extLst>
          </p:cNvPr>
          <p:cNvSpPr>
            <a:spLocks noGrp="1"/>
          </p:cNvSpPr>
          <p:nvPr>
            <p:ph type="ctrTitle"/>
          </p:nvPr>
        </p:nvSpPr>
        <p:spPr>
          <a:xfrm>
            <a:off x="674566" y="894742"/>
            <a:ext cx="7957751" cy="2311596"/>
          </a:xfrm>
        </p:spPr>
        <p:txBody>
          <a:bodyPr/>
          <a:lstStyle/>
          <a:p>
            <a:r>
              <a:rPr lang="en-AU" sz="4800"/>
              <a:t>Monitoring fires from space</a:t>
            </a:r>
          </a:p>
        </p:txBody>
      </p:sp>
      <p:sp>
        <p:nvSpPr>
          <p:cNvPr id="5" name="Subtitle 4">
            <a:extLst>
              <a:ext uri="{FF2B5EF4-FFF2-40B4-BE49-F238E27FC236}">
                <a16:creationId xmlns:a16="http://schemas.microsoft.com/office/drawing/2014/main" id="{36C92E39-32B1-4386-8090-30EB8920098B}"/>
              </a:ext>
            </a:extLst>
          </p:cNvPr>
          <p:cNvSpPr>
            <a:spLocks noGrp="1"/>
          </p:cNvSpPr>
          <p:nvPr>
            <p:ph type="subTitle" idx="4294967295"/>
          </p:nvPr>
        </p:nvSpPr>
        <p:spPr>
          <a:xfrm>
            <a:off x="6233160" y="3588658"/>
            <a:ext cx="5920898" cy="609600"/>
          </a:xfrm>
        </p:spPr>
        <p:txBody>
          <a:bodyPr/>
          <a:lstStyle/>
          <a:p>
            <a:pPr marL="0" indent="0">
              <a:buNone/>
            </a:pPr>
            <a:r>
              <a:rPr lang="en-AU" sz="1400" b="1">
                <a:solidFill>
                  <a:schemeClr val="bg1"/>
                </a:solidFill>
              </a:rPr>
              <a:t>	Prof. Marta YEBRA</a:t>
            </a:r>
          </a:p>
          <a:p>
            <a:pPr marL="0" indent="0">
              <a:buNone/>
            </a:pPr>
            <a:r>
              <a:rPr lang="en-AU" sz="1100">
                <a:solidFill>
                  <a:schemeClr val="bg1"/>
                </a:solidFill>
              </a:rPr>
              <a:t>	Director Bushfire Research Centre of Excellence</a:t>
            </a:r>
          </a:p>
        </p:txBody>
      </p:sp>
      <p:sp>
        <p:nvSpPr>
          <p:cNvPr id="3" name="Subtitle 4">
            <a:extLst>
              <a:ext uri="{FF2B5EF4-FFF2-40B4-BE49-F238E27FC236}">
                <a16:creationId xmlns:a16="http://schemas.microsoft.com/office/drawing/2014/main" id="{E31FA170-A46C-305E-623B-2530E2336CE9}"/>
              </a:ext>
            </a:extLst>
          </p:cNvPr>
          <p:cNvSpPr txBox="1">
            <a:spLocks/>
          </p:cNvSpPr>
          <p:nvPr/>
        </p:nvSpPr>
        <p:spPr bwMode="auto">
          <a:xfrm>
            <a:off x="335280" y="3588658"/>
            <a:ext cx="5920898"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2400">
                <a:solidFill>
                  <a:schemeClr val="tx1"/>
                </a:solidFill>
                <a:latin typeface="Public Sans" pitchFamily="2" charset="0"/>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000">
                <a:solidFill>
                  <a:schemeClr val="tx1"/>
                </a:solidFill>
                <a:latin typeface="Public Sans" pitchFamily="2" charset="0"/>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1800">
                <a:solidFill>
                  <a:schemeClr val="tx1"/>
                </a:solidFill>
                <a:latin typeface="Public Sans" pitchFamily="2" charset="0"/>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1600">
                <a:solidFill>
                  <a:schemeClr val="tx1"/>
                </a:solidFill>
                <a:latin typeface="Public Sans" pitchFamily="2" charset="0"/>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Public Sans" pitchFamily="2" charset="0"/>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a:buFont typeface="Wingdings" pitchFamily="2" charset="2"/>
              <a:buNone/>
            </a:pPr>
            <a:r>
              <a:rPr lang="en-AU" sz="1400" b="1" kern="0">
                <a:solidFill>
                  <a:schemeClr val="bg1"/>
                </a:solidFill>
              </a:rPr>
              <a:t>	Dr. Nicolas YOUNES</a:t>
            </a:r>
          </a:p>
          <a:p>
            <a:pPr marL="0" indent="0">
              <a:buFont typeface="Wingdings" pitchFamily="2" charset="2"/>
              <a:buNone/>
            </a:pPr>
            <a:r>
              <a:rPr lang="en-AU" sz="1100" kern="0">
                <a:solidFill>
                  <a:schemeClr val="bg1"/>
                </a:solidFill>
              </a:rPr>
              <a:t>	Bushfire Research Centre of Excellence</a:t>
            </a:r>
          </a:p>
        </p:txBody>
      </p:sp>
    </p:spTree>
    <p:extLst>
      <p:ext uri="{BB962C8B-B14F-4D97-AF65-F5344CB8AC3E}">
        <p14:creationId xmlns:p14="http://schemas.microsoft.com/office/powerpoint/2010/main" val="412365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E9062-A953-5A8B-D32F-C93FEC548AA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22E68A0-AFEE-C7D1-3AF4-A5D7804AB7E6}"/>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WILDFIRES</a:t>
            </a:r>
          </a:p>
        </p:txBody>
      </p:sp>
      <p:sp>
        <p:nvSpPr>
          <p:cNvPr id="2" name="Date Placeholder 3">
            <a:extLst>
              <a:ext uri="{FF2B5EF4-FFF2-40B4-BE49-F238E27FC236}">
                <a16:creationId xmlns:a16="http://schemas.microsoft.com/office/drawing/2014/main" id="{D1CB6B7A-2BC8-37B2-96CF-2A98686C37A6}"/>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00690294-BDC5-C06C-DA19-4AE632253B3E}"/>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4" name="Picture 3">
            <a:extLst>
              <a:ext uri="{FF2B5EF4-FFF2-40B4-BE49-F238E27FC236}">
                <a16:creationId xmlns:a16="http://schemas.microsoft.com/office/drawing/2014/main" id="{5FF21D8F-CF57-9BBF-DDEA-8B2F16566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744" y="3531946"/>
            <a:ext cx="4043589" cy="2664153"/>
          </a:xfrm>
          <a:prstGeom prst="rect">
            <a:avLst/>
          </a:prstGeom>
        </p:spPr>
      </p:pic>
      <p:pic>
        <p:nvPicPr>
          <p:cNvPr id="10" name="Picture 9" descr="A cat walking in front of a building on fire&#10;&#10;Description automatically generated with low confidence">
            <a:extLst>
              <a:ext uri="{FF2B5EF4-FFF2-40B4-BE49-F238E27FC236}">
                <a16:creationId xmlns:a16="http://schemas.microsoft.com/office/drawing/2014/main" id="{2051CFDB-456D-6FFA-569A-BC10213424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6"/>
          <a:stretch/>
        </p:blipFill>
        <p:spPr>
          <a:xfrm>
            <a:off x="3817540" y="854445"/>
            <a:ext cx="4002739" cy="2564626"/>
          </a:xfrm>
          <a:prstGeom prst="rect">
            <a:avLst/>
          </a:prstGeom>
        </p:spPr>
      </p:pic>
      <p:pic>
        <p:nvPicPr>
          <p:cNvPr id="11" name="Picture 10">
            <a:extLst>
              <a:ext uri="{FF2B5EF4-FFF2-40B4-BE49-F238E27FC236}">
                <a16:creationId xmlns:a16="http://schemas.microsoft.com/office/drawing/2014/main" id="{9F8E90FD-8300-312E-8FFA-C6F917521D85}"/>
              </a:ext>
            </a:extLst>
          </p:cNvPr>
          <p:cNvPicPr>
            <a:picLocks noChangeAspect="1"/>
          </p:cNvPicPr>
          <p:nvPr/>
        </p:nvPicPr>
        <p:blipFill rotWithShape="1">
          <a:blip r:embed="rId5">
            <a:extLst>
              <a:ext uri="{28A0092B-C50C-407E-A947-70E740481C1C}">
                <a14:useLocalDpi xmlns:a14="http://schemas.microsoft.com/office/drawing/2010/main" val="0"/>
              </a:ext>
            </a:extLst>
          </a:blip>
          <a:srcRect b="677"/>
          <a:stretch/>
        </p:blipFill>
        <p:spPr>
          <a:xfrm>
            <a:off x="3817540" y="3531946"/>
            <a:ext cx="4002739" cy="2664153"/>
          </a:xfrm>
          <a:prstGeom prst="rect">
            <a:avLst/>
          </a:prstGeom>
        </p:spPr>
      </p:pic>
      <p:pic>
        <p:nvPicPr>
          <p:cNvPr id="2050" name="Picture 2" descr="Observing wildfire smoke plumes from space | EUMETSAT">
            <a:extLst>
              <a:ext uri="{FF2B5EF4-FFF2-40B4-BE49-F238E27FC236}">
                <a16:creationId xmlns:a16="http://schemas.microsoft.com/office/drawing/2014/main" id="{B668AB20-FF22-E235-9738-2AB055B65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6744" y="854446"/>
            <a:ext cx="4043589" cy="25646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977219-CEB5-0E01-7171-D820F82832A8}"/>
              </a:ext>
            </a:extLst>
          </p:cNvPr>
          <p:cNvSpPr txBox="1"/>
          <p:nvPr/>
        </p:nvSpPr>
        <p:spPr>
          <a:xfrm>
            <a:off x="203200" y="854445"/>
            <a:ext cx="3707175" cy="3477875"/>
          </a:xfrm>
          <a:prstGeom prst="rect">
            <a:avLst/>
          </a:prstGeom>
          <a:noFill/>
        </p:spPr>
        <p:txBody>
          <a:bodyPr wrap="square">
            <a:spAutoFit/>
          </a:bodyPr>
          <a:lstStyle/>
          <a:p>
            <a:r>
              <a:rPr lang="en-US" sz="4400"/>
              <a:t>Climate change increases the chance and size of fires.</a:t>
            </a:r>
            <a:endParaRPr lang="en-AU" sz="4400"/>
          </a:p>
        </p:txBody>
      </p:sp>
    </p:spTree>
    <p:extLst>
      <p:ext uri="{BB962C8B-B14F-4D97-AF65-F5344CB8AC3E}">
        <p14:creationId xmlns:p14="http://schemas.microsoft.com/office/powerpoint/2010/main" val="729431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91F9F-1401-5A20-B128-F1B3EC207D6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44FB9BC-D6DE-2284-FD29-5E3A48C7CF53}"/>
              </a:ext>
            </a:extLst>
          </p:cNvPr>
          <p:cNvSpPr/>
          <p:nvPr/>
        </p:nvSpPr>
        <p:spPr bwMode="auto">
          <a:xfrm>
            <a:off x="0" y="646827"/>
            <a:ext cx="12192000" cy="5707172"/>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D9995B79-4F92-0D04-5546-E3D7966A525D}"/>
              </a:ext>
            </a:extLst>
          </p:cNvPr>
          <p:cNvSpPr>
            <a:spLocks noGrp="1"/>
          </p:cNvSpPr>
          <p:nvPr>
            <p:ph type="title"/>
          </p:nvPr>
        </p:nvSpPr>
        <p:spPr>
          <a:xfrm>
            <a:off x="3264000" y="989943"/>
            <a:ext cx="8400000" cy="4160791"/>
          </a:xfrm>
        </p:spPr>
        <p:txBody>
          <a:bodyPr>
            <a:normAutofit/>
          </a:bodyPr>
          <a:lstStyle/>
          <a:p>
            <a:r>
              <a:rPr lang="en-AU">
                <a:solidFill>
                  <a:schemeClr val="bg2"/>
                </a:solidFill>
              </a:rPr>
              <a:t>Satellites help us detect fires</a:t>
            </a:r>
          </a:p>
        </p:txBody>
      </p:sp>
      <p:sp>
        <p:nvSpPr>
          <p:cNvPr id="4" name="Slide Number Placeholder 3">
            <a:extLst>
              <a:ext uri="{FF2B5EF4-FFF2-40B4-BE49-F238E27FC236}">
                <a16:creationId xmlns:a16="http://schemas.microsoft.com/office/drawing/2014/main" id="{2CFDEBC8-56D0-29B6-4DD6-7EA63617FB92}"/>
              </a:ext>
            </a:extLst>
          </p:cNvPr>
          <p:cNvSpPr>
            <a:spLocks noGrp="1"/>
          </p:cNvSpPr>
          <p:nvPr>
            <p:ph type="sldNum" sz="quarter" idx="12"/>
          </p:nvPr>
        </p:nvSpPr>
        <p:spPr>
          <a:xfrm>
            <a:off x="523038" y="6353999"/>
            <a:ext cx="480000" cy="144000"/>
          </a:xfrm>
        </p:spPr>
        <p:txBody>
          <a:bodyPr/>
          <a:lstStyle/>
          <a:p>
            <a:fld id="{10A01DC5-1685-4615-8240-15192985C6A2}" type="slidenum">
              <a:rPr lang="en-AU" smtClean="0"/>
              <a:pPr/>
              <a:t>11</a:t>
            </a:fld>
            <a:endParaRPr lang="en-AU"/>
          </a:p>
        </p:txBody>
      </p:sp>
      <p:sp>
        <p:nvSpPr>
          <p:cNvPr id="5" name="Date Placeholder 4">
            <a:extLst>
              <a:ext uri="{FF2B5EF4-FFF2-40B4-BE49-F238E27FC236}">
                <a16:creationId xmlns:a16="http://schemas.microsoft.com/office/drawing/2014/main" id="{6E3CA7D9-3BD0-065A-E32E-72DFEA71F151}"/>
              </a:ext>
            </a:extLst>
          </p:cNvPr>
          <p:cNvSpPr>
            <a:spLocks noGrp="1"/>
          </p:cNvSpPr>
          <p:nvPr>
            <p:ph type="dt" sz="half" idx="2"/>
          </p:nvPr>
        </p:nvSpPr>
        <p:spPr>
          <a:xfrm>
            <a:off x="9840000" y="6552000"/>
            <a:ext cx="960000" cy="144000"/>
          </a:xfrm>
        </p:spPr>
        <p:txBody>
          <a:bodyPr/>
          <a:lstStyle/>
          <a:p>
            <a:r>
              <a:rPr lang="en-US"/>
              <a:t>DD MMM YY</a:t>
            </a:r>
            <a:endParaRPr lang="en-AU"/>
          </a:p>
        </p:txBody>
      </p:sp>
      <p:sp>
        <p:nvSpPr>
          <p:cNvPr id="6" name="Text Placeholder 5">
            <a:extLst>
              <a:ext uri="{FF2B5EF4-FFF2-40B4-BE49-F238E27FC236}">
                <a16:creationId xmlns:a16="http://schemas.microsoft.com/office/drawing/2014/main" id="{7665AECF-F1D1-57BC-EDD2-F3420F6F2FB8}"/>
              </a:ext>
            </a:extLst>
          </p:cNvPr>
          <p:cNvSpPr>
            <a:spLocks noGrp="1"/>
          </p:cNvSpPr>
          <p:nvPr>
            <p:ph type="body" sz="quarter" idx="13"/>
          </p:nvPr>
        </p:nvSpPr>
        <p:spPr>
          <a:xfrm>
            <a:off x="432001" y="989943"/>
            <a:ext cx="2440828" cy="2410884"/>
          </a:xfrm>
        </p:spPr>
        <p:txBody>
          <a:bodyPr/>
          <a:lstStyle/>
          <a:p>
            <a:pPr marL="0" indent="0">
              <a:buNone/>
            </a:pPr>
            <a:r>
              <a:rPr lang="en-AU">
                <a:solidFill>
                  <a:schemeClr val="bg2"/>
                </a:solidFill>
              </a:rPr>
              <a:t>02</a:t>
            </a:r>
          </a:p>
        </p:txBody>
      </p:sp>
    </p:spTree>
    <p:extLst>
      <p:ext uri="{BB962C8B-B14F-4D97-AF65-F5344CB8AC3E}">
        <p14:creationId xmlns:p14="http://schemas.microsoft.com/office/powerpoint/2010/main" val="4176994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58F5C-8085-BED7-2EDA-89E2AA3487D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473B497-6C6F-3A68-0B8D-7F8C44F15444}"/>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069BD5CD-2874-746A-745F-7FF031559221}"/>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FFCAD8E1-9A5D-5530-4FC8-716D006EC522}"/>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25" name="TextBox 24">
            <a:extLst>
              <a:ext uri="{FF2B5EF4-FFF2-40B4-BE49-F238E27FC236}">
                <a16:creationId xmlns:a16="http://schemas.microsoft.com/office/drawing/2014/main" id="{11B883FE-0726-F6DE-7A53-60D3D7ABBB83}"/>
              </a:ext>
            </a:extLst>
          </p:cNvPr>
          <p:cNvSpPr txBox="1"/>
          <p:nvPr/>
        </p:nvSpPr>
        <p:spPr>
          <a:xfrm>
            <a:off x="0" y="855849"/>
            <a:ext cx="3776901" cy="2123658"/>
          </a:xfrm>
          <a:prstGeom prst="rect">
            <a:avLst/>
          </a:prstGeom>
          <a:noFill/>
        </p:spPr>
        <p:txBody>
          <a:bodyPr wrap="square">
            <a:spAutoFit/>
          </a:bodyPr>
          <a:lstStyle/>
          <a:p>
            <a:r>
              <a:rPr lang="en-US" sz="4400"/>
              <a:t>Satellites can ‘see’ these two things</a:t>
            </a:r>
            <a:endParaRPr lang="en-AU" sz="4400"/>
          </a:p>
        </p:txBody>
      </p:sp>
      <p:pic>
        <p:nvPicPr>
          <p:cNvPr id="3074" name="Picture 2">
            <a:extLst>
              <a:ext uri="{FF2B5EF4-FFF2-40B4-BE49-F238E27FC236}">
                <a16:creationId xmlns:a16="http://schemas.microsoft.com/office/drawing/2014/main" id="{7396A73B-0C4A-9257-C199-339E3E4B3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05" t="17489" r="16456" b="958"/>
          <a:stretch>
            <a:fillRect/>
          </a:stretch>
        </p:blipFill>
        <p:spPr bwMode="auto">
          <a:xfrm>
            <a:off x="3642253" y="1205194"/>
            <a:ext cx="4107470" cy="4157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1D5C08-E065-8FFD-EB40-A2FC2E9685F5}"/>
              </a:ext>
            </a:extLst>
          </p:cNvPr>
          <p:cNvSpPr txBox="1"/>
          <p:nvPr/>
        </p:nvSpPr>
        <p:spPr>
          <a:xfrm>
            <a:off x="9672000" y="6024399"/>
            <a:ext cx="2520000" cy="184666"/>
          </a:xfrm>
          <a:prstGeom prst="rect">
            <a:avLst/>
          </a:prstGeom>
          <a:noFill/>
        </p:spPr>
        <p:txBody>
          <a:bodyPr wrap="square">
            <a:spAutoFit/>
          </a:bodyPr>
          <a:lstStyle/>
          <a:p>
            <a:r>
              <a:rPr lang="en-AU" sz="600">
                <a:solidFill>
                  <a:schemeClr val="bg1">
                    <a:lumMod val="50000"/>
                  </a:schemeClr>
                </a:solidFill>
              </a:rPr>
              <a:t>https://www.canr.msu.edu/fccp/FCCP-ORL/FireTriangle%20(1).png</a:t>
            </a:r>
          </a:p>
        </p:txBody>
      </p:sp>
      <p:pic>
        <p:nvPicPr>
          <p:cNvPr id="5" name="Picture 4">
            <a:extLst>
              <a:ext uri="{FF2B5EF4-FFF2-40B4-BE49-F238E27FC236}">
                <a16:creationId xmlns:a16="http://schemas.microsoft.com/office/drawing/2014/main" id="{0D52DEE9-1757-2B29-B7E1-27E012C30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0272">
            <a:off x="8322278" y="1180281"/>
            <a:ext cx="2699443" cy="2712147"/>
          </a:xfrm>
          <a:prstGeom prst="rect">
            <a:avLst/>
          </a:prstGeom>
        </p:spPr>
      </p:pic>
      <p:grpSp>
        <p:nvGrpSpPr>
          <p:cNvPr id="13" name="Group 12">
            <a:extLst>
              <a:ext uri="{FF2B5EF4-FFF2-40B4-BE49-F238E27FC236}">
                <a16:creationId xmlns:a16="http://schemas.microsoft.com/office/drawing/2014/main" id="{3B85828C-21D3-5331-B3E1-34494C75703F}"/>
              </a:ext>
            </a:extLst>
          </p:cNvPr>
          <p:cNvGrpSpPr/>
          <p:nvPr/>
        </p:nvGrpSpPr>
        <p:grpSpPr>
          <a:xfrm>
            <a:off x="3627590" y="1031233"/>
            <a:ext cx="2868169" cy="3665508"/>
            <a:chOff x="3435474" y="1070791"/>
            <a:chExt cx="2868169" cy="3665508"/>
          </a:xfrm>
          <a:solidFill>
            <a:schemeClr val="bg1"/>
          </a:solidFill>
        </p:grpSpPr>
        <p:sp>
          <p:nvSpPr>
            <p:cNvPr id="11" name="Rectangle 10">
              <a:extLst>
                <a:ext uri="{FF2B5EF4-FFF2-40B4-BE49-F238E27FC236}">
                  <a16:creationId xmlns:a16="http://schemas.microsoft.com/office/drawing/2014/main" id="{95D11618-7F76-7260-2F8B-98BCE65951DA}"/>
                </a:ext>
              </a:extLst>
            </p:cNvPr>
            <p:cNvSpPr/>
            <p:nvPr/>
          </p:nvSpPr>
          <p:spPr bwMode="auto">
            <a:xfrm rot="17914702">
              <a:off x="2322085" y="2257345"/>
              <a:ext cx="3592343" cy="1365566"/>
            </a:xfrm>
            <a:prstGeom prst="rect">
              <a:avLst/>
            </a:prstGeom>
            <a:grp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61491456-62A4-41FE-47C4-6DB06E91C38E}"/>
                </a:ext>
              </a:extLst>
            </p:cNvPr>
            <p:cNvSpPr/>
            <p:nvPr/>
          </p:nvSpPr>
          <p:spPr bwMode="auto">
            <a:xfrm rot="18169527">
              <a:off x="5215402" y="898567"/>
              <a:ext cx="916017" cy="1260465"/>
            </a:xfrm>
            <a:prstGeom prst="rect">
              <a:avLst/>
            </a:prstGeom>
            <a:grp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grpSp>
      <p:sp>
        <p:nvSpPr>
          <p:cNvPr id="14" name="TextBox 13">
            <a:extLst>
              <a:ext uri="{FF2B5EF4-FFF2-40B4-BE49-F238E27FC236}">
                <a16:creationId xmlns:a16="http://schemas.microsoft.com/office/drawing/2014/main" id="{5DF93ADE-D556-8AD8-1F7E-695351B13D23}"/>
              </a:ext>
            </a:extLst>
          </p:cNvPr>
          <p:cNvSpPr txBox="1"/>
          <p:nvPr/>
        </p:nvSpPr>
        <p:spPr>
          <a:xfrm>
            <a:off x="3178168" y="5246986"/>
            <a:ext cx="5457832" cy="461665"/>
          </a:xfrm>
          <a:prstGeom prst="rect">
            <a:avLst/>
          </a:prstGeom>
          <a:noFill/>
        </p:spPr>
        <p:txBody>
          <a:bodyPr wrap="square">
            <a:spAutoFit/>
          </a:bodyPr>
          <a:lstStyle/>
          <a:p>
            <a:r>
              <a:rPr lang="en-US" sz="2400"/>
              <a:t>Fuel = things that can burn (e.g. trees)</a:t>
            </a:r>
            <a:endParaRPr lang="en-AU" sz="2400"/>
          </a:p>
        </p:txBody>
      </p:sp>
    </p:spTree>
    <p:extLst>
      <p:ext uri="{BB962C8B-B14F-4D97-AF65-F5344CB8AC3E}">
        <p14:creationId xmlns:p14="http://schemas.microsoft.com/office/powerpoint/2010/main" val="2902743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68231-B1E6-301E-154C-3A4E34F06F5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AB081F0-7AF3-EF12-B8FC-AF6F56145A82}"/>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87F678FE-95F1-EE8F-7FA3-12793B2BCE08}"/>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21B792A7-FB6F-D57C-6637-5A443C2035F7}"/>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8" name="TextBox 7">
            <a:extLst>
              <a:ext uri="{FF2B5EF4-FFF2-40B4-BE49-F238E27FC236}">
                <a16:creationId xmlns:a16="http://schemas.microsoft.com/office/drawing/2014/main" id="{3B79DD2A-2AE8-A630-2930-9B99D0F4B5D2}"/>
              </a:ext>
            </a:extLst>
          </p:cNvPr>
          <p:cNvSpPr txBox="1"/>
          <p:nvPr/>
        </p:nvSpPr>
        <p:spPr>
          <a:xfrm>
            <a:off x="57151" y="855849"/>
            <a:ext cx="4003572" cy="769441"/>
          </a:xfrm>
          <a:prstGeom prst="rect">
            <a:avLst/>
          </a:prstGeom>
          <a:noFill/>
        </p:spPr>
        <p:txBody>
          <a:bodyPr wrap="square">
            <a:spAutoFit/>
          </a:bodyPr>
          <a:lstStyle/>
          <a:p>
            <a:r>
              <a:rPr lang="en-US" sz="4400"/>
              <a:t>Fuel and heat!</a:t>
            </a:r>
            <a:endParaRPr lang="en-AU" sz="4400"/>
          </a:p>
        </p:txBody>
      </p:sp>
      <p:pic>
        <p:nvPicPr>
          <p:cNvPr id="5122" name="Picture 2" descr="California wildfires: Satellite images of Camp, Hill, Woolsey fires ...">
            <a:extLst>
              <a:ext uri="{FF2B5EF4-FFF2-40B4-BE49-F238E27FC236}">
                <a16:creationId xmlns:a16="http://schemas.microsoft.com/office/drawing/2014/main" id="{79D3207B-DF1B-074D-C3DC-9B4ACE5C4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334" y="791840"/>
            <a:ext cx="7870515" cy="52470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850A0A-3116-E0D0-5C4E-36F9C6B0FB21}"/>
              </a:ext>
            </a:extLst>
          </p:cNvPr>
          <p:cNvSpPr txBox="1"/>
          <p:nvPr/>
        </p:nvSpPr>
        <p:spPr>
          <a:xfrm>
            <a:off x="6822095" y="5957270"/>
            <a:ext cx="6191250" cy="246221"/>
          </a:xfrm>
          <a:prstGeom prst="rect">
            <a:avLst/>
          </a:prstGeom>
          <a:noFill/>
        </p:spPr>
        <p:txBody>
          <a:bodyPr wrap="square">
            <a:spAutoFit/>
          </a:bodyPr>
          <a:lstStyle/>
          <a:p>
            <a:r>
              <a:rPr lang="en-AU" sz="500">
                <a:solidFill>
                  <a:schemeClr val="bg1">
                    <a:lumMod val="50000"/>
                  </a:schemeClr>
                </a:solidFill>
              </a:rPr>
              <a:t>https://external-content.duckduckgo.com/iu/?u=https%3A%2F%2Fstatic2.businessinsider.com%2Fimage%2F5be9b522da27f8505d3312cd-2400%2Fcamp-fire-california-satellite-image-nasa-8nov2018.jpg&amp;f=1&amp;nofb=1&amp;ipt=51ca200561a8c705bc3651a1a71cc65b1163dc3c9bfa612be90a1484b2a2a573</a:t>
            </a:r>
          </a:p>
        </p:txBody>
      </p:sp>
    </p:spTree>
    <p:extLst>
      <p:ext uri="{BB962C8B-B14F-4D97-AF65-F5344CB8AC3E}">
        <p14:creationId xmlns:p14="http://schemas.microsoft.com/office/powerpoint/2010/main" val="1101475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F5C61-A3E0-8618-8857-42445859BB4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E4ED6E9-81B9-EC55-C968-9E65E6A151AA}"/>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55D90096-F15A-1135-3ACA-F57BDD2194EC}"/>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3D7B3A5E-E02A-06B5-CD03-3345B8EEC5A7}"/>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5" name="Picture 4">
            <a:extLst>
              <a:ext uri="{FF2B5EF4-FFF2-40B4-BE49-F238E27FC236}">
                <a16:creationId xmlns:a16="http://schemas.microsoft.com/office/drawing/2014/main" id="{AE2D32E5-57F7-F2D0-656B-AC877B2BD4D9}"/>
              </a:ext>
            </a:extLst>
          </p:cNvPr>
          <p:cNvPicPr>
            <a:picLocks noChangeAspect="1"/>
          </p:cNvPicPr>
          <p:nvPr/>
        </p:nvPicPr>
        <p:blipFill>
          <a:blip r:embed="rId3"/>
          <a:stretch>
            <a:fillRect/>
          </a:stretch>
        </p:blipFill>
        <p:spPr>
          <a:xfrm>
            <a:off x="3949040" y="790576"/>
            <a:ext cx="8033411" cy="5419724"/>
          </a:xfrm>
          <a:prstGeom prst="rect">
            <a:avLst/>
          </a:prstGeom>
        </p:spPr>
      </p:pic>
      <p:sp>
        <p:nvSpPr>
          <p:cNvPr id="6" name="TextBox 5">
            <a:extLst>
              <a:ext uri="{FF2B5EF4-FFF2-40B4-BE49-F238E27FC236}">
                <a16:creationId xmlns:a16="http://schemas.microsoft.com/office/drawing/2014/main" id="{511F86E0-18C5-4A62-7C1E-5ED0F95AD2FA}"/>
              </a:ext>
            </a:extLst>
          </p:cNvPr>
          <p:cNvSpPr txBox="1"/>
          <p:nvPr/>
        </p:nvSpPr>
        <p:spPr>
          <a:xfrm>
            <a:off x="8808978" y="790576"/>
            <a:ext cx="3249672" cy="369332"/>
          </a:xfrm>
          <a:prstGeom prst="rect">
            <a:avLst/>
          </a:prstGeom>
          <a:solidFill>
            <a:schemeClr val="bg1"/>
          </a:solidFill>
        </p:spPr>
        <p:txBody>
          <a:bodyPr wrap="none" rtlCol="0">
            <a:spAutoFit/>
          </a:bodyPr>
          <a:lstStyle/>
          <a:p>
            <a:r>
              <a:rPr lang="en-AU"/>
              <a:t>Lions head peak, South Africa</a:t>
            </a:r>
          </a:p>
        </p:txBody>
      </p:sp>
      <p:sp>
        <p:nvSpPr>
          <p:cNvPr id="8" name="TextBox 7">
            <a:extLst>
              <a:ext uri="{FF2B5EF4-FFF2-40B4-BE49-F238E27FC236}">
                <a16:creationId xmlns:a16="http://schemas.microsoft.com/office/drawing/2014/main" id="{74E95BF2-10A2-DB72-B9B1-3A783D759BD5}"/>
              </a:ext>
            </a:extLst>
          </p:cNvPr>
          <p:cNvSpPr txBox="1"/>
          <p:nvPr/>
        </p:nvSpPr>
        <p:spPr>
          <a:xfrm>
            <a:off x="57151" y="855849"/>
            <a:ext cx="3695700" cy="2800767"/>
          </a:xfrm>
          <a:prstGeom prst="rect">
            <a:avLst/>
          </a:prstGeom>
          <a:noFill/>
        </p:spPr>
        <p:txBody>
          <a:bodyPr wrap="square">
            <a:spAutoFit/>
          </a:bodyPr>
          <a:lstStyle/>
          <a:p>
            <a:r>
              <a:rPr lang="en-US" sz="4400"/>
              <a:t>How many types of fuel can you count?</a:t>
            </a:r>
            <a:endParaRPr lang="en-AU" sz="4400"/>
          </a:p>
        </p:txBody>
      </p:sp>
    </p:spTree>
    <p:extLst>
      <p:ext uri="{BB962C8B-B14F-4D97-AF65-F5344CB8AC3E}">
        <p14:creationId xmlns:p14="http://schemas.microsoft.com/office/powerpoint/2010/main" val="3389539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0990E-1A25-4925-BA82-87E27C6E151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C1204E8-4D26-E12D-DB7F-B86D3E210D43}"/>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81F27C1C-D0EA-25AA-A7BF-769CB18AE29C}"/>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D81F82A7-FCC9-B1C6-FD67-ACBF6A087597}"/>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8" name="TextBox 7">
            <a:extLst>
              <a:ext uri="{FF2B5EF4-FFF2-40B4-BE49-F238E27FC236}">
                <a16:creationId xmlns:a16="http://schemas.microsoft.com/office/drawing/2014/main" id="{2A25875D-3819-7792-4F33-33CB601B1BD1}"/>
              </a:ext>
            </a:extLst>
          </p:cNvPr>
          <p:cNvSpPr txBox="1"/>
          <p:nvPr/>
        </p:nvSpPr>
        <p:spPr>
          <a:xfrm>
            <a:off x="209551" y="855849"/>
            <a:ext cx="3324224" cy="707886"/>
          </a:xfrm>
          <a:prstGeom prst="rect">
            <a:avLst/>
          </a:prstGeom>
          <a:noFill/>
        </p:spPr>
        <p:txBody>
          <a:bodyPr wrap="square">
            <a:spAutoFit/>
          </a:bodyPr>
          <a:lstStyle/>
          <a:p>
            <a:r>
              <a:rPr lang="en-US" sz="4000">
                <a:solidFill>
                  <a:schemeClr val="bg2"/>
                </a:solidFill>
              </a:rPr>
              <a:t>Summary</a:t>
            </a:r>
            <a:endParaRPr lang="en-AU" sz="4400"/>
          </a:p>
        </p:txBody>
      </p:sp>
      <p:sp>
        <p:nvSpPr>
          <p:cNvPr id="5" name="TextBox 4">
            <a:extLst>
              <a:ext uri="{FF2B5EF4-FFF2-40B4-BE49-F238E27FC236}">
                <a16:creationId xmlns:a16="http://schemas.microsoft.com/office/drawing/2014/main" id="{024F113A-C4A3-F839-2122-8453AF286445}"/>
              </a:ext>
            </a:extLst>
          </p:cNvPr>
          <p:cNvSpPr txBox="1"/>
          <p:nvPr/>
        </p:nvSpPr>
        <p:spPr>
          <a:xfrm>
            <a:off x="1543049" y="1792385"/>
            <a:ext cx="10144125" cy="3013838"/>
          </a:xfrm>
          <a:prstGeom prst="rect">
            <a:avLst/>
          </a:prstGeom>
          <a:noFill/>
        </p:spPr>
        <p:txBody>
          <a:bodyPr wrap="square">
            <a:spAutoFit/>
          </a:bodyPr>
          <a:lstStyle/>
          <a:p>
            <a:pPr marL="742950" indent="-742950">
              <a:lnSpc>
                <a:spcPct val="150000"/>
              </a:lnSpc>
              <a:buFont typeface="+mj-lt"/>
              <a:buAutoNum type="arabicPeriod"/>
            </a:pPr>
            <a:r>
              <a:rPr lang="en-US" sz="4400"/>
              <a:t>Satellites can ‘see’ fuel and heat</a:t>
            </a:r>
            <a:endParaRPr lang="en-AU" sz="4400"/>
          </a:p>
          <a:p>
            <a:pPr marL="742950" indent="-742950">
              <a:lnSpc>
                <a:spcPct val="150000"/>
              </a:lnSpc>
              <a:buFont typeface="+mj-lt"/>
              <a:buAutoNum type="arabicPeriod"/>
            </a:pPr>
            <a:r>
              <a:rPr lang="en-AU" sz="4400"/>
              <a:t>Satellites can see different fuel types</a:t>
            </a:r>
          </a:p>
          <a:p>
            <a:pPr marL="742950" indent="-742950">
              <a:lnSpc>
                <a:spcPct val="150000"/>
              </a:lnSpc>
              <a:buFont typeface="+mj-lt"/>
              <a:buAutoNum type="arabicPeriod"/>
            </a:pPr>
            <a:r>
              <a:rPr lang="en-AU" sz="4400"/>
              <a:t>Dry vegetation burns more easily.</a:t>
            </a:r>
            <a:endParaRPr lang="en-US" sz="4400"/>
          </a:p>
        </p:txBody>
      </p:sp>
    </p:spTree>
    <p:extLst>
      <p:ext uri="{BB962C8B-B14F-4D97-AF65-F5344CB8AC3E}">
        <p14:creationId xmlns:p14="http://schemas.microsoft.com/office/powerpoint/2010/main" val="1961227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3FDEF-F8C7-9B86-0C6C-F2DA976C3A5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22346E4-0B44-FF3C-CC3B-73A00A88D009}"/>
              </a:ext>
            </a:extLst>
          </p:cNvPr>
          <p:cNvSpPr/>
          <p:nvPr/>
        </p:nvSpPr>
        <p:spPr bwMode="auto">
          <a:xfrm>
            <a:off x="-76500" y="763380"/>
            <a:ext cx="12276000" cy="5508000"/>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DEA57162-3E4A-4C2B-2173-0E037413DE3C}"/>
              </a:ext>
            </a:extLst>
          </p:cNvPr>
          <p:cNvSpPr>
            <a:spLocks noGrp="1"/>
          </p:cNvSpPr>
          <p:nvPr>
            <p:ph type="title"/>
          </p:nvPr>
        </p:nvSpPr>
        <p:spPr>
          <a:xfrm>
            <a:off x="3264000" y="989943"/>
            <a:ext cx="8400000" cy="2852737"/>
          </a:xfrm>
        </p:spPr>
        <p:txBody>
          <a:bodyPr>
            <a:normAutofit fontScale="90000"/>
          </a:bodyPr>
          <a:lstStyle/>
          <a:p>
            <a:r>
              <a:rPr lang="en-AU">
                <a:solidFill>
                  <a:schemeClr val="bg2"/>
                </a:solidFill>
              </a:rPr>
              <a:t>Satellites - </a:t>
            </a:r>
            <a:br>
              <a:rPr lang="en-AU">
                <a:solidFill>
                  <a:schemeClr val="bg2"/>
                </a:solidFill>
              </a:rPr>
            </a:br>
            <a:br>
              <a:rPr lang="en-AU">
                <a:solidFill>
                  <a:schemeClr val="bg2"/>
                </a:solidFill>
              </a:rPr>
            </a:br>
            <a:r>
              <a:rPr lang="en-AU">
                <a:solidFill>
                  <a:schemeClr val="bg2"/>
                </a:solidFill>
              </a:rPr>
              <a:t>spatial resolution</a:t>
            </a:r>
          </a:p>
        </p:txBody>
      </p:sp>
      <p:sp>
        <p:nvSpPr>
          <p:cNvPr id="4" name="Slide Number Placeholder 3">
            <a:extLst>
              <a:ext uri="{FF2B5EF4-FFF2-40B4-BE49-F238E27FC236}">
                <a16:creationId xmlns:a16="http://schemas.microsoft.com/office/drawing/2014/main" id="{F043F609-FBF1-CBBB-1D33-F41C40EC7F7F}"/>
              </a:ext>
            </a:extLst>
          </p:cNvPr>
          <p:cNvSpPr>
            <a:spLocks noGrp="1"/>
          </p:cNvSpPr>
          <p:nvPr>
            <p:ph type="sldNum" sz="quarter" idx="12"/>
          </p:nvPr>
        </p:nvSpPr>
        <p:spPr>
          <a:xfrm>
            <a:off x="523038" y="6353999"/>
            <a:ext cx="480000" cy="144000"/>
          </a:xfrm>
        </p:spPr>
        <p:txBody>
          <a:bodyPr/>
          <a:lstStyle/>
          <a:p>
            <a:fld id="{10A01DC5-1685-4615-8240-15192985C6A2}" type="slidenum">
              <a:rPr lang="en-AU" smtClean="0"/>
              <a:pPr/>
              <a:t>16</a:t>
            </a:fld>
            <a:endParaRPr lang="en-AU"/>
          </a:p>
        </p:txBody>
      </p:sp>
      <p:sp>
        <p:nvSpPr>
          <p:cNvPr id="5" name="Date Placeholder 4">
            <a:extLst>
              <a:ext uri="{FF2B5EF4-FFF2-40B4-BE49-F238E27FC236}">
                <a16:creationId xmlns:a16="http://schemas.microsoft.com/office/drawing/2014/main" id="{2A87A37D-3D62-5CA5-F2CE-39B87D82DC37}"/>
              </a:ext>
            </a:extLst>
          </p:cNvPr>
          <p:cNvSpPr>
            <a:spLocks noGrp="1"/>
          </p:cNvSpPr>
          <p:nvPr>
            <p:ph type="dt" sz="half" idx="2"/>
          </p:nvPr>
        </p:nvSpPr>
        <p:spPr>
          <a:xfrm>
            <a:off x="9840000" y="6552000"/>
            <a:ext cx="960000" cy="144000"/>
          </a:xfrm>
        </p:spPr>
        <p:txBody>
          <a:bodyPr/>
          <a:lstStyle/>
          <a:p>
            <a:r>
              <a:rPr lang="en-US"/>
              <a:t>DD MMM YY</a:t>
            </a:r>
            <a:endParaRPr lang="en-AU"/>
          </a:p>
        </p:txBody>
      </p:sp>
      <p:sp>
        <p:nvSpPr>
          <p:cNvPr id="6" name="Text Placeholder 5">
            <a:extLst>
              <a:ext uri="{FF2B5EF4-FFF2-40B4-BE49-F238E27FC236}">
                <a16:creationId xmlns:a16="http://schemas.microsoft.com/office/drawing/2014/main" id="{EE835200-1EB2-2E65-BB98-56B48A75B8DE}"/>
              </a:ext>
            </a:extLst>
          </p:cNvPr>
          <p:cNvSpPr>
            <a:spLocks noGrp="1"/>
          </p:cNvSpPr>
          <p:nvPr>
            <p:ph type="body" sz="quarter" idx="13"/>
          </p:nvPr>
        </p:nvSpPr>
        <p:spPr>
          <a:xfrm>
            <a:off x="432001" y="989943"/>
            <a:ext cx="2440828" cy="2410884"/>
          </a:xfrm>
        </p:spPr>
        <p:txBody>
          <a:bodyPr/>
          <a:lstStyle/>
          <a:p>
            <a:pPr marL="0" indent="0">
              <a:buNone/>
            </a:pPr>
            <a:r>
              <a:rPr lang="en-AU">
                <a:solidFill>
                  <a:schemeClr val="bg2"/>
                </a:solidFill>
              </a:rPr>
              <a:t>04</a:t>
            </a:r>
          </a:p>
        </p:txBody>
      </p:sp>
    </p:spTree>
    <p:extLst>
      <p:ext uri="{BB962C8B-B14F-4D97-AF65-F5344CB8AC3E}">
        <p14:creationId xmlns:p14="http://schemas.microsoft.com/office/powerpoint/2010/main" val="3872503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1002C-87F8-BB9F-8AB6-EF66B35B988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40039CC-A902-0973-2EA3-A1E79B7D5943}"/>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SPATIAL RESOLUTION</a:t>
            </a:r>
          </a:p>
        </p:txBody>
      </p:sp>
      <p:sp>
        <p:nvSpPr>
          <p:cNvPr id="3" name="Date Placeholder 3">
            <a:extLst>
              <a:ext uri="{FF2B5EF4-FFF2-40B4-BE49-F238E27FC236}">
                <a16:creationId xmlns:a16="http://schemas.microsoft.com/office/drawing/2014/main" id="{07CECDA6-F0E8-C2BE-4CBC-AD78DFEC2BAE}"/>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A41CE983-5637-E757-2045-4DD7A051FC1E}"/>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9" name="TextBox 8">
            <a:extLst>
              <a:ext uri="{FF2B5EF4-FFF2-40B4-BE49-F238E27FC236}">
                <a16:creationId xmlns:a16="http://schemas.microsoft.com/office/drawing/2014/main" id="{593CEF19-5C3A-19BC-BB5A-51E10FD63314}"/>
              </a:ext>
            </a:extLst>
          </p:cNvPr>
          <p:cNvSpPr txBox="1"/>
          <p:nvPr/>
        </p:nvSpPr>
        <p:spPr>
          <a:xfrm>
            <a:off x="639010" y="1276124"/>
            <a:ext cx="10107648" cy="3785652"/>
          </a:xfrm>
          <a:prstGeom prst="rect">
            <a:avLst/>
          </a:prstGeom>
          <a:noFill/>
        </p:spPr>
        <p:txBody>
          <a:bodyPr wrap="square" rtlCol="0">
            <a:spAutoFit/>
          </a:bodyPr>
          <a:lstStyle/>
          <a:p>
            <a:r>
              <a:rPr lang="en-AU" sz="4000"/>
              <a:t>Spatial resolution refers to the area covered by each pixel in an image </a:t>
            </a:r>
          </a:p>
          <a:p>
            <a:endParaRPr lang="en-AU" sz="4000"/>
          </a:p>
          <a:p>
            <a:r>
              <a:rPr lang="en-AU" sz="4000"/>
              <a:t>Or, how many meters does a pixel cover on the ground</a:t>
            </a:r>
          </a:p>
          <a:p>
            <a:endParaRPr lang="en-AU" sz="4000"/>
          </a:p>
        </p:txBody>
      </p:sp>
    </p:spTree>
    <p:extLst>
      <p:ext uri="{BB962C8B-B14F-4D97-AF65-F5344CB8AC3E}">
        <p14:creationId xmlns:p14="http://schemas.microsoft.com/office/powerpoint/2010/main" val="612858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0F416-46E2-99CE-B416-5BD06AF4D29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0D5D16D-B374-D516-ED80-4219F4AB6E9C}"/>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SPATIAL RESOLUTION</a:t>
            </a:r>
          </a:p>
        </p:txBody>
      </p:sp>
      <p:sp>
        <p:nvSpPr>
          <p:cNvPr id="3" name="Date Placeholder 3">
            <a:extLst>
              <a:ext uri="{FF2B5EF4-FFF2-40B4-BE49-F238E27FC236}">
                <a16:creationId xmlns:a16="http://schemas.microsoft.com/office/drawing/2014/main" id="{2C1C7EAF-79D2-AB07-197E-846E7858886D}"/>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99D6CB58-6985-B5E1-6AEF-152AE2709FD8}"/>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12" name="Picture 11">
            <a:extLst>
              <a:ext uri="{FF2B5EF4-FFF2-40B4-BE49-F238E27FC236}">
                <a16:creationId xmlns:a16="http://schemas.microsoft.com/office/drawing/2014/main" id="{60A6FB05-6192-EA54-6315-64D0982A34CF}"/>
              </a:ext>
            </a:extLst>
          </p:cNvPr>
          <p:cNvPicPr>
            <a:picLocks noChangeAspect="1"/>
          </p:cNvPicPr>
          <p:nvPr/>
        </p:nvPicPr>
        <p:blipFill>
          <a:blip r:embed="rId3"/>
          <a:srcRect l="11308" t="5149" b="4065"/>
          <a:stretch>
            <a:fillRect/>
          </a:stretch>
        </p:blipFill>
        <p:spPr>
          <a:xfrm>
            <a:off x="120075" y="1952149"/>
            <a:ext cx="4641023" cy="2974109"/>
          </a:xfrm>
          <a:prstGeom prst="rect">
            <a:avLst/>
          </a:prstGeom>
        </p:spPr>
      </p:pic>
      <p:pic>
        <p:nvPicPr>
          <p:cNvPr id="10" name="Picture 9">
            <a:extLst>
              <a:ext uri="{FF2B5EF4-FFF2-40B4-BE49-F238E27FC236}">
                <a16:creationId xmlns:a16="http://schemas.microsoft.com/office/drawing/2014/main" id="{60F5869C-FFBA-8789-6616-3ED14CF45AC2}"/>
              </a:ext>
            </a:extLst>
          </p:cNvPr>
          <p:cNvPicPr>
            <a:picLocks noChangeAspect="1"/>
          </p:cNvPicPr>
          <p:nvPr/>
        </p:nvPicPr>
        <p:blipFill>
          <a:blip r:embed="rId4"/>
          <a:srcRect l="12154" t="4901" b="4313"/>
          <a:stretch>
            <a:fillRect/>
          </a:stretch>
        </p:blipFill>
        <p:spPr>
          <a:xfrm>
            <a:off x="3722258" y="1952149"/>
            <a:ext cx="4576896" cy="2974109"/>
          </a:xfrm>
          <a:prstGeom prst="rect">
            <a:avLst/>
          </a:prstGeom>
        </p:spPr>
      </p:pic>
      <p:pic>
        <p:nvPicPr>
          <p:cNvPr id="8" name="Picture 7">
            <a:extLst>
              <a:ext uri="{FF2B5EF4-FFF2-40B4-BE49-F238E27FC236}">
                <a16:creationId xmlns:a16="http://schemas.microsoft.com/office/drawing/2014/main" id="{B2922B0E-36CD-2086-7657-C87538FDE098}"/>
              </a:ext>
            </a:extLst>
          </p:cNvPr>
          <p:cNvPicPr>
            <a:picLocks noChangeAspect="1"/>
          </p:cNvPicPr>
          <p:nvPr/>
        </p:nvPicPr>
        <p:blipFill>
          <a:blip r:embed="rId5"/>
          <a:srcRect l="10547" t="4655" b="4561"/>
          <a:stretch>
            <a:fillRect/>
          </a:stretch>
        </p:blipFill>
        <p:spPr>
          <a:xfrm>
            <a:off x="7222836" y="1952149"/>
            <a:ext cx="4886614" cy="2974109"/>
          </a:xfrm>
          <a:prstGeom prst="rect">
            <a:avLst/>
          </a:prstGeom>
        </p:spPr>
      </p:pic>
      <p:sp>
        <p:nvSpPr>
          <p:cNvPr id="13" name="TextBox 12">
            <a:extLst>
              <a:ext uri="{FF2B5EF4-FFF2-40B4-BE49-F238E27FC236}">
                <a16:creationId xmlns:a16="http://schemas.microsoft.com/office/drawing/2014/main" id="{CE2D9DDE-C44C-FA03-3467-630BDC098C58}"/>
              </a:ext>
            </a:extLst>
          </p:cNvPr>
          <p:cNvSpPr txBox="1"/>
          <p:nvPr/>
        </p:nvSpPr>
        <p:spPr>
          <a:xfrm>
            <a:off x="354033" y="925336"/>
            <a:ext cx="5102870" cy="769441"/>
          </a:xfrm>
          <a:prstGeom prst="rect">
            <a:avLst/>
          </a:prstGeom>
          <a:noFill/>
        </p:spPr>
        <p:txBody>
          <a:bodyPr wrap="square">
            <a:spAutoFit/>
          </a:bodyPr>
          <a:lstStyle/>
          <a:p>
            <a:r>
              <a:rPr lang="en-US" sz="4400"/>
              <a:t>What can you see?</a:t>
            </a:r>
            <a:endParaRPr lang="en-AU" sz="4400"/>
          </a:p>
        </p:txBody>
      </p:sp>
      <p:grpSp>
        <p:nvGrpSpPr>
          <p:cNvPr id="18" name="Group 17">
            <a:extLst>
              <a:ext uri="{FF2B5EF4-FFF2-40B4-BE49-F238E27FC236}">
                <a16:creationId xmlns:a16="http://schemas.microsoft.com/office/drawing/2014/main" id="{0DF32C63-25DA-1949-975A-6F704D664BD3}"/>
              </a:ext>
            </a:extLst>
          </p:cNvPr>
          <p:cNvGrpSpPr/>
          <p:nvPr/>
        </p:nvGrpSpPr>
        <p:grpSpPr>
          <a:xfrm>
            <a:off x="506915" y="4958081"/>
            <a:ext cx="825867" cy="476177"/>
            <a:chOff x="862515" y="5361204"/>
            <a:chExt cx="825867" cy="476177"/>
          </a:xfrm>
        </p:grpSpPr>
        <p:sp>
          <p:nvSpPr>
            <p:cNvPr id="14" name="Rectangle 13">
              <a:extLst>
                <a:ext uri="{FF2B5EF4-FFF2-40B4-BE49-F238E27FC236}">
                  <a16:creationId xmlns:a16="http://schemas.microsoft.com/office/drawing/2014/main" id="{AA6C62F7-650E-1792-D214-03C9E47834D2}"/>
                </a:ext>
              </a:extLst>
            </p:cNvPr>
            <p:cNvSpPr/>
            <p:nvPr/>
          </p:nvSpPr>
          <p:spPr bwMode="auto">
            <a:xfrm>
              <a:off x="953078" y="5361204"/>
              <a:ext cx="644742" cy="120073"/>
            </a:xfrm>
            <a:prstGeom prst="rect">
              <a:avLst/>
            </a:prstGeom>
            <a:solidFill>
              <a:schemeClr val="bg2"/>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E7B5FA3C-1DE6-86EB-B138-C069C76B656D}"/>
                </a:ext>
              </a:extLst>
            </p:cNvPr>
            <p:cNvSpPr txBox="1"/>
            <p:nvPr/>
          </p:nvSpPr>
          <p:spPr>
            <a:xfrm>
              <a:off x="862515" y="5468049"/>
              <a:ext cx="825867" cy="369332"/>
            </a:xfrm>
            <a:prstGeom prst="rect">
              <a:avLst/>
            </a:prstGeom>
            <a:noFill/>
          </p:spPr>
          <p:txBody>
            <a:bodyPr wrap="none" rtlCol="0">
              <a:spAutoFit/>
            </a:bodyPr>
            <a:lstStyle/>
            <a:p>
              <a:r>
                <a:rPr lang="en-AU"/>
                <a:t>100 m</a:t>
              </a:r>
            </a:p>
          </p:txBody>
        </p:sp>
      </p:grpSp>
      <p:grpSp>
        <p:nvGrpSpPr>
          <p:cNvPr id="19" name="Group 18">
            <a:extLst>
              <a:ext uri="{FF2B5EF4-FFF2-40B4-BE49-F238E27FC236}">
                <a16:creationId xmlns:a16="http://schemas.microsoft.com/office/drawing/2014/main" id="{615AD8FE-860F-CC09-81BC-805ADD663349}"/>
              </a:ext>
            </a:extLst>
          </p:cNvPr>
          <p:cNvGrpSpPr/>
          <p:nvPr/>
        </p:nvGrpSpPr>
        <p:grpSpPr>
          <a:xfrm>
            <a:off x="4057835" y="4958081"/>
            <a:ext cx="825867" cy="476177"/>
            <a:chOff x="3880035" y="5361204"/>
            <a:chExt cx="825867" cy="476177"/>
          </a:xfrm>
        </p:grpSpPr>
        <p:sp>
          <p:nvSpPr>
            <p:cNvPr id="16" name="Rectangle 15">
              <a:extLst>
                <a:ext uri="{FF2B5EF4-FFF2-40B4-BE49-F238E27FC236}">
                  <a16:creationId xmlns:a16="http://schemas.microsoft.com/office/drawing/2014/main" id="{CF8C0E73-381B-5982-CD0E-F32D4E54F0D5}"/>
                </a:ext>
              </a:extLst>
            </p:cNvPr>
            <p:cNvSpPr/>
            <p:nvPr/>
          </p:nvSpPr>
          <p:spPr bwMode="auto">
            <a:xfrm>
              <a:off x="3970598" y="5361204"/>
              <a:ext cx="644742" cy="120073"/>
            </a:xfrm>
            <a:prstGeom prst="rect">
              <a:avLst/>
            </a:prstGeom>
            <a:solidFill>
              <a:schemeClr val="bg2"/>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B0F9889D-A764-14B9-1307-EFA05941BD8A}"/>
                </a:ext>
              </a:extLst>
            </p:cNvPr>
            <p:cNvSpPr txBox="1"/>
            <p:nvPr/>
          </p:nvSpPr>
          <p:spPr>
            <a:xfrm>
              <a:off x="3880035" y="5468049"/>
              <a:ext cx="825867" cy="369332"/>
            </a:xfrm>
            <a:prstGeom prst="rect">
              <a:avLst/>
            </a:prstGeom>
            <a:noFill/>
          </p:spPr>
          <p:txBody>
            <a:bodyPr wrap="none" rtlCol="0">
              <a:spAutoFit/>
            </a:bodyPr>
            <a:lstStyle/>
            <a:p>
              <a:r>
                <a:rPr lang="en-AU"/>
                <a:t>100 m</a:t>
              </a:r>
            </a:p>
          </p:txBody>
        </p:sp>
      </p:grpSp>
      <p:grpSp>
        <p:nvGrpSpPr>
          <p:cNvPr id="20" name="Group 19">
            <a:extLst>
              <a:ext uri="{FF2B5EF4-FFF2-40B4-BE49-F238E27FC236}">
                <a16:creationId xmlns:a16="http://schemas.microsoft.com/office/drawing/2014/main" id="{814DC3BF-DFDF-A2E3-2866-59E9835A237C}"/>
              </a:ext>
            </a:extLst>
          </p:cNvPr>
          <p:cNvGrpSpPr/>
          <p:nvPr/>
        </p:nvGrpSpPr>
        <p:grpSpPr>
          <a:xfrm>
            <a:off x="7761155" y="4958081"/>
            <a:ext cx="825867" cy="476177"/>
            <a:chOff x="3880035" y="5361204"/>
            <a:chExt cx="825867" cy="476177"/>
          </a:xfrm>
        </p:grpSpPr>
        <p:sp>
          <p:nvSpPr>
            <p:cNvPr id="21" name="Rectangle 20">
              <a:extLst>
                <a:ext uri="{FF2B5EF4-FFF2-40B4-BE49-F238E27FC236}">
                  <a16:creationId xmlns:a16="http://schemas.microsoft.com/office/drawing/2014/main" id="{910F6E73-60F3-84FA-52B3-D08395602935}"/>
                </a:ext>
              </a:extLst>
            </p:cNvPr>
            <p:cNvSpPr/>
            <p:nvPr/>
          </p:nvSpPr>
          <p:spPr bwMode="auto">
            <a:xfrm>
              <a:off x="3970598" y="5361204"/>
              <a:ext cx="644742" cy="120073"/>
            </a:xfrm>
            <a:prstGeom prst="rect">
              <a:avLst/>
            </a:prstGeom>
            <a:solidFill>
              <a:schemeClr val="bg2"/>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048C26E7-DB9D-D90C-4D6F-3726FCFA89E9}"/>
                </a:ext>
              </a:extLst>
            </p:cNvPr>
            <p:cNvSpPr txBox="1"/>
            <p:nvPr/>
          </p:nvSpPr>
          <p:spPr>
            <a:xfrm>
              <a:off x="3880035" y="5468049"/>
              <a:ext cx="825867" cy="369332"/>
            </a:xfrm>
            <a:prstGeom prst="rect">
              <a:avLst/>
            </a:prstGeom>
            <a:noFill/>
          </p:spPr>
          <p:txBody>
            <a:bodyPr wrap="none" rtlCol="0">
              <a:spAutoFit/>
            </a:bodyPr>
            <a:lstStyle/>
            <a:p>
              <a:r>
                <a:rPr lang="en-AU"/>
                <a:t>100 m</a:t>
              </a:r>
            </a:p>
          </p:txBody>
        </p:sp>
      </p:grpSp>
    </p:spTree>
    <p:extLst>
      <p:ext uri="{BB962C8B-B14F-4D97-AF65-F5344CB8AC3E}">
        <p14:creationId xmlns:p14="http://schemas.microsoft.com/office/powerpoint/2010/main" val="351071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F3EF6-8612-4A28-5523-0456063F6DE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3F84FEE-8647-C9C9-D331-E3C761CC5801}"/>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SPATIAL RESOLUTION</a:t>
            </a:r>
          </a:p>
        </p:txBody>
      </p:sp>
      <p:sp>
        <p:nvSpPr>
          <p:cNvPr id="3" name="Date Placeholder 3">
            <a:extLst>
              <a:ext uri="{FF2B5EF4-FFF2-40B4-BE49-F238E27FC236}">
                <a16:creationId xmlns:a16="http://schemas.microsoft.com/office/drawing/2014/main" id="{B13809A8-E6FD-E0DA-63C1-7496CE789563}"/>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6F0B6F31-3350-9F9E-3B61-8FFA2B09438B}"/>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12" name="Picture 11">
            <a:extLst>
              <a:ext uri="{FF2B5EF4-FFF2-40B4-BE49-F238E27FC236}">
                <a16:creationId xmlns:a16="http://schemas.microsoft.com/office/drawing/2014/main" id="{DB6D71DA-DC96-4FC6-1913-47D06C4C272E}"/>
              </a:ext>
            </a:extLst>
          </p:cNvPr>
          <p:cNvPicPr>
            <a:picLocks noChangeAspect="1"/>
          </p:cNvPicPr>
          <p:nvPr/>
        </p:nvPicPr>
        <p:blipFill>
          <a:blip r:embed="rId3"/>
          <a:srcRect l="11308" t="5149" r="26913" b="4065"/>
          <a:stretch>
            <a:fillRect/>
          </a:stretch>
        </p:blipFill>
        <p:spPr>
          <a:xfrm>
            <a:off x="847662" y="998421"/>
            <a:ext cx="3232725" cy="2974109"/>
          </a:xfrm>
          <a:prstGeom prst="rect">
            <a:avLst/>
          </a:prstGeom>
        </p:spPr>
      </p:pic>
      <p:pic>
        <p:nvPicPr>
          <p:cNvPr id="10" name="Picture 9">
            <a:extLst>
              <a:ext uri="{FF2B5EF4-FFF2-40B4-BE49-F238E27FC236}">
                <a16:creationId xmlns:a16="http://schemas.microsoft.com/office/drawing/2014/main" id="{3F288457-AC60-4ECF-D98B-14A9923C3D89}"/>
              </a:ext>
            </a:extLst>
          </p:cNvPr>
          <p:cNvPicPr>
            <a:picLocks noChangeAspect="1"/>
          </p:cNvPicPr>
          <p:nvPr/>
        </p:nvPicPr>
        <p:blipFill>
          <a:blip r:embed="rId4"/>
          <a:srcRect l="12154" t="4901" r="23414" b="4313"/>
          <a:stretch>
            <a:fillRect/>
          </a:stretch>
        </p:blipFill>
        <p:spPr>
          <a:xfrm>
            <a:off x="4331858" y="998421"/>
            <a:ext cx="3356968" cy="2974109"/>
          </a:xfrm>
          <a:prstGeom prst="rect">
            <a:avLst/>
          </a:prstGeom>
        </p:spPr>
      </p:pic>
      <p:pic>
        <p:nvPicPr>
          <p:cNvPr id="8" name="Picture 7">
            <a:extLst>
              <a:ext uri="{FF2B5EF4-FFF2-40B4-BE49-F238E27FC236}">
                <a16:creationId xmlns:a16="http://schemas.microsoft.com/office/drawing/2014/main" id="{66733282-492C-6049-DDAC-5C2B0A693C94}"/>
              </a:ext>
            </a:extLst>
          </p:cNvPr>
          <p:cNvPicPr>
            <a:picLocks noChangeAspect="1"/>
          </p:cNvPicPr>
          <p:nvPr/>
        </p:nvPicPr>
        <p:blipFill>
          <a:blip r:embed="rId5"/>
          <a:srcRect l="10547" t="4655" r="22247" b="4561"/>
          <a:stretch>
            <a:fillRect/>
          </a:stretch>
        </p:blipFill>
        <p:spPr>
          <a:xfrm>
            <a:off x="7832436" y="998421"/>
            <a:ext cx="3671306" cy="2974109"/>
          </a:xfrm>
          <a:prstGeom prst="rect">
            <a:avLst/>
          </a:prstGeom>
        </p:spPr>
      </p:pic>
      <p:sp>
        <p:nvSpPr>
          <p:cNvPr id="17" name="TextBox 16">
            <a:extLst>
              <a:ext uri="{FF2B5EF4-FFF2-40B4-BE49-F238E27FC236}">
                <a16:creationId xmlns:a16="http://schemas.microsoft.com/office/drawing/2014/main" id="{775B060A-08ED-E907-6896-0866339DB693}"/>
              </a:ext>
            </a:extLst>
          </p:cNvPr>
          <p:cNvSpPr txBox="1"/>
          <p:nvPr/>
        </p:nvSpPr>
        <p:spPr>
          <a:xfrm>
            <a:off x="976298" y="4004353"/>
            <a:ext cx="1627369" cy="369332"/>
          </a:xfrm>
          <a:prstGeom prst="rect">
            <a:avLst/>
          </a:prstGeom>
          <a:noFill/>
        </p:spPr>
        <p:txBody>
          <a:bodyPr wrap="none" rtlCol="0">
            <a:spAutoFit/>
          </a:bodyPr>
          <a:lstStyle/>
          <a:p>
            <a:r>
              <a:rPr lang="en-AU"/>
              <a:t>1 pixel = 30 m</a:t>
            </a:r>
          </a:p>
        </p:txBody>
      </p:sp>
      <p:sp>
        <p:nvSpPr>
          <p:cNvPr id="2" name="TextBox 1">
            <a:extLst>
              <a:ext uri="{FF2B5EF4-FFF2-40B4-BE49-F238E27FC236}">
                <a16:creationId xmlns:a16="http://schemas.microsoft.com/office/drawing/2014/main" id="{383818D5-0149-BF9F-5A69-697B0529F9D0}"/>
              </a:ext>
            </a:extLst>
          </p:cNvPr>
          <p:cNvSpPr txBox="1"/>
          <p:nvPr/>
        </p:nvSpPr>
        <p:spPr>
          <a:xfrm>
            <a:off x="4331858" y="4022080"/>
            <a:ext cx="1627369" cy="369332"/>
          </a:xfrm>
          <a:prstGeom prst="rect">
            <a:avLst/>
          </a:prstGeom>
          <a:noFill/>
        </p:spPr>
        <p:txBody>
          <a:bodyPr wrap="none" rtlCol="0">
            <a:spAutoFit/>
          </a:bodyPr>
          <a:lstStyle/>
          <a:p>
            <a:r>
              <a:rPr lang="en-AU"/>
              <a:t>1 pixel = 10 m</a:t>
            </a:r>
          </a:p>
        </p:txBody>
      </p:sp>
      <p:sp>
        <p:nvSpPr>
          <p:cNvPr id="4" name="TextBox 3">
            <a:extLst>
              <a:ext uri="{FF2B5EF4-FFF2-40B4-BE49-F238E27FC236}">
                <a16:creationId xmlns:a16="http://schemas.microsoft.com/office/drawing/2014/main" id="{2A87A191-F33C-9F08-4E1A-E6316A88ACD9}"/>
              </a:ext>
            </a:extLst>
          </p:cNvPr>
          <p:cNvSpPr txBox="1"/>
          <p:nvPr/>
        </p:nvSpPr>
        <p:spPr>
          <a:xfrm>
            <a:off x="7832436" y="3972530"/>
            <a:ext cx="1691489" cy="369332"/>
          </a:xfrm>
          <a:prstGeom prst="rect">
            <a:avLst/>
          </a:prstGeom>
          <a:noFill/>
        </p:spPr>
        <p:txBody>
          <a:bodyPr wrap="none" rtlCol="0">
            <a:spAutoFit/>
          </a:bodyPr>
          <a:lstStyle/>
          <a:p>
            <a:r>
              <a:rPr lang="en-AU"/>
              <a:t>1 pixel = 0.1 m</a:t>
            </a:r>
          </a:p>
        </p:txBody>
      </p:sp>
      <p:sp>
        <p:nvSpPr>
          <p:cNvPr id="7" name="Arrow: Right 6">
            <a:extLst>
              <a:ext uri="{FF2B5EF4-FFF2-40B4-BE49-F238E27FC236}">
                <a16:creationId xmlns:a16="http://schemas.microsoft.com/office/drawing/2014/main" id="{910DC06A-189C-B291-7FCA-C4FADA313167}"/>
              </a:ext>
            </a:extLst>
          </p:cNvPr>
          <p:cNvSpPr/>
          <p:nvPr/>
        </p:nvSpPr>
        <p:spPr bwMode="auto">
          <a:xfrm>
            <a:off x="976298" y="4414930"/>
            <a:ext cx="10373032" cy="638650"/>
          </a:xfrm>
          <a:prstGeom prst="rightArrow">
            <a:avLst/>
          </a:prstGeom>
          <a:gradFill>
            <a:gsLst>
              <a:gs pos="0">
                <a:srgbClr val="0066FF"/>
              </a:gs>
              <a:gs pos="100000">
                <a:srgbClr val="C00000"/>
              </a:gs>
            </a:gsLst>
            <a:lin ang="0" scaled="0"/>
          </a:gra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34FADAB3-F8F3-36D6-03F2-F0279A64ABCC}"/>
              </a:ext>
            </a:extLst>
          </p:cNvPr>
          <p:cNvSpPr txBox="1"/>
          <p:nvPr/>
        </p:nvSpPr>
        <p:spPr>
          <a:xfrm>
            <a:off x="203200" y="4897346"/>
            <a:ext cx="3367477" cy="523220"/>
          </a:xfrm>
          <a:prstGeom prst="rect">
            <a:avLst/>
          </a:prstGeom>
          <a:noFill/>
        </p:spPr>
        <p:txBody>
          <a:bodyPr wrap="square">
            <a:spAutoFit/>
          </a:bodyPr>
          <a:lstStyle/>
          <a:p>
            <a:r>
              <a:rPr lang="en-US" sz="2800"/>
              <a:t>Lower resolution</a:t>
            </a:r>
            <a:endParaRPr lang="en-AU" sz="2800"/>
          </a:p>
        </p:txBody>
      </p:sp>
      <p:sp>
        <p:nvSpPr>
          <p:cNvPr id="11" name="TextBox 10">
            <a:extLst>
              <a:ext uri="{FF2B5EF4-FFF2-40B4-BE49-F238E27FC236}">
                <a16:creationId xmlns:a16="http://schemas.microsoft.com/office/drawing/2014/main" id="{100454D9-403A-4461-2ECA-25FE34C16476}"/>
              </a:ext>
            </a:extLst>
          </p:cNvPr>
          <p:cNvSpPr txBox="1"/>
          <p:nvPr/>
        </p:nvSpPr>
        <p:spPr>
          <a:xfrm>
            <a:off x="9247311" y="4897346"/>
            <a:ext cx="3092174" cy="523220"/>
          </a:xfrm>
          <a:prstGeom prst="rect">
            <a:avLst/>
          </a:prstGeom>
          <a:noFill/>
        </p:spPr>
        <p:txBody>
          <a:bodyPr wrap="square">
            <a:spAutoFit/>
          </a:bodyPr>
          <a:lstStyle/>
          <a:p>
            <a:r>
              <a:rPr lang="en-US" sz="2800"/>
              <a:t>Higher resolution</a:t>
            </a:r>
            <a:endParaRPr lang="en-AU" sz="2800"/>
          </a:p>
        </p:txBody>
      </p:sp>
    </p:spTree>
    <p:extLst>
      <p:ext uri="{BB962C8B-B14F-4D97-AF65-F5344CB8AC3E}">
        <p14:creationId xmlns:p14="http://schemas.microsoft.com/office/powerpoint/2010/main" val="232921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1423AC-71C1-EFA2-2EB8-6EEF6394F150}"/>
              </a:ext>
            </a:extLst>
          </p:cNvPr>
          <p:cNvPicPr>
            <a:picLocks noChangeAspect="1"/>
          </p:cNvPicPr>
          <p:nvPr/>
        </p:nvPicPr>
        <p:blipFill rotWithShape="1">
          <a:blip r:embed="rId2">
            <a:extLst>
              <a:ext uri="{28A0092B-C50C-407E-A947-70E740481C1C}">
                <a14:useLocalDpi xmlns:a14="http://schemas.microsoft.com/office/drawing/2010/main" val="0"/>
              </a:ext>
            </a:extLst>
          </a:blip>
          <a:srcRect l="1" t="9708" r="45389" b="34871"/>
          <a:stretch/>
        </p:blipFill>
        <p:spPr>
          <a:xfrm>
            <a:off x="945367" y="1513015"/>
            <a:ext cx="3528000" cy="3528000"/>
          </a:xfrm>
          <a:prstGeom prst="rect">
            <a:avLst/>
          </a:prstGeom>
        </p:spPr>
      </p:pic>
      <p:pic>
        <p:nvPicPr>
          <p:cNvPr id="11266" name="Picture 2" descr="marta-yebra">
            <a:extLst>
              <a:ext uri="{FF2B5EF4-FFF2-40B4-BE49-F238E27FC236}">
                <a16:creationId xmlns:a16="http://schemas.microsoft.com/office/drawing/2014/main" id="{BB1B6844-D68A-3E9C-592A-C6ECAD7F2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720" y="1513015"/>
            <a:ext cx="3528000" cy="35280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3">
            <a:extLst>
              <a:ext uri="{FF2B5EF4-FFF2-40B4-BE49-F238E27FC236}">
                <a16:creationId xmlns:a16="http://schemas.microsoft.com/office/drawing/2014/main" id="{95719525-DB15-92A3-699B-7073596DDBF7}"/>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F8104CE9-A557-F36A-C5F7-0FA7C5B2F07F}"/>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6" name="TextBox 5">
            <a:extLst>
              <a:ext uri="{FF2B5EF4-FFF2-40B4-BE49-F238E27FC236}">
                <a16:creationId xmlns:a16="http://schemas.microsoft.com/office/drawing/2014/main" id="{068D8FAD-34CF-20E6-3175-3DBE64F55D8C}"/>
              </a:ext>
            </a:extLst>
          </p:cNvPr>
          <p:cNvSpPr txBox="1"/>
          <p:nvPr/>
        </p:nvSpPr>
        <p:spPr>
          <a:xfrm>
            <a:off x="255210" y="840102"/>
            <a:ext cx="2903359" cy="646331"/>
          </a:xfrm>
          <a:prstGeom prst="rect">
            <a:avLst/>
          </a:prstGeom>
          <a:noFill/>
        </p:spPr>
        <p:txBody>
          <a:bodyPr wrap="none" rtlCol="0">
            <a:spAutoFit/>
          </a:bodyPr>
          <a:lstStyle/>
          <a:p>
            <a:r>
              <a:rPr lang="en-AU" sz="3600"/>
              <a:t>Who are we?</a:t>
            </a:r>
          </a:p>
        </p:txBody>
      </p:sp>
      <p:sp>
        <p:nvSpPr>
          <p:cNvPr id="10" name="Subtitle 4">
            <a:extLst>
              <a:ext uri="{FF2B5EF4-FFF2-40B4-BE49-F238E27FC236}">
                <a16:creationId xmlns:a16="http://schemas.microsoft.com/office/drawing/2014/main" id="{4068E38C-0B88-DCE6-94FB-D9EE1120FF18}"/>
              </a:ext>
            </a:extLst>
          </p:cNvPr>
          <p:cNvSpPr txBox="1">
            <a:spLocks/>
          </p:cNvSpPr>
          <p:nvPr/>
        </p:nvSpPr>
        <p:spPr bwMode="auto">
          <a:xfrm>
            <a:off x="6461760" y="5067597"/>
            <a:ext cx="270164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2400">
                <a:solidFill>
                  <a:schemeClr val="tx1"/>
                </a:solidFill>
                <a:latin typeface="Public Sans" pitchFamily="2" charset="0"/>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000">
                <a:solidFill>
                  <a:schemeClr val="tx1"/>
                </a:solidFill>
                <a:latin typeface="Public Sans" pitchFamily="2" charset="0"/>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1800">
                <a:solidFill>
                  <a:schemeClr val="tx1"/>
                </a:solidFill>
                <a:latin typeface="Public Sans" pitchFamily="2" charset="0"/>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1600">
                <a:solidFill>
                  <a:schemeClr val="tx1"/>
                </a:solidFill>
                <a:latin typeface="Public Sans" pitchFamily="2" charset="0"/>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Public Sans" pitchFamily="2" charset="0"/>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a:buFont typeface="Wingdings" pitchFamily="2" charset="2"/>
              <a:buNone/>
            </a:pPr>
            <a:r>
              <a:rPr lang="en-AU" sz="2000" b="1" kern="0"/>
              <a:t>	Prof. Marta</a:t>
            </a:r>
          </a:p>
        </p:txBody>
      </p:sp>
      <p:sp>
        <p:nvSpPr>
          <p:cNvPr id="11" name="Subtitle 4">
            <a:extLst>
              <a:ext uri="{FF2B5EF4-FFF2-40B4-BE49-F238E27FC236}">
                <a16:creationId xmlns:a16="http://schemas.microsoft.com/office/drawing/2014/main" id="{B545EE41-4FEE-C805-CBF7-530EE8002BF3}"/>
              </a:ext>
            </a:extLst>
          </p:cNvPr>
          <p:cNvSpPr txBox="1">
            <a:spLocks/>
          </p:cNvSpPr>
          <p:nvPr/>
        </p:nvSpPr>
        <p:spPr bwMode="auto">
          <a:xfrm>
            <a:off x="912754" y="5067597"/>
            <a:ext cx="3309778"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2400">
                <a:solidFill>
                  <a:schemeClr val="tx1"/>
                </a:solidFill>
                <a:latin typeface="Public Sans" pitchFamily="2" charset="0"/>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000">
                <a:solidFill>
                  <a:schemeClr val="tx1"/>
                </a:solidFill>
                <a:latin typeface="Public Sans" pitchFamily="2" charset="0"/>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1800">
                <a:solidFill>
                  <a:schemeClr val="tx1"/>
                </a:solidFill>
                <a:latin typeface="Public Sans" pitchFamily="2" charset="0"/>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1600">
                <a:solidFill>
                  <a:schemeClr val="tx1"/>
                </a:solidFill>
                <a:latin typeface="Public Sans" pitchFamily="2" charset="0"/>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Public Sans" pitchFamily="2" charset="0"/>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a:buFont typeface="Wingdings" pitchFamily="2" charset="2"/>
              <a:buNone/>
            </a:pPr>
            <a:r>
              <a:rPr lang="en-AU" sz="2000" b="1" kern="0"/>
              <a:t>	Dr. Nicolas</a:t>
            </a:r>
          </a:p>
        </p:txBody>
      </p:sp>
    </p:spTree>
    <p:extLst>
      <p:ext uri="{BB962C8B-B14F-4D97-AF65-F5344CB8AC3E}">
        <p14:creationId xmlns:p14="http://schemas.microsoft.com/office/powerpoint/2010/main" val="1951287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A1401-71D4-3E63-DFA8-109A7036A13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71D1B8A-A614-B6BD-F7B9-30DEC0284733}"/>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205CEC32-6613-20F5-C981-C03266B584C0}"/>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CCEB6353-358A-645E-D59F-14812A173610}"/>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8" name="TextBox 7">
            <a:extLst>
              <a:ext uri="{FF2B5EF4-FFF2-40B4-BE49-F238E27FC236}">
                <a16:creationId xmlns:a16="http://schemas.microsoft.com/office/drawing/2014/main" id="{7C652B13-9671-92D7-D921-B003760A001F}"/>
              </a:ext>
            </a:extLst>
          </p:cNvPr>
          <p:cNvSpPr txBox="1"/>
          <p:nvPr/>
        </p:nvSpPr>
        <p:spPr>
          <a:xfrm>
            <a:off x="209551" y="855849"/>
            <a:ext cx="3324224" cy="707886"/>
          </a:xfrm>
          <a:prstGeom prst="rect">
            <a:avLst/>
          </a:prstGeom>
          <a:noFill/>
        </p:spPr>
        <p:txBody>
          <a:bodyPr wrap="square">
            <a:spAutoFit/>
          </a:bodyPr>
          <a:lstStyle/>
          <a:p>
            <a:r>
              <a:rPr lang="en-US" sz="4000">
                <a:solidFill>
                  <a:schemeClr val="bg2"/>
                </a:solidFill>
              </a:rPr>
              <a:t>Summary</a:t>
            </a:r>
            <a:endParaRPr lang="en-AU" sz="4400"/>
          </a:p>
        </p:txBody>
      </p:sp>
      <p:sp>
        <p:nvSpPr>
          <p:cNvPr id="5" name="TextBox 4">
            <a:extLst>
              <a:ext uri="{FF2B5EF4-FFF2-40B4-BE49-F238E27FC236}">
                <a16:creationId xmlns:a16="http://schemas.microsoft.com/office/drawing/2014/main" id="{823446F0-4CE7-6E92-5824-5F17D0886262}"/>
              </a:ext>
            </a:extLst>
          </p:cNvPr>
          <p:cNvSpPr txBox="1"/>
          <p:nvPr/>
        </p:nvSpPr>
        <p:spPr>
          <a:xfrm>
            <a:off x="1543049" y="1792385"/>
            <a:ext cx="10144125" cy="3013838"/>
          </a:xfrm>
          <a:prstGeom prst="rect">
            <a:avLst/>
          </a:prstGeom>
          <a:noFill/>
        </p:spPr>
        <p:txBody>
          <a:bodyPr wrap="square">
            <a:spAutoFit/>
          </a:bodyPr>
          <a:lstStyle/>
          <a:p>
            <a:pPr marL="742950" indent="-742950">
              <a:lnSpc>
                <a:spcPct val="150000"/>
              </a:lnSpc>
              <a:buFont typeface="+mj-lt"/>
              <a:buAutoNum type="arabicPeriod"/>
            </a:pPr>
            <a:r>
              <a:rPr lang="en-US" sz="4400"/>
              <a:t>Satellites </a:t>
            </a:r>
            <a:r>
              <a:rPr lang="en-AU" sz="4400"/>
              <a:t>have different resolutions.</a:t>
            </a:r>
          </a:p>
          <a:p>
            <a:pPr marL="742950" indent="-742950">
              <a:lnSpc>
                <a:spcPct val="150000"/>
              </a:lnSpc>
              <a:buFont typeface="+mj-lt"/>
              <a:buAutoNum type="arabicPeriod"/>
            </a:pPr>
            <a:r>
              <a:rPr lang="en-AU" sz="4400"/>
              <a:t>Each pixel may represent a small or large area.</a:t>
            </a:r>
            <a:endParaRPr lang="en-US" sz="4400"/>
          </a:p>
        </p:txBody>
      </p:sp>
    </p:spTree>
    <p:extLst>
      <p:ext uri="{BB962C8B-B14F-4D97-AF65-F5344CB8AC3E}">
        <p14:creationId xmlns:p14="http://schemas.microsoft.com/office/powerpoint/2010/main" val="39078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F2608-4239-E568-3370-8B1DE487A3E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D679248-99FA-FED7-2C7B-03EADF7ED489}"/>
              </a:ext>
            </a:extLst>
          </p:cNvPr>
          <p:cNvSpPr/>
          <p:nvPr/>
        </p:nvSpPr>
        <p:spPr bwMode="auto">
          <a:xfrm>
            <a:off x="-76500" y="763380"/>
            <a:ext cx="12276000" cy="5508000"/>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BC98E216-2DE9-FC42-AB04-3737623AB2E2}"/>
              </a:ext>
            </a:extLst>
          </p:cNvPr>
          <p:cNvSpPr>
            <a:spLocks noGrp="1"/>
          </p:cNvSpPr>
          <p:nvPr>
            <p:ph type="title"/>
          </p:nvPr>
        </p:nvSpPr>
        <p:spPr>
          <a:xfrm>
            <a:off x="3264000" y="989943"/>
            <a:ext cx="8400000" cy="2852737"/>
          </a:xfrm>
        </p:spPr>
        <p:txBody>
          <a:bodyPr>
            <a:normAutofit fontScale="90000"/>
          </a:bodyPr>
          <a:lstStyle/>
          <a:p>
            <a:r>
              <a:rPr lang="en-AU">
                <a:solidFill>
                  <a:schemeClr val="bg2"/>
                </a:solidFill>
              </a:rPr>
              <a:t>Satellites - </a:t>
            </a:r>
            <a:br>
              <a:rPr lang="en-AU">
                <a:solidFill>
                  <a:schemeClr val="bg2"/>
                </a:solidFill>
              </a:rPr>
            </a:br>
            <a:br>
              <a:rPr lang="en-AU">
                <a:solidFill>
                  <a:schemeClr val="bg2"/>
                </a:solidFill>
              </a:rPr>
            </a:br>
            <a:r>
              <a:rPr lang="en-AU">
                <a:solidFill>
                  <a:schemeClr val="bg2"/>
                </a:solidFill>
              </a:rPr>
              <a:t>spectral resolution</a:t>
            </a:r>
          </a:p>
        </p:txBody>
      </p:sp>
      <p:sp>
        <p:nvSpPr>
          <p:cNvPr id="4" name="Slide Number Placeholder 3">
            <a:extLst>
              <a:ext uri="{FF2B5EF4-FFF2-40B4-BE49-F238E27FC236}">
                <a16:creationId xmlns:a16="http://schemas.microsoft.com/office/drawing/2014/main" id="{3ADE2331-BCA9-985F-39C7-8920DA9ED1AA}"/>
              </a:ext>
            </a:extLst>
          </p:cNvPr>
          <p:cNvSpPr>
            <a:spLocks noGrp="1"/>
          </p:cNvSpPr>
          <p:nvPr>
            <p:ph type="sldNum" sz="quarter" idx="12"/>
          </p:nvPr>
        </p:nvSpPr>
        <p:spPr>
          <a:xfrm>
            <a:off x="523038" y="6353999"/>
            <a:ext cx="480000" cy="144000"/>
          </a:xfrm>
        </p:spPr>
        <p:txBody>
          <a:bodyPr/>
          <a:lstStyle/>
          <a:p>
            <a:fld id="{10A01DC5-1685-4615-8240-15192985C6A2}" type="slidenum">
              <a:rPr lang="en-AU" smtClean="0"/>
              <a:pPr/>
              <a:t>21</a:t>
            </a:fld>
            <a:endParaRPr lang="en-AU"/>
          </a:p>
        </p:txBody>
      </p:sp>
      <p:sp>
        <p:nvSpPr>
          <p:cNvPr id="5" name="Date Placeholder 4">
            <a:extLst>
              <a:ext uri="{FF2B5EF4-FFF2-40B4-BE49-F238E27FC236}">
                <a16:creationId xmlns:a16="http://schemas.microsoft.com/office/drawing/2014/main" id="{9A64C69A-F591-41C9-961F-B1487893483C}"/>
              </a:ext>
            </a:extLst>
          </p:cNvPr>
          <p:cNvSpPr>
            <a:spLocks noGrp="1"/>
          </p:cNvSpPr>
          <p:nvPr>
            <p:ph type="dt" sz="half" idx="2"/>
          </p:nvPr>
        </p:nvSpPr>
        <p:spPr>
          <a:xfrm>
            <a:off x="9840000" y="6552000"/>
            <a:ext cx="960000" cy="144000"/>
          </a:xfrm>
        </p:spPr>
        <p:txBody>
          <a:bodyPr/>
          <a:lstStyle/>
          <a:p>
            <a:r>
              <a:rPr lang="en-US"/>
              <a:t>DD MMM YY</a:t>
            </a:r>
            <a:endParaRPr lang="en-AU"/>
          </a:p>
        </p:txBody>
      </p:sp>
      <p:sp>
        <p:nvSpPr>
          <p:cNvPr id="6" name="Text Placeholder 5">
            <a:extLst>
              <a:ext uri="{FF2B5EF4-FFF2-40B4-BE49-F238E27FC236}">
                <a16:creationId xmlns:a16="http://schemas.microsoft.com/office/drawing/2014/main" id="{6F13167F-A655-2823-4524-F31014794686}"/>
              </a:ext>
            </a:extLst>
          </p:cNvPr>
          <p:cNvSpPr>
            <a:spLocks noGrp="1"/>
          </p:cNvSpPr>
          <p:nvPr>
            <p:ph type="body" sz="quarter" idx="13"/>
          </p:nvPr>
        </p:nvSpPr>
        <p:spPr>
          <a:xfrm>
            <a:off x="432001" y="989943"/>
            <a:ext cx="2440828" cy="2410884"/>
          </a:xfrm>
        </p:spPr>
        <p:txBody>
          <a:bodyPr/>
          <a:lstStyle/>
          <a:p>
            <a:pPr marL="0" indent="0">
              <a:buNone/>
            </a:pPr>
            <a:r>
              <a:rPr lang="en-AU">
                <a:solidFill>
                  <a:schemeClr val="bg2"/>
                </a:solidFill>
              </a:rPr>
              <a:t>04</a:t>
            </a:r>
          </a:p>
        </p:txBody>
      </p:sp>
    </p:spTree>
    <p:extLst>
      <p:ext uri="{BB962C8B-B14F-4D97-AF65-F5344CB8AC3E}">
        <p14:creationId xmlns:p14="http://schemas.microsoft.com/office/powerpoint/2010/main" val="3638391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F5D38-81BF-95BE-597A-717365C5DE0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A20617D-B237-10F7-365D-31F48F2761D3}"/>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SPECTRAL RESOLUTION</a:t>
            </a:r>
          </a:p>
        </p:txBody>
      </p:sp>
      <p:sp>
        <p:nvSpPr>
          <p:cNvPr id="3" name="Date Placeholder 3">
            <a:extLst>
              <a:ext uri="{FF2B5EF4-FFF2-40B4-BE49-F238E27FC236}">
                <a16:creationId xmlns:a16="http://schemas.microsoft.com/office/drawing/2014/main" id="{3603BC3C-50D8-B0CF-F16F-CD40AA4208AA}"/>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E45A1428-C07F-2CFB-1308-DCDC38F178B0}"/>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7" name="TextBox 6">
            <a:extLst>
              <a:ext uri="{FF2B5EF4-FFF2-40B4-BE49-F238E27FC236}">
                <a16:creationId xmlns:a16="http://schemas.microsoft.com/office/drawing/2014/main" id="{D40F83B5-2AF0-9E57-A977-3536ECB5B543}"/>
              </a:ext>
            </a:extLst>
          </p:cNvPr>
          <p:cNvSpPr txBox="1"/>
          <p:nvPr/>
        </p:nvSpPr>
        <p:spPr>
          <a:xfrm>
            <a:off x="8803149" y="6082312"/>
            <a:ext cx="3477342" cy="215444"/>
          </a:xfrm>
          <a:prstGeom prst="rect">
            <a:avLst/>
          </a:prstGeom>
          <a:noFill/>
        </p:spPr>
        <p:txBody>
          <a:bodyPr wrap="square">
            <a:spAutoFit/>
          </a:bodyPr>
          <a:lstStyle/>
          <a:p>
            <a:r>
              <a:rPr lang="en-AU" sz="800">
                <a:solidFill>
                  <a:schemeClr val="bg1">
                    <a:lumMod val="50000"/>
                  </a:schemeClr>
                </a:solidFill>
              </a:rPr>
              <a:t>https://science.nasa.gov/asset/webb/the-electromagnetic-spectrum-ems/</a:t>
            </a:r>
          </a:p>
        </p:txBody>
      </p:sp>
      <p:grpSp>
        <p:nvGrpSpPr>
          <p:cNvPr id="10" name="Group 9">
            <a:extLst>
              <a:ext uri="{FF2B5EF4-FFF2-40B4-BE49-F238E27FC236}">
                <a16:creationId xmlns:a16="http://schemas.microsoft.com/office/drawing/2014/main" id="{F0B465B9-64C0-7CDA-E1D2-7BE106301F46}"/>
              </a:ext>
            </a:extLst>
          </p:cNvPr>
          <p:cNvGrpSpPr/>
          <p:nvPr/>
        </p:nvGrpSpPr>
        <p:grpSpPr>
          <a:xfrm>
            <a:off x="1012971" y="3458307"/>
            <a:ext cx="8816259" cy="950393"/>
            <a:chOff x="986503" y="3613800"/>
            <a:chExt cx="8816259" cy="950393"/>
          </a:xfrm>
        </p:grpSpPr>
        <p:sp>
          <p:nvSpPr>
            <p:cNvPr id="8" name="TextBox 7">
              <a:extLst>
                <a:ext uri="{FF2B5EF4-FFF2-40B4-BE49-F238E27FC236}">
                  <a16:creationId xmlns:a16="http://schemas.microsoft.com/office/drawing/2014/main" id="{C93D662F-4F03-23B4-ED9F-58BAF235F930}"/>
                </a:ext>
              </a:extLst>
            </p:cNvPr>
            <p:cNvSpPr txBox="1"/>
            <p:nvPr/>
          </p:nvSpPr>
          <p:spPr>
            <a:xfrm>
              <a:off x="986503" y="4040973"/>
              <a:ext cx="8816259" cy="523220"/>
            </a:xfrm>
            <a:prstGeom prst="rect">
              <a:avLst/>
            </a:prstGeom>
            <a:noFill/>
          </p:spPr>
          <p:txBody>
            <a:bodyPr wrap="square" rtlCol="0">
              <a:spAutoFit/>
            </a:bodyPr>
            <a:lstStyle/>
            <a:p>
              <a:r>
                <a:rPr lang="en-AU" sz="2800"/>
                <a:t>Satellites capture visible through infrared radiation.</a:t>
              </a:r>
            </a:p>
          </p:txBody>
        </p:sp>
        <p:sp>
          <p:nvSpPr>
            <p:cNvPr id="9" name="Right Brace 8">
              <a:extLst>
                <a:ext uri="{FF2B5EF4-FFF2-40B4-BE49-F238E27FC236}">
                  <a16:creationId xmlns:a16="http://schemas.microsoft.com/office/drawing/2014/main" id="{7A04B3C5-FC8C-0D02-3909-34C7A404C201}"/>
                </a:ext>
              </a:extLst>
            </p:cNvPr>
            <p:cNvSpPr/>
            <p:nvPr/>
          </p:nvSpPr>
          <p:spPr bwMode="auto">
            <a:xfrm rot="5400000">
              <a:off x="4761204" y="3267280"/>
              <a:ext cx="378676" cy="1071716"/>
            </a:xfrm>
            <a:prstGeom prst="rightBrace">
              <a:avLst>
                <a:gd name="adj1" fmla="val 32858"/>
                <a:gd name="adj2" fmla="val 50000"/>
              </a:avLst>
            </a:prstGeom>
            <a:noFill/>
            <a:ln w="57150" cap="sq" cmpd="sng" algn="ctr">
              <a:solidFill>
                <a:srgbClr val="230C33"/>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grpSp>
      <p:sp>
        <p:nvSpPr>
          <p:cNvPr id="12" name="TextBox 11">
            <a:extLst>
              <a:ext uri="{FF2B5EF4-FFF2-40B4-BE49-F238E27FC236}">
                <a16:creationId xmlns:a16="http://schemas.microsoft.com/office/drawing/2014/main" id="{AF42D1A1-486D-91D0-72A9-AEAE5BC455ED}"/>
              </a:ext>
            </a:extLst>
          </p:cNvPr>
          <p:cNvSpPr txBox="1"/>
          <p:nvPr/>
        </p:nvSpPr>
        <p:spPr>
          <a:xfrm>
            <a:off x="773720" y="4653965"/>
            <a:ext cx="9556954" cy="707886"/>
          </a:xfrm>
          <a:prstGeom prst="rect">
            <a:avLst/>
          </a:prstGeom>
          <a:noFill/>
        </p:spPr>
        <p:txBody>
          <a:bodyPr wrap="square">
            <a:spAutoFit/>
          </a:bodyPr>
          <a:lstStyle/>
          <a:p>
            <a:r>
              <a:rPr lang="en-AU" sz="4000">
                <a:solidFill>
                  <a:schemeClr val="bg2"/>
                </a:solidFill>
              </a:rPr>
              <a:t>But where does the radiation come from?</a:t>
            </a:r>
          </a:p>
        </p:txBody>
      </p:sp>
      <p:pic>
        <p:nvPicPr>
          <p:cNvPr id="2052" name="Picture 4" descr="Remote sensing - Coastal Wiki">
            <a:extLst>
              <a:ext uri="{FF2B5EF4-FFF2-40B4-BE49-F238E27FC236}">
                <a16:creationId xmlns:a16="http://schemas.microsoft.com/office/drawing/2014/main" id="{F668A6FD-99C0-22F1-3062-06C5B402F3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5" t="22090" r="17976" b="11647"/>
          <a:stretch>
            <a:fillRect/>
          </a:stretch>
        </p:blipFill>
        <p:spPr bwMode="auto">
          <a:xfrm>
            <a:off x="420901" y="908402"/>
            <a:ext cx="9155718" cy="245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1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E6F3E-3119-47BC-DAC7-2D6171090A4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99DA8EE-311E-60D1-F3CC-928A1C3A7B1D}"/>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WILDFIRES</a:t>
            </a:r>
          </a:p>
        </p:txBody>
      </p:sp>
      <p:sp>
        <p:nvSpPr>
          <p:cNvPr id="2" name="Date Placeholder 3">
            <a:extLst>
              <a:ext uri="{FF2B5EF4-FFF2-40B4-BE49-F238E27FC236}">
                <a16:creationId xmlns:a16="http://schemas.microsoft.com/office/drawing/2014/main" id="{155B5199-48D1-1ACD-E5D8-A9E1643717CA}"/>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FC0E83AA-C76F-F33F-1581-E6B7ED07D610}"/>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4098" name="Picture 2">
            <a:extLst>
              <a:ext uri="{FF2B5EF4-FFF2-40B4-BE49-F238E27FC236}">
                <a16:creationId xmlns:a16="http://schemas.microsoft.com/office/drawing/2014/main" id="{7D85DBC4-8E26-5A60-581C-A3EC257A0F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9"/>
          <a:stretch>
            <a:fillRect/>
          </a:stretch>
        </p:blipFill>
        <p:spPr bwMode="auto">
          <a:xfrm>
            <a:off x="210845" y="1297592"/>
            <a:ext cx="6228056" cy="45115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C32E7D-100C-2429-C114-077A0F8C6DF3}"/>
              </a:ext>
            </a:extLst>
          </p:cNvPr>
          <p:cNvSpPr txBox="1"/>
          <p:nvPr/>
        </p:nvSpPr>
        <p:spPr>
          <a:xfrm>
            <a:off x="9672000" y="6035527"/>
            <a:ext cx="2520000" cy="200055"/>
          </a:xfrm>
          <a:prstGeom prst="rect">
            <a:avLst/>
          </a:prstGeom>
          <a:noFill/>
        </p:spPr>
        <p:txBody>
          <a:bodyPr wrap="square">
            <a:spAutoFit/>
          </a:bodyPr>
          <a:lstStyle/>
          <a:p>
            <a:r>
              <a:rPr lang="en-AU" sz="700">
                <a:solidFill>
                  <a:schemeClr val="bg1">
                    <a:lumMod val="50000"/>
                  </a:schemeClr>
                </a:solidFill>
              </a:rPr>
              <a:t>https://digital-geography.com/forest-fire-tracking-landsat-8/</a:t>
            </a:r>
          </a:p>
        </p:txBody>
      </p:sp>
      <p:sp>
        <p:nvSpPr>
          <p:cNvPr id="8" name="TextBox 7">
            <a:extLst>
              <a:ext uri="{FF2B5EF4-FFF2-40B4-BE49-F238E27FC236}">
                <a16:creationId xmlns:a16="http://schemas.microsoft.com/office/drawing/2014/main" id="{95B86457-D65B-BB4E-48B2-049E9A3E5EE0}"/>
              </a:ext>
            </a:extLst>
          </p:cNvPr>
          <p:cNvSpPr txBox="1"/>
          <p:nvPr/>
        </p:nvSpPr>
        <p:spPr>
          <a:xfrm>
            <a:off x="0" y="5850861"/>
            <a:ext cx="3005221" cy="307777"/>
          </a:xfrm>
          <a:prstGeom prst="rect">
            <a:avLst/>
          </a:prstGeom>
          <a:solidFill>
            <a:schemeClr val="bg1"/>
          </a:solidFill>
        </p:spPr>
        <p:txBody>
          <a:bodyPr wrap="square">
            <a:spAutoFit/>
          </a:bodyPr>
          <a:lstStyle/>
          <a:p>
            <a:r>
              <a:rPr lang="en-AU" sz="1400" b="0" i="0" err="1">
                <a:effectLst/>
                <a:latin typeface="-apple-system"/>
              </a:rPr>
              <a:t>Västmanland</a:t>
            </a:r>
            <a:r>
              <a:rPr lang="en-AU" sz="1400" b="0" i="0">
                <a:effectLst/>
                <a:latin typeface="-apple-system"/>
              </a:rPr>
              <a:t>, Sweeden 2014</a:t>
            </a:r>
            <a:endParaRPr lang="en-AU" sz="1400"/>
          </a:p>
        </p:txBody>
      </p:sp>
      <p:sp>
        <p:nvSpPr>
          <p:cNvPr id="4" name="TextBox 3">
            <a:extLst>
              <a:ext uri="{FF2B5EF4-FFF2-40B4-BE49-F238E27FC236}">
                <a16:creationId xmlns:a16="http://schemas.microsoft.com/office/drawing/2014/main" id="{6B2A2F31-F74C-F23C-CAD3-DE466126EE76}"/>
              </a:ext>
            </a:extLst>
          </p:cNvPr>
          <p:cNvSpPr txBox="1"/>
          <p:nvPr/>
        </p:nvSpPr>
        <p:spPr>
          <a:xfrm>
            <a:off x="209551" y="1048882"/>
            <a:ext cx="6228056" cy="523220"/>
          </a:xfrm>
          <a:prstGeom prst="rect">
            <a:avLst/>
          </a:prstGeom>
          <a:solidFill>
            <a:schemeClr val="bg1"/>
          </a:solidFill>
        </p:spPr>
        <p:txBody>
          <a:bodyPr wrap="square">
            <a:spAutoFit/>
          </a:bodyPr>
          <a:lstStyle/>
          <a:p>
            <a:r>
              <a:rPr lang="en-AU" sz="2800" b="0" i="0">
                <a:solidFill>
                  <a:schemeClr val="bg2"/>
                </a:solidFill>
                <a:effectLst/>
                <a:latin typeface="-apple-system"/>
              </a:rPr>
              <a:t>Radiation from fire</a:t>
            </a:r>
            <a:endParaRPr lang="en-AU" sz="2800">
              <a:solidFill>
                <a:schemeClr val="bg2"/>
              </a:solidFill>
            </a:endParaRPr>
          </a:p>
        </p:txBody>
      </p:sp>
      <p:pic>
        <p:nvPicPr>
          <p:cNvPr id="11" name="Picture 4" descr="Remote sensing - Coastal Wiki">
            <a:extLst>
              <a:ext uri="{FF2B5EF4-FFF2-40B4-BE49-F238E27FC236}">
                <a16:creationId xmlns:a16="http://schemas.microsoft.com/office/drawing/2014/main" id="{5F06C57E-E888-6F53-2232-54F6661114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85" t="22090" r="27576" b="11647"/>
          <a:stretch>
            <a:fillRect/>
          </a:stretch>
        </p:blipFill>
        <p:spPr bwMode="auto">
          <a:xfrm>
            <a:off x="6627663" y="2546555"/>
            <a:ext cx="4974401" cy="15887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7E8DD99-B893-B201-0529-12C25BAB28B9}"/>
              </a:ext>
            </a:extLst>
          </p:cNvPr>
          <p:cNvSpPr/>
          <p:nvPr/>
        </p:nvSpPr>
        <p:spPr bwMode="auto">
          <a:xfrm>
            <a:off x="6508955" y="2212258"/>
            <a:ext cx="2644877" cy="2192594"/>
          </a:xfrm>
          <a:prstGeom prst="rect">
            <a:avLst/>
          </a:prstGeom>
          <a:solidFill>
            <a:srgbClr val="FFFFFF">
              <a:alpha val="60000"/>
            </a:srgbClr>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95C4EB91-B76C-BD7C-B4FB-2E65964894DB}"/>
              </a:ext>
            </a:extLst>
          </p:cNvPr>
          <p:cNvSpPr/>
          <p:nvPr/>
        </p:nvSpPr>
        <p:spPr bwMode="auto">
          <a:xfrm>
            <a:off x="9672000" y="2212258"/>
            <a:ext cx="2028387" cy="2192594"/>
          </a:xfrm>
          <a:prstGeom prst="rect">
            <a:avLst/>
          </a:prstGeom>
          <a:solidFill>
            <a:srgbClr val="FFFFFF">
              <a:alpha val="60000"/>
            </a:srgbClr>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7975ED6A-5CEF-8B50-3785-E73D8BE844E4}"/>
              </a:ext>
            </a:extLst>
          </p:cNvPr>
          <p:cNvSpPr/>
          <p:nvPr/>
        </p:nvSpPr>
        <p:spPr bwMode="auto">
          <a:xfrm>
            <a:off x="9153832" y="3510116"/>
            <a:ext cx="668594" cy="735814"/>
          </a:xfrm>
          <a:prstGeom prst="ellipse">
            <a:avLst/>
          </a:prstGeom>
          <a:noFill/>
          <a:ln w="76200" cap="sq"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670DE44B-7E78-757E-A5E6-4306F0BB2563}"/>
              </a:ext>
            </a:extLst>
          </p:cNvPr>
          <p:cNvSpPr/>
          <p:nvPr/>
        </p:nvSpPr>
        <p:spPr bwMode="auto">
          <a:xfrm>
            <a:off x="9140071" y="2445774"/>
            <a:ext cx="531929" cy="1064342"/>
          </a:xfrm>
          <a:prstGeom prst="rect">
            <a:avLst/>
          </a:prstGeom>
          <a:solidFill>
            <a:srgbClr val="FFFFFF">
              <a:alpha val="60000"/>
            </a:srgbClr>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12481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6510C-6448-578D-69DC-540E99BF22E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09E54D4-A721-44A0-699B-F75454D1139C}"/>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SPECTRAL RESOLUTION</a:t>
            </a:r>
          </a:p>
        </p:txBody>
      </p:sp>
      <p:sp>
        <p:nvSpPr>
          <p:cNvPr id="3" name="Date Placeholder 3">
            <a:extLst>
              <a:ext uri="{FF2B5EF4-FFF2-40B4-BE49-F238E27FC236}">
                <a16:creationId xmlns:a16="http://schemas.microsoft.com/office/drawing/2014/main" id="{0D7E9654-D703-85B7-C77E-895D19CDC67A}"/>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0287F13D-16A1-AFFE-5359-BF6188329248}"/>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7" name="Picture 6">
            <a:extLst>
              <a:ext uri="{FF2B5EF4-FFF2-40B4-BE49-F238E27FC236}">
                <a16:creationId xmlns:a16="http://schemas.microsoft.com/office/drawing/2014/main" id="{38CA6F59-9EF8-F1E9-6693-7BBFA49BE253}"/>
              </a:ext>
            </a:extLst>
          </p:cNvPr>
          <p:cNvPicPr>
            <a:picLocks noChangeAspect="1"/>
          </p:cNvPicPr>
          <p:nvPr/>
        </p:nvPicPr>
        <p:blipFill>
          <a:blip r:embed="rId3"/>
          <a:srcRect l="1706" t="1870"/>
          <a:stretch>
            <a:fillRect/>
          </a:stretch>
        </p:blipFill>
        <p:spPr>
          <a:xfrm>
            <a:off x="3481262" y="911528"/>
            <a:ext cx="8710738" cy="4545375"/>
          </a:xfrm>
          <a:prstGeom prst="rect">
            <a:avLst/>
          </a:prstGeom>
        </p:spPr>
      </p:pic>
      <p:sp>
        <p:nvSpPr>
          <p:cNvPr id="8" name="TextBox 7">
            <a:extLst>
              <a:ext uri="{FF2B5EF4-FFF2-40B4-BE49-F238E27FC236}">
                <a16:creationId xmlns:a16="http://schemas.microsoft.com/office/drawing/2014/main" id="{19DA5114-5F2E-7525-E432-F19F34BA4F9E}"/>
              </a:ext>
            </a:extLst>
          </p:cNvPr>
          <p:cNvSpPr txBox="1"/>
          <p:nvPr/>
        </p:nvSpPr>
        <p:spPr>
          <a:xfrm>
            <a:off x="9672000" y="6035527"/>
            <a:ext cx="2520000" cy="200055"/>
          </a:xfrm>
          <a:prstGeom prst="rect">
            <a:avLst/>
          </a:prstGeom>
          <a:noFill/>
        </p:spPr>
        <p:txBody>
          <a:bodyPr wrap="square">
            <a:spAutoFit/>
          </a:bodyPr>
          <a:lstStyle/>
          <a:p>
            <a:r>
              <a:rPr lang="en-AU" sz="700">
                <a:solidFill>
                  <a:schemeClr val="bg1">
                    <a:lumMod val="50000"/>
                  </a:schemeClr>
                </a:solidFill>
              </a:rPr>
              <a:t>https://rscal.maitec.com.au/specsigs/index.html</a:t>
            </a:r>
          </a:p>
        </p:txBody>
      </p:sp>
      <p:sp>
        <p:nvSpPr>
          <p:cNvPr id="30" name="TextBox 29">
            <a:extLst>
              <a:ext uri="{FF2B5EF4-FFF2-40B4-BE49-F238E27FC236}">
                <a16:creationId xmlns:a16="http://schemas.microsoft.com/office/drawing/2014/main" id="{7F49E9DE-653E-9531-DCCC-2B0E154A7C76}"/>
              </a:ext>
            </a:extLst>
          </p:cNvPr>
          <p:cNvSpPr txBox="1"/>
          <p:nvPr/>
        </p:nvSpPr>
        <p:spPr>
          <a:xfrm>
            <a:off x="203199" y="911528"/>
            <a:ext cx="4083665" cy="3539430"/>
          </a:xfrm>
          <a:prstGeom prst="rect">
            <a:avLst/>
          </a:prstGeom>
          <a:noFill/>
        </p:spPr>
        <p:txBody>
          <a:bodyPr wrap="square" rtlCol="0">
            <a:spAutoFit/>
          </a:bodyPr>
          <a:lstStyle/>
          <a:p>
            <a:r>
              <a:rPr lang="en-US" sz="2800"/>
              <a:t>Sunlight interacts with all materials on Earth’s surface.</a:t>
            </a:r>
          </a:p>
          <a:p>
            <a:endParaRPr lang="en-US" sz="2800"/>
          </a:p>
          <a:p>
            <a:r>
              <a:rPr lang="en-US" sz="2800"/>
              <a:t>Each  material absorbs and reflects specific </a:t>
            </a:r>
            <a:r>
              <a:rPr lang="en-US" sz="2800">
                <a:solidFill>
                  <a:srgbClr val="FF0000"/>
                </a:solidFill>
              </a:rPr>
              <a:t>wavelengths</a:t>
            </a:r>
            <a:r>
              <a:rPr lang="en-US" sz="2800"/>
              <a:t> (or regions) of light.</a:t>
            </a:r>
            <a:endParaRPr lang="en-AU" sz="2800"/>
          </a:p>
        </p:txBody>
      </p:sp>
    </p:spTree>
    <p:extLst>
      <p:ext uri="{BB962C8B-B14F-4D97-AF65-F5344CB8AC3E}">
        <p14:creationId xmlns:p14="http://schemas.microsoft.com/office/powerpoint/2010/main" val="1401203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F93BC-F841-B3B1-AE4C-29B3738DFA5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C77B338-145A-0568-653F-F56E37D106BA}"/>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WILDFIRES</a:t>
            </a:r>
          </a:p>
        </p:txBody>
      </p:sp>
      <p:sp>
        <p:nvSpPr>
          <p:cNvPr id="2" name="Date Placeholder 3">
            <a:extLst>
              <a:ext uri="{FF2B5EF4-FFF2-40B4-BE49-F238E27FC236}">
                <a16:creationId xmlns:a16="http://schemas.microsoft.com/office/drawing/2014/main" id="{74D422A0-15B0-3A59-9FC0-07598330AA47}"/>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89743575-96C2-2126-572F-070831919F81}"/>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5" name="TextBox 4">
            <a:extLst>
              <a:ext uri="{FF2B5EF4-FFF2-40B4-BE49-F238E27FC236}">
                <a16:creationId xmlns:a16="http://schemas.microsoft.com/office/drawing/2014/main" id="{6EDA61DA-25AA-BED0-D9AA-C5A30E790DDC}"/>
              </a:ext>
            </a:extLst>
          </p:cNvPr>
          <p:cNvSpPr txBox="1"/>
          <p:nvPr/>
        </p:nvSpPr>
        <p:spPr>
          <a:xfrm>
            <a:off x="9672000" y="6035527"/>
            <a:ext cx="2520000" cy="200055"/>
          </a:xfrm>
          <a:prstGeom prst="rect">
            <a:avLst/>
          </a:prstGeom>
          <a:noFill/>
        </p:spPr>
        <p:txBody>
          <a:bodyPr wrap="square">
            <a:spAutoFit/>
          </a:bodyPr>
          <a:lstStyle/>
          <a:p>
            <a:r>
              <a:rPr lang="en-AU" sz="700">
                <a:solidFill>
                  <a:schemeClr val="bg1">
                    <a:lumMod val="50000"/>
                  </a:schemeClr>
                </a:solidFill>
              </a:rPr>
              <a:t>https://digital-geography.com/forest-fire-tracking-landsat-8/</a:t>
            </a:r>
          </a:p>
        </p:txBody>
      </p:sp>
      <p:sp>
        <p:nvSpPr>
          <p:cNvPr id="8" name="TextBox 7">
            <a:extLst>
              <a:ext uri="{FF2B5EF4-FFF2-40B4-BE49-F238E27FC236}">
                <a16:creationId xmlns:a16="http://schemas.microsoft.com/office/drawing/2014/main" id="{70596F3D-3205-131E-3AFA-89DAEA376E98}"/>
              </a:ext>
            </a:extLst>
          </p:cNvPr>
          <p:cNvSpPr txBox="1"/>
          <p:nvPr/>
        </p:nvSpPr>
        <p:spPr>
          <a:xfrm>
            <a:off x="0" y="5850861"/>
            <a:ext cx="3005221" cy="307777"/>
          </a:xfrm>
          <a:prstGeom prst="rect">
            <a:avLst/>
          </a:prstGeom>
          <a:solidFill>
            <a:schemeClr val="bg1"/>
          </a:solidFill>
        </p:spPr>
        <p:txBody>
          <a:bodyPr wrap="square">
            <a:spAutoFit/>
          </a:bodyPr>
          <a:lstStyle/>
          <a:p>
            <a:r>
              <a:rPr lang="en-AU" sz="1400" b="0" i="0" err="1">
                <a:effectLst/>
                <a:latin typeface="-apple-system"/>
              </a:rPr>
              <a:t>Västmanland</a:t>
            </a:r>
            <a:r>
              <a:rPr lang="en-AU" sz="1400" b="0" i="0">
                <a:effectLst/>
                <a:latin typeface="-apple-system"/>
              </a:rPr>
              <a:t>, Sweeden 2014</a:t>
            </a:r>
            <a:endParaRPr lang="en-AU" sz="1400"/>
          </a:p>
        </p:txBody>
      </p:sp>
      <p:pic>
        <p:nvPicPr>
          <p:cNvPr id="4102" name="Picture 6">
            <a:extLst>
              <a:ext uri="{FF2B5EF4-FFF2-40B4-BE49-F238E27FC236}">
                <a16:creationId xmlns:a16="http://schemas.microsoft.com/office/drawing/2014/main" id="{910EAB9B-0356-837B-84CC-E0031B1C04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99" t="74710" r="31849" b="1083"/>
          <a:stretch>
            <a:fillRect/>
          </a:stretch>
        </p:blipFill>
        <p:spPr bwMode="auto">
          <a:xfrm>
            <a:off x="6474868" y="1297592"/>
            <a:ext cx="5689600" cy="45115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1CF3EE-EA7D-15FB-7D0B-45EBCF46CC24}"/>
              </a:ext>
            </a:extLst>
          </p:cNvPr>
          <p:cNvSpPr txBox="1"/>
          <p:nvPr/>
        </p:nvSpPr>
        <p:spPr>
          <a:xfrm>
            <a:off x="6473573" y="1048881"/>
            <a:ext cx="5726862" cy="523220"/>
          </a:xfrm>
          <a:prstGeom prst="rect">
            <a:avLst/>
          </a:prstGeom>
          <a:solidFill>
            <a:schemeClr val="bg1"/>
          </a:solidFill>
        </p:spPr>
        <p:txBody>
          <a:bodyPr wrap="square">
            <a:spAutoFit/>
          </a:bodyPr>
          <a:lstStyle/>
          <a:p>
            <a:r>
              <a:rPr lang="en-AU" sz="2800" b="0" i="0">
                <a:solidFill>
                  <a:schemeClr val="bg2"/>
                </a:solidFill>
                <a:effectLst/>
                <a:latin typeface="-apple-system"/>
              </a:rPr>
              <a:t>Radiation from sun</a:t>
            </a:r>
            <a:endParaRPr lang="en-AU" sz="2800">
              <a:solidFill>
                <a:schemeClr val="bg2"/>
              </a:solidFill>
            </a:endParaRPr>
          </a:p>
        </p:txBody>
      </p:sp>
      <p:pic>
        <p:nvPicPr>
          <p:cNvPr id="9" name="Picture 4" descr="Remote sensing - Coastal Wiki">
            <a:extLst>
              <a:ext uri="{FF2B5EF4-FFF2-40B4-BE49-F238E27FC236}">
                <a16:creationId xmlns:a16="http://schemas.microsoft.com/office/drawing/2014/main" id="{A934E79C-6745-A8BF-4623-786D477263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85" t="22090" r="27576" b="11647"/>
          <a:stretch>
            <a:fillRect/>
          </a:stretch>
        </p:blipFill>
        <p:spPr bwMode="auto">
          <a:xfrm>
            <a:off x="924953" y="2300748"/>
            <a:ext cx="4974401" cy="15887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7021622-6400-96AC-DFC6-A1BF42693DDE}"/>
              </a:ext>
            </a:extLst>
          </p:cNvPr>
          <p:cNvSpPr/>
          <p:nvPr/>
        </p:nvSpPr>
        <p:spPr bwMode="auto">
          <a:xfrm>
            <a:off x="806245" y="3423231"/>
            <a:ext cx="2532793" cy="735814"/>
          </a:xfrm>
          <a:prstGeom prst="rect">
            <a:avLst/>
          </a:prstGeom>
          <a:solidFill>
            <a:srgbClr val="FFFFFF">
              <a:alpha val="60000"/>
            </a:srgbClr>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F9D26680-29B2-A6FE-D735-555186773890}"/>
              </a:ext>
            </a:extLst>
          </p:cNvPr>
          <p:cNvSpPr/>
          <p:nvPr/>
        </p:nvSpPr>
        <p:spPr bwMode="auto">
          <a:xfrm>
            <a:off x="3969290" y="3365089"/>
            <a:ext cx="2028387" cy="793955"/>
          </a:xfrm>
          <a:prstGeom prst="rect">
            <a:avLst/>
          </a:prstGeom>
          <a:solidFill>
            <a:srgbClr val="FFFFFF">
              <a:alpha val="60000"/>
            </a:srgbClr>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8907EA84-C7A3-AFEE-6A55-65D243A3F20E}"/>
              </a:ext>
            </a:extLst>
          </p:cNvPr>
          <p:cNvSpPr/>
          <p:nvPr/>
        </p:nvSpPr>
        <p:spPr bwMode="auto">
          <a:xfrm>
            <a:off x="3153212" y="3264309"/>
            <a:ext cx="668594" cy="735814"/>
          </a:xfrm>
          <a:prstGeom prst="ellipse">
            <a:avLst/>
          </a:prstGeom>
          <a:noFill/>
          <a:ln w="76200" cap="sq"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05899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DA82B-3ABE-44B7-9B0D-B31B3AD5389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7104D21-BCB6-EBF9-C436-9B5358AF4BA5}"/>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WILDFIRES</a:t>
            </a:r>
          </a:p>
        </p:txBody>
      </p:sp>
      <p:sp>
        <p:nvSpPr>
          <p:cNvPr id="2" name="Date Placeholder 3">
            <a:extLst>
              <a:ext uri="{FF2B5EF4-FFF2-40B4-BE49-F238E27FC236}">
                <a16:creationId xmlns:a16="http://schemas.microsoft.com/office/drawing/2014/main" id="{05C0722A-364F-3C45-549B-FC268F42D84B}"/>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5C6B26B4-2261-47CF-94F6-0FDE87A8A5E8}"/>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4098" name="Picture 2">
            <a:extLst>
              <a:ext uri="{FF2B5EF4-FFF2-40B4-BE49-F238E27FC236}">
                <a16:creationId xmlns:a16="http://schemas.microsoft.com/office/drawing/2014/main" id="{C4783D13-367C-CCDB-D70F-9C136ADE48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9"/>
          <a:stretch>
            <a:fillRect/>
          </a:stretch>
        </p:blipFill>
        <p:spPr bwMode="auto">
          <a:xfrm>
            <a:off x="210845" y="1297592"/>
            <a:ext cx="6228056" cy="45115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DCA0A5-2597-9830-9E93-9EAA99B284CB}"/>
              </a:ext>
            </a:extLst>
          </p:cNvPr>
          <p:cNvSpPr txBox="1"/>
          <p:nvPr/>
        </p:nvSpPr>
        <p:spPr>
          <a:xfrm>
            <a:off x="9672000" y="6035527"/>
            <a:ext cx="2520000" cy="200055"/>
          </a:xfrm>
          <a:prstGeom prst="rect">
            <a:avLst/>
          </a:prstGeom>
          <a:noFill/>
        </p:spPr>
        <p:txBody>
          <a:bodyPr wrap="square">
            <a:spAutoFit/>
          </a:bodyPr>
          <a:lstStyle/>
          <a:p>
            <a:r>
              <a:rPr lang="en-AU" sz="700">
                <a:solidFill>
                  <a:schemeClr val="bg1">
                    <a:lumMod val="50000"/>
                  </a:schemeClr>
                </a:solidFill>
              </a:rPr>
              <a:t>https://digital-geography.com/forest-fire-tracking-landsat-8/</a:t>
            </a:r>
          </a:p>
        </p:txBody>
      </p:sp>
      <p:sp>
        <p:nvSpPr>
          <p:cNvPr id="8" name="TextBox 7">
            <a:extLst>
              <a:ext uri="{FF2B5EF4-FFF2-40B4-BE49-F238E27FC236}">
                <a16:creationId xmlns:a16="http://schemas.microsoft.com/office/drawing/2014/main" id="{5F5AC185-0069-1C27-3AB2-D2419D2AF600}"/>
              </a:ext>
            </a:extLst>
          </p:cNvPr>
          <p:cNvSpPr txBox="1"/>
          <p:nvPr/>
        </p:nvSpPr>
        <p:spPr>
          <a:xfrm>
            <a:off x="0" y="5850861"/>
            <a:ext cx="3005221" cy="307777"/>
          </a:xfrm>
          <a:prstGeom prst="rect">
            <a:avLst/>
          </a:prstGeom>
          <a:solidFill>
            <a:schemeClr val="bg1"/>
          </a:solidFill>
        </p:spPr>
        <p:txBody>
          <a:bodyPr wrap="square">
            <a:spAutoFit/>
          </a:bodyPr>
          <a:lstStyle/>
          <a:p>
            <a:r>
              <a:rPr lang="en-AU" sz="1400" b="0" i="0" err="1">
                <a:effectLst/>
                <a:latin typeface="-apple-system"/>
              </a:rPr>
              <a:t>Västmanland</a:t>
            </a:r>
            <a:r>
              <a:rPr lang="en-AU" sz="1400" b="0" i="0">
                <a:effectLst/>
                <a:latin typeface="-apple-system"/>
              </a:rPr>
              <a:t>, Sweeden 2014</a:t>
            </a:r>
            <a:endParaRPr lang="en-AU" sz="1400"/>
          </a:p>
        </p:txBody>
      </p:sp>
      <p:pic>
        <p:nvPicPr>
          <p:cNvPr id="4102" name="Picture 6">
            <a:extLst>
              <a:ext uri="{FF2B5EF4-FFF2-40B4-BE49-F238E27FC236}">
                <a16:creationId xmlns:a16="http://schemas.microsoft.com/office/drawing/2014/main" id="{D441F4D0-5C6D-5A9B-541A-12760D247C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99" t="74710" r="31849" b="1083"/>
          <a:stretch>
            <a:fillRect/>
          </a:stretch>
        </p:blipFill>
        <p:spPr bwMode="auto">
          <a:xfrm>
            <a:off x="6474868" y="1297592"/>
            <a:ext cx="5689600" cy="4511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583F37-A859-B07F-10FC-0FAA39E265F7}"/>
              </a:ext>
            </a:extLst>
          </p:cNvPr>
          <p:cNvSpPr txBox="1"/>
          <p:nvPr/>
        </p:nvSpPr>
        <p:spPr>
          <a:xfrm>
            <a:off x="209551" y="1048882"/>
            <a:ext cx="6228056" cy="523220"/>
          </a:xfrm>
          <a:prstGeom prst="rect">
            <a:avLst/>
          </a:prstGeom>
          <a:solidFill>
            <a:schemeClr val="bg1"/>
          </a:solidFill>
        </p:spPr>
        <p:txBody>
          <a:bodyPr wrap="square">
            <a:spAutoFit/>
          </a:bodyPr>
          <a:lstStyle/>
          <a:p>
            <a:r>
              <a:rPr lang="en-AU" sz="2800" b="0" i="0">
                <a:solidFill>
                  <a:schemeClr val="bg2"/>
                </a:solidFill>
                <a:effectLst/>
                <a:latin typeface="-apple-system"/>
              </a:rPr>
              <a:t>Radiation from fire</a:t>
            </a:r>
            <a:endParaRPr lang="en-AU" sz="2800">
              <a:solidFill>
                <a:schemeClr val="bg2"/>
              </a:solidFill>
            </a:endParaRPr>
          </a:p>
        </p:txBody>
      </p:sp>
      <p:sp>
        <p:nvSpPr>
          <p:cNvPr id="6" name="TextBox 5">
            <a:extLst>
              <a:ext uri="{FF2B5EF4-FFF2-40B4-BE49-F238E27FC236}">
                <a16:creationId xmlns:a16="http://schemas.microsoft.com/office/drawing/2014/main" id="{343299D8-6F55-C2E3-4E95-92AC05112315}"/>
              </a:ext>
            </a:extLst>
          </p:cNvPr>
          <p:cNvSpPr txBox="1"/>
          <p:nvPr/>
        </p:nvSpPr>
        <p:spPr>
          <a:xfrm>
            <a:off x="6473573" y="1048881"/>
            <a:ext cx="5726862" cy="523220"/>
          </a:xfrm>
          <a:prstGeom prst="rect">
            <a:avLst/>
          </a:prstGeom>
          <a:solidFill>
            <a:schemeClr val="bg1"/>
          </a:solidFill>
        </p:spPr>
        <p:txBody>
          <a:bodyPr wrap="square">
            <a:spAutoFit/>
          </a:bodyPr>
          <a:lstStyle/>
          <a:p>
            <a:r>
              <a:rPr lang="en-AU" sz="2800" b="0" i="0">
                <a:solidFill>
                  <a:schemeClr val="bg2"/>
                </a:solidFill>
                <a:effectLst/>
                <a:latin typeface="-apple-system"/>
              </a:rPr>
              <a:t>Radiation from sun</a:t>
            </a:r>
            <a:endParaRPr lang="en-AU" sz="2800">
              <a:solidFill>
                <a:schemeClr val="bg2"/>
              </a:solidFill>
            </a:endParaRPr>
          </a:p>
        </p:txBody>
      </p:sp>
    </p:spTree>
    <p:extLst>
      <p:ext uri="{BB962C8B-B14F-4D97-AF65-F5344CB8AC3E}">
        <p14:creationId xmlns:p14="http://schemas.microsoft.com/office/powerpoint/2010/main" val="957899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05A22-1FBA-DA87-CA56-D5262EFB07E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D57B27A-51D7-E1E9-AB0A-F80103E7B90A}"/>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FD8168B0-6E87-6429-163E-9CEBE49866CA}"/>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E1E2E80B-6976-2F3B-A2BA-F05CADAB386A}"/>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3074" name="Picture 2">
            <a:extLst>
              <a:ext uri="{FF2B5EF4-FFF2-40B4-BE49-F238E27FC236}">
                <a16:creationId xmlns:a16="http://schemas.microsoft.com/office/drawing/2014/main" id="{1B002C63-B803-6710-9ED6-128D4B42B0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05" t="17489" r="16456" b="958"/>
          <a:stretch>
            <a:fillRect/>
          </a:stretch>
        </p:blipFill>
        <p:spPr bwMode="auto">
          <a:xfrm>
            <a:off x="3642253" y="1205194"/>
            <a:ext cx="4107470" cy="4157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223A43-099A-1982-9B15-E380DBCDBA82}"/>
              </a:ext>
            </a:extLst>
          </p:cNvPr>
          <p:cNvSpPr txBox="1"/>
          <p:nvPr/>
        </p:nvSpPr>
        <p:spPr>
          <a:xfrm>
            <a:off x="9672000" y="6024399"/>
            <a:ext cx="2520000" cy="184666"/>
          </a:xfrm>
          <a:prstGeom prst="rect">
            <a:avLst/>
          </a:prstGeom>
          <a:noFill/>
        </p:spPr>
        <p:txBody>
          <a:bodyPr wrap="square">
            <a:spAutoFit/>
          </a:bodyPr>
          <a:lstStyle/>
          <a:p>
            <a:r>
              <a:rPr lang="en-AU" sz="600">
                <a:solidFill>
                  <a:schemeClr val="bg1">
                    <a:lumMod val="50000"/>
                  </a:schemeClr>
                </a:solidFill>
              </a:rPr>
              <a:t>https://www.canr.msu.edu/fccp/FCCP-ORL/FireTriangle%20(1).png</a:t>
            </a:r>
          </a:p>
        </p:txBody>
      </p:sp>
      <p:grpSp>
        <p:nvGrpSpPr>
          <p:cNvPr id="13" name="Group 12">
            <a:extLst>
              <a:ext uri="{FF2B5EF4-FFF2-40B4-BE49-F238E27FC236}">
                <a16:creationId xmlns:a16="http://schemas.microsoft.com/office/drawing/2014/main" id="{7D8C4DF3-3C62-29F0-C491-E52AE73C9ED9}"/>
              </a:ext>
            </a:extLst>
          </p:cNvPr>
          <p:cNvGrpSpPr/>
          <p:nvPr/>
        </p:nvGrpSpPr>
        <p:grpSpPr>
          <a:xfrm>
            <a:off x="3627590" y="1031233"/>
            <a:ext cx="2868169" cy="3665508"/>
            <a:chOff x="3435474" y="1070791"/>
            <a:chExt cx="2868169" cy="3665508"/>
          </a:xfrm>
          <a:solidFill>
            <a:schemeClr val="bg1"/>
          </a:solidFill>
        </p:grpSpPr>
        <p:sp>
          <p:nvSpPr>
            <p:cNvPr id="11" name="Rectangle 10">
              <a:extLst>
                <a:ext uri="{FF2B5EF4-FFF2-40B4-BE49-F238E27FC236}">
                  <a16:creationId xmlns:a16="http://schemas.microsoft.com/office/drawing/2014/main" id="{B92BE9F8-CD1C-7EBE-0EA5-448F9B9F594D}"/>
                </a:ext>
              </a:extLst>
            </p:cNvPr>
            <p:cNvSpPr/>
            <p:nvPr/>
          </p:nvSpPr>
          <p:spPr bwMode="auto">
            <a:xfrm rot="17914702">
              <a:off x="2322085" y="2257345"/>
              <a:ext cx="3592343" cy="1365566"/>
            </a:xfrm>
            <a:prstGeom prst="rect">
              <a:avLst/>
            </a:prstGeom>
            <a:grp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418B339D-5DA7-1A1A-74A6-D1C5095F9A9D}"/>
                </a:ext>
              </a:extLst>
            </p:cNvPr>
            <p:cNvSpPr/>
            <p:nvPr/>
          </p:nvSpPr>
          <p:spPr bwMode="auto">
            <a:xfrm rot="18169527">
              <a:off x="5215402" y="898567"/>
              <a:ext cx="916017" cy="1260465"/>
            </a:xfrm>
            <a:prstGeom prst="rect">
              <a:avLst/>
            </a:prstGeom>
            <a:grp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grpSp>
      <p:sp>
        <p:nvSpPr>
          <p:cNvPr id="14" name="TextBox 13">
            <a:extLst>
              <a:ext uri="{FF2B5EF4-FFF2-40B4-BE49-F238E27FC236}">
                <a16:creationId xmlns:a16="http://schemas.microsoft.com/office/drawing/2014/main" id="{183E3948-CCA5-E142-0E8B-27A4D3327C8E}"/>
              </a:ext>
            </a:extLst>
          </p:cNvPr>
          <p:cNvSpPr txBox="1"/>
          <p:nvPr/>
        </p:nvSpPr>
        <p:spPr>
          <a:xfrm>
            <a:off x="3178168" y="5246986"/>
            <a:ext cx="5457832" cy="461665"/>
          </a:xfrm>
          <a:prstGeom prst="rect">
            <a:avLst/>
          </a:prstGeom>
          <a:noFill/>
        </p:spPr>
        <p:txBody>
          <a:bodyPr wrap="square">
            <a:spAutoFit/>
          </a:bodyPr>
          <a:lstStyle/>
          <a:p>
            <a:r>
              <a:rPr lang="en-US" sz="2400"/>
              <a:t>Fuel = things that can burn (e.g. trees)</a:t>
            </a:r>
            <a:endParaRPr lang="en-AU" sz="2400"/>
          </a:p>
        </p:txBody>
      </p:sp>
      <p:sp>
        <p:nvSpPr>
          <p:cNvPr id="25" name="TextBox 24">
            <a:extLst>
              <a:ext uri="{FF2B5EF4-FFF2-40B4-BE49-F238E27FC236}">
                <a16:creationId xmlns:a16="http://schemas.microsoft.com/office/drawing/2014/main" id="{A8B41699-F06A-DE45-7795-5EAFAA2369AC}"/>
              </a:ext>
            </a:extLst>
          </p:cNvPr>
          <p:cNvSpPr txBox="1"/>
          <p:nvPr/>
        </p:nvSpPr>
        <p:spPr>
          <a:xfrm>
            <a:off x="417370" y="941360"/>
            <a:ext cx="4201370" cy="2123658"/>
          </a:xfrm>
          <a:prstGeom prst="rect">
            <a:avLst/>
          </a:prstGeom>
          <a:solidFill>
            <a:schemeClr val="bg1"/>
          </a:solidFill>
        </p:spPr>
        <p:txBody>
          <a:bodyPr wrap="square">
            <a:spAutoFit/>
          </a:bodyPr>
          <a:lstStyle/>
          <a:p>
            <a:r>
              <a:rPr lang="en-US" sz="4400"/>
              <a:t>Satellites can ‘see’ these two things</a:t>
            </a:r>
            <a:endParaRPr lang="en-AU" sz="4400"/>
          </a:p>
        </p:txBody>
      </p:sp>
      <p:pic>
        <p:nvPicPr>
          <p:cNvPr id="4" name="Picture 3">
            <a:extLst>
              <a:ext uri="{FF2B5EF4-FFF2-40B4-BE49-F238E27FC236}">
                <a16:creationId xmlns:a16="http://schemas.microsoft.com/office/drawing/2014/main" id="{FAE7C0D8-5715-92F6-08EA-96A55C720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0272">
            <a:off x="8322278" y="1180281"/>
            <a:ext cx="2699443" cy="2712147"/>
          </a:xfrm>
          <a:prstGeom prst="rect">
            <a:avLst/>
          </a:prstGeom>
        </p:spPr>
      </p:pic>
    </p:spTree>
    <p:extLst>
      <p:ext uri="{BB962C8B-B14F-4D97-AF65-F5344CB8AC3E}">
        <p14:creationId xmlns:p14="http://schemas.microsoft.com/office/powerpoint/2010/main" val="1038284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52186-CC7A-0FA3-CEDF-FEAF592908D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CC72A1C-26B6-95AC-2BFE-B77582B34DFB}"/>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76C1DC5A-81CF-D0FE-7EBC-11D563DBE567}"/>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154E6444-CE9A-9202-43E7-F28A69F7D62E}"/>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6" name="TextBox 5">
            <a:extLst>
              <a:ext uri="{FF2B5EF4-FFF2-40B4-BE49-F238E27FC236}">
                <a16:creationId xmlns:a16="http://schemas.microsoft.com/office/drawing/2014/main" id="{834B0854-36D1-3A40-BDC6-64158AA9E6EC}"/>
              </a:ext>
            </a:extLst>
          </p:cNvPr>
          <p:cNvSpPr txBox="1"/>
          <p:nvPr/>
        </p:nvSpPr>
        <p:spPr>
          <a:xfrm>
            <a:off x="9672000" y="6024399"/>
            <a:ext cx="2520000" cy="184666"/>
          </a:xfrm>
          <a:prstGeom prst="rect">
            <a:avLst/>
          </a:prstGeom>
          <a:noFill/>
        </p:spPr>
        <p:txBody>
          <a:bodyPr wrap="square">
            <a:spAutoFit/>
          </a:bodyPr>
          <a:lstStyle/>
          <a:p>
            <a:r>
              <a:rPr lang="en-AU" sz="600">
                <a:solidFill>
                  <a:schemeClr val="bg1">
                    <a:lumMod val="50000"/>
                  </a:schemeClr>
                </a:solidFill>
              </a:rPr>
              <a:t>https://www.canr.msu.edu/fccp/FCCP-ORL/FireTriangle%20(1).png</a:t>
            </a:r>
          </a:p>
        </p:txBody>
      </p:sp>
      <p:pic>
        <p:nvPicPr>
          <p:cNvPr id="3074" name="Picture 2">
            <a:extLst>
              <a:ext uri="{FF2B5EF4-FFF2-40B4-BE49-F238E27FC236}">
                <a16:creationId xmlns:a16="http://schemas.microsoft.com/office/drawing/2014/main" id="{20CE90B9-0C42-8515-454C-D41FCFBB12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05" t="17489" r="16456" b="958"/>
          <a:stretch>
            <a:fillRect/>
          </a:stretch>
        </p:blipFill>
        <p:spPr bwMode="auto">
          <a:xfrm>
            <a:off x="3715450" y="907650"/>
            <a:ext cx="4107470" cy="415707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8FC7255-0CA8-F746-AC7B-2013FCA2F4D0}"/>
              </a:ext>
            </a:extLst>
          </p:cNvPr>
          <p:cNvSpPr txBox="1"/>
          <p:nvPr/>
        </p:nvSpPr>
        <p:spPr>
          <a:xfrm>
            <a:off x="8572346" y="2092173"/>
            <a:ext cx="3410104" cy="1446550"/>
          </a:xfrm>
          <a:prstGeom prst="rect">
            <a:avLst/>
          </a:prstGeom>
          <a:solidFill>
            <a:schemeClr val="bg1"/>
          </a:solidFill>
        </p:spPr>
        <p:txBody>
          <a:bodyPr wrap="square">
            <a:spAutoFit/>
          </a:bodyPr>
          <a:lstStyle/>
          <a:p>
            <a:r>
              <a:rPr lang="en-US" sz="4400"/>
              <a:t>Thermal wavelengths</a:t>
            </a:r>
            <a:endParaRPr lang="en-AU" sz="4400"/>
          </a:p>
        </p:txBody>
      </p:sp>
      <p:sp>
        <p:nvSpPr>
          <p:cNvPr id="8" name="TextBox 7">
            <a:extLst>
              <a:ext uri="{FF2B5EF4-FFF2-40B4-BE49-F238E27FC236}">
                <a16:creationId xmlns:a16="http://schemas.microsoft.com/office/drawing/2014/main" id="{884E8543-7E72-69CE-6546-BB824B83A476}"/>
              </a:ext>
            </a:extLst>
          </p:cNvPr>
          <p:cNvSpPr txBox="1"/>
          <p:nvPr/>
        </p:nvSpPr>
        <p:spPr>
          <a:xfrm>
            <a:off x="209551" y="3970676"/>
            <a:ext cx="3731455" cy="2123658"/>
          </a:xfrm>
          <a:prstGeom prst="rect">
            <a:avLst/>
          </a:prstGeom>
          <a:solidFill>
            <a:schemeClr val="bg1"/>
          </a:solidFill>
        </p:spPr>
        <p:txBody>
          <a:bodyPr wrap="square">
            <a:spAutoFit/>
          </a:bodyPr>
          <a:lstStyle/>
          <a:p>
            <a:r>
              <a:rPr lang="en-US" sz="4400"/>
              <a:t>Visible and infrared wavelengths</a:t>
            </a:r>
            <a:endParaRPr lang="en-AU" sz="4400"/>
          </a:p>
        </p:txBody>
      </p:sp>
      <p:pic>
        <p:nvPicPr>
          <p:cNvPr id="10" name="Picture 9">
            <a:extLst>
              <a:ext uri="{FF2B5EF4-FFF2-40B4-BE49-F238E27FC236}">
                <a16:creationId xmlns:a16="http://schemas.microsoft.com/office/drawing/2014/main" id="{CEAD73D0-647A-638B-2510-BF4750BE1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0272">
            <a:off x="10578419" y="898188"/>
            <a:ext cx="1214792" cy="1220509"/>
          </a:xfrm>
          <a:prstGeom prst="rect">
            <a:avLst/>
          </a:prstGeom>
        </p:spPr>
      </p:pic>
      <p:pic>
        <p:nvPicPr>
          <p:cNvPr id="15" name="Picture 14">
            <a:extLst>
              <a:ext uri="{FF2B5EF4-FFF2-40B4-BE49-F238E27FC236}">
                <a16:creationId xmlns:a16="http://schemas.microsoft.com/office/drawing/2014/main" id="{67B140B4-9C95-0BDF-C2DE-301ECBCF3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0272">
            <a:off x="967091" y="2562261"/>
            <a:ext cx="1214792" cy="1220509"/>
          </a:xfrm>
          <a:prstGeom prst="rect">
            <a:avLst/>
          </a:prstGeom>
        </p:spPr>
      </p:pic>
      <p:sp>
        <p:nvSpPr>
          <p:cNvPr id="16" name="Arrow: Bent-Up 15">
            <a:extLst>
              <a:ext uri="{FF2B5EF4-FFF2-40B4-BE49-F238E27FC236}">
                <a16:creationId xmlns:a16="http://schemas.microsoft.com/office/drawing/2014/main" id="{B1FBA79A-6FD7-1787-DCB8-E865302CE166}"/>
              </a:ext>
            </a:extLst>
          </p:cNvPr>
          <p:cNvSpPr/>
          <p:nvPr/>
        </p:nvSpPr>
        <p:spPr bwMode="auto">
          <a:xfrm>
            <a:off x="7822920" y="3733800"/>
            <a:ext cx="2216430" cy="611195"/>
          </a:xfrm>
          <a:prstGeom prst="bentUpArrow">
            <a:avLst/>
          </a:prstGeom>
          <a:solidFill>
            <a:srgbClr val="BE1E2D"/>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7" name="Arrow: Bent-Up 16">
            <a:extLst>
              <a:ext uri="{FF2B5EF4-FFF2-40B4-BE49-F238E27FC236}">
                <a16:creationId xmlns:a16="http://schemas.microsoft.com/office/drawing/2014/main" id="{BDA32D88-829F-88E2-99E4-7F5A6168DA5A}"/>
              </a:ext>
            </a:extLst>
          </p:cNvPr>
          <p:cNvSpPr/>
          <p:nvPr/>
        </p:nvSpPr>
        <p:spPr bwMode="auto">
          <a:xfrm rot="16200000" flipH="1">
            <a:off x="4564672" y="4346314"/>
            <a:ext cx="785185" cy="2032517"/>
          </a:xfrm>
          <a:prstGeom prst="bentUpArrow">
            <a:avLst/>
          </a:prstGeom>
          <a:solidFill>
            <a:srgbClr val="8B5E3C"/>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19646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CC82C-46AF-C905-DD09-F70F8B20F0B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AAAADE6-237A-DF51-62A3-A2E6C238B71C}"/>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408E0758-63AA-1A49-67B4-36DB9B99DC01}"/>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74FE2336-58A3-7487-E3A7-A2F12030992F}"/>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8" name="TextBox 7">
            <a:extLst>
              <a:ext uri="{FF2B5EF4-FFF2-40B4-BE49-F238E27FC236}">
                <a16:creationId xmlns:a16="http://schemas.microsoft.com/office/drawing/2014/main" id="{FCEC8E05-7B72-1864-91CE-0A3719FBF269}"/>
              </a:ext>
            </a:extLst>
          </p:cNvPr>
          <p:cNvSpPr txBox="1"/>
          <p:nvPr/>
        </p:nvSpPr>
        <p:spPr>
          <a:xfrm>
            <a:off x="209551" y="855849"/>
            <a:ext cx="3324224" cy="707886"/>
          </a:xfrm>
          <a:prstGeom prst="rect">
            <a:avLst/>
          </a:prstGeom>
          <a:noFill/>
        </p:spPr>
        <p:txBody>
          <a:bodyPr wrap="square">
            <a:spAutoFit/>
          </a:bodyPr>
          <a:lstStyle/>
          <a:p>
            <a:r>
              <a:rPr lang="en-US" sz="4000">
                <a:solidFill>
                  <a:schemeClr val="bg2"/>
                </a:solidFill>
              </a:rPr>
              <a:t>Summary</a:t>
            </a:r>
            <a:endParaRPr lang="en-AU" sz="4400"/>
          </a:p>
        </p:txBody>
      </p:sp>
      <p:sp>
        <p:nvSpPr>
          <p:cNvPr id="5" name="TextBox 4">
            <a:extLst>
              <a:ext uri="{FF2B5EF4-FFF2-40B4-BE49-F238E27FC236}">
                <a16:creationId xmlns:a16="http://schemas.microsoft.com/office/drawing/2014/main" id="{D0C3B61F-62CF-1537-EFE9-DE8043CFEE3F}"/>
              </a:ext>
            </a:extLst>
          </p:cNvPr>
          <p:cNvSpPr txBox="1"/>
          <p:nvPr/>
        </p:nvSpPr>
        <p:spPr>
          <a:xfrm>
            <a:off x="1543049" y="1792385"/>
            <a:ext cx="10144125" cy="2800767"/>
          </a:xfrm>
          <a:prstGeom prst="rect">
            <a:avLst/>
          </a:prstGeom>
          <a:noFill/>
        </p:spPr>
        <p:txBody>
          <a:bodyPr wrap="square">
            <a:spAutoFit/>
          </a:bodyPr>
          <a:lstStyle/>
          <a:p>
            <a:pPr marL="742950" indent="-742950">
              <a:buFont typeface="+mj-lt"/>
              <a:buAutoNum type="arabicPeriod"/>
            </a:pPr>
            <a:r>
              <a:rPr lang="en-US" sz="4400"/>
              <a:t>Satellites can </a:t>
            </a:r>
            <a:r>
              <a:rPr lang="en-AU" sz="4400"/>
              <a:t>‘see’ heat from active fires (temperature).</a:t>
            </a:r>
          </a:p>
          <a:p>
            <a:pPr marL="742950" indent="-742950">
              <a:buFont typeface="+mj-lt"/>
              <a:buAutoNum type="arabicPeriod"/>
            </a:pPr>
            <a:r>
              <a:rPr lang="en-AU" sz="4400"/>
              <a:t>They can also see different types of vegetation that can burn.</a:t>
            </a:r>
            <a:endParaRPr lang="en-US" sz="4400"/>
          </a:p>
        </p:txBody>
      </p:sp>
    </p:spTree>
    <p:extLst>
      <p:ext uri="{BB962C8B-B14F-4D97-AF65-F5344CB8AC3E}">
        <p14:creationId xmlns:p14="http://schemas.microsoft.com/office/powerpoint/2010/main" val="4293927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700+ Alive And Dead Plants Stock Photos, Pictures &amp; Royalty-Free ...">
            <a:extLst>
              <a:ext uri="{FF2B5EF4-FFF2-40B4-BE49-F238E27FC236}">
                <a16:creationId xmlns:a16="http://schemas.microsoft.com/office/drawing/2014/main" id="{0415677F-9F64-3CC0-7420-F3FB83A285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87"/>
          <a:stretch>
            <a:fillRect/>
          </a:stretch>
        </p:blipFill>
        <p:spPr bwMode="auto">
          <a:xfrm>
            <a:off x="4779117" y="2042976"/>
            <a:ext cx="6327624" cy="34976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4D4FC1-E840-475C-A99D-71E763F890E2}"/>
              </a:ext>
            </a:extLst>
          </p:cNvPr>
          <p:cNvSpPr>
            <a:spLocks noGrp="1"/>
          </p:cNvSpPr>
          <p:nvPr>
            <p:ph type="title"/>
          </p:nvPr>
        </p:nvSpPr>
        <p:spPr>
          <a:xfrm>
            <a:off x="4678777" y="873730"/>
            <a:ext cx="1120074" cy="1169246"/>
          </a:xfrm>
          <a:solidFill>
            <a:schemeClr val="bg1"/>
          </a:solidFill>
        </p:spPr>
        <p:txBody>
          <a:bodyPr/>
          <a:lstStyle/>
          <a:p>
            <a:r>
              <a:rPr lang="en-AU">
                <a:solidFill>
                  <a:schemeClr val="bg2"/>
                </a:solidFill>
              </a:rPr>
              <a:t>A)</a:t>
            </a:r>
          </a:p>
        </p:txBody>
      </p:sp>
      <p:sp>
        <p:nvSpPr>
          <p:cNvPr id="9" name="Title 1">
            <a:extLst>
              <a:ext uri="{FF2B5EF4-FFF2-40B4-BE49-F238E27FC236}">
                <a16:creationId xmlns:a16="http://schemas.microsoft.com/office/drawing/2014/main" id="{632383D1-1540-BCE0-666F-23842F75A5C1}"/>
              </a:ext>
            </a:extLst>
          </p:cNvPr>
          <p:cNvSpPr txBox="1">
            <a:spLocks/>
          </p:cNvSpPr>
          <p:nvPr/>
        </p:nvSpPr>
        <p:spPr bwMode="auto">
          <a:xfrm>
            <a:off x="0" y="2457450"/>
            <a:ext cx="3637280" cy="116924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6133" b="1">
                <a:solidFill>
                  <a:schemeClr val="bg1"/>
                </a:solidFill>
                <a:latin typeface="Public Sans" pitchFamily="2" charset="0"/>
                <a:ea typeface="+mj-ea"/>
                <a:cs typeface="+mj-cs"/>
              </a:defRPr>
            </a:lvl1pPr>
            <a:lvl2pPr algn="l" rtl="0" eaLnBrk="0" fontAlgn="base" hangingPunct="0">
              <a:spcBef>
                <a:spcPct val="0"/>
              </a:spcBef>
              <a:spcAft>
                <a:spcPct val="0"/>
              </a:spcAft>
              <a:defRPr sz="3500" b="1">
                <a:solidFill>
                  <a:schemeClr val="tx2"/>
                </a:solidFill>
                <a:latin typeface="Arial" charset="0"/>
              </a:defRPr>
            </a:lvl2pPr>
            <a:lvl3pPr algn="l" rtl="0" eaLnBrk="0" fontAlgn="base" hangingPunct="0">
              <a:spcBef>
                <a:spcPct val="0"/>
              </a:spcBef>
              <a:spcAft>
                <a:spcPct val="0"/>
              </a:spcAft>
              <a:defRPr sz="3500" b="1">
                <a:solidFill>
                  <a:schemeClr val="tx2"/>
                </a:solidFill>
                <a:latin typeface="Arial" charset="0"/>
              </a:defRPr>
            </a:lvl3pPr>
            <a:lvl4pPr algn="l" rtl="0" eaLnBrk="0" fontAlgn="base" hangingPunct="0">
              <a:spcBef>
                <a:spcPct val="0"/>
              </a:spcBef>
              <a:spcAft>
                <a:spcPct val="0"/>
              </a:spcAft>
              <a:defRPr sz="3500" b="1">
                <a:solidFill>
                  <a:schemeClr val="tx2"/>
                </a:solidFill>
                <a:latin typeface="Arial" charset="0"/>
              </a:defRPr>
            </a:lvl4pPr>
            <a:lvl5pPr algn="l" rtl="0" eaLnBrk="0" fontAlgn="base" hangingPunct="0">
              <a:spcBef>
                <a:spcPct val="0"/>
              </a:spcBef>
              <a:spcAft>
                <a:spcPct val="0"/>
              </a:spcAft>
              <a:defRPr sz="35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a:lstStyle>
          <a:p>
            <a:r>
              <a:rPr lang="en-AU" sz="6000" kern="0">
                <a:solidFill>
                  <a:schemeClr val="bg2"/>
                </a:solidFill>
              </a:rPr>
              <a:t>What will catch fire faster?</a:t>
            </a:r>
          </a:p>
        </p:txBody>
      </p:sp>
      <p:sp>
        <p:nvSpPr>
          <p:cNvPr id="12" name="Title 1">
            <a:extLst>
              <a:ext uri="{FF2B5EF4-FFF2-40B4-BE49-F238E27FC236}">
                <a16:creationId xmlns:a16="http://schemas.microsoft.com/office/drawing/2014/main" id="{2F233E00-13C2-E66A-7A92-AD56C3F1F19D}"/>
              </a:ext>
            </a:extLst>
          </p:cNvPr>
          <p:cNvSpPr txBox="1">
            <a:spLocks/>
          </p:cNvSpPr>
          <p:nvPr/>
        </p:nvSpPr>
        <p:spPr bwMode="auto">
          <a:xfrm>
            <a:off x="9140889" y="873730"/>
            <a:ext cx="1120074" cy="1169246"/>
          </a:xfrm>
          <a:prstGeom prst="rect">
            <a:avLst/>
          </a:prstGeom>
          <a:solidFill>
            <a:schemeClr val="bg1"/>
          </a:solid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6133" b="1">
                <a:solidFill>
                  <a:schemeClr val="bg1"/>
                </a:solidFill>
                <a:latin typeface="Public Sans" pitchFamily="2" charset="0"/>
                <a:ea typeface="+mj-ea"/>
                <a:cs typeface="+mj-cs"/>
              </a:defRPr>
            </a:lvl1pPr>
            <a:lvl2pPr algn="l" rtl="0" eaLnBrk="0" fontAlgn="base" hangingPunct="0">
              <a:spcBef>
                <a:spcPct val="0"/>
              </a:spcBef>
              <a:spcAft>
                <a:spcPct val="0"/>
              </a:spcAft>
              <a:defRPr sz="3500" b="1">
                <a:solidFill>
                  <a:schemeClr val="tx2"/>
                </a:solidFill>
                <a:latin typeface="Arial" charset="0"/>
              </a:defRPr>
            </a:lvl2pPr>
            <a:lvl3pPr algn="l" rtl="0" eaLnBrk="0" fontAlgn="base" hangingPunct="0">
              <a:spcBef>
                <a:spcPct val="0"/>
              </a:spcBef>
              <a:spcAft>
                <a:spcPct val="0"/>
              </a:spcAft>
              <a:defRPr sz="3500" b="1">
                <a:solidFill>
                  <a:schemeClr val="tx2"/>
                </a:solidFill>
                <a:latin typeface="Arial" charset="0"/>
              </a:defRPr>
            </a:lvl3pPr>
            <a:lvl4pPr algn="l" rtl="0" eaLnBrk="0" fontAlgn="base" hangingPunct="0">
              <a:spcBef>
                <a:spcPct val="0"/>
              </a:spcBef>
              <a:spcAft>
                <a:spcPct val="0"/>
              </a:spcAft>
              <a:defRPr sz="3500" b="1">
                <a:solidFill>
                  <a:schemeClr val="tx2"/>
                </a:solidFill>
                <a:latin typeface="Arial" charset="0"/>
              </a:defRPr>
            </a:lvl4pPr>
            <a:lvl5pPr algn="l" rtl="0" eaLnBrk="0" fontAlgn="base" hangingPunct="0">
              <a:spcBef>
                <a:spcPct val="0"/>
              </a:spcBef>
              <a:spcAft>
                <a:spcPct val="0"/>
              </a:spcAft>
              <a:defRPr sz="35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a:lstStyle>
          <a:p>
            <a:r>
              <a:rPr lang="en-AU" kern="0">
                <a:solidFill>
                  <a:schemeClr val="bg2"/>
                </a:solidFill>
              </a:rPr>
              <a:t>B)</a:t>
            </a:r>
          </a:p>
        </p:txBody>
      </p:sp>
      <p:sp>
        <p:nvSpPr>
          <p:cNvPr id="16" name="TextBox 15">
            <a:extLst>
              <a:ext uri="{FF2B5EF4-FFF2-40B4-BE49-F238E27FC236}">
                <a16:creationId xmlns:a16="http://schemas.microsoft.com/office/drawing/2014/main" id="{70147C61-CF19-7999-56E2-6A87A0AEC142}"/>
              </a:ext>
            </a:extLst>
          </p:cNvPr>
          <p:cNvSpPr txBox="1"/>
          <p:nvPr/>
        </p:nvSpPr>
        <p:spPr>
          <a:xfrm>
            <a:off x="7809112" y="6618844"/>
            <a:ext cx="4438304" cy="184666"/>
          </a:xfrm>
          <a:prstGeom prst="rect">
            <a:avLst/>
          </a:prstGeom>
          <a:noFill/>
        </p:spPr>
        <p:txBody>
          <a:bodyPr wrap="square">
            <a:spAutoFit/>
          </a:bodyPr>
          <a:lstStyle/>
          <a:p>
            <a:r>
              <a:rPr lang="en-AU" sz="600">
                <a:solidFill>
                  <a:schemeClr val="bg1">
                    <a:lumMod val="50000"/>
                  </a:schemeClr>
                </a:solidFill>
              </a:rPr>
              <a:t>https://www.istockphoto.com/photo/alive-and-dead-leaves-gm488180301-39161756</a:t>
            </a:r>
          </a:p>
        </p:txBody>
      </p:sp>
      <p:pic>
        <p:nvPicPr>
          <p:cNvPr id="18" name="Graphic 17" descr="Checkmark with solid fill">
            <a:extLst>
              <a:ext uri="{FF2B5EF4-FFF2-40B4-BE49-F238E27FC236}">
                <a16:creationId xmlns:a16="http://schemas.microsoft.com/office/drawing/2014/main" id="{5578B4DF-9233-DFAB-6CD0-D9EE6E952A8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087006" y="747153"/>
            <a:ext cx="1422400" cy="1422400"/>
          </a:xfrm>
          <a:prstGeom prst="rect">
            <a:avLst/>
          </a:prstGeom>
        </p:spPr>
      </p:pic>
    </p:spTree>
    <p:extLst>
      <p:ext uri="{BB962C8B-B14F-4D97-AF65-F5344CB8AC3E}">
        <p14:creationId xmlns:p14="http://schemas.microsoft.com/office/powerpoint/2010/main" val="211410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E7AF2-71B5-A9AB-3637-102F9D2D09B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E3CA872-ABC5-3BF6-A0D4-F7CBA2187327}"/>
              </a:ext>
            </a:extLst>
          </p:cNvPr>
          <p:cNvSpPr/>
          <p:nvPr/>
        </p:nvSpPr>
        <p:spPr bwMode="auto">
          <a:xfrm>
            <a:off x="-76500" y="763380"/>
            <a:ext cx="12276000" cy="5508000"/>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FBE047D2-F092-F567-9EB1-FC8256DBD676}"/>
              </a:ext>
            </a:extLst>
          </p:cNvPr>
          <p:cNvSpPr>
            <a:spLocks noGrp="1"/>
          </p:cNvSpPr>
          <p:nvPr>
            <p:ph type="title"/>
          </p:nvPr>
        </p:nvSpPr>
        <p:spPr>
          <a:xfrm>
            <a:off x="3264000" y="989943"/>
            <a:ext cx="8400000" cy="2852737"/>
          </a:xfrm>
        </p:spPr>
        <p:txBody>
          <a:bodyPr>
            <a:normAutofit fontScale="90000"/>
          </a:bodyPr>
          <a:lstStyle/>
          <a:p>
            <a:r>
              <a:rPr lang="en-AU">
                <a:solidFill>
                  <a:schemeClr val="bg2"/>
                </a:solidFill>
              </a:rPr>
              <a:t>Satellites - </a:t>
            </a:r>
            <a:br>
              <a:rPr lang="en-AU">
                <a:solidFill>
                  <a:schemeClr val="bg2"/>
                </a:solidFill>
              </a:rPr>
            </a:br>
            <a:br>
              <a:rPr lang="en-AU">
                <a:solidFill>
                  <a:schemeClr val="bg2"/>
                </a:solidFill>
              </a:rPr>
            </a:br>
            <a:r>
              <a:rPr lang="en-AU">
                <a:solidFill>
                  <a:schemeClr val="bg2"/>
                </a:solidFill>
              </a:rPr>
              <a:t>temporal resolution</a:t>
            </a:r>
          </a:p>
        </p:txBody>
      </p:sp>
      <p:sp>
        <p:nvSpPr>
          <p:cNvPr id="4" name="Slide Number Placeholder 3">
            <a:extLst>
              <a:ext uri="{FF2B5EF4-FFF2-40B4-BE49-F238E27FC236}">
                <a16:creationId xmlns:a16="http://schemas.microsoft.com/office/drawing/2014/main" id="{1AED8168-113E-3F28-471A-1D88EB6AAD49}"/>
              </a:ext>
            </a:extLst>
          </p:cNvPr>
          <p:cNvSpPr>
            <a:spLocks noGrp="1"/>
          </p:cNvSpPr>
          <p:nvPr>
            <p:ph type="sldNum" sz="quarter" idx="12"/>
          </p:nvPr>
        </p:nvSpPr>
        <p:spPr>
          <a:xfrm>
            <a:off x="523038" y="6353999"/>
            <a:ext cx="480000" cy="144000"/>
          </a:xfrm>
        </p:spPr>
        <p:txBody>
          <a:bodyPr/>
          <a:lstStyle/>
          <a:p>
            <a:fld id="{10A01DC5-1685-4615-8240-15192985C6A2}" type="slidenum">
              <a:rPr lang="en-AU" smtClean="0"/>
              <a:pPr/>
              <a:t>30</a:t>
            </a:fld>
            <a:endParaRPr lang="en-AU"/>
          </a:p>
        </p:txBody>
      </p:sp>
      <p:sp>
        <p:nvSpPr>
          <p:cNvPr id="5" name="Date Placeholder 4">
            <a:extLst>
              <a:ext uri="{FF2B5EF4-FFF2-40B4-BE49-F238E27FC236}">
                <a16:creationId xmlns:a16="http://schemas.microsoft.com/office/drawing/2014/main" id="{B3FB288D-0177-D85F-AC50-DF67D97FFEA2}"/>
              </a:ext>
            </a:extLst>
          </p:cNvPr>
          <p:cNvSpPr>
            <a:spLocks noGrp="1"/>
          </p:cNvSpPr>
          <p:nvPr>
            <p:ph type="dt" sz="half" idx="2"/>
          </p:nvPr>
        </p:nvSpPr>
        <p:spPr>
          <a:xfrm>
            <a:off x="9840000" y="6552000"/>
            <a:ext cx="960000" cy="144000"/>
          </a:xfrm>
        </p:spPr>
        <p:txBody>
          <a:bodyPr/>
          <a:lstStyle/>
          <a:p>
            <a:r>
              <a:rPr lang="en-US"/>
              <a:t>DD MMM YY</a:t>
            </a:r>
            <a:endParaRPr lang="en-AU"/>
          </a:p>
        </p:txBody>
      </p:sp>
      <p:sp>
        <p:nvSpPr>
          <p:cNvPr id="6" name="Text Placeholder 5">
            <a:extLst>
              <a:ext uri="{FF2B5EF4-FFF2-40B4-BE49-F238E27FC236}">
                <a16:creationId xmlns:a16="http://schemas.microsoft.com/office/drawing/2014/main" id="{C9F4D67D-2942-D21A-6209-6121DFCFFAD5}"/>
              </a:ext>
            </a:extLst>
          </p:cNvPr>
          <p:cNvSpPr>
            <a:spLocks noGrp="1"/>
          </p:cNvSpPr>
          <p:nvPr>
            <p:ph type="body" sz="quarter" idx="13"/>
          </p:nvPr>
        </p:nvSpPr>
        <p:spPr>
          <a:xfrm>
            <a:off x="432001" y="989943"/>
            <a:ext cx="2440828" cy="2410884"/>
          </a:xfrm>
        </p:spPr>
        <p:txBody>
          <a:bodyPr/>
          <a:lstStyle/>
          <a:p>
            <a:pPr marL="0" indent="0">
              <a:buNone/>
            </a:pPr>
            <a:r>
              <a:rPr lang="en-AU">
                <a:solidFill>
                  <a:schemeClr val="bg2"/>
                </a:solidFill>
              </a:rPr>
              <a:t>04</a:t>
            </a:r>
          </a:p>
        </p:txBody>
      </p:sp>
    </p:spTree>
    <p:extLst>
      <p:ext uri="{BB962C8B-B14F-4D97-AF65-F5344CB8AC3E}">
        <p14:creationId xmlns:p14="http://schemas.microsoft.com/office/powerpoint/2010/main" val="552977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1FC82-322A-FC58-0CF9-EE7D66BD2FE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1F89ECB-44D0-425E-DE21-7A1FC40FA71E}"/>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TEMPORAL RESOLUTION</a:t>
            </a:r>
          </a:p>
        </p:txBody>
      </p:sp>
      <p:sp>
        <p:nvSpPr>
          <p:cNvPr id="3" name="Date Placeholder 3">
            <a:extLst>
              <a:ext uri="{FF2B5EF4-FFF2-40B4-BE49-F238E27FC236}">
                <a16:creationId xmlns:a16="http://schemas.microsoft.com/office/drawing/2014/main" id="{4C4E1575-99FA-766A-77C2-7EAEBD7645AD}"/>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A2396203-EA07-E33C-9C6E-8A9AEA9C487E}"/>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10" name="TextBox 9">
            <a:extLst>
              <a:ext uri="{FF2B5EF4-FFF2-40B4-BE49-F238E27FC236}">
                <a16:creationId xmlns:a16="http://schemas.microsoft.com/office/drawing/2014/main" id="{71B4692F-17C2-D8A0-6264-372C9A88E75A}"/>
              </a:ext>
            </a:extLst>
          </p:cNvPr>
          <p:cNvSpPr txBox="1"/>
          <p:nvPr/>
        </p:nvSpPr>
        <p:spPr>
          <a:xfrm>
            <a:off x="574118" y="1394310"/>
            <a:ext cx="4259870" cy="1446550"/>
          </a:xfrm>
          <a:prstGeom prst="rect">
            <a:avLst/>
          </a:prstGeom>
          <a:noFill/>
        </p:spPr>
        <p:txBody>
          <a:bodyPr wrap="square">
            <a:spAutoFit/>
          </a:bodyPr>
          <a:lstStyle/>
          <a:p>
            <a:r>
              <a:rPr lang="en-US" sz="4400">
                <a:solidFill>
                  <a:srgbClr val="FF0000"/>
                </a:solidFill>
              </a:rPr>
              <a:t>How fast do trees grow?</a:t>
            </a:r>
            <a:endParaRPr lang="en-AU" sz="4400">
              <a:solidFill>
                <a:srgbClr val="FF0000"/>
              </a:solidFill>
            </a:endParaRPr>
          </a:p>
        </p:txBody>
      </p:sp>
      <p:sp>
        <p:nvSpPr>
          <p:cNvPr id="11" name="TextBox 10">
            <a:extLst>
              <a:ext uri="{FF2B5EF4-FFF2-40B4-BE49-F238E27FC236}">
                <a16:creationId xmlns:a16="http://schemas.microsoft.com/office/drawing/2014/main" id="{D3B169A5-E1E9-7149-5FC0-42441949613A}"/>
              </a:ext>
            </a:extLst>
          </p:cNvPr>
          <p:cNvSpPr txBox="1"/>
          <p:nvPr/>
        </p:nvSpPr>
        <p:spPr>
          <a:xfrm>
            <a:off x="6506065" y="1394310"/>
            <a:ext cx="4259870" cy="1446550"/>
          </a:xfrm>
          <a:prstGeom prst="rect">
            <a:avLst/>
          </a:prstGeom>
          <a:noFill/>
        </p:spPr>
        <p:txBody>
          <a:bodyPr wrap="square">
            <a:spAutoFit/>
          </a:bodyPr>
          <a:lstStyle/>
          <a:p>
            <a:r>
              <a:rPr lang="en-US" sz="4400">
                <a:solidFill>
                  <a:srgbClr val="FF0000"/>
                </a:solidFill>
              </a:rPr>
              <a:t>How fast do fires spread?</a:t>
            </a:r>
            <a:endParaRPr lang="en-AU" sz="4400">
              <a:solidFill>
                <a:srgbClr val="FF0000"/>
              </a:solidFill>
            </a:endParaRPr>
          </a:p>
        </p:txBody>
      </p:sp>
      <p:pic>
        <p:nvPicPr>
          <p:cNvPr id="8194" name="Picture 2" descr="Tree Growth stock vector. Illustration of leaves, collection - 52530394">
            <a:extLst>
              <a:ext uri="{FF2B5EF4-FFF2-40B4-BE49-F238E27FC236}">
                <a16:creationId xmlns:a16="http://schemas.microsoft.com/office/drawing/2014/main" id="{228A389B-AD42-38F8-0F5F-E0F11AF82E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187"/>
          <a:stretch>
            <a:fillRect/>
          </a:stretch>
        </p:blipFill>
        <p:spPr bwMode="auto">
          <a:xfrm>
            <a:off x="381000" y="3410707"/>
            <a:ext cx="3746500" cy="205298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43641F0-E689-B5E7-1C1F-DBD6B589D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975" y="2949090"/>
            <a:ext cx="45720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5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8C341-1CBC-5FC8-5B14-88D5D311AF0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4ED1B0-FB98-DD47-B8A2-A0925B660F96}"/>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TEMPORAL RESOLUTION</a:t>
            </a:r>
          </a:p>
        </p:txBody>
      </p:sp>
      <p:sp>
        <p:nvSpPr>
          <p:cNvPr id="3" name="Date Placeholder 3">
            <a:extLst>
              <a:ext uri="{FF2B5EF4-FFF2-40B4-BE49-F238E27FC236}">
                <a16:creationId xmlns:a16="http://schemas.microsoft.com/office/drawing/2014/main" id="{29ED27D2-EF65-BCEB-9196-C3A929987F88}"/>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47623056-CCB5-7B49-FDFA-06E05A974FA8}"/>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7" name="Picture 6">
            <a:extLst>
              <a:ext uri="{FF2B5EF4-FFF2-40B4-BE49-F238E27FC236}">
                <a16:creationId xmlns:a16="http://schemas.microsoft.com/office/drawing/2014/main" id="{FA546863-B282-927B-2564-7E596EA867B1}"/>
              </a:ext>
            </a:extLst>
          </p:cNvPr>
          <p:cNvPicPr>
            <a:picLocks noChangeAspect="1"/>
          </p:cNvPicPr>
          <p:nvPr/>
        </p:nvPicPr>
        <p:blipFill>
          <a:blip r:embed="rId3">
            <a:extLst>
              <a:ext uri="{28A0092B-C50C-407E-A947-70E740481C1C}">
                <a14:useLocalDpi xmlns:a14="http://schemas.microsoft.com/office/drawing/2010/main" val="0"/>
              </a:ext>
            </a:extLst>
          </a:blip>
          <a:srcRect l="2439" t="70111" r="-2439" b="-6631"/>
          <a:stretch>
            <a:fillRect/>
          </a:stretch>
        </p:blipFill>
        <p:spPr>
          <a:xfrm>
            <a:off x="127000" y="1192034"/>
            <a:ext cx="12377264" cy="2465566"/>
          </a:xfrm>
          <a:prstGeom prst="rect">
            <a:avLst/>
          </a:prstGeom>
        </p:spPr>
      </p:pic>
      <p:sp>
        <p:nvSpPr>
          <p:cNvPr id="2" name="Arrow: Right 1">
            <a:extLst>
              <a:ext uri="{FF2B5EF4-FFF2-40B4-BE49-F238E27FC236}">
                <a16:creationId xmlns:a16="http://schemas.microsoft.com/office/drawing/2014/main" id="{7E61F582-448D-53DA-F8C8-3FD01BF735F0}"/>
              </a:ext>
            </a:extLst>
          </p:cNvPr>
          <p:cNvSpPr/>
          <p:nvPr/>
        </p:nvSpPr>
        <p:spPr bwMode="auto">
          <a:xfrm>
            <a:off x="819150" y="3492602"/>
            <a:ext cx="10744200" cy="638650"/>
          </a:xfrm>
          <a:prstGeom prst="rightArrow">
            <a:avLst>
              <a:gd name="adj1" fmla="val 34605"/>
              <a:gd name="adj2" fmla="val 50000"/>
            </a:avLst>
          </a:prstGeom>
          <a:gradFill>
            <a:gsLst>
              <a:gs pos="0">
                <a:srgbClr val="0066FF"/>
              </a:gs>
              <a:gs pos="100000">
                <a:srgbClr val="C00000"/>
              </a:gs>
            </a:gsLst>
            <a:lin ang="0" scaled="0"/>
          </a:gra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58B73765-E000-F5F6-611B-69C462F4FBEF}"/>
              </a:ext>
            </a:extLst>
          </p:cNvPr>
          <p:cNvSpPr txBox="1"/>
          <p:nvPr/>
        </p:nvSpPr>
        <p:spPr>
          <a:xfrm>
            <a:off x="479726" y="4036523"/>
            <a:ext cx="2618657" cy="523220"/>
          </a:xfrm>
          <a:prstGeom prst="rect">
            <a:avLst/>
          </a:prstGeom>
          <a:noFill/>
        </p:spPr>
        <p:txBody>
          <a:bodyPr wrap="square">
            <a:spAutoFit/>
          </a:bodyPr>
          <a:lstStyle/>
          <a:p>
            <a:r>
              <a:rPr lang="en-US" sz="2800"/>
              <a:t>Low resolution</a:t>
            </a:r>
            <a:endParaRPr lang="en-AU" sz="2800"/>
          </a:p>
        </p:txBody>
      </p:sp>
      <p:sp>
        <p:nvSpPr>
          <p:cNvPr id="9" name="TextBox 8">
            <a:extLst>
              <a:ext uri="{FF2B5EF4-FFF2-40B4-BE49-F238E27FC236}">
                <a16:creationId xmlns:a16="http://schemas.microsoft.com/office/drawing/2014/main" id="{2CE55EBC-0F36-B77B-522E-9CB324F2874A}"/>
              </a:ext>
            </a:extLst>
          </p:cNvPr>
          <p:cNvSpPr txBox="1"/>
          <p:nvPr/>
        </p:nvSpPr>
        <p:spPr>
          <a:xfrm>
            <a:off x="9507452" y="4181669"/>
            <a:ext cx="2684548" cy="523220"/>
          </a:xfrm>
          <a:prstGeom prst="rect">
            <a:avLst/>
          </a:prstGeom>
          <a:noFill/>
        </p:spPr>
        <p:txBody>
          <a:bodyPr wrap="square">
            <a:spAutoFit/>
          </a:bodyPr>
          <a:lstStyle/>
          <a:p>
            <a:r>
              <a:rPr lang="en-US" sz="2800"/>
              <a:t>High resolution</a:t>
            </a:r>
            <a:endParaRPr lang="en-AU" sz="2800"/>
          </a:p>
        </p:txBody>
      </p:sp>
    </p:spTree>
    <p:extLst>
      <p:ext uri="{BB962C8B-B14F-4D97-AF65-F5344CB8AC3E}">
        <p14:creationId xmlns:p14="http://schemas.microsoft.com/office/powerpoint/2010/main" val="868779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4FDAA-0C7B-F13F-492C-E9EAC912E1E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E829845-87A3-F404-2421-E26E47B18AA6}"/>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AF1DC866-7C80-8F13-10F9-A96D4B48EB48}"/>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D8D9608A-5BDF-4EE5-0E25-7FFCB234127C}"/>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6" name="TextBox 5">
            <a:extLst>
              <a:ext uri="{FF2B5EF4-FFF2-40B4-BE49-F238E27FC236}">
                <a16:creationId xmlns:a16="http://schemas.microsoft.com/office/drawing/2014/main" id="{FA36232C-30F7-1157-96C5-24B41B82A69D}"/>
              </a:ext>
            </a:extLst>
          </p:cNvPr>
          <p:cNvSpPr txBox="1"/>
          <p:nvPr/>
        </p:nvSpPr>
        <p:spPr>
          <a:xfrm>
            <a:off x="9672000" y="6024399"/>
            <a:ext cx="2520000" cy="184666"/>
          </a:xfrm>
          <a:prstGeom prst="rect">
            <a:avLst/>
          </a:prstGeom>
          <a:noFill/>
        </p:spPr>
        <p:txBody>
          <a:bodyPr wrap="square">
            <a:spAutoFit/>
          </a:bodyPr>
          <a:lstStyle/>
          <a:p>
            <a:r>
              <a:rPr lang="en-AU" sz="600">
                <a:solidFill>
                  <a:schemeClr val="bg1">
                    <a:lumMod val="50000"/>
                  </a:schemeClr>
                </a:solidFill>
              </a:rPr>
              <a:t>https://www.canr.msu.edu/fccp/FCCP-ORL/FireTriangle%20(1).png</a:t>
            </a:r>
          </a:p>
        </p:txBody>
      </p:sp>
      <p:pic>
        <p:nvPicPr>
          <p:cNvPr id="3074" name="Picture 2">
            <a:extLst>
              <a:ext uri="{FF2B5EF4-FFF2-40B4-BE49-F238E27FC236}">
                <a16:creationId xmlns:a16="http://schemas.microsoft.com/office/drawing/2014/main" id="{1D3999DC-6D3D-7589-7094-ECF73A3EA2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05" t="17489" r="16456" b="958"/>
          <a:stretch>
            <a:fillRect/>
          </a:stretch>
        </p:blipFill>
        <p:spPr bwMode="auto">
          <a:xfrm>
            <a:off x="3715450" y="907650"/>
            <a:ext cx="4107470" cy="415707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8924335-D32E-115E-3E2E-99053F5B04DE}"/>
              </a:ext>
            </a:extLst>
          </p:cNvPr>
          <p:cNvSpPr txBox="1"/>
          <p:nvPr/>
        </p:nvSpPr>
        <p:spPr>
          <a:xfrm>
            <a:off x="7946895" y="1671342"/>
            <a:ext cx="3410104" cy="2123658"/>
          </a:xfrm>
          <a:prstGeom prst="rect">
            <a:avLst/>
          </a:prstGeom>
          <a:solidFill>
            <a:schemeClr val="bg1"/>
          </a:solidFill>
        </p:spPr>
        <p:txBody>
          <a:bodyPr wrap="square">
            <a:spAutoFit/>
          </a:bodyPr>
          <a:lstStyle/>
          <a:p>
            <a:r>
              <a:rPr lang="en-US" sz="4400"/>
              <a:t>Fires travel fast (every hour). </a:t>
            </a:r>
            <a:endParaRPr lang="en-AU" sz="4400"/>
          </a:p>
        </p:txBody>
      </p:sp>
      <p:sp>
        <p:nvSpPr>
          <p:cNvPr id="8" name="TextBox 7">
            <a:extLst>
              <a:ext uri="{FF2B5EF4-FFF2-40B4-BE49-F238E27FC236}">
                <a16:creationId xmlns:a16="http://schemas.microsoft.com/office/drawing/2014/main" id="{8D094E53-0004-15C5-0F43-D38B8C192561}"/>
              </a:ext>
            </a:extLst>
          </p:cNvPr>
          <p:cNvSpPr txBox="1"/>
          <p:nvPr/>
        </p:nvSpPr>
        <p:spPr>
          <a:xfrm>
            <a:off x="209551" y="3970676"/>
            <a:ext cx="3731455" cy="2123658"/>
          </a:xfrm>
          <a:prstGeom prst="rect">
            <a:avLst/>
          </a:prstGeom>
          <a:solidFill>
            <a:schemeClr val="bg1"/>
          </a:solidFill>
        </p:spPr>
        <p:txBody>
          <a:bodyPr wrap="square">
            <a:spAutoFit/>
          </a:bodyPr>
          <a:lstStyle/>
          <a:p>
            <a:r>
              <a:rPr lang="en-US" sz="4400"/>
              <a:t>Vegetation changes over days</a:t>
            </a:r>
            <a:endParaRPr lang="en-AU" sz="4400"/>
          </a:p>
        </p:txBody>
      </p:sp>
      <p:pic>
        <p:nvPicPr>
          <p:cNvPr id="10" name="Picture 9">
            <a:extLst>
              <a:ext uri="{FF2B5EF4-FFF2-40B4-BE49-F238E27FC236}">
                <a16:creationId xmlns:a16="http://schemas.microsoft.com/office/drawing/2014/main" id="{B9AE0901-A42B-A588-CD0F-1AE42F2A1D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0272">
            <a:off x="11132959" y="952293"/>
            <a:ext cx="1214792" cy="1220509"/>
          </a:xfrm>
          <a:prstGeom prst="rect">
            <a:avLst/>
          </a:prstGeom>
        </p:spPr>
      </p:pic>
      <p:pic>
        <p:nvPicPr>
          <p:cNvPr id="15" name="Picture 14">
            <a:extLst>
              <a:ext uri="{FF2B5EF4-FFF2-40B4-BE49-F238E27FC236}">
                <a16:creationId xmlns:a16="http://schemas.microsoft.com/office/drawing/2014/main" id="{7FB63ADF-D317-0B50-5D8A-C29B2F7DF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0272">
            <a:off x="967091" y="2562261"/>
            <a:ext cx="1214792" cy="1220509"/>
          </a:xfrm>
          <a:prstGeom prst="rect">
            <a:avLst/>
          </a:prstGeom>
        </p:spPr>
      </p:pic>
      <p:sp>
        <p:nvSpPr>
          <p:cNvPr id="16" name="Arrow: Bent-Up 15">
            <a:extLst>
              <a:ext uri="{FF2B5EF4-FFF2-40B4-BE49-F238E27FC236}">
                <a16:creationId xmlns:a16="http://schemas.microsoft.com/office/drawing/2014/main" id="{B722AD32-93EC-8B22-F06B-CC934A9E267F}"/>
              </a:ext>
            </a:extLst>
          </p:cNvPr>
          <p:cNvSpPr/>
          <p:nvPr/>
        </p:nvSpPr>
        <p:spPr bwMode="auto">
          <a:xfrm>
            <a:off x="7822920" y="3733800"/>
            <a:ext cx="2216430" cy="611195"/>
          </a:xfrm>
          <a:prstGeom prst="bentUpArrow">
            <a:avLst/>
          </a:prstGeom>
          <a:solidFill>
            <a:srgbClr val="BE1E2D"/>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7" name="Arrow: Bent-Up 16">
            <a:extLst>
              <a:ext uri="{FF2B5EF4-FFF2-40B4-BE49-F238E27FC236}">
                <a16:creationId xmlns:a16="http://schemas.microsoft.com/office/drawing/2014/main" id="{19C395BF-42AC-6A38-3A66-8C6B820CC8DD}"/>
              </a:ext>
            </a:extLst>
          </p:cNvPr>
          <p:cNvSpPr/>
          <p:nvPr/>
        </p:nvSpPr>
        <p:spPr bwMode="auto">
          <a:xfrm rot="16200000" flipH="1">
            <a:off x="4507522" y="4346314"/>
            <a:ext cx="785185" cy="2032517"/>
          </a:xfrm>
          <a:prstGeom prst="bentUpArrow">
            <a:avLst/>
          </a:prstGeom>
          <a:solidFill>
            <a:srgbClr val="8B5E3C"/>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24578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877C9-F45B-D8D2-9566-44335B92A81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69062E6-79AB-C138-9C58-D38E5CB29529}"/>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7F89A8A2-35F9-1FEC-9D27-80D174664AAD}"/>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373BF263-77CA-4E1E-F1D4-53320F13BCE1}"/>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8" name="TextBox 7">
            <a:extLst>
              <a:ext uri="{FF2B5EF4-FFF2-40B4-BE49-F238E27FC236}">
                <a16:creationId xmlns:a16="http://schemas.microsoft.com/office/drawing/2014/main" id="{26BF2961-6FA1-1BF3-F54D-F4F9DEAF4834}"/>
              </a:ext>
            </a:extLst>
          </p:cNvPr>
          <p:cNvSpPr txBox="1"/>
          <p:nvPr/>
        </p:nvSpPr>
        <p:spPr>
          <a:xfrm>
            <a:off x="209551" y="855849"/>
            <a:ext cx="3324224" cy="707886"/>
          </a:xfrm>
          <a:prstGeom prst="rect">
            <a:avLst/>
          </a:prstGeom>
          <a:noFill/>
        </p:spPr>
        <p:txBody>
          <a:bodyPr wrap="square">
            <a:spAutoFit/>
          </a:bodyPr>
          <a:lstStyle/>
          <a:p>
            <a:r>
              <a:rPr lang="en-US" sz="4000">
                <a:solidFill>
                  <a:schemeClr val="bg2"/>
                </a:solidFill>
              </a:rPr>
              <a:t>Summary</a:t>
            </a:r>
            <a:endParaRPr lang="en-AU" sz="4400"/>
          </a:p>
        </p:txBody>
      </p:sp>
      <p:sp>
        <p:nvSpPr>
          <p:cNvPr id="5" name="TextBox 4">
            <a:extLst>
              <a:ext uri="{FF2B5EF4-FFF2-40B4-BE49-F238E27FC236}">
                <a16:creationId xmlns:a16="http://schemas.microsoft.com/office/drawing/2014/main" id="{100066B1-A201-44F0-8AF9-51829BF1E62D}"/>
              </a:ext>
            </a:extLst>
          </p:cNvPr>
          <p:cNvSpPr txBox="1"/>
          <p:nvPr/>
        </p:nvSpPr>
        <p:spPr>
          <a:xfrm>
            <a:off x="709613" y="1563735"/>
            <a:ext cx="10772774" cy="1998176"/>
          </a:xfrm>
          <a:prstGeom prst="rect">
            <a:avLst/>
          </a:prstGeom>
          <a:noFill/>
        </p:spPr>
        <p:txBody>
          <a:bodyPr wrap="square">
            <a:spAutoFit/>
          </a:bodyPr>
          <a:lstStyle/>
          <a:p>
            <a:pPr marL="742950" indent="-742950">
              <a:lnSpc>
                <a:spcPct val="150000"/>
              </a:lnSpc>
              <a:buFont typeface="+mj-lt"/>
              <a:buAutoNum type="arabicPeriod"/>
            </a:pPr>
            <a:r>
              <a:rPr lang="en-US" sz="4400"/>
              <a:t>Satellites can </a:t>
            </a:r>
            <a:r>
              <a:rPr lang="en-AU" sz="4400"/>
              <a:t>‘see’ the same region every few minutes, or every few weeks.</a:t>
            </a:r>
            <a:endParaRPr lang="en-US" sz="4400"/>
          </a:p>
        </p:txBody>
      </p:sp>
    </p:spTree>
    <p:extLst>
      <p:ext uri="{BB962C8B-B14F-4D97-AF65-F5344CB8AC3E}">
        <p14:creationId xmlns:p14="http://schemas.microsoft.com/office/powerpoint/2010/main" val="321308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28C1D-97E4-9B0B-B492-625806F5112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201C880-F30B-2524-489F-C3613D48ACB3}"/>
              </a:ext>
            </a:extLst>
          </p:cNvPr>
          <p:cNvSpPr/>
          <p:nvPr/>
        </p:nvSpPr>
        <p:spPr bwMode="auto">
          <a:xfrm>
            <a:off x="-76500" y="763380"/>
            <a:ext cx="12276000" cy="5508000"/>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6A1A0B5C-497B-E886-8BCB-FCD7F1D5A0BC}"/>
              </a:ext>
            </a:extLst>
          </p:cNvPr>
          <p:cNvSpPr>
            <a:spLocks noGrp="1"/>
          </p:cNvSpPr>
          <p:nvPr>
            <p:ph type="title"/>
          </p:nvPr>
        </p:nvSpPr>
        <p:spPr>
          <a:xfrm>
            <a:off x="3264000" y="989943"/>
            <a:ext cx="8400000" cy="2852737"/>
          </a:xfrm>
        </p:spPr>
        <p:txBody>
          <a:bodyPr>
            <a:normAutofit/>
          </a:bodyPr>
          <a:lstStyle/>
          <a:p>
            <a:r>
              <a:rPr lang="en-AU">
                <a:solidFill>
                  <a:schemeClr val="bg2"/>
                </a:solidFill>
              </a:rPr>
              <a:t>Satellite orbits</a:t>
            </a:r>
          </a:p>
        </p:txBody>
      </p:sp>
      <p:sp>
        <p:nvSpPr>
          <p:cNvPr id="4" name="Slide Number Placeholder 3">
            <a:extLst>
              <a:ext uri="{FF2B5EF4-FFF2-40B4-BE49-F238E27FC236}">
                <a16:creationId xmlns:a16="http://schemas.microsoft.com/office/drawing/2014/main" id="{1A8AFC00-6AA1-55C3-374B-CF2B376C0045}"/>
              </a:ext>
            </a:extLst>
          </p:cNvPr>
          <p:cNvSpPr>
            <a:spLocks noGrp="1"/>
          </p:cNvSpPr>
          <p:nvPr>
            <p:ph type="sldNum" sz="quarter" idx="12"/>
          </p:nvPr>
        </p:nvSpPr>
        <p:spPr>
          <a:xfrm>
            <a:off x="523038" y="6353999"/>
            <a:ext cx="480000" cy="144000"/>
          </a:xfrm>
        </p:spPr>
        <p:txBody>
          <a:bodyPr/>
          <a:lstStyle/>
          <a:p>
            <a:fld id="{10A01DC5-1685-4615-8240-15192985C6A2}" type="slidenum">
              <a:rPr lang="en-AU" smtClean="0"/>
              <a:pPr/>
              <a:t>35</a:t>
            </a:fld>
            <a:endParaRPr lang="en-AU"/>
          </a:p>
        </p:txBody>
      </p:sp>
      <p:sp>
        <p:nvSpPr>
          <p:cNvPr id="5" name="Date Placeholder 4">
            <a:extLst>
              <a:ext uri="{FF2B5EF4-FFF2-40B4-BE49-F238E27FC236}">
                <a16:creationId xmlns:a16="http://schemas.microsoft.com/office/drawing/2014/main" id="{092E6023-F3B1-7B54-2391-A1A514C3A73E}"/>
              </a:ext>
            </a:extLst>
          </p:cNvPr>
          <p:cNvSpPr>
            <a:spLocks noGrp="1"/>
          </p:cNvSpPr>
          <p:nvPr>
            <p:ph type="dt" sz="half" idx="2"/>
          </p:nvPr>
        </p:nvSpPr>
        <p:spPr>
          <a:xfrm>
            <a:off x="9840000" y="6552000"/>
            <a:ext cx="960000" cy="144000"/>
          </a:xfrm>
        </p:spPr>
        <p:txBody>
          <a:bodyPr/>
          <a:lstStyle/>
          <a:p>
            <a:r>
              <a:rPr lang="en-US"/>
              <a:t>DD MMM YY</a:t>
            </a:r>
            <a:endParaRPr lang="en-AU"/>
          </a:p>
        </p:txBody>
      </p:sp>
      <p:sp>
        <p:nvSpPr>
          <p:cNvPr id="6" name="Text Placeholder 5">
            <a:extLst>
              <a:ext uri="{FF2B5EF4-FFF2-40B4-BE49-F238E27FC236}">
                <a16:creationId xmlns:a16="http://schemas.microsoft.com/office/drawing/2014/main" id="{F5B8F9EE-367D-05C2-652E-7E5B20BDD555}"/>
              </a:ext>
            </a:extLst>
          </p:cNvPr>
          <p:cNvSpPr>
            <a:spLocks noGrp="1"/>
          </p:cNvSpPr>
          <p:nvPr>
            <p:ph type="body" sz="quarter" idx="13"/>
          </p:nvPr>
        </p:nvSpPr>
        <p:spPr>
          <a:xfrm>
            <a:off x="432001" y="989943"/>
            <a:ext cx="2440828" cy="2410884"/>
          </a:xfrm>
        </p:spPr>
        <p:txBody>
          <a:bodyPr/>
          <a:lstStyle/>
          <a:p>
            <a:pPr marL="0" indent="0">
              <a:buNone/>
            </a:pPr>
            <a:r>
              <a:rPr lang="en-AU">
                <a:solidFill>
                  <a:schemeClr val="bg2"/>
                </a:solidFill>
              </a:rPr>
              <a:t>05</a:t>
            </a:r>
          </a:p>
        </p:txBody>
      </p:sp>
    </p:spTree>
    <p:extLst>
      <p:ext uri="{BB962C8B-B14F-4D97-AF65-F5344CB8AC3E}">
        <p14:creationId xmlns:p14="http://schemas.microsoft.com/office/powerpoint/2010/main" val="3575256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C580A-347A-9916-DC30-968CD2EC46C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A9BADA4-E259-1FB5-1FE5-5A94288E1B01}"/>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SATELLITE ORBITS</a:t>
            </a:r>
          </a:p>
        </p:txBody>
      </p:sp>
      <p:sp>
        <p:nvSpPr>
          <p:cNvPr id="3" name="Date Placeholder 3">
            <a:extLst>
              <a:ext uri="{FF2B5EF4-FFF2-40B4-BE49-F238E27FC236}">
                <a16:creationId xmlns:a16="http://schemas.microsoft.com/office/drawing/2014/main" id="{C2ACB0DE-5AAE-2841-9B34-4F98C8EED472}"/>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75A33A56-34B4-9640-7165-0537C79771B7}"/>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8194" name="Picture 2" descr="What Are Non-Terrestrial Networks And How Are They Revolutionizing Coverage">
            <a:extLst>
              <a:ext uri="{FF2B5EF4-FFF2-40B4-BE49-F238E27FC236}">
                <a16:creationId xmlns:a16="http://schemas.microsoft.com/office/drawing/2014/main" id="{73982CE5-3A65-7FF6-510D-1000E8FAA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681291"/>
            <a:ext cx="6559550" cy="5464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6250FD-F853-6B6B-4E79-3E1B093A7ADB}"/>
              </a:ext>
            </a:extLst>
          </p:cNvPr>
          <p:cNvSpPr txBox="1"/>
          <p:nvPr/>
        </p:nvSpPr>
        <p:spPr>
          <a:xfrm>
            <a:off x="203200" y="6068987"/>
            <a:ext cx="6156960" cy="215444"/>
          </a:xfrm>
          <a:prstGeom prst="rect">
            <a:avLst/>
          </a:prstGeom>
          <a:noFill/>
        </p:spPr>
        <p:txBody>
          <a:bodyPr wrap="square">
            <a:spAutoFit/>
          </a:bodyPr>
          <a:lstStyle/>
          <a:p>
            <a:r>
              <a:rPr lang="en-AU" sz="800">
                <a:solidFill>
                  <a:schemeClr val="bg1">
                    <a:lumMod val="50000"/>
                  </a:schemeClr>
                </a:solidFill>
              </a:rPr>
              <a:t>https://altair.sony-semicon.com/blog/what-are-non-terrestrial-networks-how-are-they-revolutionizing-coverage/</a:t>
            </a:r>
          </a:p>
        </p:txBody>
      </p:sp>
      <p:sp>
        <p:nvSpPr>
          <p:cNvPr id="2" name="TextBox 1">
            <a:extLst>
              <a:ext uri="{FF2B5EF4-FFF2-40B4-BE49-F238E27FC236}">
                <a16:creationId xmlns:a16="http://schemas.microsoft.com/office/drawing/2014/main" id="{00CDBFBE-D4EA-F499-3010-F7F18ED4366E}"/>
              </a:ext>
            </a:extLst>
          </p:cNvPr>
          <p:cNvSpPr txBox="1"/>
          <p:nvPr/>
        </p:nvSpPr>
        <p:spPr>
          <a:xfrm>
            <a:off x="203200" y="1299893"/>
            <a:ext cx="4838700" cy="2123658"/>
          </a:xfrm>
          <a:prstGeom prst="rect">
            <a:avLst/>
          </a:prstGeom>
          <a:solidFill>
            <a:schemeClr val="bg1"/>
          </a:solidFill>
        </p:spPr>
        <p:txBody>
          <a:bodyPr wrap="square">
            <a:spAutoFit/>
          </a:bodyPr>
          <a:lstStyle/>
          <a:p>
            <a:r>
              <a:rPr lang="en-US" sz="4400"/>
              <a:t>The orbit refers to how far from Earth is the satellite.</a:t>
            </a:r>
            <a:endParaRPr lang="en-AU" sz="4400"/>
          </a:p>
        </p:txBody>
      </p:sp>
    </p:spTree>
    <p:extLst>
      <p:ext uri="{BB962C8B-B14F-4D97-AF65-F5344CB8AC3E}">
        <p14:creationId xmlns:p14="http://schemas.microsoft.com/office/powerpoint/2010/main" val="2003568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3C081-72B3-FB41-D00C-69B2153615A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BA43C7D-BABF-9E4E-563B-754848BADABD}"/>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SATELLITE ORBITS</a:t>
            </a:r>
          </a:p>
        </p:txBody>
      </p:sp>
      <p:sp>
        <p:nvSpPr>
          <p:cNvPr id="3" name="Date Placeholder 3">
            <a:extLst>
              <a:ext uri="{FF2B5EF4-FFF2-40B4-BE49-F238E27FC236}">
                <a16:creationId xmlns:a16="http://schemas.microsoft.com/office/drawing/2014/main" id="{40FDD435-71EE-FDF3-281F-52EDB2DEF9FC}"/>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917651F4-AD45-D1B1-FCB8-B3835630C41D}"/>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9218" name="Picture 2">
            <a:extLst>
              <a:ext uri="{FF2B5EF4-FFF2-40B4-BE49-F238E27FC236}">
                <a16:creationId xmlns:a16="http://schemas.microsoft.com/office/drawing/2014/main" id="{8AC89408-DC04-D83C-4CBE-5EBD0417C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078" y="792308"/>
            <a:ext cx="5663415" cy="540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47AB307-7AA5-2D69-4A68-B7DBAC7D7BE9}"/>
              </a:ext>
            </a:extLst>
          </p:cNvPr>
          <p:cNvSpPr txBox="1"/>
          <p:nvPr/>
        </p:nvSpPr>
        <p:spPr>
          <a:xfrm>
            <a:off x="0" y="5882485"/>
            <a:ext cx="6156960" cy="338554"/>
          </a:xfrm>
          <a:prstGeom prst="rect">
            <a:avLst/>
          </a:prstGeom>
          <a:noFill/>
        </p:spPr>
        <p:txBody>
          <a:bodyPr wrap="square">
            <a:spAutoFit/>
          </a:bodyPr>
          <a:lstStyle/>
          <a:p>
            <a:r>
              <a:rPr lang="en-AU" sz="800">
                <a:solidFill>
                  <a:schemeClr val="bg1">
                    <a:lumMod val="50000"/>
                  </a:schemeClr>
                </a:solidFill>
              </a:rPr>
              <a:t>https://media1.giphy.com/media/v1.Y2lkPTc5MGI3NjExNG41cDZoZW8ydDZhcTJkejZtY2tqbnVqeTRtc3U3bWtxOW03aHlldSZlcD12MV9pbnRlcm5hbF9naWZfYnlfaWQmY3Q9Zw/DuJmk1yRUd1Di/giphy.gif</a:t>
            </a:r>
          </a:p>
        </p:txBody>
      </p:sp>
      <p:sp>
        <p:nvSpPr>
          <p:cNvPr id="2" name="TextBox 1">
            <a:extLst>
              <a:ext uri="{FF2B5EF4-FFF2-40B4-BE49-F238E27FC236}">
                <a16:creationId xmlns:a16="http://schemas.microsoft.com/office/drawing/2014/main" id="{F9064761-3B29-7D8F-3590-890A1D22A9E5}"/>
              </a:ext>
            </a:extLst>
          </p:cNvPr>
          <p:cNvSpPr txBox="1"/>
          <p:nvPr/>
        </p:nvSpPr>
        <p:spPr>
          <a:xfrm>
            <a:off x="212507" y="821039"/>
            <a:ext cx="5892800" cy="3416320"/>
          </a:xfrm>
          <a:prstGeom prst="rect">
            <a:avLst/>
          </a:prstGeom>
          <a:solidFill>
            <a:schemeClr val="bg1"/>
          </a:solidFill>
        </p:spPr>
        <p:txBody>
          <a:bodyPr wrap="square">
            <a:spAutoFit/>
          </a:bodyPr>
          <a:lstStyle/>
          <a:p>
            <a:r>
              <a:rPr lang="en-US" sz="4400" err="1">
                <a:solidFill>
                  <a:srgbClr val="FF0000"/>
                </a:solidFill>
              </a:rPr>
              <a:t>GEO</a:t>
            </a:r>
            <a:r>
              <a:rPr lang="en-US" sz="4400" err="1"/>
              <a:t>stationary</a:t>
            </a:r>
            <a:r>
              <a:rPr lang="en-US" sz="4400"/>
              <a:t>:</a:t>
            </a:r>
          </a:p>
          <a:p>
            <a:pPr marL="571500" indent="-571500">
              <a:buFontTx/>
              <a:buChar char="-"/>
            </a:pPr>
            <a:r>
              <a:rPr lang="en-US" sz="3200"/>
              <a:t>Far away </a:t>
            </a:r>
          </a:p>
          <a:p>
            <a:pPr marL="571500" indent="-571500">
              <a:buFontTx/>
              <a:buChar char="-"/>
            </a:pPr>
            <a:r>
              <a:rPr lang="en-US" sz="3200"/>
              <a:t>Low spatial resolution</a:t>
            </a:r>
          </a:p>
          <a:p>
            <a:pPr marL="571500" indent="-571500">
              <a:buFontTx/>
              <a:buChar char="-"/>
            </a:pPr>
            <a:r>
              <a:rPr lang="en-US" sz="3200"/>
              <a:t>High temporal resolution</a:t>
            </a:r>
          </a:p>
          <a:p>
            <a:pPr marL="571500" indent="-571500">
              <a:buFontTx/>
              <a:buChar char="-"/>
            </a:pPr>
            <a:r>
              <a:rPr lang="en-US" sz="3200"/>
              <a:t>Hovers over a single point</a:t>
            </a:r>
          </a:p>
          <a:p>
            <a:pPr marL="571500" indent="-571500">
              <a:buFontTx/>
              <a:buChar char="-"/>
            </a:pPr>
            <a:endParaRPr lang="en-AU" sz="4400"/>
          </a:p>
        </p:txBody>
      </p:sp>
    </p:spTree>
    <p:extLst>
      <p:ext uri="{BB962C8B-B14F-4D97-AF65-F5344CB8AC3E}">
        <p14:creationId xmlns:p14="http://schemas.microsoft.com/office/powerpoint/2010/main" val="2711846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4EBC7-363E-A3B9-B756-593F9C21B62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610FF43-85E5-C669-4C95-0C9F8A08EF7C}"/>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SATELLITE ORBITS</a:t>
            </a:r>
          </a:p>
        </p:txBody>
      </p:sp>
      <p:sp>
        <p:nvSpPr>
          <p:cNvPr id="3" name="Date Placeholder 3">
            <a:extLst>
              <a:ext uri="{FF2B5EF4-FFF2-40B4-BE49-F238E27FC236}">
                <a16:creationId xmlns:a16="http://schemas.microsoft.com/office/drawing/2014/main" id="{ED782702-30D3-1EA3-B2C5-07B0C04B243C}"/>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45AD0E7B-B7CC-F0DE-3D71-D03ABD9696E1}"/>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10242" name="Picture 2">
            <a:extLst>
              <a:ext uri="{FF2B5EF4-FFF2-40B4-BE49-F238E27FC236}">
                <a16:creationId xmlns:a16="http://schemas.microsoft.com/office/drawing/2014/main" id="{0687B564-CCB7-120B-3A90-3F9C66198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000" y="825958"/>
            <a:ext cx="9600000" cy="540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699D9A-B560-0CBC-E2B2-147854EA2035}"/>
              </a:ext>
            </a:extLst>
          </p:cNvPr>
          <p:cNvSpPr txBox="1"/>
          <p:nvPr/>
        </p:nvSpPr>
        <p:spPr>
          <a:xfrm>
            <a:off x="9832" y="5862765"/>
            <a:ext cx="6156960" cy="338554"/>
          </a:xfrm>
          <a:prstGeom prst="rect">
            <a:avLst/>
          </a:prstGeom>
          <a:noFill/>
        </p:spPr>
        <p:txBody>
          <a:bodyPr wrap="square">
            <a:spAutoFit/>
          </a:bodyPr>
          <a:lstStyle/>
          <a:p>
            <a:r>
              <a:rPr lang="en-AU" sz="800">
                <a:solidFill>
                  <a:schemeClr val="bg1">
                    <a:lumMod val="50000"/>
                  </a:schemeClr>
                </a:solidFill>
              </a:rPr>
              <a:t>https://media3.giphy.com/media/v1.Y2lkPTc5MGI3NjExdmgzcmQxYjVlYjZzbmhvdHh1dGlpYnd0djd4ZWdwMzJvNmY4aWRyMyZlcD12MV9pbnRlcm5hbF9naWZfYnlfaWQmY3Q9Zw/1hBVgVAst7sZAQRdWl/giphy.gif</a:t>
            </a:r>
          </a:p>
        </p:txBody>
      </p:sp>
      <p:sp>
        <p:nvSpPr>
          <p:cNvPr id="2" name="TextBox 1">
            <a:extLst>
              <a:ext uri="{FF2B5EF4-FFF2-40B4-BE49-F238E27FC236}">
                <a16:creationId xmlns:a16="http://schemas.microsoft.com/office/drawing/2014/main" id="{2CDA5206-CA4D-A4D1-D843-4995AF1323AB}"/>
              </a:ext>
            </a:extLst>
          </p:cNvPr>
          <p:cNvSpPr txBox="1"/>
          <p:nvPr/>
        </p:nvSpPr>
        <p:spPr>
          <a:xfrm>
            <a:off x="212507" y="821039"/>
            <a:ext cx="5352551" cy="5201424"/>
          </a:xfrm>
          <a:prstGeom prst="rect">
            <a:avLst/>
          </a:prstGeom>
          <a:solidFill>
            <a:schemeClr val="bg1"/>
          </a:solidFill>
        </p:spPr>
        <p:txBody>
          <a:bodyPr wrap="square">
            <a:spAutoFit/>
          </a:bodyPr>
          <a:lstStyle/>
          <a:p>
            <a:r>
              <a:rPr lang="en-US" sz="4400">
                <a:solidFill>
                  <a:srgbClr val="FF0000"/>
                </a:solidFill>
              </a:rPr>
              <a:t>LEO</a:t>
            </a:r>
            <a:r>
              <a:rPr lang="en-US" sz="4400"/>
              <a:t>:</a:t>
            </a:r>
          </a:p>
          <a:p>
            <a:pPr marL="571500" indent="-571500">
              <a:buFontTx/>
              <a:buChar char="-"/>
            </a:pPr>
            <a:r>
              <a:rPr lang="en-US" sz="3200"/>
              <a:t>Close to Earth</a:t>
            </a:r>
          </a:p>
          <a:p>
            <a:pPr marL="571500" indent="-571500">
              <a:buFontTx/>
              <a:buChar char="-"/>
            </a:pPr>
            <a:r>
              <a:rPr lang="en-US" sz="3200"/>
              <a:t>High spatial resolution</a:t>
            </a:r>
          </a:p>
          <a:p>
            <a:pPr marL="571500" indent="-571500">
              <a:buFontTx/>
              <a:buChar char="-"/>
            </a:pPr>
            <a:r>
              <a:rPr lang="en-US" sz="3200"/>
              <a:t>Low temporal resolution</a:t>
            </a:r>
          </a:p>
          <a:p>
            <a:pPr marL="571500" indent="-571500">
              <a:buFontTx/>
              <a:buChar char="-"/>
            </a:pPr>
            <a:r>
              <a:rPr lang="en-US" sz="3200"/>
              <a:t>Can see all Earth every few days</a:t>
            </a:r>
          </a:p>
          <a:p>
            <a:pPr marL="571500" indent="-571500">
              <a:buFontTx/>
              <a:buChar char="-"/>
            </a:pPr>
            <a:endParaRPr lang="en-US" sz="3200"/>
          </a:p>
          <a:p>
            <a:pPr marL="571500" indent="-571500">
              <a:buFontTx/>
              <a:buChar char="-"/>
            </a:pPr>
            <a:endParaRPr lang="en-US" sz="3200"/>
          </a:p>
          <a:p>
            <a:pPr marL="571500" indent="-571500">
              <a:buFontTx/>
              <a:buChar char="-"/>
            </a:pPr>
            <a:endParaRPr lang="en-US" sz="3200"/>
          </a:p>
          <a:p>
            <a:pPr marL="571500" indent="-571500">
              <a:buFontTx/>
              <a:buChar char="-"/>
            </a:pPr>
            <a:endParaRPr lang="en-US" sz="3200"/>
          </a:p>
        </p:txBody>
      </p:sp>
    </p:spTree>
    <p:extLst>
      <p:ext uri="{BB962C8B-B14F-4D97-AF65-F5344CB8AC3E}">
        <p14:creationId xmlns:p14="http://schemas.microsoft.com/office/powerpoint/2010/main" val="1944772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7B477-F3C9-52D3-4A9C-21E6D01CDDA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B680C65-96A0-CECC-8103-236764AF3363}"/>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75D5A970-3A72-4C2A-44C1-9E9DFF9DA879}"/>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CAA15D25-3192-128B-8DDA-E93365754ECE}"/>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6" name="TextBox 5">
            <a:extLst>
              <a:ext uri="{FF2B5EF4-FFF2-40B4-BE49-F238E27FC236}">
                <a16:creationId xmlns:a16="http://schemas.microsoft.com/office/drawing/2014/main" id="{FCEDFDFB-88F0-E2F0-8EAF-033AD135BC27}"/>
              </a:ext>
            </a:extLst>
          </p:cNvPr>
          <p:cNvSpPr txBox="1"/>
          <p:nvPr/>
        </p:nvSpPr>
        <p:spPr>
          <a:xfrm>
            <a:off x="9672000" y="6024399"/>
            <a:ext cx="2520000" cy="184666"/>
          </a:xfrm>
          <a:prstGeom prst="rect">
            <a:avLst/>
          </a:prstGeom>
          <a:noFill/>
        </p:spPr>
        <p:txBody>
          <a:bodyPr wrap="square">
            <a:spAutoFit/>
          </a:bodyPr>
          <a:lstStyle/>
          <a:p>
            <a:r>
              <a:rPr lang="en-AU" sz="600">
                <a:solidFill>
                  <a:schemeClr val="bg1">
                    <a:lumMod val="50000"/>
                  </a:schemeClr>
                </a:solidFill>
              </a:rPr>
              <a:t>https://www.canr.msu.edu/fccp/FCCP-ORL/FireTriangle%20(1).png</a:t>
            </a:r>
          </a:p>
        </p:txBody>
      </p:sp>
      <p:pic>
        <p:nvPicPr>
          <p:cNvPr id="3074" name="Picture 2">
            <a:extLst>
              <a:ext uri="{FF2B5EF4-FFF2-40B4-BE49-F238E27FC236}">
                <a16:creationId xmlns:a16="http://schemas.microsoft.com/office/drawing/2014/main" id="{DFE2A404-2E98-470C-8B13-1EC0BEBC00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05" t="17489" r="16456" b="958"/>
          <a:stretch>
            <a:fillRect/>
          </a:stretch>
        </p:blipFill>
        <p:spPr bwMode="auto">
          <a:xfrm>
            <a:off x="3715450" y="907650"/>
            <a:ext cx="4107470" cy="415707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5569EFB-62A6-2744-EC4D-28A7C9459EC3}"/>
              </a:ext>
            </a:extLst>
          </p:cNvPr>
          <p:cNvSpPr txBox="1"/>
          <p:nvPr/>
        </p:nvSpPr>
        <p:spPr>
          <a:xfrm>
            <a:off x="8134350" y="3014070"/>
            <a:ext cx="3848100" cy="707886"/>
          </a:xfrm>
          <a:prstGeom prst="rect">
            <a:avLst/>
          </a:prstGeom>
          <a:solidFill>
            <a:schemeClr val="bg1"/>
          </a:solidFill>
        </p:spPr>
        <p:txBody>
          <a:bodyPr wrap="square">
            <a:spAutoFit/>
          </a:bodyPr>
          <a:lstStyle/>
          <a:p>
            <a:r>
              <a:rPr lang="en-US" sz="4000"/>
              <a:t>GEO orbit</a:t>
            </a:r>
            <a:endParaRPr lang="en-AU" sz="4000"/>
          </a:p>
        </p:txBody>
      </p:sp>
      <p:sp>
        <p:nvSpPr>
          <p:cNvPr id="8" name="TextBox 7">
            <a:extLst>
              <a:ext uri="{FF2B5EF4-FFF2-40B4-BE49-F238E27FC236}">
                <a16:creationId xmlns:a16="http://schemas.microsoft.com/office/drawing/2014/main" id="{1F43572B-A292-47EA-8505-F4AFD611BA3D}"/>
              </a:ext>
            </a:extLst>
          </p:cNvPr>
          <p:cNvSpPr txBox="1"/>
          <p:nvPr/>
        </p:nvSpPr>
        <p:spPr>
          <a:xfrm>
            <a:off x="862816" y="5138126"/>
            <a:ext cx="2852634" cy="646331"/>
          </a:xfrm>
          <a:prstGeom prst="rect">
            <a:avLst/>
          </a:prstGeom>
          <a:solidFill>
            <a:schemeClr val="bg1"/>
          </a:solidFill>
        </p:spPr>
        <p:txBody>
          <a:bodyPr wrap="square">
            <a:spAutoFit/>
          </a:bodyPr>
          <a:lstStyle/>
          <a:p>
            <a:r>
              <a:rPr lang="en-US" sz="3600"/>
              <a:t>LEO orbit</a:t>
            </a:r>
            <a:endParaRPr lang="en-AU" sz="3600"/>
          </a:p>
        </p:txBody>
      </p:sp>
      <p:pic>
        <p:nvPicPr>
          <p:cNvPr id="10" name="Picture 9">
            <a:extLst>
              <a:ext uri="{FF2B5EF4-FFF2-40B4-BE49-F238E27FC236}">
                <a16:creationId xmlns:a16="http://schemas.microsoft.com/office/drawing/2014/main" id="{F6CE1D49-AAFB-0F48-AA5A-827B43C18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0272">
            <a:off x="10578419" y="898188"/>
            <a:ext cx="1214792" cy="1220509"/>
          </a:xfrm>
          <a:prstGeom prst="rect">
            <a:avLst/>
          </a:prstGeom>
        </p:spPr>
      </p:pic>
      <p:pic>
        <p:nvPicPr>
          <p:cNvPr id="15" name="Picture 14">
            <a:extLst>
              <a:ext uri="{FF2B5EF4-FFF2-40B4-BE49-F238E27FC236}">
                <a16:creationId xmlns:a16="http://schemas.microsoft.com/office/drawing/2014/main" id="{CA6C1716-64F1-5AB5-9A6D-E7CA75B65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0272">
            <a:off x="1545254" y="3656310"/>
            <a:ext cx="1214792" cy="1220509"/>
          </a:xfrm>
          <a:prstGeom prst="rect">
            <a:avLst/>
          </a:prstGeom>
        </p:spPr>
      </p:pic>
      <p:sp>
        <p:nvSpPr>
          <p:cNvPr id="16" name="Arrow: Bent-Up 15">
            <a:extLst>
              <a:ext uri="{FF2B5EF4-FFF2-40B4-BE49-F238E27FC236}">
                <a16:creationId xmlns:a16="http://schemas.microsoft.com/office/drawing/2014/main" id="{2B0A1343-4869-58D8-3EB1-23B47F6500BB}"/>
              </a:ext>
            </a:extLst>
          </p:cNvPr>
          <p:cNvSpPr/>
          <p:nvPr/>
        </p:nvSpPr>
        <p:spPr bwMode="auto">
          <a:xfrm>
            <a:off x="7822920" y="3733800"/>
            <a:ext cx="2216430" cy="611195"/>
          </a:xfrm>
          <a:prstGeom prst="bentUpArrow">
            <a:avLst/>
          </a:prstGeom>
          <a:solidFill>
            <a:srgbClr val="BE1E2D"/>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7" name="Arrow: Bent-Up 16">
            <a:extLst>
              <a:ext uri="{FF2B5EF4-FFF2-40B4-BE49-F238E27FC236}">
                <a16:creationId xmlns:a16="http://schemas.microsoft.com/office/drawing/2014/main" id="{29F7CF3C-3F14-23F2-608E-2C4EBBE4786D}"/>
              </a:ext>
            </a:extLst>
          </p:cNvPr>
          <p:cNvSpPr/>
          <p:nvPr/>
        </p:nvSpPr>
        <p:spPr bwMode="auto">
          <a:xfrm rot="16200000" flipH="1">
            <a:off x="4564672" y="4346314"/>
            <a:ext cx="785185" cy="2032517"/>
          </a:xfrm>
          <a:prstGeom prst="bentUpArrow">
            <a:avLst/>
          </a:prstGeom>
          <a:solidFill>
            <a:srgbClr val="8B5E3C"/>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59612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4A1D8-ADAA-78D9-1E9D-5AF3A762D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8FB258-D9B9-BD9E-98AF-130A9AF9FDFB}"/>
              </a:ext>
            </a:extLst>
          </p:cNvPr>
          <p:cNvSpPr>
            <a:spLocks noGrp="1"/>
          </p:cNvSpPr>
          <p:nvPr>
            <p:ph type="title"/>
          </p:nvPr>
        </p:nvSpPr>
        <p:spPr>
          <a:xfrm>
            <a:off x="3756992" y="873730"/>
            <a:ext cx="1120074" cy="1169246"/>
          </a:xfrm>
        </p:spPr>
        <p:txBody>
          <a:bodyPr/>
          <a:lstStyle/>
          <a:p>
            <a:r>
              <a:rPr lang="en-AU">
                <a:solidFill>
                  <a:schemeClr val="bg2"/>
                </a:solidFill>
              </a:rPr>
              <a:t>A)</a:t>
            </a:r>
          </a:p>
        </p:txBody>
      </p:sp>
      <p:sp>
        <p:nvSpPr>
          <p:cNvPr id="9" name="Title 1">
            <a:extLst>
              <a:ext uri="{FF2B5EF4-FFF2-40B4-BE49-F238E27FC236}">
                <a16:creationId xmlns:a16="http://schemas.microsoft.com/office/drawing/2014/main" id="{A3DBCF2F-18A1-7E28-3700-7B5A51C2014A}"/>
              </a:ext>
            </a:extLst>
          </p:cNvPr>
          <p:cNvSpPr txBox="1">
            <a:spLocks/>
          </p:cNvSpPr>
          <p:nvPr/>
        </p:nvSpPr>
        <p:spPr bwMode="auto">
          <a:xfrm>
            <a:off x="135196" y="2564416"/>
            <a:ext cx="3390324" cy="116924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6133" b="1">
                <a:solidFill>
                  <a:schemeClr val="bg1"/>
                </a:solidFill>
                <a:latin typeface="Public Sans" pitchFamily="2" charset="0"/>
                <a:ea typeface="+mj-ea"/>
                <a:cs typeface="+mj-cs"/>
              </a:defRPr>
            </a:lvl1pPr>
            <a:lvl2pPr algn="l" rtl="0" eaLnBrk="0" fontAlgn="base" hangingPunct="0">
              <a:spcBef>
                <a:spcPct val="0"/>
              </a:spcBef>
              <a:spcAft>
                <a:spcPct val="0"/>
              </a:spcAft>
              <a:defRPr sz="3500" b="1">
                <a:solidFill>
                  <a:schemeClr val="tx2"/>
                </a:solidFill>
                <a:latin typeface="Arial" charset="0"/>
              </a:defRPr>
            </a:lvl2pPr>
            <a:lvl3pPr algn="l" rtl="0" eaLnBrk="0" fontAlgn="base" hangingPunct="0">
              <a:spcBef>
                <a:spcPct val="0"/>
              </a:spcBef>
              <a:spcAft>
                <a:spcPct val="0"/>
              </a:spcAft>
              <a:defRPr sz="3500" b="1">
                <a:solidFill>
                  <a:schemeClr val="tx2"/>
                </a:solidFill>
                <a:latin typeface="Arial" charset="0"/>
              </a:defRPr>
            </a:lvl3pPr>
            <a:lvl4pPr algn="l" rtl="0" eaLnBrk="0" fontAlgn="base" hangingPunct="0">
              <a:spcBef>
                <a:spcPct val="0"/>
              </a:spcBef>
              <a:spcAft>
                <a:spcPct val="0"/>
              </a:spcAft>
              <a:defRPr sz="3500" b="1">
                <a:solidFill>
                  <a:schemeClr val="tx2"/>
                </a:solidFill>
                <a:latin typeface="Arial" charset="0"/>
              </a:defRPr>
            </a:lvl4pPr>
            <a:lvl5pPr algn="l" rtl="0" eaLnBrk="0" fontAlgn="base" hangingPunct="0">
              <a:spcBef>
                <a:spcPct val="0"/>
              </a:spcBef>
              <a:spcAft>
                <a:spcPct val="0"/>
              </a:spcAft>
              <a:defRPr sz="35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a:lstStyle>
          <a:p>
            <a:r>
              <a:rPr lang="en-AU" kern="0">
                <a:solidFill>
                  <a:schemeClr val="bg2"/>
                </a:solidFill>
              </a:rPr>
              <a:t>What will be hotter?</a:t>
            </a:r>
          </a:p>
        </p:txBody>
      </p:sp>
      <p:sp>
        <p:nvSpPr>
          <p:cNvPr id="12" name="Title 1">
            <a:extLst>
              <a:ext uri="{FF2B5EF4-FFF2-40B4-BE49-F238E27FC236}">
                <a16:creationId xmlns:a16="http://schemas.microsoft.com/office/drawing/2014/main" id="{F20BA92B-24FD-0615-160E-AD07C2CCE0D6}"/>
              </a:ext>
            </a:extLst>
          </p:cNvPr>
          <p:cNvSpPr txBox="1">
            <a:spLocks/>
          </p:cNvSpPr>
          <p:nvPr/>
        </p:nvSpPr>
        <p:spPr bwMode="auto">
          <a:xfrm>
            <a:off x="7761904" y="873730"/>
            <a:ext cx="1120074" cy="116924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6133" b="1">
                <a:solidFill>
                  <a:schemeClr val="bg1"/>
                </a:solidFill>
                <a:latin typeface="Public Sans" pitchFamily="2" charset="0"/>
                <a:ea typeface="+mj-ea"/>
                <a:cs typeface="+mj-cs"/>
              </a:defRPr>
            </a:lvl1pPr>
            <a:lvl2pPr algn="l" rtl="0" eaLnBrk="0" fontAlgn="base" hangingPunct="0">
              <a:spcBef>
                <a:spcPct val="0"/>
              </a:spcBef>
              <a:spcAft>
                <a:spcPct val="0"/>
              </a:spcAft>
              <a:defRPr sz="3500" b="1">
                <a:solidFill>
                  <a:schemeClr val="tx2"/>
                </a:solidFill>
                <a:latin typeface="Arial" charset="0"/>
              </a:defRPr>
            </a:lvl2pPr>
            <a:lvl3pPr algn="l" rtl="0" eaLnBrk="0" fontAlgn="base" hangingPunct="0">
              <a:spcBef>
                <a:spcPct val="0"/>
              </a:spcBef>
              <a:spcAft>
                <a:spcPct val="0"/>
              </a:spcAft>
              <a:defRPr sz="3500" b="1">
                <a:solidFill>
                  <a:schemeClr val="tx2"/>
                </a:solidFill>
                <a:latin typeface="Arial" charset="0"/>
              </a:defRPr>
            </a:lvl3pPr>
            <a:lvl4pPr algn="l" rtl="0" eaLnBrk="0" fontAlgn="base" hangingPunct="0">
              <a:spcBef>
                <a:spcPct val="0"/>
              </a:spcBef>
              <a:spcAft>
                <a:spcPct val="0"/>
              </a:spcAft>
              <a:defRPr sz="3500" b="1">
                <a:solidFill>
                  <a:schemeClr val="tx2"/>
                </a:solidFill>
                <a:latin typeface="Arial" charset="0"/>
              </a:defRPr>
            </a:lvl4pPr>
            <a:lvl5pPr algn="l" rtl="0" eaLnBrk="0" fontAlgn="base" hangingPunct="0">
              <a:spcBef>
                <a:spcPct val="0"/>
              </a:spcBef>
              <a:spcAft>
                <a:spcPct val="0"/>
              </a:spcAft>
              <a:defRPr sz="35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a:lstStyle>
          <a:p>
            <a:r>
              <a:rPr lang="en-AU" kern="0">
                <a:solidFill>
                  <a:schemeClr val="bg2"/>
                </a:solidFill>
              </a:rPr>
              <a:t>B)</a:t>
            </a:r>
          </a:p>
        </p:txBody>
      </p:sp>
      <p:sp>
        <p:nvSpPr>
          <p:cNvPr id="13" name="TextBox 12">
            <a:extLst>
              <a:ext uri="{FF2B5EF4-FFF2-40B4-BE49-F238E27FC236}">
                <a16:creationId xmlns:a16="http://schemas.microsoft.com/office/drawing/2014/main" id="{DC732C07-ED20-AC77-C59E-592AFB9E84F1}"/>
              </a:ext>
            </a:extLst>
          </p:cNvPr>
          <p:cNvSpPr txBox="1"/>
          <p:nvPr/>
        </p:nvSpPr>
        <p:spPr>
          <a:xfrm>
            <a:off x="4307305" y="3789947"/>
            <a:ext cx="902811" cy="369332"/>
          </a:xfrm>
          <a:prstGeom prst="rect">
            <a:avLst/>
          </a:prstGeom>
          <a:noFill/>
        </p:spPr>
        <p:txBody>
          <a:bodyPr wrap="none" rtlCol="0">
            <a:spAutoFit/>
          </a:bodyPr>
          <a:lstStyle/>
          <a:p>
            <a:r>
              <a:rPr lang="en-AU"/>
              <a:t>wildfire</a:t>
            </a:r>
          </a:p>
        </p:txBody>
      </p:sp>
      <p:sp>
        <p:nvSpPr>
          <p:cNvPr id="14" name="TextBox 13">
            <a:extLst>
              <a:ext uri="{FF2B5EF4-FFF2-40B4-BE49-F238E27FC236}">
                <a16:creationId xmlns:a16="http://schemas.microsoft.com/office/drawing/2014/main" id="{72F0D76B-73C9-EAB2-8058-84B5E59306D9}"/>
              </a:ext>
            </a:extLst>
          </p:cNvPr>
          <p:cNvSpPr txBox="1"/>
          <p:nvPr/>
        </p:nvSpPr>
        <p:spPr>
          <a:xfrm>
            <a:off x="8610600" y="3789947"/>
            <a:ext cx="864339" cy="369332"/>
          </a:xfrm>
          <a:prstGeom prst="rect">
            <a:avLst/>
          </a:prstGeom>
          <a:noFill/>
        </p:spPr>
        <p:txBody>
          <a:bodyPr wrap="none" rtlCol="0">
            <a:spAutoFit/>
          </a:bodyPr>
          <a:lstStyle/>
          <a:p>
            <a:r>
              <a:rPr lang="en-AU"/>
              <a:t>candle</a:t>
            </a:r>
          </a:p>
        </p:txBody>
      </p:sp>
      <p:pic>
        <p:nvPicPr>
          <p:cNvPr id="13314" name="Picture 2" descr="Backyard Campfires - What You Need to Know | Mendham Fire Department">
            <a:extLst>
              <a:ext uri="{FF2B5EF4-FFF2-40B4-BE49-F238E27FC236}">
                <a16:creationId xmlns:a16="http://schemas.microsoft.com/office/drawing/2014/main" id="{5FB39F5B-BDBF-815E-83D2-36CEE0F3E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1052" y="1972765"/>
            <a:ext cx="4085752" cy="306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3C949E-3372-AEBD-D030-39FC294A133F}"/>
              </a:ext>
            </a:extLst>
          </p:cNvPr>
          <p:cNvSpPr txBox="1"/>
          <p:nvPr/>
        </p:nvSpPr>
        <p:spPr>
          <a:xfrm>
            <a:off x="6181110" y="6047161"/>
            <a:ext cx="6192520" cy="169277"/>
          </a:xfrm>
          <a:prstGeom prst="rect">
            <a:avLst/>
          </a:prstGeom>
          <a:noFill/>
        </p:spPr>
        <p:txBody>
          <a:bodyPr wrap="square">
            <a:spAutoFit/>
          </a:bodyPr>
          <a:lstStyle/>
          <a:p>
            <a:r>
              <a:rPr lang="en-AU" sz="500">
                <a:solidFill>
                  <a:schemeClr val="bg1">
                    <a:lumMod val="50000"/>
                  </a:schemeClr>
                </a:solidFill>
              </a:rPr>
              <a:t>https://mendhamfd.org/backyard-campfires-what-you-need-to-know/   https://get.pxhere.com/photo/tree-pine-fire-bonfire-explosion-flare-disaster-event-wildfire-geological-phenomenon-1129350.jpg</a:t>
            </a:r>
          </a:p>
        </p:txBody>
      </p:sp>
      <p:pic>
        <p:nvPicPr>
          <p:cNvPr id="13318" name="Picture 6" descr="Free Images : tree, pine, fire, bonfire, explosion, flare, disaster ...">
            <a:extLst>
              <a:ext uri="{FF2B5EF4-FFF2-40B4-BE49-F238E27FC236}">
                <a16:creationId xmlns:a16="http://schemas.microsoft.com/office/drawing/2014/main" id="{C7716D6A-B2E2-9D64-B3B6-F4E96777C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281" y="1972765"/>
            <a:ext cx="4093453" cy="30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Checkmark with solid fill">
            <a:extLst>
              <a:ext uri="{FF2B5EF4-FFF2-40B4-BE49-F238E27FC236}">
                <a16:creationId xmlns:a16="http://schemas.microsoft.com/office/drawing/2014/main" id="{D3F24800-0EE2-834B-BE7E-8CE9D93D81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58710" y="620576"/>
            <a:ext cx="1422400" cy="1422400"/>
          </a:xfrm>
          <a:prstGeom prst="rect">
            <a:avLst/>
          </a:prstGeom>
        </p:spPr>
      </p:pic>
    </p:spTree>
    <p:extLst>
      <p:ext uri="{BB962C8B-B14F-4D97-AF65-F5344CB8AC3E}">
        <p14:creationId xmlns:p14="http://schemas.microsoft.com/office/powerpoint/2010/main" val="387005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142A-FBE9-1479-1A63-FE3D04E8BF1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528EA50-4F40-1904-1CF4-12F1F8D4AE5F}"/>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E1FE40D8-47DA-B421-9B74-FAAB459A594C}"/>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0D009EF4-24D3-7E57-96FE-BAA6F0849C1B}"/>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8" name="TextBox 7">
            <a:extLst>
              <a:ext uri="{FF2B5EF4-FFF2-40B4-BE49-F238E27FC236}">
                <a16:creationId xmlns:a16="http://schemas.microsoft.com/office/drawing/2014/main" id="{0DAB1A87-78FC-3EE5-85BF-B21971A63262}"/>
              </a:ext>
            </a:extLst>
          </p:cNvPr>
          <p:cNvSpPr txBox="1"/>
          <p:nvPr/>
        </p:nvSpPr>
        <p:spPr>
          <a:xfrm>
            <a:off x="209551" y="855849"/>
            <a:ext cx="3324224" cy="707886"/>
          </a:xfrm>
          <a:prstGeom prst="rect">
            <a:avLst/>
          </a:prstGeom>
          <a:noFill/>
        </p:spPr>
        <p:txBody>
          <a:bodyPr wrap="square">
            <a:spAutoFit/>
          </a:bodyPr>
          <a:lstStyle/>
          <a:p>
            <a:r>
              <a:rPr lang="en-US" sz="4000">
                <a:solidFill>
                  <a:schemeClr val="bg2"/>
                </a:solidFill>
              </a:rPr>
              <a:t>Summary</a:t>
            </a:r>
            <a:endParaRPr lang="en-AU" sz="4400"/>
          </a:p>
        </p:txBody>
      </p:sp>
      <p:sp>
        <p:nvSpPr>
          <p:cNvPr id="5" name="TextBox 4">
            <a:extLst>
              <a:ext uri="{FF2B5EF4-FFF2-40B4-BE49-F238E27FC236}">
                <a16:creationId xmlns:a16="http://schemas.microsoft.com/office/drawing/2014/main" id="{A2477A38-6D54-F176-CBF2-FA28C043B754}"/>
              </a:ext>
            </a:extLst>
          </p:cNvPr>
          <p:cNvSpPr txBox="1"/>
          <p:nvPr/>
        </p:nvSpPr>
        <p:spPr>
          <a:xfrm>
            <a:off x="709613" y="1563735"/>
            <a:ext cx="10772774" cy="4144661"/>
          </a:xfrm>
          <a:prstGeom prst="rect">
            <a:avLst/>
          </a:prstGeom>
          <a:noFill/>
        </p:spPr>
        <p:txBody>
          <a:bodyPr wrap="square">
            <a:spAutoFit/>
          </a:bodyPr>
          <a:lstStyle/>
          <a:p>
            <a:pPr marL="742950" indent="-742950">
              <a:lnSpc>
                <a:spcPct val="150000"/>
              </a:lnSpc>
              <a:buFont typeface="+mj-lt"/>
              <a:buAutoNum type="arabicPeriod"/>
            </a:pPr>
            <a:r>
              <a:rPr lang="en-AU" sz="3600"/>
              <a:t>Satellite orbits determine </a:t>
            </a:r>
          </a:p>
          <a:p>
            <a:pPr marL="1028700" lvl="1" indent="-571500">
              <a:lnSpc>
                <a:spcPct val="150000"/>
              </a:lnSpc>
              <a:buFontTx/>
              <a:buChar char="-"/>
            </a:pPr>
            <a:r>
              <a:rPr lang="en-AU" sz="3600"/>
              <a:t>How frequently you can ‘see’ a fire</a:t>
            </a:r>
          </a:p>
          <a:p>
            <a:pPr marL="1028700" lvl="1" indent="-571500">
              <a:lnSpc>
                <a:spcPct val="150000"/>
              </a:lnSpc>
              <a:buFontTx/>
              <a:buChar char="-"/>
            </a:pPr>
            <a:r>
              <a:rPr lang="en-AU" sz="3600"/>
              <a:t>The spatial resolution of your satellite</a:t>
            </a:r>
          </a:p>
          <a:p>
            <a:pPr marL="1028700" lvl="1" indent="-571500">
              <a:lnSpc>
                <a:spcPct val="150000"/>
              </a:lnSpc>
              <a:buFontTx/>
              <a:buChar char="-"/>
            </a:pPr>
            <a:r>
              <a:rPr lang="en-AU" sz="3600"/>
              <a:t>How much area of Earth you can see every time.</a:t>
            </a:r>
            <a:endParaRPr lang="en-US" sz="3600"/>
          </a:p>
        </p:txBody>
      </p:sp>
    </p:spTree>
    <p:extLst>
      <p:ext uri="{BB962C8B-B14F-4D97-AF65-F5344CB8AC3E}">
        <p14:creationId xmlns:p14="http://schemas.microsoft.com/office/powerpoint/2010/main" val="1523705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ACF21-0AF4-8F26-7781-A841999C66C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3BB82E3-3CA6-D20D-F3D8-64340F239FBC}"/>
              </a:ext>
            </a:extLst>
          </p:cNvPr>
          <p:cNvSpPr/>
          <p:nvPr/>
        </p:nvSpPr>
        <p:spPr bwMode="auto">
          <a:xfrm>
            <a:off x="-76500" y="763380"/>
            <a:ext cx="12276000" cy="5508000"/>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1E39663C-C254-B70E-B2C7-BEF44D935B0F}"/>
              </a:ext>
            </a:extLst>
          </p:cNvPr>
          <p:cNvSpPr>
            <a:spLocks noGrp="1"/>
          </p:cNvSpPr>
          <p:nvPr>
            <p:ph type="title"/>
          </p:nvPr>
        </p:nvSpPr>
        <p:spPr>
          <a:xfrm>
            <a:off x="3264000" y="989943"/>
            <a:ext cx="8400000" cy="2852737"/>
          </a:xfrm>
        </p:spPr>
        <p:txBody>
          <a:bodyPr>
            <a:normAutofit fontScale="90000"/>
          </a:bodyPr>
          <a:lstStyle/>
          <a:p>
            <a:r>
              <a:rPr lang="en-AU">
                <a:solidFill>
                  <a:schemeClr val="bg2"/>
                </a:solidFill>
              </a:rPr>
              <a:t>What can we do with the data?</a:t>
            </a:r>
          </a:p>
        </p:txBody>
      </p:sp>
      <p:sp>
        <p:nvSpPr>
          <p:cNvPr id="4" name="Slide Number Placeholder 3">
            <a:extLst>
              <a:ext uri="{FF2B5EF4-FFF2-40B4-BE49-F238E27FC236}">
                <a16:creationId xmlns:a16="http://schemas.microsoft.com/office/drawing/2014/main" id="{C4F58E6D-F368-4C49-4F0D-9AE41669BB5F}"/>
              </a:ext>
            </a:extLst>
          </p:cNvPr>
          <p:cNvSpPr>
            <a:spLocks noGrp="1"/>
          </p:cNvSpPr>
          <p:nvPr>
            <p:ph type="sldNum" sz="quarter" idx="12"/>
          </p:nvPr>
        </p:nvSpPr>
        <p:spPr>
          <a:xfrm>
            <a:off x="523038" y="6353999"/>
            <a:ext cx="480000" cy="144000"/>
          </a:xfrm>
        </p:spPr>
        <p:txBody>
          <a:bodyPr/>
          <a:lstStyle/>
          <a:p>
            <a:fld id="{10A01DC5-1685-4615-8240-15192985C6A2}" type="slidenum">
              <a:rPr lang="en-AU" smtClean="0"/>
              <a:pPr/>
              <a:t>41</a:t>
            </a:fld>
            <a:endParaRPr lang="en-AU"/>
          </a:p>
        </p:txBody>
      </p:sp>
      <p:sp>
        <p:nvSpPr>
          <p:cNvPr id="5" name="Date Placeholder 4">
            <a:extLst>
              <a:ext uri="{FF2B5EF4-FFF2-40B4-BE49-F238E27FC236}">
                <a16:creationId xmlns:a16="http://schemas.microsoft.com/office/drawing/2014/main" id="{E1F542D5-A9B9-6DB8-7D32-59887ECDADE7}"/>
              </a:ext>
            </a:extLst>
          </p:cNvPr>
          <p:cNvSpPr>
            <a:spLocks noGrp="1"/>
          </p:cNvSpPr>
          <p:nvPr>
            <p:ph type="dt" sz="half" idx="2"/>
          </p:nvPr>
        </p:nvSpPr>
        <p:spPr>
          <a:xfrm>
            <a:off x="9840000" y="6552000"/>
            <a:ext cx="960000" cy="144000"/>
          </a:xfrm>
        </p:spPr>
        <p:txBody>
          <a:bodyPr/>
          <a:lstStyle/>
          <a:p>
            <a:r>
              <a:rPr lang="en-US"/>
              <a:t>DD MMM YY</a:t>
            </a:r>
            <a:endParaRPr lang="en-AU"/>
          </a:p>
        </p:txBody>
      </p:sp>
      <p:sp>
        <p:nvSpPr>
          <p:cNvPr id="6" name="Text Placeholder 5">
            <a:extLst>
              <a:ext uri="{FF2B5EF4-FFF2-40B4-BE49-F238E27FC236}">
                <a16:creationId xmlns:a16="http://schemas.microsoft.com/office/drawing/2014/main" id="{2CB2D8E4-41E4-DB8C-DB6A-546B28F5784B}"/>
              </a:ext>
            </a:extLst>
          </p:cNvPr>
          <p:cNvSpPr>
            <a:spLocks noGrp="1"/>
          </p:cNvSpPr>
          <p:nvPr>
            <p:ph type="body" sz="quarter" idx="13"/>
          </p:nvPr>
        </p:nvSpPr>
        <p:spPr>
          <a:xfrm>
            <a:off x="432001" y="989943"/>
            <a:ext cx="2440828" cy="2410884"/>
          </a:xfrm>
        </p:spPr>
        <p:txBody>
          <a:bodyPr/>
          <a:lstStyle/>
          <a:p>
            <a:pPr marL="0" indent="0">
              <a:buNone/>
            </a:pPr>
            <a:r>
              <a:rPr lang="en-AU">
                <a:solidFill>
                  <a:schemeClr val="bg2"/>
                </a:solidFill>
              </a:rPr>
              <a:t>06</a:t>
            </a:r>
          </a:p>
        </p:txBody>
      </p:sp>
    </p:spTree>
    <p:extLst>
      <p:ext uri="{BB962C8B-B14F-4D97-AF65-F5344CB8AC3E}">
        <p14:creationId xmlns:p14="http://schemas.microsoft.com/office/powerpoint/2010/main" val="2041522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B0380-DA6B-363F-454A-B2197F0E66B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15A155D-97F6-DCF4-A1CA-ABA512340E76}"/>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5A0497B8-2B6E-E47B-A711-5D2AEEA3FBA8}"/>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3937CE8C-A803-CBA0-A0AC-147EB4F8AE92}"/>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8" name="TextBox 7">
            <a:extLst>
              <a:ext uri="{FF2B5EF4-FFF2-40B4-BE49-F238E27FC236}">
                <a16:creationId xmlns:a16="http://schemas.microsoft.com/office/drawing/2014/main" id="{56F37F85-B23B-5A70-39D4-5FEF90BF462B}"/>
              </a:ext>
            </a:extLst>
          </p:cNvPr>
          <p:cNvSpPr txBox="1"/>
          <p:nvPr/>
        </p:nvSpPr>
        <p:spPr>
          <a:xfrm>
            <a:off x="57150" y="855849"/>
            <a:ext cx="2838450" cy="2554545"/>
          </a:xfrm>
          <a:prstGeom prst="rect">
            <a:avLst/>
          </a:prstGeom>
          <a:noFill/>
        </p:spPr>
        <p:txBody>
          <a:bodyPr wrap="square">
            <a:spAutoFit/>
          </a:bodyPr>
          <a:lstStyle/>
          <a:p>
            <a:r>
              <a:rPr lang="en-US" sz="4000" b="1" kern="0">
                <a:solidFill>
                  <a:schemeClr val="bg2"/>
                </a:solidFill>
                <a:latin typeface="Public Sans" pitchFamily="2" charset="0"/>
                <a:ea typeface="+mj-ea"/>
                <a:cs typeface="+mj-cs"/>
              </a:rPr>
              <a:t>Which one is more likely to burn?  </a:t>
            </a:r>
            <a:endParaRPr lang="en-AU" sz="4000" b="1" kern="0">
              <a:solidFill>
                <a:schemeClr val="bg2"/>
              </a:solidFill>
              <a:latin typeface="Public Sans" pitchFamily="2" charset="0"/>
              <a:ea typeface="+mj-ea"/>
              <a:cs typeface="+mj-cs"/>
            </a:endParaRPr>
          </a:p>
        </p:txBody>
      </p:sp>
      <p:pic>
        <p:nvPicPr>
          <p:cNvPr id="15362" name="Picture 2" descr="LCFWCO - Wetland restoration site before and after. | FWS.gov">
            <a:extLst>
              <a:ext uri="{FF2B5EF4-FFF2-40B4-BE49-F238E27FC236}">
                <a16:creationId xmlns:a16="http://schemas.microsoft.com/office/drawing/2014/main" id="{E1D59F1B-FAD8-DFFC-7991-74A1A3F52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102825"/>
            <a:ext cx="9239250" cy="35513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9FB1720-17DD-6AD6-8F94-1305035FF29F}"/>
              </a:ext>
            </a:extLst>
          </p:cNvPr>
          <p:cNvSpPr>
            <a:spLocks noGrp="1"/>
          </p:cNvSpPr>
          <p:nvPr>
            <p:ph type="title"/>
          </p:nvPr>
        </p:nvSpPr>
        <p:spPr>
          <a:xfrm>
            <a:off x="3756992" y="873730"/>
            <a:ext cx="1120074" cy="1169246"/>
          </a:xfrm>
        </p:spPr>
        <p:txBody>
          <a:bodyPr/>
          <a:lstStyle/>
          <a:p>
            <a:r>
              <a:rPr lang="en-AU" sz="6100">
                <a:solidFill>
                  <a:schemeClr val="bg2"/>
                </a:solidFill>
              </a:rPr>
              <a:t>A)</a:t>
            </a:r>
          </a:p>
        </p:txBody>
      </p:sp>
      <p:sp>
        <p:nvSpPr>
          <p:cNvPr id="6" name="Title 1">
            <a:extLst>
              <a:ext uri="{FF2B5EF4-FFF2-40B4-BE49-F238E27FC236}">
                <a16:creationId xmlns:a16="http://schemas.microsoft.com/office/drawing/2014/main" id="{A38928A4-5280-3549-02D5-0368616413CF}"/>
              </a:ext>
            </a:extLst>
          </p:cNvPr>
          <p:cNvSpPr txBox="1">
            <a:spLocks/>
          </p:cNvSpPr>
          <p:nvPr/>
        </p:nvSpPr>
        <p:spPr bwMode="auto">
          <a:xfrm>
            <a:off x="7761904" y="873730"/>
            <a:ext cx="1120074" cy="116924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6133" b="1">
                <a:solidFill>
                  <a:schemeClr val="bg1"/>
                </a:solidFill>
                <a:latin typeface="Public Sans" pitchFamily="2" charset="0"/>
                <a:ea typeface="+mj-ea"/>
                <a:cs typeface="+mj-cs"/>
              </a:defRPr>
            </a:lvl1pPr>
            <a:lvl2pPr algn="l" rtl="0" eaLnBrk="0" fontAlgn="base" hangingPunct="0">
              <a:spcBef>
                <a:spcPct val="0"/>
              </a:spcBef>
              <a:spcAft>
                <a:spcPct val="0"/>
              </a:spcAft>
              <a:defRPr sz="3500" b="1">
                <a:solidFill>
                  <a:schemeClr val="tx2"/>
                </a:solidFill>
                <a:latin typeface="Arial" charset="0"/>
              </a:defRPr>
            </a:lvl2pPr>
            <a:lvl3pPr algn="l" rtl="0" eaLnBrk="0" fontAlgn="base" hangingPunct="0">
              <a:spcBef>
                <a:spcPct val="0"/>
              </a:spcBef>
              <a:spcAft>
                <a:spcPct val="0"/>
              </a:spcAft>
              <a:defRPr sz="3500" b="1">
                <a:solidFill>
                  <a:schemeClr val="tx2"/>
                </a:solidFill>
                <a:latin typeface="Arial" charset="0"/>
              </a:defRPr>
            </a:lvl3pPr>
            <a:lvl4pPr algn="l" rtl="0" eaLnBrk="0" fontAlgn="base" hangingPunct="0">
              <a:spcBef>
                <a:spcPct val="0"/>
              </a:spcBef>
              <a:spcAft>
                <a:spcPct val="0"/>
              </a:spcAft>
              <a:defRPr sz="3500" b="1">
                <a:solidFill>
                  <a:schemeClr val="tx2"/>
                </a:solidFill>
                <a:latin typeface="Arial" charset="0"/>
              </a:defRPr>
            </a:lvl4pPr>
            <a:lvl5pPr algn="l" rtl="0" eaLnBrk="0" fontAlgn="base" hangingPunct="0">
              <a:spcBef>
                <a:spcPct val="0"/>
              </a:spcBef>
              <a:spcAft>
                <a:spcPct val="0"/>
              </a:spcAft>
              <a:defRPr sz="35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a:lstStyle>
          <a:p>
            <a:r>
              <a:rPr lang="en-AU" kern="0">
                <a:solidFill>
                  <a:schemeClr val="bg2"/>
                </a:solidFill>
              </a:rPr>
              <a:t>B)</a:t>
            </a:r>
          </a:p>
        </p:txBody>
      </p:sp>
      <p:pic>
        <p:nvPicPr>
          <p:cNvPr id="9" name="Graphic 8" descr="Checkmark with solid fill">
            <a:extLst>
              <a:ext uri="{FF2B5EF4-FFF2-40B4-BE49-F238E27FC236}">
                <a16:creationId xmlns:a16="http://schemas.microsoft.com/office/drawing/2014/main" id="{CD7FC413-AA43-4B99-F881-227BF15983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58710" y="620576"/>
            <a:ext cx="1422400" cy="1422400"/>
          </a:xfrm>
          <a:prstGeom prst="rect">
            <a:avLst/>
          </a:prstGeom>
        </p:spPr>
      </p:pic>
    </p:spTree>
    <p:extLst>
      <p:ext uri="{BB962C8B-B14F-4D97-AF65-F5344CB8AC3E}">
        <p14:creationId xmlns:p14="http://schemas.microsoft.com/office/powerpoint/2010/main" val="2583715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0E4B4-500E-3594-4631-4DC7E32962C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9D6126F-016D-A4DA-C317-F5C543098858}"/>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1C22CE1C-0879-2EF6-EC6D-DECFACA1AA03}"/>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19ACC62C-6C1C-13ED-28C5-3B1E097AE50E}"/>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11" name="Picture 10">
            <a:extLst>
              <a:ext uri="{FF2B5EF4-FFF2-40B4-BE49-F238E27FC236}">
                <a16:creationId xmlns:a16="http://schemas.microsoft.com/office/drawing/2014/main" id="{E5C6CC07-509E-D4AC-BA05-7A007EDEA205}"/>
              </a:ext>
            </a:extLst>
          </p:cNvPr>
          <p:cNvPicPr>
            <a:picLocks noChangeAspect="1"/>
          </p:cNvPicPr>
          <p:nvPr/>
        </p:nvPicPr>
        <p:blipFill>
          <a:blip r:embed="rId3">
            <a:extLst>
              <a:ext uri="{28A0092B-C50C-407E-A947-70E740481C1C}">
                <a14:useLocalDpi xmlns:a14="http://schemas.microsoft.com/office/drawing/2010/main" val="0"/>
              </a:ext>
            </a:extLst>
          </a:blip>
          <a:srcRect t="19342" r="11382"/>
          <a:stretch>
            <a:fillRect/>
          </a:stretch>
        </p:blipFill>
        <p:spPr>
          <a:xfrm>
            <a:off x="1661937" y="1651000"/>
            <a:ext cx="8040863" cy="4521199"/>
          </a:xfrm>
          <a:prstGeom prst="rect">
            <a:avLst/>
          </a:prstGeom>
        </p:spPr>
      </p:pic>
      <p:sp>
        <p:nvSpPr>
          <p:cNvPr id="12" name="TextBox 11">
            <a:extLst>
              <a:ext uri="{FF2B5EF4-FFF2-40B4-BE49-F238E27FC236}">
                <a16:creationId xmlns:a16="http://schemas.microsoft.com/office/drawing/2014/main" id="{559455F4-D00D-8288-817D-0FFC44142752}"/>
              </a:ext>
            </a:extLst>
          </p:cNvPr>
          <p:cNvSpPr txBox="1"/>
          <p:nvPr/>
        </p:nvSpPr>
        <p:spPr>
          <a:xfrm>
            <a:off x="469900" y="881559"/>
            <a:ext cx="9867900" cy="769441"/>
          </a:xfrm>
          <a:prstGeom prst="rect">
            <a:avLst/>
          </a:prstGeom>
          <a:solidFill>
            <a:schemeClr val="bg1"/>
          </a:solidFill>
        </p:spPr>
        <p:txBody>
          <a:bodyPr wrap="square">
            <a:spAutoFit/>
          </a:bodyPr>
          <a:lstStyle/>
          <a:p>
            <a:r>
              <a:rPr lang="en-US" sz="4400"/>
              <a:t>We can see where dry fuels are</a:t>
            </a:r>
            <a:endParaRPr lang="en-AU" sz="4400"/>
          </a:p>
        </p:txBody>
      </p:sp>
      <p:sp>
        <p:nvSpPr>
          <p:cNvPr id="13" name="TextBox 12">
            <a:extLst>
              <a:ext uri="{FF2B5EF4-FFF2-40B4-BE49-F238E27FC236}">
                <a16:creationId xmlns:a16="http://schemas.microsoft.com/office/drawing/2014/main" id="{D74F5408-5D4A-EEBC-407C-8BA9F155B53D}"/>
              </a:ext>
            </a:extLst>
          </p:cNvPr>
          <p:cNvSpPr txBox="1"/>
          <p:nvPr/>
        </p:nvSpPr>
        <p:spPr>
          <a:xfrm>
            <a:off x="9693936" y="5607109"/>
            <a:ext cx="1672253" cy="369332"/>
          </a:xfrm>
          <a:prstGeom prst="rect">
            <a:avLst/>
          </a:prstGeom>
          <a:noFill/>
        </p:spPr>
        <p:txBody>
          <a:bodyPr wrap="none" rtlCol="0">
            <a:spAutoFit/>
          </a:bodyPr>
          <a:lstStyle/>
          <a:p>
            <a:r>
              <a:rPr lang="en-AU"/>
              <a:t>Dry vegetation</a:t>
            </a:r>
          </a:p>
        </p:txBody>
      </p:sp>
      <p:sp>
        <p:nvSpPr>
          <p:cNvPr id="14" name="TextBox 13">
            <a:extLst>
              <a:ext uri="{FF2B5EF4-FFF2-40B4-BE49-F238E27FC236}">
                <a16:creationId xmlns:a16="http://schemas.microsoft.com/office/drawing/2014/main" id="{D400CCBE-195F-6423-C415-C0AF8694DC3C}"/>
              </a:ext>
            </a:extLst>
          </p:cNvPr>
          <p:cNvSpPr txBox="1"/>
          <p:nvPr/>
        </p:nvSpPr>
        <p:spPr>
          <a:xfrm>
            <a:off x="9693935" y="1727679"/>
            <a:ext cx="2095445" cy="369332"/>
          </a:xfrm>
          <a:prstGeom prst="rect">
            <a:avLst/>
          </a:prstGeom>
          <a:noFill/>
        </p:spPr>
        <p:txBody>
          <a:bodyPr wrap="none" rtlCol="0">
            <a:spAutoFit/>
          </a:bodyPr>
          <a:lstStyle/>
          <a:p>
            <a:r>
              <a:rPr lang="en-AU"/>
              <a:t>Healthy vegetation</a:t>
            </a:r>
          </a:p>
        </p:txBody>
      </p:sp>
    </p:spTree>
    <p:extLst>
      <p:ext uri="{BB962C8B-B14F-4D97-AF65-F5344CB8AC3E}">
        <p14:creationId xmlns:p14="http://schemas.microsoft.com/office/powerpoint/2010/main" val="395639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CB1B-6DFD-BA59-3FC4-5C008B11A558}"/>
              </a:ext>
            </a:extLst>
          </p:cNvPr>
          <p:cNvSpPr>
            <a:spLocks noGrp="1"/>
          </p:cNvSpPr>
          <p:nvPr>
            <p:ph type="title"/>
          </p:nvPr>
        </p:nvSpPr>
        <p:spPr/>
        <p:txBody>
          <a:bodyPr/>
          <a:lstStyle/>
          <a:p>
            <a:endParaRPr lang="en-AU"/>
          </a:p>
        </p:txBody>
      </p:sp>
      <p:sp>
        <p:nvSpPr>
          <p:cNvPr id="3" name="Date Placeholder 2">
            <a:extLst>
              <a:ext uri="{FF2B5EF4-FFF2-40B4-BE49-F238E27FC236}">
                <a16:creationId xmlns:a16="http://schemas.microsoft.com/office/drawing/2014/main" id="{F189D80B-8A4F-E109-86A6-DB6FA7713A3C}"/>
              </a:ext>
            </a:extLst>
          </p:cNvPr>
          <p:cNvSpPr>
            <a:spLocks noGrp="1"/>
          </p:cNvSpPr>
          <p:nvPr>
            <p:ph type="dt" sz="half" idx="10"/>
          </p:nvPr>
        </p:nvSpPr>
        <p:spPr/>
        <p:txBody>
          <a:bodyPr/>
          <a:lstStyle/>
          <a:p>
            <a:pPr>
              <a:defRPr/>
            </a:pPr>
            <a:r>
              <a:rPr lang="en-AU"/>
              <a:t>12/03/2026</a:t>
            </a:r>
            <a:endParaRPr lang="en-AU" altLang="en-US"/>
          </a:p>
        </p:txBody>
      </p:sp>
      <p:sp>
        <p:nvSpPr>
          <p:cNvPr id="4" name="Footer Placeholder 3">
            <a:extLst>
              <a:ext uri="{FF2B5EF4-FFF2-40B4-BE49-F238E27FC236}">
                <a16:creationId xmlns:a16="http://schemas.microsoft.com/office/drawing/2014/main" id="{91581D2F-C87A-C972-F1E3-96E25E374D49}"/>
              </a:ext>
            </a:extLst>
          </p:cNvPr>
          <p:cNvSpPr>
            <a:spLocks noGrp="1"/>
          </p:cNvSpPr>
          <p:nvPr>
            <p:ph type="ftr" sz="quarter" idx="11"/>
          </p:nvPr>
        </p:nvSpPr>
        <p:spPr/>
        <p:txBody>
          <a:bodyPr/>
          <a:lstStyle/>
          <a:p>
            <a:pPr>
              <a:defRPr/>
            </a:pPr>
            <a:r>
              <a:rPr lang="en-GB" altLang="en-US"/>
              <a:t>2026 - </a:t>
            </a:r>
            <a:r>
              <a:rPr lang="en-AU"/>
              <a:t>CEOS Youth Initiative – Monitoring fire from space.</a:t>
            </a:r>
            <a:endParaRPr lang="en-AU" altLang="en-US" sz="1200"/>
          </a:p>
        </p:txBody>
      </p:sp>
      <p:pic>
        <p:nvPicPr>
          <p:cNvPr id="5" name="Gurnang_FMC_timeseries">
            <a:hlinkClick r:id="" action="ppaction://media"/>
            <a:extLst>
              <a:ext uri="{FF2B5EF4-FFF2-40B4-BE49-F238E27FC236}">
                <a16:creationId xmlns:a16="http://schemas.microsoft.com/office/drawing/2014/main" id="{6469B588-C479-988A-6364-698A9C3D102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70462" y="936624"/>
            <a:ext cx="4041775" cy="4580678"/>
          </a:xfrm>
          <a:prstGeom prst="rect">
            <a:avLst/>
          </a:prstGeom>
        </p:spPr>
      </p:pic>
      <p:pic>
        <p:nvPicPr>
          <p:cNvPr id="6" name="Gurnang_RGB_timeseries">
            <a:hlinkClick r:id="" action="ppaction://media"/>
            <a:extLst>
              <a:ext uri="{FF2B5EF4-FFF2-40B4-BE49-F238E27FC236}">
                <a16:creationId xmlns:a16="http://schemas.microsoft.com/office/drawing/2014/main" id="{E8D1E978-5625-1960-5454-EA47647A866E}"/>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17524" y="936624"/>
            <a:ext cx="4041775" cy="4634569"/>
          </a:xfrm>
          <a:prstGeom prst="rect">
            <a:avLst/>
          </a:prstGeom>
        </p:spPr>
      </p:pic>
      <p:sp>
        <p:nvSpPr>
          <p:cNvPr id="7" name="TextBox 6">
            <a:extLst>
              <a:ext uri="{FF2B5EF4-FFF2-40B4-BE49-F238E27FC236}">
                <a16:creationId xmlns:a16="http://schemas.microsoft.com/office/drawing/2014/main" id="{0CCA0A9E-20E4-F1F0-2665-866523F1FF25}"/>
              </a:ext>
            </a:extLst>
          </p:cNvPr>
          <p:cNvSpPr txBox="1"/>
          <p:nvPr/>
        </p:nvSpPr>
        <p:spPr>
          <a:xfrm>
            <a:off x="9820936" y="4853703"/>
            <a:ext cx="1672253" cy="369332"/>
          </a:xfrm>
          <a:prstGeom prst="rect">
            <a:avLst/>
          </a:prstGeom>
          <a:noFill/>
        </p:spPr>
        <p:txBody>
          <a:bodyPr wrap="none" rtlCol="0">
            <a:spAutoFit/>
          </a:bodyPr>
          <a:lstStyle/>
          <a:p>
            <a:r>
              <a:rPr lang="en-AU"/>
              <a:t>Dry vegetation</a:t>
            </a:r>
          </a:p>
        </p:txBody>
      </p:sp>
      <p:sp>
        <p:nvSpPr>
          <p:cNvPr id="8" name="TextBox 7">
            <a:extLst>
              <a:ext uri="{FF2B5EF4-FFF2-40B4-BE49-F238E27FC236}">
                <a16:creationId xmlns:a16="http://schemas.microsoft.com/office/drawing/2014/main" id="{15C3358B-E2B5-9DDD-602D-53AA24EBDF32}"/>
              </a:ext>
            </a:extLst>
          </p:cNvPr>
          <p:cNvSpPr txBox="1"/>
          <p:nvPr/>
        </p:nvSpPr>
        <p:spPr>
          <a:xfrm>
            <a:off x="9820935" y="974273"/>
            <a:ext cx="2095445" cy="369332"/>
          </a:xfrm>
          <a:prstGeom prst="rect">
            <a:avLst/>
          </a:prstGeom>
          <a:noFill/>
        </p:spPr>
        <p:txBody>
          <a:bodyPr wrap="none" rtlCol="0">
            <a:spAutoFit/>
          </a:bodyPr>
          <a:lstStyle/>
          <a:p>
            <a:r>
              <a:rPr lang="en-AU"/>
              <a:t>Healthy vegetation</a:t>
            </a:r>
          </a:p>
        </p:txBody>
      </p:sp>
      <p:pic>
        <p:nvPicPr>
          <p:cNvPr id="9" name="Picture 8">
            <a:extLst>
              <a:ext uri="{FF2B5EF4-FFF2-40B4-BE49-F238E27FC236}">
                <a16:creationId xmlns:a16="http://schemas.microsoft.com/office/drawing/2014/main" id="{8DBCEC6D-3D57-A8D4-3078-7C71B4E64487}"/>
              </a:ext>
            </a:extLst>
          </p:cNvPr>
          <p:cNvPicPr>
            <a:picLocks noChangeAspect="1"/>
          </p:cNvPicPr>
          <p:nvPr/>
        </p:nvPicPr>
        <p:blipFill>
          <a:blip r:embed="rId8">
            <a:extLst>
              <a:ext uri="{28A0092B-C50C-407E-A947-70E740481C1C}">
                <a14:useLocalDpi xmlns:a14="http://schemas.microsoft.com/office/drawing/2010/main" val="0"/>
              </a:ext>
            </a:extLst>
          </a:blip>
          <a:srcRect l="83859" t="19342" r="11382"/>
          <a:stretch>
            <a:fillRect/>
          </a:stretch>
        </p:blipFill>
        <p:spPr>
          <a:xfrm>
            <a:off x="9423400" y="846794"/>
            <a:ext cx="431800" cy="4521199"/>
          </a:xfrm>
          <a:prstGeom prst="rect">
            <a:avLst/>
          </a:prstGeom>
        </p:spPr>
      </p:pic>
    </p:spTree>
    <p:extLst>
      <p:ext uri="{BB962C8B-B14F-4D97-AF65-F5344CB8AC3E}">
        <p14:creationId xmlns:p14="http://schemas.microsoft.com/office/powerpoint/2010/main" val="323972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B131F-D39D-B55A-9CBA-C5611ECEF23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5771CDF-5F1F-471A-E785-7AEAA18514F2}"/>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DESIGN YOUR OWN SATELLITE</a:t>
            </a:r>
          </a:p>
        </p:txBody>
      </p:sp>
      <p:sp>
        <p:nvSpPr>
          <p:cNvPr id="3" name="Date Placeholder 3">
            <a:extLst>
              <a:ext uri="{FF2B5EF4-FFF2-40B4-BE49-F238E27FC236}">
                <a16:creationId xmlns:a16="http://schemas.microsoft.com/office/drawing/2014/main" id="{8A748685-89BD-98C9-7FA8-D5A55758567B}"/>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D9910E53-246D-60EA-17A2-0F34EE6F7D69}"/>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2" name="TextBox 1">
            <a:extLst>
              <a:ext uri="{FF2B5EF4-FFF2-40B4-BE49-F238E27FC236}">
                <a16:creationId xmlns:a16="http://schemas.microsoft.com/office/drawing/2014/main" id="{5A8834B1-7B08-5071-B5A1-AB677FE0E208}"/>
              </a:ext>
            </a:extLst>
          </p:cNvPr>
          <p:cNvSpPr txBox="1"/>
          <p:nvPr/>
        </p:nvSpPr>
        <p:spPr>
          <a:xfrm>
            <a:off x="1081957" y="1752347"/>
            <a:ext cx="5509344" cy="1754326"/>
          </a:xfrm>
          <a:prstGeom prst="rect">
            <a:avLst/>
          </a:prstGeom>
          <a:solidFill>
            <a:schemeClr val="bg1"/>
          </a:solidFill>
        </p:spPr>
        <p:txBody>
          <a:bodyPr wrap="square">
            <a:spAutoFit/>
          </a:bodyPr>
          <a:lstStyle/>
          <a:p>
            <a:r>
              <a:rPr lang="en-US" sz="4400">
                <a:solidFill>
                  <a:srgbClr val="FF0000"/>
                </a:solidFill>
              </a:rPr>
              <a:t>Live demo</a:t>
            </a:r>
            <a:endParaRPr lang="en-US" sz="3200"/>
          </a:p>
          <a:p>
            <a:endParaRPr lang="en-US" sz="3200"/>
          </a:p>
          <a:p>
            <a:pPr marL="571500" indent="-571500">
              <a:buFontTx/>
              <a:buChar char="-"/>
            </a:pPr>
            <a:endParaRPr lang="en-US" sz="3200"/>
          </a:p>
        </p:txBody>
      </p:sp>
    </p:spTree>
    <p:extLst>
      <p:ext uri="{BB962C8B-B14F-4D97-AF65-F5344CB8AC3E}">
        <p14:creationId xmlns:p14="http://schemas.microsoft.com/office/powerpoint/2010/main" val="1039662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96D2E-CF92-049A-2C1A-46953645108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02D3726-E744-2076-C1C9-A35F3BFF3208}"/>
              </a:ext>
            </a:extLst>
          </p:cNvPr>
          <p:cNvSpPr/>
          <p:nvPr/>
        </p:nvSpPr>
        <p:spPr bwMode="auto">
          <a:xfrm>
            <a:off x="-76500" y="763380"/>
            <a:ext cx="12276000" cy="5508000"/>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D6D8A44E-9676-AEC9-EF33-9D24B2351541}"/>
              </a:ext>
            </a:extLst>
          </p:cNvPr>
          <p:cNvSpPr>
            <a:spLocks noGrp="1"/>
          </p:cNvSpPr>
          <p:nvPr>
            <p:ph type="title"/>
          </p:nvPr>
        </p:nvSpPr>
        <p:spPr>
          <a:xfrm>
            <a:off x="3264000" y="989943"/>
            <a:ext cx="8400000" cy="2852737"/>
          </a:xfrm>
        </p:spPr>
        <p:txBody>
          <a:bodyPr>
            <a:normAutofit fontScale="90000"/>
          </a:bodyPr>
          <a:lstStyle/>
          <a:p>
            <a:r>
              <a:rPr lang="en-AU">
                <a:solidFill>
                  <a:schemeClr val="bg2"/>
                </a:solidFill>
              </a:rPr>
              <a:t>Design your own satellite</a:t>
            </a:r>
          </a:p>
        </p:txBody>
      </p:sp>
      <p:sp>
        <p:nvSpPr>
          <p:cNvPr id="4" name="Slide Number Placeholder 3">
            <a:extLst>
              <a:ext uri="{FF2B5EF4-FFF2-40B4-BE49-F238E27FC236}">
                <a16:creationId xmlns:a16="http://schemas.microsoft.com/office/drawing/2014/main" id="{FA876A9C-096E-BDD6-0CCC-20B31E170F5A}"/>
              </a:ext>
            </a:extLst>
          </p:cNvPr>
          <p:cNvSpPr>
            <a:spLocks noGrp="1"/>
          </p:cNvSpPr>
          <p:nvPr>
            <p:ph type="sldNum" sz="quarter" idx="12"/>
          </p:nvPr>
        </p:nvSpPr>
        <p:spPr>
          <a:xfrm>
            <a:off x="523038" y="6353999"/>
            <a:ext cx="480000" cy="144000"/>
          </a:xfrm>
        </p:spPr>
        <p:txBody>
          <a:bodyPr/>
          <a:lstStyle/>
          <a:p>
            <a:fld id="{10A01DC5-1685-4615-8240-15192985C6A2}" type="slidenum">
              <a:rPr lang="en-AU" smtClean="0"/>
              <a:pPr/>
              <a:t>46</a:t>
            </a:fld>
            <a:endParaRPr lang="en-AU"/>
          </a:p>
        </p:txBody>
      </p:sp>
      <p:sp>
        <p:nvSpPr>
          <p:cNvPr id="5" name="Date Placeholder 4">
            <a:extLst>
              <a:ext uri="{FF2B5EF4-FFF2-40B4-BE49-F238E27FC236}">
                <a16:creationId xmlns:a16="http://schemas.microsoft.com/office/drawing/2014/main" id="{38949CDA-CA7A-E3F0-8985-8754E906F49A}"/>
              </a:ext>
            </a:extLst>
          </p:cNvPr>
          <p:cNvSpPr>
            <a:spLocks noGrp="1"/>
          </p:cNvSpPr>
          <p:nvPr>
            <p:ph type="dt" sz="half" idx="2"/>
          </p:nvPr>
        </p:nvSpPr>
        <p:spPr>
          <a:xfrm>
            <a:off x="9840000" y="6552000"/>
            <a:ext cx="960000" cy="144000"/>
          </a:xfrm>
        </p:spPr>
        <p:txBody>
          <a:bodyPr/>
          <a:lstStyle/>
          <a:p>
            <a:r>
              <a:rPr lang="en-US"/>
              <a:t>DD MMM YY</a:t>
            </a:r>
            <a:endParaRPr lang="en-AU"/>
          </a:p>
        </p:txBody>
      </p:sp>
      <p:sp>
        <p:nvSpPr>
          <p:cNvPr id="6" name="Text Placeholder 5">
            <a:extLst>
              <a:ext uri="{FF2B5EF4-FFF2-40B4-BE49-F238E27FC236}">
                <a16:creationId xmlns:a16="http://schemas.microsoft.com/office/drawing/2014/main" id="{8C030868-8068-F6BB-1CAF-2592DE60DD90}"/>
              </a:ext>
            </a:extLst>
          </p:cNvPr>
          <p:cNvSpPr>
            <a:spLocks noGrp="1"/>
          </p:cNvSpPr>
          <p:nvPr>
            <p:ph type="body" sz="quarter" idx="13"/>
          </p:nvPr>
        </p:nvSpPr>
        <p:spPr>
          <a:xfrm>
            <a:off x="432001" y="989943"/>
            <a:ext cx="2440828" cy="2410884"/>
          </a:xfrm>
        </p:spPr>
        <p:txBody>
          <a:bodyPr/>
          <a:lstStyle/>
          <a:p>
            <a:pPr marL="0" indent="0">
              <a:buNone/>
            </a:pPr>
            <a:r>
              <a:rPr lang="en-AU">
                <a:solidFill>
                  <a:schemeClr val="bg2"/>
                </a:solidFill>
              </a:rPr>
              <a:t>07</a:t>
            </a:r>
          </a:p>
        </p:txBody>
      </p:sp>
    </p:spTree>
    <p:extLst>
      <p:ext uri="{BB962C8B-B14F-4D97-AF65-F5344CB8AC3E}">
        <p14:creationId xmlns:p14="http://schemas.microsoft.com/office/powerpoint/2010/main" val="1361911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AFCA3-7625-9356-1594-634C89E3670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75742E8-D00A-7043-8A7D-67B3CE30AE13}"/>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DESIGN YOUR OWN SATELLITE</a:t>
            </a:r>
          </a:p>
        </p:txBody>
      </p:sp>
      <p:sp>
        <p:nvSpPr>
          <p:cNvPr id="3" name="Date Placeholder 3">
            <a:extLst>
              <a:ext uri="{FF2B5EF4-FFF2-40B4-BE49-F238E27FC236}">
                <a16:creationId xmlns:a16="http://schemas.microsoft.com/office/drawing/2014/main" id="{839ECB02-7635-AC13-C4DA-F959577F1338}"/>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C2630658-B9FF-3DCF-2748-31236B3C079F}"/>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2" name="TextBox 1">
            <a:extLst>
              <a:ext uri="{FF2B5EF4-FFF2-40B4-BE49-F238E27FC236}">
                <a16:creationId xmlns:a16="http://schemas.microsoft.com/office/drawing/2014/main" id="{B6B548FA-B700-FC65-4C63-415F9E5B4B49}"/>
              </a:ext>
            </a:extLst>
          </p:cNvPr>
          <p:cNvSpPr txBox="1"/>
          <p:nvPr/>
        </p:nvSpPr>
        <p:spPr>
          <a:xfrm>
            <a:off x="586657" y="1004128"/>
            <a:ext cx="5509344" cy="3724096"/>
          </a:xfrm>
          <a:prstGeom prst="rect">
            <a:avLst/>
          </a:prstGeom>
          <a:solidFill>
            <a:schemeClr val="bg1"/>
          </a:solidFill>
        </p:spPr>
        <p:txBody>
          <a:bodyPr wrap="square">
            <a:spAutoFit/>
          </a:bodyPr>
          <a:lstStyle/>
          <a:p>
            <a:r>
              <a:rPr lang="en-US" sz="4400">
                <a:solidFill>
                  <a:srgbClr val="FF0000"/>
                </a:solidFill>
              </a:rPr>
              <a:t>AIM</a:t>
            </a:r>
            <a:r>
              <a:rPr lang="en-US" sz="4400"/>
              <a:t>:</a:t>
            </a:r>
          </a:p>
          <a:p>
            <a:pPr marL="571500" indent="-571500">
              <a:buFontTx/>
              <a:buChar char="-"/>
            </a:pPr>
            <a:r>
              <a:rPr lang="en-US" sz="3200"/>
              <a:t>Design a satellite!</a:t>
            </a:r>
          </a:p>
          <a:p>
            <a:pPr marL="571500" indent="-571500">
              <a:buFontTx/>
              <a:buChar char="-"/>
            </a:pPr>
            <a:r>
              <a:rPr lang="en-US" sz="3200"/>
              <a:t>One design per group</a:t>
            </a:r>
          </a:p>
          <a:p>
            <a:pPr marL="571500" indent="-571500">
              <a:buFontTx/>
              <a:buChar char="-"/>
            </a:pPr>
            <a:r>
              <a:rPr lang="en-US" sz="3200"/>
              <a:t>25 minutes</a:t>
            </a:r>
          </a:p>
          <a:p>
            <a:endParaRPr lang="en-US" sz="3200"/>
          </a:p>
          <a:p>
            <a:endParaRPr lang="en-US" sz="3200"/>
          </a:p>
          <a:p>
            <a:pPr marL="571500" indent="-571500">
              <a:buFontTx/>
              <a:buChar char="-"/>
            </a:pPr>
            <a:endParaRPr lang="en-US" sz="3200"/>
          </a:p>
        </p:txBody>
      </p:sp>
    </p:spTree>
    <p:extLst>
      <p:ext uri="{BB962C8B-B14F-4D97-AF65-F5344CB8AC3E}">
        <p14:creationId xmlns:p14="http://schemas.microsoft.com/office/powerpoint/2010/main" val="2582214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829E4-1FBF-76B3-167D-971D88A2C43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AA00A57-BBBC-38CF-6458-565B8F32A3E7}"/>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DESIGN YOUR OWN SATELLITE</a:t>
            </a:r>
          </a:p>
        </p:txBody>
      </p:sp>
      <p:sp>
        <p:nvSpPr>
          <p:cNvPr id="3" name="Date Placeholder 3">
            <a:extLst>
              <a:ext uri="{FF2B5EF4-FFF2-40B4-BE49-F238E27FC236}">
                <a16:creationId xmlns:a16="http://schemas.microsoft.com/office/drawing/2014/main" id="{4D0AB8F2-FE27-1A9D-C5E9-6AD3AF198E28}"/>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71A0EADC-B1AA-3FA0-5946-0E03E3AF691B}"/>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4" name="TextBox 3">
            <a:extLst>
              <a:ext uri="{FF2B5EF4-FFF2-40B4-BE49-F238E27FC236}">
                <a16:creationId xmlns:a16="http://schemas.microsoft.com/office/drawing/2014/main" id="{8DAAAC7E-0781-A61E-3377-4CE5A1D8D240}"/>
              </a:ext>
            </a:extLst>
          </p:cNvPr>
          <p:cNvSpPr txBox="1"/>
          <p:nvPr/>
        </p:nvSpPr>
        <p:spPr>
          <a:xfrm>
            <a:off x="391684" y="1349968"/>
            <a:ext cx="11102226" cy="3108543"/>
          </a:xfrm>
          <a:prstGeom prst="rect">
            <a:avLst/>
          </a:prstGeom>
          <a:noFill/>
        </p:spPr>
        <p:txBody>
          <a:bodyPr wrap="square">
            <a:spAutoFit/>
          </a:bodyPr>
          <a:lstStyle/>
          <a:p>
            <a:pPr marL="285750" indent="-285750" algn="l">
              <a:buFontTx/>
              <a:buChar char="-"/>
            </a:pPr>
            <a:r>
              <a:rPr lang="en-US" sz="2800" b="1" i="0" u="none" strike="noStrike" baseline="0">
                <a:latin typeface="CIDFont+F3"/>
              </a:rPr>
              <a:t>What will the satellite measure? </a:t>
            </a:r>
            <a:r>
              <a:rPr lang="en-US" sz="2800" b="1" i="0" u="none" strike="noStrike" baseline="0">
                <a:latin typeface="CIDFont+F1"/>
              </a:rPr>
              <a:t>Active fires or vegetation fuel? </a:t>
            </a:r>
          </a:p>
          <a:p>
            <a:pPr marL="285750" indent="-285750" algn="l">
              <a:buFontTx/>
              <a:buChar char="-"/>
            </a:pPr>
            <a:r>
              <a:rPr lang="en-US" sz="2800" b="1" i="0" u="none" strike="noStrike" baseline="0">
                <a:latin typeface="CIDFont+F3"/>
              </a:rPr>
              <a:t>Spatial resolution </a:t>
            </a:r>
            <a:endParaRPr lang="en-US" sz="2800" b="0" i="0" u="none" strike="noStrike" baseline="0">
              <a:latin typeface="CIDFont+F1"/>
            </a:endParaRPr>
          </a:p>
          <a:p>
            <a:pPr marL="285750" indent="-285750" algn="l">
              <a:buFontTx/>
              <a:buChar char="-"/>
            </a:pPr>
            <a:r>
              <a:rPr lang="en-US" sz="2800" b="1" i="0" u="none" strike="noStrike" baseline="0">
                <a:latin typeface="CIDFont+F3"/>
              </a:rPr>
              <a:t>Spectral resolution </a:t>
            </a:r>
          </a:p>
          <a:p>
            <a:pPr marL="285750" indent="-285750" algn="l">
              <a:buFontTx/>
              <a:buChar char="-"/>
            </a:pPr>
            <a:r>
              <a:rPr lang="en-US" sz="2800" b="1" i="0" u="none" strike="noStrike" baseline="0">
                <a:latin typeface="CIDFont+F3"/>
              </a:rPr>
              <a:t>Temporal resolution</a:t>
            </a:r>
          </a:p>
          <a:p>
            <a:pPr marL="285750" indent="-285750" algn="l">
              <a:buFontTx/>
              <a:buChar char="-"/>
            </a:pPr>
            <a:r>
              <a:rPr lang="en-US" sz="2800" b="1" i="0" u="none" strike="noStrike" baseline="0">
                <a:latin typeface="CIDFont+F3"/>
              </a:rPr>
              <a:t>Orbit</a:t>
            </a:r>
          </a:p>
          <a:p>
            <a:pPr marL="285750" indent="-285750" algn="l">
              <a:buFontTx/>
              <a:buChar char="-"/>
            </a:pPr>
            <a:r>
              <a:rPr lang="en-US" sz="2800" b="1" i="0" u="none" strike="noStrike" baseline="0">
                <a:latin typeface="CIDFont+F3"/>
              </a:rPr>
              <a:t>Create a list of groups or people who might use the data from your satellite</a:t>
            </a:r>
            <a:r>
              <a:rPr lang="en-US" sz="2800" b="0" i="0" u="none" strike="noStrike" baseline="0">
                <a:latin typeface="CIDFont+F3"/>
              </a:rPr>
              <a:t>. </a:t>
            </a:r>
            <a:endParaRPr lang="en-AU" sz="2800"/>
          </a:p>
        </p:txBody>
      </p:sp>
    </p:spTree>
    <p:extLst>
      <p:ext uri="{BB962C8B-B14F-4D97-AF65-F5344CB8AC3E}">
        <p14:creationId xmlns:p14="http://schemas.microsoft.com/office/powerpoint/2010/main" val="1035907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D4B96-63D2-E67A-5DFF-040E9E90C8C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8922760-91F3-28A2-9BB2-F78BC92A2F46}"/>
              </a:ext>
            </a:extLst>
          </p:cNvPr>
          <p:cNvSpPr/>
          <p:nvPr/>
        </p:nvSpPr>
        <p:spPr>
          <a:xfrm>
            <a:off x="413039" y="578035"/>
            <a:ext cx="2604655" cy="4367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33E5C8F-4C2A-3A5D-D500-C03D55216E90}"/>
              </a:ext>
            </a:extLst>
          </p:cNvPr>
          <p:cNvSpPr/>
          <p:nvPr/>
        </p:nvSpPr>
        <p:spPr>
          <a:xfrm>
            <a:off x="3226667" y="578035"/>
            <a:ext cx="2604655" cy="4367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F9EE3506-9E86-9F23-9CDB-D2D6EE66414F}"/>
              </a:ext>
            </a:extLst>
          </p:cNvPr>
          <p:cNvSpPr/>
          <p:nvPr/>
        </p:nvSpPr>
        <p:spPr>
          <a:xfrm>
            <a:off x="6040295" y="578035"/>
            <a:ext cx="2604655" cy="4367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FF0026B6-37FC-6393-6CC2-F5CFB2CE5675}"/>
              </a:ext>
            </a:extLst>
          </p:cNvPr>
          <p:cNvSpPr txBox="1"/>
          <p:nvPr/>
        </p:nvSpPr>
        <p:spPr>
          <a:xfrm>
            <a:off x="413037" y="20943"/>
            <a:ext cx="2604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What will the spatial resolution be?</a:t>
            </a:r>
          </a:p>
        </p:txBody>
      </p:sp>
      <p:sp>
        <p:nvSpPr>
          <p:cNvPr id="22" name="TextBox 21">
            <a:extLst>
              <a:ext uri="{FF2B5EF4-FFF2-40B4-BE49-F238E27FC236}">
                <a16:creationId xmlns:a16="http://schemas.microsoft.com/office/drawing/2014/main" id="{B10F4499-E921-41D8-14D5-3198CD08368C}"/>
              </a:ext>
            </a:extLst>
          </p:cNvPr>
          <p:cNvSpPr txBox="1"/>
          <p:nvPr/>
        </p:nvSpPr>
        <p:spPr>
          <a:xfrm>
            <a:off x="3207012" y="20942"/>
            <a:ext cx="2604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What will the temporal resolution be?</a:t>
            </a:r>
          </a:p>
        </p:txBody>
      </p:sp>
      <p:sp>
        <p:nvSpPr>
          <p:cNvPr id="23" name="TextBox 22">
            <a:extLst>
              <a:ext uri="{FF2B5EF4-FFF2-40B4-BE49-F238E27FC236}">
                <a16:creationId xmlns:a16="http://schemas.microsoft.com/office/drawing/2014/main" id="{914EF5A5-474F-9863-F581-6A44B4E90A12}"/>
              </a:ext>
            </a:extLst>
          </p:cNvPr>
          <p:cNvSpPr txBox="1"/>
          <p:nvPr/>
        </p:nvSpPr>
        <p:spPr>
          <a:xfrm>
            <a:off x="6000987" y="20941"/>
            <a:ext cx="2604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What will the spectral resolution be?</a:t>
            </a:r>
          </a:p>
        </p:txBody>
      </p:sp>
      <p:sp>
        <p:nvSpPr>
          <p:cNvPr id="9" name="TextBox 8">
            <a:extLst>
              <a:ext uri="{FF2B5EF4-FFF2-40B4-BE49-F238E27FC236}">
                <a16:creationId xmlns:a16="http://schemas.microsoft.com/office/drawing/2014/main" id="{2970F401-717A-D857-B961-BCC8D6D58E51}"/>
              </a:ext>
            </a:extLst>
          </p:cNvPr>
          <p:cNvSpPr txBox="1"/>
          <p:nvPr/>
        </p:nvSpPr>
        <p:spPr>
          <a:xfrm>
            <a:off x="413036" y="4961496"/>
            <a:ext cx="2604655" cy="16158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Think of this like the pixel size in a digital photo; smaller pixels show sharper details like individual trees, while larger pixels blur whole city blocks together. High-resolution satellites capture small areas with high detail, while low-resolution ones capture vast areas like entire continents but with low detail. Which one is best for this application?</a:t>
            </a:r>
            <a:endParaRPr kumimoji="0" lang="en-AU"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F6C40113-D8B1-61C0-D8EE-2D59CC69EF90}"/>
              </a:ext>
            </a:extLst>
          </p:cNvPr>
          <p:cNvSpPr txBox="1"/>
          <p:nvPr/>
        </p:nvSpPr>
        <p:spPr>
          <a:xfrm>
            <a:off x="3251480" y="4961496"/>
            <a:ext cx="2604655" cy="16158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Temporal resolution measures how often a satellite returns to the same spot on Earth. High temporal resolution means a sensor captures images every few hours to track a fire. Low temporal resolution might only provide one update every week or two, which works for monitoring slow changes like forest dryness.</a:t>
            </a:r>
            <a:endParaRPr kumimoji="0" lang="en-AU"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A773137A-BA89-2840-4337-6030B3A79C1C}"/>
              </a:ext>
            </a:extLst>
          </p:cNvPr>
          <p:cNvSpPr txBox="1"/>
          <p:nvPr/>
        </p:nvSpPr>
        <p:spPr>
          <a:xfrm>
            <a:off x="6037496" y="4961496"/>
            <a:ext cx="2842979"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Spectral resolution defines how many specific colors or light wavelengths a sensor can detect. Sensors with high spectral resolution split light into many narrow bands to distinguish between subtle features, such as healthy trees versus dry, flammable scrub. Lower spectral resolution captures broader chunks of the rainbow, which helps identify general land shapes but misses these fine details.</a:t>
            </a:r>
            <a:endParaRPr kumimoji="0" lang="en-AU"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7F8CCAC7-AB30-EC83-AAFA-F997DA026103}"/>
              </a:ext>
            </a:extLst>
          </p:cNvPr>
          <p:cNvSpPr/>
          <p:nvPr/>
        </p:nvSpPr>
        <p:spPr>
          <a:xfrm>
            <a:off x="8953811" y="578034"/>
            <a:ext cx="2604655" cy="43679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8F1E2875-38D3-9118-EBC7-D21D7F08FBC1}"/>
              </a:ext>
            </a:extLst>
          </p:cNvPr>
          <p:cNvSpPr txBox="1"/>
          <p:nvPr/>
        </p:nvSpPr>
        <p:spPr>
          <a:xfrm>
            <a:off x="8840912" y="-19487"/>
            <a:ext cx="27007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What are the trade-off between the resolutions?</a:t>
            </a:r>
          </a:p>
        </p:txBody>
      </p:sp>
      <p:sp>
        <p:nvSpPr>
          <p:cNvPr id="7" name="TextBox 6">
            <a:extLst>
              <a:ext uri="{FF2B5EF4-FFF2-40B4-BE49-F238E27FC236}">
                <a16:creationId xmlns:a16="http://schemas.microsoft.com/office/drawing/2014/main" id="{D942BE59-E9E1-6AD9-5700-65A7A5FF79DC}"/>
              </a:ext>
            </a:extLst>
          </p:cNvPr>
          <p:cNvSpPr txBox="1"/>
          <p:nvPr/>
        </p:nvSpPr>
        <p:spPr>
          <a:xfrm>
            <a:off x="8888949" y="4978600"/>
            <a:ext cx="260465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A satellite capturing sharp details like individual trees must stay closer to Earth, and many take weeks to return to that spot. In contrast, satellites that stay far away see whole continents constantly and can provide frequent updates. Which one would work best in this case?</a:t>
            </a:r>
            <a:endParaRPr kumimoji="0" lang="en-AU"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8360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61294-4AF1-0D5B-611F-9D2F94E056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718BCA-B0B1-F884-FF34-76E7F509FA2D}"/>
              </a:ext>
            </a:extLst>
          </p:cNvPr>
          <p:cNvSpPr>
            <a:spLocks noGrp="1"/>
          </p:cNvSpPr>
          <p:nvPr>
            <p:ph type="title"/>
          </p:nvPr>
        </p:nvSpPr>
        <p:spPr>
          <a:xfrm>
            <a:off x="672631" y="1067431"/>
            <a:ext cx="3840000" cy="1169246"/>
          </a:xfrm>
        </p:spPr>
        <p:txBody>
          <a:bodyPr/>
          <a:lstStyle/>
          <a:p>
            <a:r>
              <a:rPr lang="en-AU">
                <a:solidFill>
                  <a:schemeClr val="bg2"/>
                </a:solidFill>
              </a:rPr>
              <a:t>Agenda</a:t>
            </a:r>
          </a:p>
        </p:txBody>
      </p:sp>
      <p:graphicFrame>
        <p:nvGraphicFramePr>
          <p:cNvPr id="7" name="Table 7">
            <a:extLst>
              <a:ext uri="{FF2B5EF4-FFF2-40B4-BE49-F238E27FC236}">
                <a16:creationId xmlns:a16="http://schemas.microsoft.com/office/drawing/2014/main" id="{94CF9015-0235-0F92-9511-905D56601083}"/>
              </a:ext>
            </a:extLst>
          </p:cNvPr>
          <p:cNvGraphicFramePr>
            <a:graphicFrameLocks noGrp="1"/>
          </p:cNvGraphicFramePr>
          <p:nvPr>
            <p:ph idx="1"/>
            <p:extLst>
              <p:ext uri="{D42A27DB-BD31-4B8C-83A1-F6EECF244321}">
                <p14:modId xmlns:p14="http://schemas.microsoft.com/office/powerpoint/2010/main" val="2795171929"/>
              </p:ext>
            </p:extLst>
          </p:nvPr>
        </p:nvGraphicFramePr>
        <p:xfrm>
          <a:off x="5419224" y="1067431"/>
          <a:ext cx="5704636" cy="4608000"/>
        </p:xfrm>
        <a:graphic>
          <a:graphicData uri="http://schemas.openxmlformats.org/drawingml/2006/table">
            <a:tbl>
              <a:tblPr>
                <a:tableStyleId>{2D5ABB26-0587-4C30-8999-92F81FD0307C}</a:tableStyleId>
              </a:tblPr>
              <a:tblGrid>
                <a:gridCol w="1059063">
                  <a:extLst>
                    <a:ext uri="{9D8B030D-6E8A-4147-A177-3AD203B41FA5}">
                      <a16:colId xmlns:a16="http://schemas.microsoft.com/office/drawing/2014/main" val="1846873416"/>
                    </a:ext>
                  </a:extLst>
                </a:gridCol>
                <a:gridCol w="4645573">
                  <a:extLst>
                    <a:ext uri="{9D8B030D-6E8A-4147-A177-3AD203B41FA5}">
                      <a16:colId xmlns:a16="http://schemas.microsoft.com/office/drawing/2014/main" val="4186388156"/>
                    </a:ext>
                  </a:extLst>
                </a:gridCol>
              </a:tblGrid>
              <a:tr h="768000">
                <a:tc>
                  <a:txBody>
                    <a:bodyPr/>
                    <a:lstStyle/>
                    <a:p>
                      <a:r>
                        <a:rPr lang="en-AU" sz="2700">
                          <a:solidFill>
                            <a:schemeClr val="accent1"/>
                          </a:solidFill>
                        </a:rPr>
                        <a:t>01</a:t>
                      </a:r>
                    </a:p>
                  </a:txBody>
                  <a:tcPr marL="121920" marR="121920" marT="60960" marB="60960" anchor="ctr">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700">
                          <a:solidFill>
                            <a:schemeClr val="tx1"/>
                          </a:solidFill>
                        </a:rPr>
                        <a:t>Wildfires</a:t>
                      </a:r>
                    </a:p>
                  </a:txBody>
                  <a:tcPr marL="121920" marR="121920" marT="60960" marB="60960" anchor="ctr">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9625414"/>
                  </a:ext>
                </a:extLst>
              </a:tr>
              <a:tr h="768000">
                <a:tc>
                  <a:txBody>
                    <a:bodyPr/>
                    <a:lstStyle/>
                    <a:p>
                      <a:r>
                        <a:rPr lang="en-AU" sz="2700">
                          <a:solidFill>
                            <a:schemeClr val="accent1"/>
                          </a:solidFill>
                        </a:rPr>
                        <a:t>02</a:t>
                      </a:r>
                    </a:p>
                  </a:txBody>
                  <a:tcPr marL="121920" marR="121920" marT="60960" marB="6096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700">
                          <a:solidFill>
                            <a:schemeClr val="tx1"/>
                          </a:solidFill>
                        </a:rPr>
                        <a:t>Satellites to detect wildfires</a:t>
                      </a:r>
                    </a:p>
                  </a:txBody>
                  <a:tcPr marL="121920" marR="121920" marT="60960" marB="6096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7224851"/>
                  </a:ext>
                </a:extLst>
              </a:tr>
              <a:tr h="768000">
                <a:tc>
                  <a:txBody>
                    <a:bodyPr/>
                    <a:lstStyle/>
                    <a:p>
                      <a:r>
                        <a:rPr lang="en-AU" sz="2700">
                          <a:solidFill>
                            <a:schemeClr val="accent1"/>
                          </a:solidFill>
                        </a:rPr>
                        <a:t>03</a:t>
                      </a:r>
                    </a:p>
                  </a:txBody>
                  <a:tcPr marL="121920" marR="121920" marT="60960" marB="6096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700">
                          <a:solidFill>
                            <a:schemeClr val="tx1"/>
                          </a:solidFill>
                        </a:rPr>
                        <a:t>Satellite resolutions</a:t>
                      </a:r>
                    </a:p>
                  </a:txBody>
                  <a:tcPr marL="121920" marR="121920" marT="60960" marB="6096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3518895"/>
                  </a:ext>
                </a:extLst>
              </a:tr>
              <a:tr h="768000">
                <a:tc>
                  <a:txBody>
                    <a:bodyPr/>
                    <a:lstStyle/>
                    <a:p>
                      <a:r>
                        <a:rPr lang="en-AU" sz="2700">
                          <a:solidFill>
                            <a:schemeClr val="accent1"/>
                          </a:solidFill>
                        </a:rPr>
                        <a:t>04</a:t>
                      </a:r>
                    </a:p>
                  </a:txBody>
                  <a:tcPr marL="121920" marR="121920" marT="60960" marB="6096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700">
                          <a:solidFill>
                            <a:schemeClr val="tx1"/>
                          </a:solidFill>
                        </a:rPr>
                        <a:t>Satellite orbits</a:t>
                      </a:r>
                    </a:p>
                  </a:txBody>
                  <a:tcPr marL="121920" marR="121920" marT="60960" marB="6096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9141862"/>
                  </a:ext>
                </a:extLst>
              </a:tr>
              <a:tr h="768000">
                <a:tc>
                  <a:txBody>
                    <a:bodyPr/>
                    <a:lstStyle/>
                    <a:p>
                      <a:r>
                        <a:rPr lang="en-AU" sz="2700">
                          <a:solidFill>
                            <a:schemeClr val="accent1"/>
                          </a:solidFill>
                        </a:rPr>
                        <a:t>05</a:t>
                      </a:r>
                    </a:p>
                  </a:txBody>
                  <a:tcPr marL="121920" marR="121920" marT="60960" marB="6096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700">
                          <a:solidFill>
                            <a:schemeClr val="tx1"/>
                          </a:solidFill>
                        </a:rPr>
                        <a:t>Design your own satellite!</a:t>
                      </a:r>
                    </a:p>
                  </a:txBody>
                  <a:tcPr marL="121920" marR="121920" marT="60960" marB="6096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2969204"/>
                  </a:ext>
                </a:extLst>
              </a:tr>
              <a:tr h="768000">
                <a:tc>
                  <a:txBody>
                    <a:bodyPr/>
                    <a:lstStyle/>
                    <a:p>
                      <a:r>
                        <a:rPr lang="en-AU" sz="2700">
                          <a:solidFill>
                            <a:schemeClr val="accent1"/>
                          </a:solidFill>
                        </a:rPr>
                        <a:t>06</a:t>
                      </a:r>
                    </a:p>
                  </a:txBody>
                  <a:tcPr marL="121920" marR="121920" marT="60960" marB="6096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700">
                          <a:solidFill>
                            <a:schemeClr val="tx1"/>
                          </a:solidFill>
                        </a:rPr>
                        <a:t>Wrap up</a:t>
                      </a:r>
                    </a:p>
                  </a:txBody>
                  <a:tcPr marL="121920" marR="121920" marT="60960" marB="6096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6203907"/>
                  </a:ext>
                </a:extLst>
              </a:tr>
            </a:tbl>
          </a:graphicData>
        </a:graphic>
      </p:graphicFrame>
    </p:spTree>
    <p:extLst>
      <p:ext uri="{BB962C8B-B14F-4D97-AF65-F5344CB8AC3E}">
        <p14:creationId xmlns:p14="http://schemas.microsoft.com/office/powerpoint/2010/main" val="2304983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A5A94-672A-BD68-9FC8-60CB9D75AE90}"/>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0B8137B-9962-E2F9-0195-3951CBECCC09}"/>
              </a:ext>
            </a:extLst>
          </p:cNvPr>
          <p:cNvSpPr/>
          <p:nvPr/>
        </p:nvSpPr>
        <p:spPr>
          <a:xfrm>
            <a:off x="3305713" y="845172"/>
            <a:ext cx="2604655" cy="42370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BFF551E3-4199-FB1D-B208-38E6A9E12A71}"/>
              </a:ext>
            </a:extLst>
          </p:cNvPr>
          <p:cNvSpPr/>
          <p:nvPr/>
        </p:nvSpPr>
        <p:spPr>
          <a:xfrm>
            <a:off x="6119341" y="845172"/>
            <a:ext cx="2604655" cy="42370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7EACB2DC-C2FE-34A2-C0FA-9A8456DED300}"/>
              </a:ext>
            </a:extLst>
          </p:cNvPr>
          <p:cNvSpPr txBox="1"/>
          <p:nvPr/>
        </p:nvSpPr>
        <p:spPr>
          <a:xfrm>
            <a:off x="3305714" y="40430"/>
            <a:ext cx="2604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What else would your satellite ‘see’?</a:t>
            </a:r>
          </a:p>
        </p:txBody>
      </p:sp>
      <p:sp>
        <p:nvSpPr>
          <p:cNvPr id="24" name="Rectangle 23">
            <a:extLst>
              <a:ext uri="{FF2B5EF4-FFF2-40B4-BE49-F238E27FC236}">
                <a16:creationId xmlns:a16="http://schemas.microsoft.com/office/drawing/2014/main" id="{F5D9D075-2A67-369D-5637-C8E5ED33546D}"/>
              </a:ext>
            </a:extLst>
          </p:cNvPr>
          <p:cNvSpPr/>
          <p:nvPr/>
        </p:nvSpPr>
        <p:spPr>
          <a:xfrm>
            <a:off x="8932971" y="845172"/>
            <a:ext cx="2604655" cy="42370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F03EB60A-DA47-44FF-75C9-4EE783DC1E2D}"/>
              </a:ext>
            </a:extLst>
          </p:cNvPr>
          <p:cNvSpPr txBox="1"/>
          <p:nvPr/>
        </p:nvSpPr>
        <p:spPr>
          <a:xfrm>
            <a:off x="8932971" y="40430"/>
            <a:ext cx="27007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How will the satellite get power and energy?</a:t>
            </a:r>
          </a:p>
        </p:txBody>
      </p:sp>
      <p:sp>
        <p:nvSpPr>
          <p:cNvPr id="8" name="Rectangle 7">
            <a:extLst>
              <a:ext uri="{FF2B5EF4-FFF2-40B4-BE49-F238E27FC236}">
                <a16:creationId xmlns:a16="http://schemas.microsoft.com/office/drawing/2014/main" id="{CA2A7612-BD46-F235-ABFD-9809553CA76F}"/>
              </a:ext>
            </a:extLst>
          </p:cNvPr>
          <p:cNvSpPr/>
          <p:nvPr/>
        </p:nvSpPr>
        <p:spPr>
          <a:xfrm>
            <a:off x="618836" y="841105"/>
            <a:ext cx="2604655" cy="42370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C8939D4E-39C5-3BB0-99DE-2681136F5527}"/>
              </a:ext>
            </a:extLst>
          </p:cNvPr>
          <p:cNvSpPr txBox="1"/>
          <p:nvPr/>
        </p:nvSpPr>
        <p:spPr>
          <a:xfrm>
            <a:off x="618836" y="36363"/>
            <a:ext cx="26046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How will this satellite help your community?</a:t>
            </a:r>
          </a:p>
        </p:txBody>
      </p:sp>
      <p:sp>
        <p:nvSpPr>
          <p:cNvPr id="10" name="TextBox 9">
            <a:extLst>
              <a:ext uri="{FF2B5EF4-FFF2-40B4-BE49-F238E27FC236}">
                <a16:creationId xmlns:a16="http://schemas.microsoft.com/office/drawing/2014/main" id="{12386DCB-FC09-EE49-9ACF-378207ADB082}"/>
              </a:ext>
            </a:extLst>
          </p:cNvPr>
          <p:cNvSpPr txBox="1"/>
          <p:nvPr/>
        </p:nvSpPr>
        <p:spPr>
          <a:xfrm>
            <a:off x="6072660" y="0"/>
            <a:ext cx="260465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How will you check that the satellite data is ‘true’?</a:t>
            </a:r>
          </a:p>
        </p:txBody>
      </p:sp>
      <p:sp>
        <p:nvSpPr>
          <p:cNvPr id="13" name="TextBox 12">
            <a:extLst>
              <a:ext uri="{FF2B5EF4-FFF2-40B4-BE49-F238E27FC236}">
                <a16:creationId xmlns:a16="http://schemas.microsoft.com/office/drawing/2014/main" id="{948DAAB5-F598-4416-BC64-FD9E664E170B}"/>
              </a:ext>
            </a:extLst>
          </p:cNvPr>
          <p:cNvSpPr txBox="1"/>
          <p:nvPr/>
        </p:nvSpPr>
        <p:spPr>
          <a:xfrm>
            <a:off x="572583" y="5236544"/>
            <a:ext cx="1100058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Do you see yourself using satellites data in the future? If yes, how could you use it?</a:t>
            </a:r>
          </a:p>
        </p:txBody>
      </p:sp>
      <p:sp>
        <p:nvSpPr>
          <p:cNvPr id="15" name="Rectangle 14">
            <a:extLst>
              <a:ext uri="{FF2B5EF4-FFF2-40B4-BE49-F238E27FC236}">
                <a16:creationId xmlns:a16="http://schemas.microsoft.com/office/drawing/2014/main" id="{F4132549-2BE9-E9A0-B132-B5775023EA66}"/>
              </a:ext>
            </a:extLst>
          </p:cNvPr>
          <p:cNvSpPr/>
          <p:nvPr/>
        </p:nvSpPr>
        <p:spPr>
          <a:xfrm>
            <a:off x="618836" y="5603671"/>
            <a:ext cx="10918790" cy="11019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0891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EA170E-0773-7F0B-8116-AD3C8D0A2836}"/>
              </a:ext>
            </a:extLst>
          </p:cNvPr>
          <p:cNvSpPr/>
          <p:nvPr/>
        </p:nvSpPr>
        <p:spPr>
          <a:xfrm>
            <a:off x="618836" y="804612"/>
            <a:ext cx="4532586" cy="55599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9604BDD1-B7EE-1D4A-5F04-AEA5174ACC79}"/>
              </a:ext>
            </a:extLst>
          </p:cNvPr>
          <p:cNvSpPr txBox="1"/>
          <p:nvPr/>
        </p:nvSpPr>
        <p:spPr>
          <a:xfrm>
            <a:off x="618836" y="308749"/>
            <a:ext cx="45325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Draw a sketch of what your satellite look like </a:t>
            </a:r>
          </a:p>
        </p:txBody>
      </p:sp>
      <p:sp>
        <p:nvSpPr>
          <p:cNvPr id="4" name="Rectangle 3">
            <a:extLst>
              <a:ext uri="{FF2B5EF4-FFF2-40B4-BE49-F238E27FC236}">
                <a16:creationId xmlns:a16="http://schemas.microsoft.com/office/drawing/2014/main" id="{31A9A910-F328-7738-AD24-97E76BFEAADC}"/>
              </a:ext>
            </a:extLst>
          </p:cNvPr>
          <p:cNvSpPr/>
          <p:nvPr/>
        </p:nvSpPr>
        <p:spPr>
          <a:xfrm>
            <a:off x="5705374" y="804613"/>
            <a:ext cx="4532586" cy="55462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5A32E6F-EDA2-FF0B-16DB-FEA611EFA819}"/>
              </a:ext>
            </a:extLst>
          </p:cNvPr>
          <p:cNvSpPr txBox="1"/>
          <p:nvPr/>
        </p:nvSpPr>
        <p:spPr>
          <a:xfrm>
            <a:off x="5705375" y="158283"/>
            <a:ext cx="45325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ptos" panose="02110004020202020204"/>
                <a:ea typeface="+mn-ea"/>
                <a:cs typeface="+mn-cs"/>
              </a:rPr>
              <a:t>Using the answers from above, draw what the data will look like</a:t>
            </a:r>
          </a:p>
        </p:txBody>
      </p:sp>
    </p:spTree>
    <p:extLst>
      <p:ext uri="{BB962C8B-B14F-4D97-AF65-F5344CB8AC3E}">
        <p14:creationId xmlns:p14="http://schemas.microsoft.com/office/powerpoint/2010/main" val="3714979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63445-D6AA-FB0D-A781-CC20E8159AF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8AECEC8-17CD-8515-EDE9-DCD9F72157B2}"/>
              </a:ext>
            </a:extLst>
          </p:cNvPr>
          <p:cNvSpPr/>
          <p:nvPr/>
        </p:nvSpPr>
        <p:spPr bwMode="auto">
          <a:xfrm>
            <a:off x="-76500" y="763380"/>
            <a:ext cx="12276000" cy="5508000"/>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E732655-54CD-CBB7-FE14-B617F516F1D0}"/>
              </a:ext>
            </a:extLst>
          </p:cNvPr>
          <p:cNvSpPr>
            <a:spLocks noGrp="1"/>
          </p:cNvSpPr>
          <p:nvPr>
            <p:ph type="title"/>
          </p:nvPr>
        </p:nvSpPr>
        <p:spPr>
          <a:xfrm>
            <a:off x="3264000" y="989943"/>
            <a:ext cx="8400000" cy="2852737"/>
          </a:xfrm>
        </p:spPr>
        <p:txBody>
          <a:bodyPr>
            <a:normAutofit/>
          </a:bodyPr>
          <a:lstStyle/>
          <a:p>
            <a:r>
              <a:rPr lang="en-AU">
                <a:solidFill>
                  <a:schemeClr val="bg2"/>
                </a:solidFill>
              </a:rPr>
              <a:t>Wrap up</a:t>
            </a:r>
          </a:p>
        </p:txBody>
      </p:sp>
      <p:sp>
        <p:nvSpPr>
          <p:cNvPr id="4" name="Slide Number Placeholder 3">
            <a:extLst>
              <a:ext uri="{FF2B5EF4-FFF2-40B4-BE49-F238E27FC236}">
                <a16:creationId xmlns:a16="http://schemas.microsoft.com/office/drawing/2014/main" id="{BA8C7C48-79DB-C0EC-DAD7-45F4D93141A6}"/>
              </a:ext>
            </a:extLst>
          </p:cNvPr>
          <p:cNvSpPr>
            <a:spLocks noGrp="1"/>
          </p:cNvSpPr>
          <p:nvPr>
            <p:ph type="sldNum" sz="quarter" idx="12"/>
          </p:nvPr>
        </p:nvSpPr>
        <p:spPr>
          <a:xfrm>
            <a:off x="523038" y="6353999"/>
            <a:ext cx="480000" cy="144000"/>
          </a:xfrm>
        </p:spPr>
        <p:txBody>
          <a:bodyPr/>
          <a:lstStyle/>
          <a:p>
            <a:fld id="{10A01DC5-1685-4615-8240-15192985C6A2}" type="slidenum">
              <a:rPr lang="en-AU" smtClean="0"/>
              <a:pPr/>
              <a:t>52</a:t>
            </a:fld>
            <a:endParaRPr lang="en-AU"/>
          </a:p>
        </p:txBody>
      </p:sp>
      <p:sp>
        <p:nvSpPr>
          <p:cNvPr id="5" name="Date Placeholder 4">
            <a:extLst>
              <a:ext uri="{FF2B5EF4-FFF2-40B4-BE49-F238E27FC236}">
                <a16:creationId xmlns:a16="http://schemas.microsoft.com/office/drawing/2014/main" id="{073E4D9D-E247-36A5-CE12-5AB1BF07C8D9}"/>
              </a:ext>
            </a:extLst>
          </p:cNvPr>
          <p:cNvSpPr>
            <a:spLocks noGrp="1"/>
          </p:cNvSpPr>
          <p:nvPr>
            <p:ph type="dt" sz="half" idx="2"/>
          </p:nvPr>
        </p:nvSpPr>
        <p:spPr>
          <a:xfrm>
            <a:off x="9840000" y="6552000"/>
            <a:ext cx="960000" cy="144000"/>
          </a:xfrm>
        </p:spPr>
        <p:txBody>
          <a:bodyPr/>
          <a:lstStyle/>
          <a:p>
            <a:r>
              <a:rPr lang="en-US"/>
              <a:t>DD MMM YY</a:t>
            </a:r>
            <a:endParaRPr lang="en-AU"/>
          </a:p>
        </p:txBody>
      </p:sp>
      <p:sp>
        <p:nvSpPr>
          <p:cNvPr id="6" name="Text Placeholder 5">
            <a:extLst>
              <a:ext uri="{FF2B5EF4-FFF2-40B4-BE49-F238E27FC236}">
                <a16:creationId xmlns:a16="http://schemas.microsoft.com/office/drawing/2014/main" id="{AA457A39-AC45-296F-D840-FCD8A8A2051A}"/>
              </a:ext>
            </a:extLst>
          </p:cNvPr>
          <p:cNvSpPr>
            <a:spLocks noGrp="1"/>
          </p:cNvSpPr>
          <p:nvPr>
            <p:ph type="body" sz="quarter" idx="13"/>
          </p:nvPr>
        </p:nvSpPr>
        <p:spPr>
          <a:xfrm>
            <a:off x="432001" y="989943"/>
            <a:ext cx="2440828" cy="2410884"/>
          </a:xfrm>
        </p:spPr>
        <p:txBody>
          <a:bodyPr/>
          <a:lstStyle/>
          <a:p>
            <a:pPr marL="0" indent="0">
              <a:buNone/>
            </a:pPr>
            <a:r>
              <a:rPr lang="en-AU">
                <a:solidFill>
                  <a:schemeClr val="bg2"/>
                </a:solidFill>
              </a:rPr>
              <a:t>08</a:t>
            </a:r>
          </a:p>
        </p:txBody>
      </p:sp>
    </p:spTree>
    <p:extLst>
      <p:ext uri="{BB962C8B-B14F-4D97-AF65-F5344CB8AC3E}">
        <p14:creationId xmlns:p14="http://schemas.microsoft.com/office/powerpoint/2010/main" val="2699895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75C31-048D-1B26-C2EE-4EF54608317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B20EC08-5A61-6C14-9411-5A8F24F11D28}"/>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REMOTE SENSING OF WILDFIRES</a:t>
            </a:r>
          </a:p>
        </p:txBody>
      </p:sp>
      <p:sp>
        <p:nvSpPr>
          <p:cNvPr id="3" name="Date Placeholder 3">
            <a:extLst>
              <a:ext uri="{FF2B5EF4-FFF2-40B4-BE49-F238E27FC236}">
                <a16:creationId xmlns:a16="http://schemas.microsoft.com/office/drawing/2014/main" id="{08509981-0047-AF84-1035-F2176BD8AF1C}"/>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51DCB3C0-2E25-A2C8-520C-32E4F9200798}"/>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2" name="Google Shape;865;p52">
            <a:extLst>
              <a:ext uri="{FF2B5EF4-FFF2-40B4-BE49-F238E27FC236}">
                <a16:creationId xmlns:a16="http://schemas.microsoft.com/office/drawing/2014/main" id="{68FD6703-27C0-4605-D94D-57B8DF204034}"/>
              </a:ext>
            </a:extLst>
          </p:cNvPr>
          <p:cNvSpPr txBox="1"/>
          <p:nvPr/>
        </p:nvSpPr>
        <p:spPr>
          <a:xfrm>
            <a:off x="417556" y="1548379"/>
            <a:ext cx="10515915" cy="140038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500" b="0" i="0" u="none" strike="noStrike" cap="none">
                <a:latin typeface="+mn-lt"/>
                <a:ea typeface="Open Sans ExtraBold"/>
                <a:cs typeface="Open Sans ExtraBold"/>
                <a:sym typeface="Open Sans ExtraBold"/>
              </a:rPr>
              <a:t>What have we learnt today?</a:t>
            </a:r>
            <a:endParaRPr>
              <a:latin typeface="+mn-lt"/>
            </a:endParaRPr>
          </a:p>
        </p:txBody>
      </p:sp>
    </p:spTree>
    <p:extLst>
      <p:ext uri="{BB962C8B-B14F-4D97-AF65-F5344CB8AC3E}">
        <p14:creationId xmlns:p14="http://schemas.microsoft.com/office/powerpoint/2010/main" val="1690443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23FE13B-AA43-D672-2651-CE34B7D23A7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7B26B6C-4175-04BA-096E-2C20A7E93430}"/>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SPECTRAL RESOLUTION</a:t>
            </a:r>
          </a:p>
        </p:txBody>
      </p:sp>
      <p:sp>
        <p:nvSpPr>
          <p:cNvPr id="3" name="Date Placeholder 3">
            <a:extLst>
              <a:ext uri="{FF2B5EF4-FFF2-40B4-BE49-F238E27FC236}">
                <a16:creationId xmlns:a16="http://schemas.microsoft.com/office/drawing/2014/main" id="{157F3687-760E-FF0E-E522-61CF5B185938}"/>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BEA12309-27E7-1ED9-D99A-94953E3757AF}"/>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4098" name="Picture 2" descr="Hyperspectral Imaging 101: Glossary | Resonon">
            <a:extLst>
              <a:ext uri="{FF2B5EF4-FFF2-40B4-BE49-F238E27FC236}">
                <a16:creationId xmlns:a16="http://schemas.microsoft.com/office/drawing/2014/main" id="{AF7C5E08-C105-F26A-47C6-EBD0C2D2E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 t="34107" r="5403" b="17357"/>
          <a:stretch>
            <a:fillRect/>
          </a:stretch>
        </p:blipFill>
        <p:spPr bwMode="auto">
          <a:xfrm>
            <a:off x="45468" y="2399071"/>
            <a:ext cx="12051903" cy="2310581"/>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Dim (Smaller Sun) with solid fill">
            <a:extLst>
              <a:ext uri="{FF2B5EF4-FFF2-40B4-BE49-F238E27FC236}">
                <a16:creationId xmlns:a16="http://schemas.microsoft.com/office/drawing/2014/main" id="{2F607725-3C89-2C8D-2BDA-7E374704E9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7536" y="1783364"/>
            <a:ext cx="914400" cy="914400"/>
          </a:xfrm>
          <a:prstGeom prst="rect">
            <a:avLst/>
          </a:prstGeom>
        </p:spPr>
      </p:pic>
      <p:sp>
        <p:nvSpPr>
          <p:cNvPr id="10" name="TextBox 9">
            <a:extLst>
              <a:ext uri="{FF2B5EF4-FFF2-40B4-BE49-F238E27FC236}">
                <a16:creationId xmlns:a16="http://schemas.microsoft.com/office/drawing/2014/main" id="{7F669ABF-C9AD-B328-D94A-288949ADFC42}"/>
              </a:ext>
            </a:extLst>
          </p:cNvPr>
          <p:cNvSpPr txBox="1"/>
          <p:nvPr/>
        </p:nvSpPr>
        <p:spPr>
          <a:xfrm>
            <a:off x="1295400" y="1596612"/>
            <a:ext cx="1129348" cy="369332"/>
          </a:xfrm>
          <a:prstGeom prst="rect">
            <a:avLst/>
          </a:prstGeom>
          <a:noFill/>
        </p:spPr>
        <p:txBody>
          <a:bodyPr wrap="none" rtlCol="0">
            <a:spAutoFit/>
          </a:bodyPr>
          <a:lstStyle/>
          <a:p>
            <a:r>
              <a:rPr lang="en-AU" b="1"/>
              <a:t>NATURE</a:t>
            </a:r>
          </a:p>
        </p:txBody>
      </p:sp>
      <p:sp>
        <p:nvSpPr>
          <p:cNvPr id="13" name="Rectangle 12">
            <a:extLst>
              <a:ext uri="{FF2B5EF4-FFF2-40B4-BE49-F238E27FC236}">
                <a16:creationId xmlns:a16="http://schemas.microsoft.com/office/drawing/2014/main" id="{5B5702EE-3F9D-0CDA-53E7-484CDA97D5A5}"/>
              </a:ext>
            </a:extLst>
          </p:cNvPr>
          <p:cNvSpPr/>
          <p:nvPr/>
        </p:nvSpPr>
        <p:spPr bwMode="auto">
          <a:xfrm>
            <a:off x="3604689" y="2303695"/>
            <a:ext cx="633014" cy="2969470"/>
          </a:xfrm>
          <a:prstGeom prst="rect">
            <a:avLst/>
          </a:prstGeom>
          <a:solidFill>
            <a:schemeClr val="bg1"/>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DFF93987-2020-BE5D-24C0-64476B3FC8FA}"/>
              </a:ext>
            </a:extLst>
          </p:cNvPr>
          <p:cNvSpPr/>
          <p:nvPr/>
        </p:nvSpPr>
        <p:spPr bwMode="auto">
          <a:xfrm>
            <a:off x="8065506" y="2119029"/>
            <a:ext cx="633014" cy="2969470"/>
          </a:xfrm>
          <a:prstGeom prst="rect">
            <a:avLst/>
          </a:prstGeom>
          <a:solidFill>
            <a:schemeClr val="bg1"/>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597AF5D3-8A9B-42C0-9002-86CBA43C1A47}"/>
              </a:ext>
            </a:extLst>
          </p:cNvPr>
          <p:cNvSpPr txBox="1"/>
          <p:nvPr/>
        </p:nvSpPr>
        <p:spPr>
          <a:xfrm>
            <a:off x="4705658" y="1623054"/>
            <a:ext cx="3416384" cy="369332"/>
          </a:xfrm>
          <a:prstGeom prst="rect">
            <a:avLst/>
          </a:prstGeom>
          <a:noFill/>
        </p:spPr>
        <p:txBody>
          <a:bodyPr wrap="none" rtlCol="0">
            <a:spAutoFit/>
          </a:bodyPr>
          <a:lstStyle/>
          <a:p>
            <a:r>
              <a:rPr lang="en-AU" b="1"/>
              <a:t>MULTISPECTRAL SATELLITE</a:t>
            </a:r>
          </a:p>
        </p:txBody>
      </p:sp>
      <p:pic>
        <p:nvPicPr>
          <p:cNvPr id="16" name="Picture 15">
            <a:extLst>
              <a:ext uri="{FF2B5EF4-FFF2-40B4-BE49-F238E27FC236}">
                <a16:creationId xmlns:a16="http://schemas.microsoft.com/office/drawing/2014/main" id="{477095D3-0664-291D-8DD0-5C41ACE703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07769">
            <a:off x="6624848" y="2013844"/>
            <a:ext cx="766843" cy="770452"/>
          </a:xfrm>
          <a:prstGeom prst="rect">
            <a:avLst/>
          </a:prstGeom>
        </p:spPr>
      </p:pic>
      <p:sp>
        <p:nvSpPr>
          <p:cNvPr id="17" name="TextBox 16">
            <a:extLst>
              <a:ext uri="{FF2B5EF4-FFF2-40B4-BE49-F238E27FC236}">
                <a16:creationId xmlns:a16="http://schemas.microsoft.com/office/drawing/2014/main" id="{D1CE55E8-74F3-20CF-E8D5-A900410EFAA5}"/>
              </a:ext>
            </a:extLst>
          </p:cNvPr>
          <p:cNvSpPr txBox="1"/>
          <p:nvPr/>
        </p:nvSpPr>
        <p:spPr>
          <a:xfrm>
            <a:off x="8622973" y="1652550"/>
            <a:ext cx="3523272" cy="369332"/>
          </a:xfrm>
          <a:prstGeom prst="rect">
            <a:avLst/>
          </a:prstGeom>
          <a:noFill/>
        </p:spPr>
        <p:txBody>
          <a:bodyPr wrap="none" rtlCol="0">
            <a:spAutoFit/>
          </a:bodyPr>
          <a:lstStyle/>
          <a:p>
            <a:r>
              <a:rPr lang="en-AU" b="1"/>
              <a:t>HYPERSPECTRAL SATELLITE</a:t>
            </a:r>
          </a:p>
        </p:txBody>
      </p:sp>
      <p:pic>
        <p:nvPicPr>
          <p:cNvPr id="18" name="Picture 17">
            <a:extLst>
              <a:ext uri="{FF2B5EF4-FFF2-40B4-BE49-F238E27FC236}">
                <a16:creationId xmlns:a16="http://schemas.microsoft.com/office/drawing/2014/main" id="{F80AF641-C60B-CCA7-F7D0-CC718D143F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07769">
            <a:off x="10542163" y="2043340"/>
            <a:ext cx="766843" cy="770452"/>
          </a:xfrm>
          <a:prstGeom prst="rect">
            <a:avLst/>
          </a:prstGeom>
        </p:spPr>
      </p:pic>
    </p:spTree>
    <p:extLst>
      <p:ext uri="{BB962C8B-B14F-4D97-AF65-F5344CB8AC3E}">
        <p14:creationId xmlns:p14="http://schemas.microsoft.com/office/powerpoint/2010/main" val="3274874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6C3F639-DC5F-05CA-BE18-BC95C85B80D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C6A3CBE-150A-423F-DF74-78F3B70097DD}"/>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SPATIAL RESOLUTION</a:t>
            </a:r>
          </a:p>
        </p:txBody>
      </p:sp>
      <p:sp>
        <p:nvSpPr>
          <p:cNvPr id="3" name="Date Placeholder 3">
            <a:extLst>
              <a:ext uri="{FF2B5EF4-FFF2-40B4-BE49-F238E27FC236}">
                <a16:creationId xmlns:a16="http://schemas.microsoft.com/office/drawing/2014/main" id="{C0BF00F2-E858-04BE-8C90-CE16AE63470E}"/>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6BC18984-7843-7327-0926-8709698AD691}"/>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4" name="Picture 3">
            <a:extLst>
              <a:ext uri="{FF2B5EF4-FFF2-40B4-BE49-F238E27FC236}">
                <a16:creationId xmlns:a16="http://schemas.microsoft.com/office/drawing/2014/main" id="{11CAFFE9-50A7-82AD-5980-7619563320FF}"/>
              </a:ext>
            </a:extLst>
          </p:cNvPr>
          <p:cNvPicPr>
            <a:picLocks noChangeAspect="1"/>
          </p:cNvPicPr>
          <p:nvPr/>
        </p:nvPicPr>
        <p:blipFill>
          <a:blip r:embed="rId3"/>
          <a:srcRect l="9563" t="5143" b="5150"/>
          <a:stretch>
            <a:fillRect/>
          </a:stretch>
        </p:blipFill>
        <p:spPr>
          <a:xfrm>
            <a:off x="203200" y="1498600"/>
            <a:ext cx="3621760" cy="2260600"/>
          </a:xfrm>
          <a:prstGeom prst="rect">
            <a:avLst/>
          </a:prstGeom>
        </p:spPr>
      </p:pic>
      <p:pic>
        <p:nvPicPr>
          <p:cNvPr id="10" name="Picture 9">
            <a:extLst>
              <a:ext uri="{FF2B5EF4-FFF2-40B4-BE49-F238E27FC236}">
                <a16:creationId xmlns:a16="http://schemas.microsoft.com/office/drawing/2014/main" id="{451368A4-0E31-2DB0-CA1A-6CE271960964}"/>
              </a:ext>
            </a:extLst>
          </p:cNvPr>
          <p:cNvPicPr>
            <a:picLocks noChangeAspect="1"/>
          </p:cNvPicPr>
          <p:nvPr/>
        </p:nvPicPr>
        <p:blipFill>
          <a:blip r:embed="rId4"/>
          <a:srcRect l="7115" t="5143" b="5150"/>
          <a:stretch>
            <a:fillRect/>
          </a:stretch>
        </p:blipFill>
        <p:spPr>
          <a:xfrm>
            <a:off x="3918575" y="1498600"/>
            <a:ext cx="3768999" cy="2260600"/>
          </a:xfrm>
          <a:prstGeom prst="rect">
            <a:avLst/>
          </a:prstGeom>
        </p:spPr>
      </p:pic>
      <p:pic>
        <p:nvPicPr>
          <p:cNvPr id="12" name="Picture 11">
            <a:extLst>
              <a:ext uri="{FF2B5EF4-FFF2-40B4-BE49-F238E27FC236}">
                <a16:creationId xmlns:a16="http://schemas.microsoft.com/office/drawing/2014/main" id="{6E15BEFA-7BAC-47C5-3D52-EC28FAA1365F}"/>
              </a:ext>
            </a:extLst>
          </p:cNvPr>
          <p:cNvPicPr>
            <a:picLocks noChangeAspect="1"/>
          </p:cNvPicPr>
          <p:nvPr/>
        </p:nvPicPr>
        <p:blipFill>
          <a:blip r:embed="rId5"/>
          <a:srcRect l="8727" t="5143" b="5150"/>
          <a:stretch>
            <a:fillRect/>
          </a:stretch>
        </p:blipFill>
        <p:spPr>
          <a:xfrm>
            <a:off x="7781188" y="1498600"/>
            <a:ext cx="3708208" cy="2260600"/>
          </a:xfrm>
          <a:prstGeom prst="rect">
            <a:avLst/>
          </a:prstGeom>
        </p:spPr>
      </p:pic>
    </p:spTree>
    <p:extLst>
      <p:ext uri="{BB962C8B-B14F-4D97-AF65-F5344CB8AC3E}">
        <p14:creationId xmlns:p14="http://schemas.microsoft.com/office/powerpoint/2010/main" val="2408774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31C5E1-6827-994F-02FE-331ED046A57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1E9E8F0-6CAC-5D53-562D-C7EE440921BC}"/>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ABD405BC-F282-7A10-4BB1-EA0E8AC381FB}"/>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0C5FF9F0-770B-583A-6501-77E00DDF1C62}"/>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6" name="TextBox 5">
            <a:extLst>
              <a:ext uri="{FF2B5EF4-FFF2-40B4-BE49-F238E27FC236}">
                <a16:creationId xmlns:a16="http://schemas.microsoft.com/office/drawing/2014/main" id="{410289B7-B922-6A28-AB27-4A411C90E692}"/>
              </a:ext>
            </a:extLst>
          </p:cNvPr>
          <p:cNvSpPr txBox="1"/>
          <p:nvPr/>
        </p:nvSpPr>
        <p:spPr>
          <a:xfrm>
            <a:off x="9672000" y="6024399"/>
            <a:ext cx="2520000" cy="184666"/>
          </a:xfrm>
          <a:prstGeom prst="rect">
            <a:avLst/>
          </a:prstGeom>
          <a:noFill/>
        </p:spPr>
        <p:txBody>
          <a:bodyPr wrap="square">
            <a:spAutoFit/>
          </a:bodyPr>
          <a:lstStyle/>
          <a:p>
            <a:r>
              <a:rPr lang="en-AU" sz="600">
                <a:solidFill>
                  <a:schemeClr val="bg1">
                    <a:lumMod val="50000"/>
                  </a:schemeClr>
                </a:solidFill>
              </a:rPr>
              <a:t>https://www.canr.msu.edu/fccp/FCCP-ORL/FireTriangle%20(1).png</a:t>
            </a:r>
          </a:p>
        </p:txBody>
      </p:sp>
      <p:grpSp>
        <p:nvGrpSpPr>
          <p:cNvPr id="10" name="Group 9">
            <a:extLst>
              <a:ext uri="{FF2B5EF4-FFF2-40B4-BE49-F238E27FC236}">
                <a16:creationId xmlns:a16="http://schemas.microsoft.com/office/drawing/2014/main" id="{746B1EAE-7D62-4A7C-37D7-A972BFA897F3}"/>
              </a:ext>
            </a:extLst>
          </p:cNvPr>
          <p:cNvGrpSpPr/>
          <p:nvPr/>
        </p:nvGrpSpPr>
        <p:grpSpPr>
          <a:xfrm>
            <a:off x="447122" y="2366273"/>
            <a:ext cx="3934378" cy="3743967"/>
            <a:chOff x="2714072" y="2783299"/>
            <a:chExt cx="3138465" cy="3425766"/>
          </a:xfrm>
        </p:grpSpPr>
        <p:pic>
          <p:nvPicPr>
            <p:cNvPr id="3074" name="Picture 2">
              <a:extLst>
                <a:ext uri="{FF2B5EF4-FFF2-40B4-BE49-F238E27FC236}">
                  <a16:creationId xmlns:a16="http://schemas.microsoft.com/office/drawing/2014/main" id="{69A8CCF8-39C5-4676-63E0-A4A98A7948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05" t="17489" r="16456" b="958"/>
            <a:stretch>
              <a:fillRect/>
            </a:stretch>
          </p:blipFill>
          <p:spPr bwMode="auto">
            <a:xfrm>
              <a:off x="2714072" y="3032697"/>
              <a:ext cx="3138465" cy="317636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CE79A1B-5A80-797D-9788-4A7C784B63BE}"/>
                </a:ext>
              </a:extLst>
            </p:cNvPr>
            <p:cNvGrpSpPr/>
            <p:nvPr/>
          </p:nvGrpSpPr>
          <p:grpSpPr>
            <a:xfrm>
              <a:off x="2795433" y="2783299"/>
              <a:ext cx="2890081" cy="2933541"/>
              <a:chOff x="3389256" y="1070791"/>
              <a:chExt cx="4133997" cy="3839276"/>
            </a:xfrm>
            <a:solidFill>
              <a:schemeClr val="bg1"/>
            </a:solidFill>
          </p:grpSpPr>
          <p:sp>
            <p:nvSpPr>
              <p:cNvPr id="11" name="Rectangle 10">
                <a:extLst>
                  <a:ext uri="{FF2B5EF4-FFF2-40B4-BE49-F238E27FC236}">
                    <a16:creationId xmlns:a16="http://schemas.microsoft.com/office/drawing/2014/main" id="{1E0C2128-81D6-76EA-B1A1-819D58D31DDE}"/>
                  </a:ext>
                </a:extLst>
              </p:cNvPr>
              <p:cNvSpPr/>
              <p:nvPr/>
            </p:nvSpPr>
            <p:spPr bwMode="auto">
              <a:xfrm rot="17914702">
                <a:off x="2275867" y="2247911"/>
                <a:ext cx="3592343" cy="1365566"/>
              </a:xfrm>
              <a:prstGeom prst="rect">
                <a:avLst/>
              </a:prstGeom>
              <a:grp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5EEDFF7F-E9BE-7CB8-8F98-4BD3871AC84B}"/>
                  </a:ext>
                </a:extLst>
              </p:cNvPr>
              <p:cNvSpPr/>
              <p:nvPr/>
            </p:nvSpPr>
            <p:spPr bwMode="auto">
              <a:xfrm rot="18169527">
                <a:off x="5215402" y="898567"/>
                <a:ext cx="916017" cy="1260465"/>
              </a:xfrm>
              <a:prstGeom prst="rect">
                <a:avLst/>
              </a:prstGeom>
              <a:grp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9F1089EE-874B-C9E5-D69B-BDD1BD8F7684}"/>
                  </a:ext>
                </a:extLst>
              </p:cNvPr>
              <p:cNvSpPr/>
              <p:nvPr/>
            </p:nvSpPr>
            <p:spPr bwMode="auto">
              <a:xfrm rot="4057332">
                <a:off x="5258902" y="2645716"/>
                <a:ext cx="3163135" cy="1365567"/>
              </a:xfrm>
              <a:prstGeom prst="rect">
                <a:avLst/>
              </a:prstGeom>
              <a:grp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grpSp>
      </p:grpSp>
      <p:sp>
        <p:nvSpPr>
          <p:cNvPr id="25" name="TextBox 24">
            <a:extLst>
              <a:ext uri="{FF2B5EF4-FFF2-40B4-BE49-F238E27FC236}">
                <a16:creationId xmlns:a16="http://schemas.microsoft.com/office/drawing/2014/main" id="{AF5312F3-A124-91B9-11BE-9A5D71109363}"/>
              </a:ext>
            </a:extLst>
          </p:cNvPr>
          <p:cNvSpPr txBox="1"/>
          <p:nvPr/>
        </p:nvSpPr>
        <p:spPr>
          <a:xfrm>
            <a:off x="209550" y="855849"/>
            <a:ext cx="4838700" cy="2123658"/>
          </a:xfrm>
          <a:prstGeom prst="rect">
            <a:avLst/>
          </a:prstGeom>
          <a:solidFill>
            <a:schemeClr val="bg1"/>
          </a:solidFill>
        </p:spPr>
        <p:txBody>
          <a:bodyPr wrap="square">
            <a:spAutoFit/>
          </a:bodyPr>
          <a:lstStyle/>
          <a:p>
            <a:r>
              <a:rPr lang="en-US" sz="4400"/>
              <a:t>To detect fuel, use the infrared wavelengths</a:t>
            </a:r>
            <a:endParaRPr lang="en-AU" sz="4400"/>
          </a:p>
        </p:txBody>
      </p:sp>
      <p:pic>
        <p:nvPicPr>
          <p:cNvPr id="9" name="Picture 8">
            <a:extLst>
              <a:ext uri="{FF2B5EF4-FFF2-40B4-BE49-F238E27FC236}">
                <a16:creationId xmlns:a16="http://schemas.microsoft.com/office/drawing/2014/main" id="{1500CF6A-0A94-C2EF-4886-AA4EE7E53236}"/>
              </a:ext>
            </a:extLst>
          </p:cNvPr>
          <p:cNvPicPr>
            <a:picLocks noChangeAspect="1"/>
          </p:cNvPicPr>
          <p:nvPr/>
        </p:nvPicPr>
        <p:blipFill>
          <a:blip r:embed="rId4"/>
          <a:stretch>
            <a:fillRect/>
          </a:stretch>
        </p:blipFill>
        <p:spPr>
          <a:xfrm>
            <a:off x="5048250" y="862341"/>
            <a:ext cx="6936382" cy="3921835"/>
          </a:xfrm>
          <a:prstGeom prst="rect">
            <a:avLst/>
          </a:prstGeom>
        </p:spPr>
      </p:pic>
    </p:spTree>
    <p:extLst>
      <p:ext uri="{BB962C8B-B14F-4D97-AF65-F5344CB8AC3E}">
        <p14:creationId xmlns:p14="http://schemas.microsoft.com/office/powerpoint/2010/main" val="638257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73361B-5B3C-410E-7A5C-BD152CB2676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C3D459E-0084-6AE1-97A9-0F33829B181D}"/>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SATELLITES AND WILDFIRES</a:t>
            </a:r>
          </a:p>
        </p:txBody>
      </p:sp>
      <p:sp>
        <p:nvSpPr>
          <p:cNvPr id="2" name="Date Placeholder 3">
            <a:extLst>
              <a:ext uri="{FF2B5EF4-FFF2-40B4-BE49-F238E27FC236}">
                <a16:creationId xmlns:a16="http://schemas.microsoft.com/office/drawing/2014/main" id="{41241EDE-28EE-EA53-F7B5-854A8F41BA98}"/>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D2AC0AB1-321B-93CA-F13E-54D2C548FAD2}"/>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8" name="TextBox 7">
            <a:extLst>
              <a:ext uri="{FF2B5EF4-FFF2-40B4-BE49-F238E27FC236}">
                <a16:creationId xmlns:a16="http://schemas.microsoft.com/office/drawing/2014/main" id="{5A69943A-C42A-62A1-A145-491AF8A503A2}"/>
              </a:ext>
            </a:extLst>
          </p:cNvPr>
          <p:cNvSpPr txBox="1"/>
          <p:nvPr/>
        </p:nvSpPr>
        <p:spPr>
          <a:xfrm>
            <a:off x="57151" y="855849"/>
            <a:ext cx="3324224" cy="2800767"/>
          </a:xfrm>
          <a:prstGeom prst="rect">
            <a:avLst/>
          </a:prstGeom>
          <a:noFill/>
        </p:spPr>
        <p:txBody>
          <a:bodyPr wrap="square">
            <a:spAutoFit/>
          </a:bodyPr>
          <a:lstStyle/>
          <a:p>
            <a:r>
              <a:rPr lang="en-US" sz="4400"/>
              <a:t>What makes vegetation more likely to burn?  </a:t>
            </a:r>
            <a:endParaRPr lang="en-AU" sz="4400"/>
          </a:p>
        </p:txBody>
      </p:sp>
      <p:pic>
        <p:nvPicPr>
          <p:cNvPr id="4" name="Picture 2" descr="Fire 07 00183 g004">
            <a:extLst>
              <a:ext uri="{FF2B5EF4-FFF2-40B4-BE49-F238E27FC236}">
                <a16:creationId xmlns:a16="http://schemas.microsoft.com/office/drawing/2014/main" id="{CE327059-CE60-2E82-C9B3-ACF1DD1EF32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4" t="11412" r="20811" b="15622"/>
          <a:stretch>
            <a:fillRect/>
          </a:stretch>
        </p:blipFill>
        <p:spPr bwMode="auto">
          <a:xfrm>
            <a:off x="3324213" y="800338"/>
            <a:ext cx="8848616" cy="42479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A7DBF6-CAE4-1F0D-4C76-85F07C2FC698}"/>
              </a:ext>
            </a:extLst>
          </p:cNvPr>
          <p:cNvSpPr/>
          <p:nvPr/>
        </p:nvSpPr>
        <p:spPr bwMode="auto">
          <a:xfrm>
            <a:off x="9991725" y="800337"/>
            <a:ext cx="2238375" cy="424791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6D915384-9022-A264-4CDB-E1D6CE1B41E4}"/>
              </a:ext>
            </a:extLst>
          </p:cNvPr>
          <p:cNvSpPr/>
          <p:nvPr/>
        </p:nvSpPr>
        <p:spPr bwMode="auto">
          <a:xfrm>
            <a:off x="7772400" y="800337"/>
            <a:ext cx="2238387" cy="424791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8D665FD6-347A-2AFB-E42F-1EA18171A29E}"/>
              </a:ext>
            </a:extLst>
          </p:cNvPr>
          <p:cNvSpPr/>
          <p:nvPr/>
        </p:nvSpPr>
        <p:spPr bwMode="auto">
          <a:xfrm>
            <a:off x="5553075" y="800337"/>
            <a:ext cx="2238387" cy="424791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A4BA2F02-755F-8D72-2A78-C2546DA9C4A3}"/>
              </a:ext>
            </a:extLst>
          </p:cNvPr>
          <p:cNvSpPr/>
          <p:nvPr/>
        </p:nvSpPr>
        <p:spPr bwMode="auto">
          <a:xfrm>
            <a:off x="3314700" y="800337"/>
            <a:ext cx="2238387" cy="424791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41223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EA69023-41D1-BC61-9C0D-4E1B0DEEA04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F323E719-319A-F784-0729-AD1619BFF919}"/>
              </a:ext>
            </a:extLst>
          </p:cNvPr>
          <p:cNvGrpSpPr/>
          <p:nvPr/>
        </p:nvGrpSpPr>
        <p:grpSpPr>
          <a:xfrm>
            <a:off x="4221510" y="3429000"/>
            <a:ext cx="3538143" cy="2556590"/>
            <a:chOff x="839538" y="2785139"/>
            <a:chExt cx="3553321" cy="2578928"/>
          </a:xfrm>
        </p:grpSpPr>
        <p:pic>
          <p:nvPicPr>
            <p:cNvPr id="9" name="Picture 8">
              <a:extLst>
                <a:ext uri="{FF2B5EF4-FFF2-40B4-BE49-F238E27FC236}">
                  <a16:creationId xmlns:a16="http://schemas.microsoft.com/office/drawing/2014/main" id="{A0AABD7F-B9FD-389B-5F5A-495B79AC9C95}"/>
                </a:ext>
              </a:extLst>
            </p:cNvPr>
            <p:cNvPicPr>
              <a:picLocks noChangeAspect="1"/>
            </p:cNvPicPr>
            <p:nvPr/>
          </p:nvPicPr>
          <p:blipFill>
            <a:blip r:embed="rId3"/>
            <a:stretch>
              <a:fillRect/>
            </a:stretch>
          </p:blipFill>
          <p:spPr>
            <a:xfrm>
              <a:off x="839538" y="2992011"/>
              <a:ext cx="3553321" cy="2372056"/>
            </a:xfrm>
            <a:prstGeom prst="rect">
              <a:avLst/>
            </a:prstGeom>
          </p:spPr>
        </p:pic>
        <p:sp>
          <p:nvSpPr>
            <p:cNvPr id="10" name="Rectangle 9">
              <a:extLst>
                <a:ext uri="{FF2B5EF4-FFF2-40B4-BE49-F238E27FC236}">
                  <a16:creationId xmlns:a16="http://schemas.microsoft.com/office/drawing/2014/main" id="{CFC2CB18-8A26-819B-01B9-844D29D9AAAE}"/>
                </a:ext>
              </a:extLst>
            </p:cNvPr>
            <p:cNvSpPr/>
            <p:nvPr/>
          </p:nvSpPr>
          <p:spPr bwMode="auto">
            <a:xfrm rot="627133">
              <a:off x="1453995" y="2785139"/>
              <a:ext cx="2814047" cy="1422060"/>
            </a:xfrm>
            <a:prstGeom prst="rect">
              <a:avLst/>
            </a:prstGeom>
            <a:solidFill>
              <a:schemeClr val="bg1"/>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grpSp>
      <p:sp>
        <p:nvSpPr>
          <p:cNvPr id="6" name="Title 1">
            <a:extLst>
              <a:ext uri="{FF2B5EF4-FFF2-40B4-BE49-F238E27FC236}">
                <a16:creationId xmlns:a16="http://schemas.microsoft.com/office/drawing/2014/main" id="{76B168D3-4043-C1C4-6DE5-FBBE1E75E9EE}"/>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SPECTRAL RESOLUTION</a:t>
            </a:r>
          </a:p>
        </p:txBody>
      </p:sp>
      <p:sp>
        <p:nvSpPr>
          <p:cNvPr id="3" name="Date Placeholder 3">
            <a:extLst>
              <a:ext uri="{FF2B5EF4-FFF2-40B4-BE49-F238E27FC236}">
                <a16:creationId xmlns:a16="http://schemas.microsoft.com/office/drawing/2014/main" id="{2A2FC47F-1EF8-B594-F876-72DF4C1DF92E}"/>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970FD8E6-D140-125A-CEE7-5999B1F75FF1}"/>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7" name="Picture 6">
            <a:extLst>
              <a:ext uri="{FF2B5EF4-FFF2-40B4-BE49-F238E27FC236}">
                <a16:creationId xmlns:a16="http://schemas.microsoft.com/office/drawing/2014/main" id="{407A11C2-0370-089A-89A1-6F3D750F8C83}"/>
              </a:ext>
            </a:extLst>
          </p:cNvPr>
          <p:cNvPicPr>
            <a:picLocks noChangeAspect="1"/>
          </p:cNvPicPr>
          <p:nvPr/>
        </p:nvPicPr>
        <p:blipFill>
          <a:blip r:embed="rId4"/>
          <a:srcRect l="1706" t="1870"/>
          <a:stretch>
            <a:fillRect/>
          </a:stretch>
        </p:blipFill>
        <p:spPr>
          <a:xfrm>
            <a:off x="4863230" y="815303"/>
            <a:ext cx="6068770" cy="3166762"/>
          </a:xfrm>
          <a:prstGeom prst="rect">
            <a:avLst/>
          </a:prstGeom>
        </p:spPr>
      </p:pic>
      <p:sp>
        <p:nvSpPr>
          <p:cNvPr id="8" name="TextBox 7">
            <a:extLst>
              <a:ext uri="{FF2B5EF4-FFF2-40B4-BE49-F238E27FC236}">
                <a16:creationId xmlns:a16="http://schemas.microsoft.com/office/drawing/2014/main" id="{CBA8656C-8D08-83A5-F853-42283E47C0FF}"/>
              </a:ext>
            </a:extLst>
          </p:cNvPr>
          <p:cNvSpPr txBox="1"/>
          <p:nvPr/>
        </p:nvSpPr>
        <p:spPr>
          <a:xfrm>
            <a:off x="9672000" y="6035527"/>
            <a:ext cx="2520000" cy="200055"/>
          </a:xfrm>
          <a:prstGeom prst="rect">
            <a:avLst/>
          </a:prstGeom>
          <a:noFill/>
        </p:spPr>
        <p:txBody>
          <a:bodyPr wrap="square">
            <a:spAutoFit/>
          </a:bodyPr>
          <a:lstStyle/>
          <a:p>
            <a:r>
              <a:rPr lang="en-AU" sz="700">
                <a:solidFill>
                  <a:schemeClr val="bg1">
                    <a:lumMod val="50000"/>
                  </a:schemeClr>
                </a:solidFill>
              </a:rPr>
              <a:t>https://rscal.maitec.com.au/specsigs/index.html</a:t>
            </a:r>
          </a:p>
        </p:txBody>
      </p:sp>
      <p:sp>
        <p:nvSpPr>
          <p:cNvPr id="22" name="TextBox 21">
            <a:extLst>
              <a:ext uri="{FF2B5EF4-FFF2-40B4-BE49-F238E27FC236}">
                <a16:creationId xmlns:a16="http://schemas.microsoft.com/office/drawing/2014/main" id="{BE7D4968-3228-6D81-6CF2-7D01245FB2FB}"/>
              </a:ext>
            </a:extLst>
          </p:cNvPr>
          <p:cNvSpPr txBox="1"/>
          <p:nvPr/>
        </p:nvSpPr>
        <p:spPr>
          <a:xfrm>
            <a:off x="203201" y="938202"/>
            <a:ext cx="3926348" cy="1815882"/>
          </a:xfrm>
          <a:prstGeom prst="rect">
            <a:avLst/>
          </a:prstGeom>
          <a:noFill/>
        </p:spPr>
        <p:txBody>
          <a:bodyPr wrap="square" rtlCol="0">
            <a:spAutoFit/>
          </a:bodyPr>
          <a:lstStyle/>
          <a:p>
            <a:r>
              <a:rPr lang="en-AU" sz="2800"/>
              <a:t>Vegetation absorbs blue, red wavelengths, and </a:t>
            </a:r>
            <a:r>
              <a:rPr lang="en-AU" sz="2800">
                <a:solidFill>
                  <a:srgbClr val="FF0000"/>
                </a:solidFill>
              </a:rPr>
              <a:t>reflects</a:t>
            </a:r>
            <a:r>
              <a:rPr lang="en-AU" sz="2800"/>
              <a:t> green and near infrared.</a:t>
            </a:r>
          </a:p>
        </p:txBody>
      </p:sp>
      <p:grpSp>
        <p:nvGrpSpPr>
          <p:cNvPr id="18" name="Group 17">
            <a:extLst>
              <a:ext uri="{FF2B5EF4-FFF2-40B4-BE49-F238E27FC236}">
                <a16:creationId xmlns:a16="http://schemas.microsoft.com/office/drawing/2014/main" id="{4993492F-DD87-F058-8354-4D27E43325CB}"/>
              </a:ext>
            </a:extLst>
          </p:cNvPr>
          <p:cNvGrpSpPr/>
          <p:nvPr/>
        </p:nvGrpSpPr>
        <p:grpSpPr>
          <a:xfrm>
            <a:off x="8499368" y="3726230"/>
            <a:ext cx="3074352" cy="2198626"/>
            <a:chOff x="7216877" y="3664388"/>
            <a:chExt cx="3560145" cy="2371139"/>
          </a:xfrm>
        </p:grpSpPr>
        <p:pic>
          <p:nvPicPr>
            <p:cNvPr id="15" name="Picture 14">
              <a:extLst>
                <a:ext uri="{FF2B5EF4-FFF2-40B4-BE49-F238E27FC236}">
                  <a16:creationId xmlns:a16="http://schemas.microsoft.com/office/drawing/2014/main" id="{4E0F45B0-168F-6812-A9BD-D1278DC69CC5}"/>
                </a:ext>
              </a:extLst>
            </p:cNvPr>
            <p:cNvPicPr>
              <a:picLocks noChangeAspect="1"/>
            </p:cNvPicPr>
            <p:nvPr/>
          </p:nvPicPr>
          <p:blipFill>
            <a:blip r:embed="rId5"/>
            <a:srcRect l="1654" t="1619"/>
            <a:stretch>
              <a:fillRect/>
            </a:stretch>
          </p:blipFill>
          <p:spPr>
            <a:xfrm>
              <a:off x="7216877" y="3664388"/>
              <a:ext cx="3560145" cy="2371139"/>
            </a:xfrm>
            <a:prstGeom prst="rect">
              <a:avLst/>
            </a:prstGeom>
          </p:spPr>
        </p:pic>
        <p:sp>
          <p:nvSpPr>
            <p:cNvPr id="17" name="Rectangle 16">
              <a:extLst>
                <a:ext uri="{FF2B5EF4-FFF2-40B4-BE49-F238E27FC236}">
                  <a16:creationId xmlns:a16="http://schemas.microsoft.com/office/drawing/2014/main" id="{66376AC7-D85B-D386-7997-315B3E55577E}"/>
                </a:ext>
              </a:extLst>
            </p:cNvPr>
            <p:cNvSpPr/>
            <p:nvPr/>
          </p:nvSpPr>
          <p:spPr bwMode="auto">
            <a:xfrm>
              <a:off x="9284917" y="4178454"/>
              <a:ext cx="1269381" cy="1073895"/>
            </a:xfrm>
            <a:prstGeom prst="rect">
              <a:avLst/>
            </a:prstGeom>
            <a:solidFill>
              <a:schemeClr val="bg1"/>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grpSp>
      <p:grpSp>
        <p:nvGrpSpPr>
          <p:cNvPr id="30" name="Group 29">
            <a:extLst>
              <a:ext uri="{FF2B5EF4-FFF2-40B4-BE49-F238E27FC236}">
                <a16:creationId xmlns:a16="http://schemas.microsoft.com/office/drawing/2014/main" id="{7811D233-5212-A690-F364-FDE33D0C75AE}"/>
              </a:ext>
            </a:extLst>
          </p:cNvPr>
          <p:cNvGrpSpPr/>
          <p:nvPr/>
        </p:nvGrpSpPr>
        <p:grpSpPr>
          <a:xfrm>
            <a:off x="5000626" y="3678444"/>
            <a:ext cx="6573094" cy="1578055"/>
            <a:chOff x="5000626" y="3678444"/>
            <a:chExt cx="6573094" cy="1578055"/>
          </a:xfrm>
        </p:grpSpPr>
        <p:sp>
          <p:nvSpPr>
            <p:cNvPr id="19" name="Rectangle 18">
              <a:extLst>
                <a:ext uri="{FF2B5EF4-FFF2-40B4-BE49-F238E27FC236}">
                  <a16:creationId xmlns:a16="http://schemas.microsoft.com/office/drawing/2014/main" id="{92C97501-C2A9-80C2-BFBE-EE4B85AD10D2}"/>
                </a:ext>
              </a:extLst>
            </p:cNvPr>
            <p:cNvSpPr/>
            <p:nvPr/>
          </p:nvSpPr>
          <p:spPr bwMode="auto">
            <a:xfrm>
              <a:off x="5000626" y="3678444"/>
              <a:ext cx="2759108" cy="1578055"/>
            </a:xfrm>
            <a:prstGeom prst="rect">
              <a:avLst/>
            </a:prstGeom>
            <a:solidFill>
              <a:schemeClr val="bg1"/>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grpSp>
          <p:nvGrpSpPr>
            <p:cNvPr id="23" name="Group 22">
              <a:extLst>
                <a:ext uri="{FF2B5EF4-FFF2-40B4-BE49-F238E27FC236}">
                  <a16:creationId xmlns:a16="http://schemas.microsoft.com/office/drawing/2014/main" id="{E81EB9F9-B653-004B-422E-8603D4A08706}"/>
                </a:ext>
              </a:extLst>
            </p:cNvPr>
            <p:cNvGrpSpPr/>
            <p:nvPr/>
          </p:nvGrpSpPr>
          <p:grpSpPr>
            <a:xfrm>
              <a:off x="8961193" y="3867150"/>
              <a:ext cx="2612527" cy="1324014"/>
              <a:chOff x="8961193" y="3867150"/>
              <a:chExt cx="2612527" cy="1324014"/>
            </a:xfrm>
          </p:grpSpPr>
          <p:sp>
            <p:nvSpPr>
              <p:cNvPr id="20" name="Rectangle 19">
                <a:extLst>
                  <a:ext uri="{FF2B5EF4-FFF2-40B4-BE49-F238E27FC236}">
                    <a16:creationId xmlns:a16="http://schemas.microsoft.com/office/drawing/2014/main" id="{9B155AD2-2CFB-9BA5-4594-21B184F5D42E}"/>
                  </a:ext>
                </a:extLst>
              </p:cNvPr>
              <p:cNvSpPr/>
              <p:nvPr/>
            </p:nvSpPr>
            <p:spPr bwMode="auto">
              <a:xfrm>
                <a:off x="9153526" y="3867150"/>
                <a:ext cx="2420194" cy="1324014"/>
              </a:xfrm>
              <a:prstGeom prst="rect">
                <a:avLst/>
              </a:prstGeom>
              <a:solidFill>
                <a:schemeClr val="bg1"/>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30170A2C-2466-B3BA-FB5A-00D714422FF4}"/>
                  </a:ext>
                </a:extLst>
              </p:cNvPr>
              <p:cNvSpPr/>
              <p:nvPr/>
            </p:nvSpPr>
            <p:spPr bwMode="auto">
              <a:xfrm>
                <a:off x="8961193" y="3867150"/>
                <a:ext cx="2420194" cy="298260"/>
              </a:xfrm>
              <a:prstGeom prst="rect">
                <a:avLst/>
              </a:prstGeom>
              <a:solidFill>
                <a:schemeClr val="bg1"/>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grpSp>
      </p:grpSp>
    </p:spTree>
    <p:extLst>
      <p:ext uri="{BB962C8B-B14F-4D97-AF65-F5344CB8AC3E}">
        <p14:creationId xmlns:p14="http://schemas.microsoft.com/office/powerpoint/2010/main" val="373611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8094CC-4AEE-E315-B15F-75B44646D61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EF68FB3-577C-9FCF-1E0B-48A6390C1B2F}"/>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SPECTRAL RESOLUTION</a:t>
            </a:r>
          </a:p>
        </p:txBody>
      </p:sp>
      <p:sp>
        <p:nvSpPr>
          <p:cNvPr id="3" name="Date Placeholder 3">
            <a:extLst>
              <a:ext uri="{FF2B5EF4-FFF2-40B4-BE49-F238E27FC236}">
                <a16:creationId xmlns:a16="http://schemas.microsoft.com/office/drawing/2014/main" id="{23A4ECDF-3C0F-AF18-2D1D-6C89937B9DBC}"/>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06FE4818-D1ED-7B69-E3EE-ED0D3C0C4CC3}"/>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10" name="Picture 2" descr="What is Hyperspectral Imaging | Nireos">
            <a:extLst>
              <a:ext uri="{FF2B5EF4-FFF2-40B4-BE49-F238E27FC236}">
                <a16:creationId xmlns:a16="http://schemas.microsoft.com/office/drawing/2014/main" id="{B3D4055D-B51C-733C-01D1-1657C45CAA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5" b="30733"/>
          <a:stretch>
            <a:fillRect/>
          </a:stretch>
        </p:blipFill>
        <p:spPr bwMode="auto">
          <a:xfrm>
            <a:off x="4129548" y="911528"/>
            <a:ext cx="7377472" cy="3439948"/>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3FB05576-AAB0-2E6D-D518-49545414C222}"/>
              </a:ext>
            </a:extLst>
          </p:cNvPr>
          <p:cNvSpPr/>
          <p:nvPr/>
        </p:nvSpPr>
        <p:spPr bwMode="auto">
          <a:xfrm>
            <a:off x="4306528" y="4427413"/>
            <a:ext cx="7128388" cy="638650"/>
          </a:xfrm>
          <a:prstGeom prst="rightArrow">
            <a:avLst>
              <a:gd name="adj1" fmla="val 34605"/>
              <a:gd name="adj2" fmla="val 50000"/>
            </a:avLst>
          </a:prstGeom>
          <a:gradFill>
            <a:gsLst>
              <a:gs pos="0">
                <a:srgbClr val="0066FF"/>
              </a:gs>
              <a:gs pos="100000">
                <a:srgbClr val="C00000"/>
              </a:gs>
            </a:gsLst>
            <a:lin ang="0" scaled="0"/>
          </a:gra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DE3AEADD-9F1E-CAFE-4D78-89C9D325BDE1}"/>
              </a:ext>
            </a:extLst>
          </p:cNvPr>
          <p:cNvSpPr txBox="1"/>
          <p:nvPr/>
        </p:nvSpPr>
        <p:spPr>
          <a:xfrm>
            <a:off x="4241837" y="4880390"/>
            <a:ext cx="2618657" cy="523220"/>
          </a:xfrm>
          <a:prstGeom prst="rect">
            <a:avLst/>
          </a:prstGeom>
          <a:noFill/>
        </p:spPr>
        <p:txBody>
          <a:bodyPr wrap="square">
            <a:spAutoFit/>
          </a:bodyPr>
          <a:lstStyle/>
          <a:p>
            <a:r>
              <a:rPr lang="en-US" sz="2800"/>
              <a:t>Low resolution</a:t>
            </a:r>
            <a:endParaRPr lang="en-AU" sz="2800"/>
          </a:p>
        </p:txBody>
      </p:sp>
      <p:sp>
        <p:nvSpPr>
          <p:cNvPr id="14" name="TextBox 13">
            <a:extLst>
              <a:ext uri="{FF2B5EF4-FFF2-40B4-BE49-F238E27FC236}">
                <a16:creationId xmlns:a16="http://schemas.microsoft.com/office/drawing/2014/main" id="{217B60A7-38F8-9AD6-F89D-D30486D49565}"/>
              </a:ext>
            </a:extLst>
          </p:cNvPr>
          <p:cNvSpPr txBox="1"/>
          <p:nvPr/>
        </p:nvSpPr>
        <p:spPr>
          <a:xfrm>
            <a:off x="9493119" y="4909829"/>
            <a:ext cx="2684548" cy="523220"/>
          </a:xfrm>
          <a:prstGeom prst="rect">
            <a:avLst/>
          </a:prstGeom>
          <a:noFill/>
        </p:spPr>
        <p:txBody>
          <a:bodyPr wrap="square">
            <a:spAutoFit/>
          </a:bodyPr>
          <a:lstStyle/>
          <a:p>
            <a:r>
              <a:rPr lang="en-US" sz="2800"/>
              <a:t>High resolution</a:t>
            </a:r>
            <a:endParaRPr lang="en-AU" sz="2800"/>
          </a:p>
        </p:txBody>
      </p:sp>
      <p:sp>
        <p:nvSpPr>
          <p:cNvPr id="2" name="Rectangle 1">
            <a:extLst>
              <a:ext uri="{FF2B5EF4-FFF2-40B4-BE49-F238E27FC236}">
                <a16:creationId xmlns:a16="http://schemas.microsoft.com/office/drawing/2014/main" id="{931E8DED-4C10-6B62-B0B5-7532E63EF618}"/>
              </a:ext>
            </a:extLst>
          </p:cNvPr>
          <p:cNvSpPr/>
          <p:nvPr/>
        </p:nvSpPr>
        <p:spPr bwMode="auto">
          <a:xfrm>
            <a:off x="4064857" y="825834"/>
            <a:ext cx="2379406" cy="3611336"/>
          </a:xfrm>
          <a:prstGeom prst="rect">
            <a:avLst/>
          </a:prstGeom>
          <a:solidFill>
            <a:schemeClr val="bg1"/>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59EE73DB-F1AD-E74F-D1F9-DA7A9E06E747}"/>
              </a:ext>
            </a:extLst>
          </p:cNvPr>
          <p:cNvSpPr/>
          <p:nvPr/>
        </p:nvSpPr>
        <p:spPr bwMode="auto">
          <a:xfrm>
            <a:off x="6812899" y="964189"/>
            <a:ext cx="2379406" cy="3611336"/>
          </a:xfrm>
          <a:prstGeom prst="rect">
            <a:avLst/>
          </a:prstGeom>
          <a:solidFill>
            <a:schemeClr val="bg1"/>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C2249602-FC8F-03DA-0EC9-7AAF9627EB10}"/>
              </a:ext>
            </a:extLst>
          </p:cNvPr>
          <p:cNvSpPr/>
          <p:nvPr/>
        </p:nvSpPr>
        <p:spPr bwMode="auto">
          <a:xfrm>
            <a:off x="9192305" y="816077"/>
            <a:ext cx="2379406" cy="3611336"/>
          </a:xfrm>
          <a:prstGeom prst="rect">
            <a:avLst/>
          </a:prstGeom>
          <a:solidFill>
            <a:schemeClr val="bg1"/>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29F22480-15D6-6D2D-F081-FD7B07D140FC}"/>
              </a:ext>
            </a:extLst>
          </p:cNvPr>
          <p:cNvSpPr txBox="1"/>
          <p:nvPr/>
        </p:nvSpPr>
        <p:spPr>
          <a:xfrm>
            <a:off x="203200" y="911528"/>
            <a:ext cx="4240982" cy="3539430"/>
          </a:xfrm>
          <a:prstGeom prst="rect">
            <a:avLst/>
          </a:prstGeom>
          <a:noFill/>
        </p:spPr>
        <p:txBody>
          <a:bodyPr wrap="square" rtlCol="0">
            <a:spAutoFit/>
          </a:bodyPr>
          <a:lstStyle/>
          <a:p>
            <a:r>
              <a:rPr lang="en-US" sz="3200"/>
              <a:t>The spectral resolution: number of colors (</a:t>
            </a:r>
            <a:r>
              <a:rPr lang="en-US" sz="3200">
                <a:solidFill>
                  <a:srgbClr val="FF0000"/>
                </a:solidFill>
              </a:rPr>
              <a:t>wavelengths</a:t>
            </a:r>
            <a:r>
              <a:rPr lang="en-US" sz="3200"/>
              <a:t>), and </a:t>
            </a:r>
            <a:r>
              <a:rPr lang="en-US" sz="3200">
                <a:solidFill>
                  <a:srgbClr val="FF0000"/>
                </a:solidFill>
              </a:rPr>
              <a:t>regions </a:t>
            </a:r>
            <a:r>
              <a:rPr lang="en-US" sz="3200"/>
              <a:t>of the spectrum (visible or thermal) satellites ‘see’.</a:t>
            </a:r>
            <a:endParaRPr lang="en-AU" sz="3200"/>
          </a:p>
        </p:txBody>
      </p:sp>
    </p:spTree>
    <p:extLst>
      <p:ext uri="{BB962C8B-B14F-4D97-AF65-F5344CB8AC3E}">
        <p14:creationId xmlns:p14="http://schemas.microsoft.com/office/powerpoint/2010/main" val="70691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774E23-DD0B-562B-6BDB-FAB8967512BE}"/>
              </a:ext>
            </a:extLst>
          </p:cNvPr>
          <p:cNvSpPr/>
          <p:nvPr/>
        </p:nvSpPr>
        <p:spPr bwMode="auto">
          <a:xfrm>
            <a:off x="-76500" y="763380"/>
            <a:ext cx="12276000" cy="5508000"/>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FDDDCC83-C305-42BA-A042-D0C9213BB22B}"/>
              </a:ext>
            </a:extLst>
          </p:cNvPr>
          <p:cNvSpPr>
            <a:spLocks noGrp="1"/>
          </p:cNvSpPr>
          <p:nvPr>
            <p:ph type="title"/>
          </p:nvPr>
        </p:nvSpPr>
        <p:spPr>
          <a:xfrm>
            <a:off x="3264000" y="989943"/>
            <a:ext cx="8400000" cy="2852737"/>
          </a:xfrm>
        </p:spPr>
        <p:txBody>
          <a:bodyPr/>
          <a:lstStyle/>
          <a:p>
            <a:r>
              <a:rPr lang="en-AU">
                <a:solidFill>
                  <a:schemeClr val="bg2"/>
                </a:solidFill>
              </a:rPr>
              <a:t>Wildfires</a:t>
            </a:r>
          </a:p>
        </p:txBody>
      </p:sp>
      <p:sp>
        <p:nvSpPr>
          <p:cNvPr id="4" name="Slide Number Placeholder 3">
            <a:extLst>
              <a:ext uri="{FF2B5EF4-FFF2-40B4-BE49-F238E27FC236}">
                <a16:creationId xmlns:a16="http://schemas.microsoft.com/office/drawing/2014/main" id="{94E24FA8-0E99-4CE5-9186-42E53DE91E01}"/>
              </a:ext>
            </a:extLst>
          </p:cNvPr>
          <p:cNvSpPr>
            <a:spLocks noGrp="1"/>
          </p:cNvSpPr>
          <p:nvPr>
            <p:ph type="sldNum" sz="quarter" idx="12"/>
          </p:nvPr>
        </p:nvSpPr>
        <p:spPr>
          <a:xfrm>
            <a:off x="523038" y="6353999"/>
            <a:ext cx="480000" cy="144000"/>
          </a:xfrm>
        </p:spPr>
        <p:txBody>
          <a:bodyPr/>
          <a:lstStyle/>
          <a:p>
            <a:fld id="{10A01DC5-1685-4615-8240-15192985C6A2}" type="slidenum">
              <a:rPr lang="en-AU" smtClean="0"/>
              <a:pPr/>
              <a:t>6</a:t>
            </a:fld>
            <a:endParaRPr lang="en-AU"/>
          </a:p>
        </p:txBody>
      </p:sp>
      <p:sp>
        <p:nvSpPr>
          <p:cNvPr id="5" name="Date Placeholder 4">
            <a:extLst>
              <a:ext uri="{FF2B5EF4-FFF2-40B4-BE49-F238E27FC236}">
                <a16:creationId xmlns:a16="http://schemas.microsoft.com/office/drawing/2014/main" id="{28967F4F-E8DD-4791-9EF0-5BFE76E5B540}"/>
              </a:ext>
            </a:extLst>
          </p:cNvPr>
          <p:cNvSpPr>
            <a:spLocks noGrp="1"/>
          </p:cNvSpPr>
          <p:nvPr>
            <p:ph type="dt" sz="half" idx="2"/>
          </p:nvPr>
        </p:nvSpPr>
        <p:spPr>
          <a:xfrm>
            <a:off x="9840000" y="6552000"/>
            <a:ext cx="960000" cy="144000"/>
          </a:xfrm>
        </p:spPr>
        <p:txBody>
          <a:bodyPr/>
          <a:lstStyle/>
          <a:p>
            <a:r>
              <a:rPr lang="en-US"/>
              <a:t>DD MMM YY</a:t>
            </a:r>
            <a:endParaRPr lang="en-AU"/>
          </a:p>
        </p:txBody>
      </p:sp>
      <p:sp>
        <p:nvSpPr>
          <p:cNvPr id="6" name="Text Placeholder 5">
            <a:extLst>
              <a:ext uri="{FF2B5EF4-FFF2-40B4-BE49-F238E27FC236}">
                <a16:creationId xmlns:a16="http://schemas.microsoft.com/office/drawing/2014/main" id="{EA5A6C96-9922-493E-B37D-63799EC6ECD5}"/>
              </a:ext>
            </a:extLst>
          </p:cNvPr>
          <p:cNvSpPr>
            <a:spLocks noGrp="1"/>
          </p:cNvSpPr>
          <p:nvPr>
            <p:ph type="body" sz="quarter" idx="13"/>
          </p:nvPr>
        </p:nvSpPr>
        <p:spPr>
          <a:xfrm>
            <a:off x="432001" y="989943"/>
            <a:ext cx="2440828" cy="2410884"/>
          </a:xfrm>
        </p:spPr>
        <p:txBody>
          <a:bodyPr/>
          <a:lstStyle/>
          <a:p>
            <a:pPr marL="0" indent="0">
              <a:buNone/>
            </a:pPr>
            <a:r>
              <a:rPr lang="en-AU">
                <a:solidFill>
                  <a:schemeClr val="bg2"/>
                </a:solidFill>
              </a:rPr>
              <a:t>01</a:t>
            </a:r>
          </a:p>
        </p:txBody>
      </p:sp>
    </p:spTree>
    <p:extLst>
      <p:ext uri="{BB962C8B-B14F-4D97-AF65-F5344CB8AC3E}">
        <p14:creationId xmlns:p14="http://schemas.microsoft.com/office/powerpoint/2010/main" val="1499466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E975E3D-243F-4C87-CC12-3D3ED853A65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FE1BD75-55FF-81E7-299E-4D828C013BDD}"/>
              </a:ext>
            </a:extLst>
          </p:cNvPr>
          <p:cNvSpPr txBox="1">
            <a:spLocks/>
          </p:cNvSpPr>
          <p:nvPr/>
        </p:nvSpPr>
        <p:spPr>
          <a:xfrm>
            <a:off x="0" y="-24731"/>
            <a:ext cx="9667977" cy="692696"/>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marL="0" indent="0" eaLnBrk="0" hangingPunct="0">
              <a:lnSpc>
                <a:spcPct val="80000"/>
              </a:lnSpc>
              <a:buClr>
                <a:schemeClr val="tx2"/>
              </a:buClr>
              <a:buSzPct val="70000"/>
              <a:buFont typeface="Wingdings" pitchFamily="2" charset="2"/>
              <a:buNone/>
              <a:defRPr sz="2000" b="1">
                <a:solidFill>
                  <a:schemeClr val="bg1"/>
                </a:solidFill>
                <a:latin typeface="Public Sans" pitchFamily="2" charset="0"/>
                <a:ea typeface="+mj-ea"/>
                <a:cs typeface="+mj-cs"/>
              </a:defRPr>
            </a:lvl1pPr>
            <a:lvl2pPr marL="692150" indent="-347663" eaLnBrk="0" hangingPunct="0">
              <a:spcBef>
                <a:spcPct val="20000"/>
              </a:spcBef>
              <a:buClr>
                <a:schemeClr val="accent2"/>
              </a:buClr>
              <a:buSzPct val="70000"/>
              <a:buFont typeface="Wingdings" pitchFamily="2" charset="2"/>
              <a:buChar char="l"/>
              <a:defRPr sz="2400">
                <a:latin typeface="Public Sans" pitchFamily="2" charset="0"/>
              </a:defRPr>
            </a:lvl2pPr>
            <a:lvl3pPr marL="987425" indent="-293688" eaLnBrk="0" hangingPunct="0">
              <a:spcBef>
                <a:spcPct val="20000"/>
              </a:spcBef>
              <a:buClr>
                <a:schemeClr val="accent1"/>
              </a:buClr>
              <a:buSzPct val="70000"/>
              <a:buFont typeface="Wingdings" pitchFamily="2" charset="2"/>
              <a:buNone/>
              <a:defRPr sz="1800">
                <a:latin typeface="Public Sans" pitchFamily="2" charset="0"/>
              </a:defRPr>
            </a:lvl3pPr>
            <a:lvl4pPr marL="1281113" indent="-292100" eaLnBrk="0" hangingPunct="0">
              <a:spcBef>
                <a:spcPct val="20000"/>
              </a:spcBef>
              <a:buClr>
                <a:schemeClr val="tx2"/>
              </a:buClr>
              <a:buSzPct val="75000"/>
              <a:buFont typeface="Wingdings" pitchFamily="2" charset="2"/>
              <a:buChar char="§"/>
              <a:defRPr sz="1600">
                <a:latin typeface="Public Sans" pitchFamily="2" charset="0"/>
              </a:defRPr>
            </a:lvl4pPr>
            <a:lvl5pPr marL="1598613" indent="-315913" eaLnBrk="0" hangingPunct="0">
              <a:spcBef>
                <a:spcPct val="20000"/>
              </a:spcBef>
              <a:buClr>
                <a:schemeClr val="folHlink"/>
              </a:buClr>
              <a:buSzPct val="80000"/>
              <a:buFont typeface="Wingdings" pitchFamily="2" charset="2"/>
              <a:buChar char="§"/>
              <a:defRPr sz="1600">
                <a:latin typeface="Public Sans" pitchFamily="2" charset="0"/>
              </a:defRPr>
            </a:lvl5pPr>
            <a:lvl6pPr marL="2055813" indent="-315913" fontAlgn="base">
              <a:spcBef>
                <a:spcPct val="20000"/>
              </a:spcBef>
              <a:spcAft>
                <a:spcPct val="0"/>
              </a:spcAft>
              <a:buClr>
                <a:schemeClr val="folHlink"/>
              </a:buClr>
              <a:buSzPct val="80000"/>
              <a:buFont typeface="Wingdings" pitchFamily="2" charset="2"/>
              <a:buChar char="§"/>
              <a:defRPr sz="2000">
                <a:latin typeface="+mn-lt"/>
              </a:defRPr>
            </a:lvl6pPr>
            <a:lvl7pPr marL="2513013" indent="-315913" fontAlgn="base">
              <a:spcBef>
                <a:spcPct val="20000"/>
              </a:spcBef>
              <a:spcAft>
                <a:spcPct val="0"/>
              </a:spcAft>
              <a:buClr>
                <a:schemeClr val="folHlink"/>
              </a:buClr>
              <a:buSzPct val="80000"/>
              <a:buFont typeface="Wingdings" pitchFamily="2" charset="2"/>
              <a:buChar char="§"/>
              <a:defRPr sz="2000">
                <a:latin typeface="+mn-lt"/>
              </a:defRPr>
            </a:lvl7pPr>
            <a:lvl8pPr marL="2970213" indent="-315913" fontAlgn="base">
              <a:spcBef>
                <a:spcPct val="20000"/>
              </a:spcBef>
              <a:spcAft>
                <a:spcPct val="0"/>
              </a:spcAft>
              <a:buClr>
                <a:schemeClr val="folHlink"/>
              </a:buClr>
              <a:buSzPct val="80000"/>
              <a:buFont typeface="Wingdings" pitchFamily="2" charset="2"/>
              <a:buChar char="§"/>
              <a:defRPr sz="2000">
                <a:latin typeface="+mn-lt"/>
              </a:defRPr>
            </a:lvl8pPr>
            <a:lvl9pPr marL="3427413" indent="-315913" fontAlgn="base">
              <a:spcBef>
                <a:spcPct val="20000"/>
              </a:spcBef>
              <a:spcAft>
                <a:spcPct val="0"/>
              </a:spcAft>
              <a:buClr>
                <a:schemeClr val="folHlink"/>
              </a:buClr>
              <a:buSzPct val="80000"/>
              <a:buFont typeface="Wingdings" pitchFamily="2" charset="2"/>
              <a:buChar char="§"/>
              <a:defRPr sz="2000">
                <a:latin typeface="+mn-lt"/>
              </a:defRPr>
            </a:lvl9pPr>
          </a:lstStyle>
          <a:p>
            <a:r>
              <a:rPr lang="en-US" sz="2800"/>
              <a:t>SPECTRAL RESOLUTION</a:t>
            </a:r>
          </a:p>
        </p:txBody>
      </p:sp>
      <p:sp>
        <p:nvSpPr>
          <p:cNvPr id="3" name="Date Placeholder 3">
            <a:extLst>
              <a:ext uri="{FF2B5EF4-FFF2-40B4-BE49-F238E27FC236}">
                <a16:creationId xmlns:a16="http://schemas.microsoft.com/office/drawing/2014/main" id="{D81D9361-8175-B3B7-FDD6-2C664A5EFC8A}"/>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5" name="Footer Placeholder 4">
            <a:extLst>
              <a:ext uri="{FF2B5EF4-FFF2-40B4-BE49-F238E27FC236}">
                <a16:creationId xmlns:a16="http://schemas.microsoft.com/office/drawing/2014/main" id="{ADAF86C9-5510-3302-8804-63B7288E539D}"/>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pic>
        <p:nvPicPr>
          <p:cNvPr id="11" name="Picture 2" descr="What is Hyperspectral Imaging | Nireos">
            <a:extLst>
              <a:ext uri="{FF2B5EF4-FFF2-40B4-BE49-F238E27FC236}">
                <a16:creationId xmlns:a16="http://schemas.microsoft.com/office/drawing/2014/main" id="{7FDF2293-2144-33CA-7770-B20943C7BA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321"/>
          <a:stretch>
            <a:fillRect/>
          </a:stretch>
        </p:blipFill>
        <p:spPr bwMode="auto">
          <a:xfrm>
            <a:off x="5348750" y="902423"/>
            <a:ext cx="6145160" cy="44042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6128662-7731-D502-C77A-DFF7C9B27FD8}"/>
              </a:ext>
            </a:extLst>
          </p:cNvPr>
          <p:cNvSpPr txBox="1"/>
          <p:nvPr/>
        </p:nvSpPr>
        <p:spPr>
          <a:xfrm>
            <a:off x="355600" y="1063928"/>
            <a:ext cx="4240982" cy="2062103"/>
          </a:xfrm>
          <a:prstGeom prst="rect">
            <a:avLst/>
          </a:prstGeom>
          <a:noFill/>
        </p:spPr>
        <p:txBody>
          <a:bodyPr wrap="square" rtlCol="0">
            <a:spAutoFit/>
          </a:bodyPr>
          <a:lstStyle/>
          <a:p>
            <a:r>
              <a:rPr lang="en-US" sz="3200"/>
              <a:t>Most satellites are multispectral and capture </a:t>
            </a:r>
            <a:r>
              <a:rPr lang="en-US" sz="3200">
                <a:solidFill>
                  <a:srgbClr val="FF0000"/>
                </a:solidFill>
              </a:rPr>
              <a:t>6 – 20 wavelengths </a:t>
            </a:r>
            <a:r>
              <a:rPr lang="en-US" sz="3200"/>
              <a:t>(colors)</a:t>
            </a:r>
            <a:endParaRPr lang="en-AU" sz="3200"/>
          </a:p>
        </p:txBody>
      </p:sp>
    </p:spTree>
    <p:extLst>
      <p:ext uri="{BB962C8B-B14F-4D97-AF65-F5344CB8AC3E}">
        <p14:creationId xmlns:p14="http://schemas.microsoft.com/office/powerpoint/2010/main" val="1667534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3E0A6-1E72-5142-C920-18627806B3B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1F3C1E38-7A47-4EE8-5F57-549C62CF9E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74" t="16681" r="19758" b="4127"/>
          <a:stretch>
            <a:fillRect/>
          </a:stretch>
        </p:blipFill>
        <p:spPr bwMode="auto">
          <a:xfrm>
            <a:off x="2578013" y="1148162"/>
            <a:ext cx="4912677" cy="50946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FBCDB0-462A-3C66-1806-5FD0AA2BE383}"/>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WILDFIRES</a:t>
            </a:r>
          </a:p>
        </p:txBody>
      </p:sp>
      <p:sp>
        <p:nvSpPr>
          <p:cNvPr id="2" name="Date Placeholder 3">
            <a:extLst>
              <a:ext uri="{FF2B5EF4-FFF2-40B4-BE49-F238E27FC236}">
                <a16:creationId xmlns:a16="http://schemas.microsoft.com/office/drawing/2014/main" id="{9BE4A7AD-9FCC-3B3F-D8A6-89EEB581854B}"/>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5336811C-B4AE-EDA8-8665-D7471B9344C1}"/>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25" name="TextBox 24">
            <a:extLst>
              <a:ext uri="{FF2B5EF4-FFF2-40B4-BE49-F238E27FC236}">
                <a16:creationId xmlns:a16="http://schemas.microsoft.com/office/drawing/2014/main" id="{574EFE5C-763F-16F2-0118-C9F96CA5F47D}"/>
              </a:ext>
            </a:extLst>
          </p:cNvPr>
          <p:cNvSpPr txBox="1"/>
          <p:nvPr/>
        </p:nvSpPr>
        <p:spPr>
          <a:xfrm>
            <a:off x="377371" y="969918"/>
            <a:ext cx="4019137" cy="1446550"/>
          </a:xfrm>
          <a:prstGeom prst="rect">
            <a:avLst/>
          </a:prstGeom>
          <a:noFill/>
        </p:spPr>
        <p:txBody>
          <a:bodyPr wrap="square">
            <a:spAutoFit/>
          </a:bodyPr>
          <a:lstStyle/>
          <a:p>
            <a:r>
              <a:rPr lang="en-US" sz="4400"/>
              <a:t>Wildfires need 3 things</a:t>
            </a:r>
            <a:endParaRPr lang="en-AU" sz="4400"/>
          </a:p>
        </p:txBody>
      </p:sp>
      <p:sp>
        <p:nvSpPr>
          <p:cNvPr id="6" name="TextBox 5">
            <a:extLst>
              <a:ext uri="{FF2B5EF4-FFF2-40B4-BE49-F238E27FC236}">
                <a16:creationId xmlns:a16="http://schemas.microsoft.com/office/drawing/2014/main" id="{60B8D5F2-D6C3-D844-9D53-A8226D1F8B00}"/>
              </a:ext>
            </a:extLst>
          </p:cNvPr>
          <p:cNvSpPr txBox="1"/>
          <p:nvPr/>
        </p:nvSpPr>
        <p:spPr>
          <a:xfrm>
            <a:off x="9402618" y="6061207"/>
            <a:ext cx="2982909" cy="200055"/>
          </a:xfrm>
          <a:prstGeom prst="rect">
            <a:avLst/>
          </a:prstGeom>
          <a:noFill/>
        </p:spPr>
        <p:txBody>
          <a:bodyPr wrap="square">
            <a:spAutoFit/>
          </a:bodyPr>
          <a:lstStyle/>
          <a:p>
            <a:r>
              <a:rPr lang="en-AU" sz="700">
                <a:solidFill>
                  <a:schemeClr val="bg1">
                    <a:lumMod val="50000"/>
                  </a:schemeClr>
                </a:solidFill>
              </a:rPr>
              <a:t>https://www.canr.msu.edu/fccp/FCCP-ORL/FireTriangle%20(1).png</a:t>
            </a:r>
          </a:p>
        </p:txBody>
      </p:sp>
      <p:sp>
        <p:nvSpPr>
          <p:cNvPr id="8" name="TextBox 7">
            <a:extLst>
              <a:ext uri="{FF2B5EF4-FFF2-40B4-BE49-F238E27FC236}">
                <a16:creationId xmlns:a16="http://schemas.microsoft.com/office/drawing/2014/main" id="{8F138674-E9A7-4CF9-29E4-D9232C4DDBD5}"/>
              </a:ext>
            </a:extLst>
          </p:cNvPr>
          <p:cNvSpPr txBox="1"/>
          <p:nvPr/>
        </p:nvSpPr>
        <p:spPr>
          <a:xfrm>
            <a:off x="8239538" y="3278840"/>
            <a:ext cx="4019137" cy="2554545"/>
          </a:xfrm>
          <a:prstGeom prst="rect">
            <a:avLst/>
          </a:prstGeom>
          <a:noFill/>
        </p:spPr>
        <p:txBody>
          <a:bodyPr wrap="square">
            <a:spAutoFit/>
          </a:bodyPr>
          <a:lstStyle/>
          <a:p>
            <a:r>
              <a:rPr lang="en-US" sz="4000">
                <a:solidFill>
                  <a:schemeClr val="bg2"/>
                </a:solidFill>
              </a:rPr>
              <a:t>Fuel = things that can burn (e.g. trees, grass, shrubs)</a:t>
            </a:r>
            <a:endParaRPr lang="en-AU" sz="4000">
              <a:solidFill>
                <a:schemeClr val="bg2"/>
              </a:solidFill>
            </a:endParaRPr>
          </a:p>
        </p:txBody>
      </p:sp>
    </p:spTree>
    <p:extLst>
      <p:ext uri="{BB962C8B-B14F-4D97-AF65-F5344CB8AC3E}">
        <p14:creationId xmlns:p14="http://schemas.microsoft.com/office/powerpoint/2010/main" val="3006257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30756-54B8-DA6E-40B2-1D16C634AEC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92F0CE5-E637-D5F4-B583-E7951C10E22F}"/>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WILDFIRES</a:t>
            </a:r>
          </a:p>
        </p:txBody>
      </p:sp>
      <p:sp>
        <p:nvSpPr>
          <p:cNvPr id="2" name="Date Placeholder 3">
            <a:extLst>
              <a:ext uri="{FF2B5EF4-FFF2-40B4-BE49-F238E27FC236}">
                <a16:creationId xmlns:a16="http://schemas.microsoft.com/office/drawing/2014/main" id="{F5975D88-4DB8-A449-685C-A598CF964492}"/>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B9C9B692-1B85-38A1-DF47-D6CB43805570}"/>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18" name="TextBox 17">
            <a:extLst>
              <a:ext uri="{FF2B5EF4-FFF2-40B4-BE49-F238E27FC236}">
                <a16:creationId xmlns:a16="http://schemas.microsoft.com/office/drawing/2014/main" id="{B2E5EDB6-60AE-B91A-AD4C-D7C69CEF05EC}"/>
              </a:ext>
            </a:extLst>
          </p:cNvPr>
          <p:cNvSpPr txBox="1"/>
          <p:nvPr/>
        </p:nvSpPr>
        <p:spPr>
          <a:xfrm>
            <a:off x="224972" y="817518"/>
            <a:ext cx="3718956" cy="3477875"/>
          </a:xfrm>
          <a:prstGeom prst="rect">
            <a:avLst/>
          </a:prstGeom>
          <a:noFill/>
        </p:spPr>
        <p:txBody>
          <a:bodyPr wrap="square">
            <a:spAutoFit/>
          </a:bodyPr>
          <a:lstStyle/>
          <a:p>
            <a:r>
              <a:rPr lang="en-US" sz="4400"/>
              <a:t>Many ecosystems depend on fire to stay healthy</a:t>
            </a:r>
            <a:endParaRPr lang="en-AU" sz="4400"/>
          </a:p>
        </p:txBody>
      </p:sp>
      <p:pic>
        <p:nvPicPr>
          <p:cNvPr id="14338" name="Picture 2" descr="Frequently Asked Questions: Wildfire Emissions | California Air ...">
            <a:extLst>
              <a:ext uri="{FF2B5EF4-FFF2-40B4-BE49-F238E27FC236}">
                <a16:creationId xmlns:a16="http://schemas.microsoft.com/office/drawing/2014/main" id="{3835EFA4-9628-DAA3-D09B-D03EB26CE8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18"/>
          <a:stretch>
            <a:fillRect/>
          </a:stretch>
        </p:blipFill>
        <p:spPr bwMode="auto">
          <a:xfrm>
            <a:off x="4113501" y="817518"/>
            <a:ext cx="8010525" cy="44585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049107D-0B01-848B-A558-42CB98E9B3F2}"/>
              </a:ext>
            </a:extLst>
          </p:cNvPr>
          <p:cNvSpPr txBox="1"/>
          <p:nvPr/>
        </p:nvSpPr>
        <p:spPr>
          <a:xfrm>
            <a:off x="9776692" y="5940454"/>
            <a:ext cx="2520000" cy="200055"/>
          </a:xfrm>
          <a:prstGeom prst="rect">
            <a:avLst/>
          </a:prstGeom>
          <a:noFill/>
        </p:spPr>
        <p:txBody>
          <a:bodyPr wrap="square">
            <a:spAutoFit/>
          </a:bodyPr>
          <a:lstStyle/>
          <a:p>
            <a:r>
              <a:rPr lang="en-AU" sz="700">
                <a:solidFill>
                  <a:schemeClr val="bg1">
                    <a:lumMod val="50000"/>
                  </a:schemeClr>
                </a:solidFill>
              </a:rPr>
              <a:t>https://ww2.arb.ca.gov/resources/documents/frequently-asked-questions-wildfire-emissions</a:t>
            </a:r>
          </a:p>
        </p:txBody>
      </p:sp>
    </p:spTree>
    <p:extLst>
      <p:ext uri="{BB962C8B-B14F-4D97-AF65-F5344CB8AC3E}">
        <p14:creationId xmlns:p14="http://schemas.microsoft.com/office/powerpoint/2010/main" val="2477150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6ED-9D21-BA6F-5E70-CAFF51204FD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351DFD2-774E-7F28-50DC-F077B8FD3264}"/>
              </a:ext>
            </a:extLst>
          </p:cNvPr>
          <p:cNvSpPr txBox="1"/>
          <p:nvPr/>
        </p:nvSpPr>
        <p:spPr>
          <a:xfrm>
            <a:off x="209551" y="227089"/>
            <a:ext cx="11772899" cy="40011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defPPr>
              <a:defRPr lang="en-AU"/>
            </a:defPPr>
            <a:lvl1pPr eaLnBrk="0" hangingPunct="0">
              <a:defRPr sz="2000" b="1">
                <a:solidFill>
                  <a:schemeClr val="bg1"/>
                </a:solidFill>
                <a:latin typeface="Public Sans" pitchFamily="2" charset="0"/>
                <a:ea typeface="+mj-ea"/>
                <a:cs typeface="+mj-cs"/>
              </a:defRPr>
            </a:lvl1pPr>
          </a:lstStyle>
          <a:p>
            <a:r>
              <a:rPr lang="en-US"/>
              <a:t>WILDFIRES</a:t>
            </a:r>
          </a:p>
        </p:txBody>
      </p:sp>
      <p:sp>
        <p:nvSpPr>
          <p:cNvPr id="2" name="Date Placeholder 3">
            <a:extLst>
              <a:ext uri="{FF2B5EF4-FFF2-40B4-BE49-F238E27FC236}">
                <a16:creationId xmlns:a16="http://schemas.microsoft.com/office/drawing/2014/main" id="{6CE8A531-D16B-86E4-8F12-8426A4924BA2}"/>
              </a:ext>
            </a:extLst>
          </p:cNvPr>
          <p:cNvSpPr>
            <a:spLocks noGrp="1"/>
          </p:cNvSpPr>
          <p:nvPr>
            <p:ph type="dt" sz="half" idx="10"/>
          </p:nvPr>
        </p:nvSpPr>
        <p:spPr>
          <a:xfrm>
            <a:off x="8698520" y="6346253"/>
            <a:ext cx="2438400" cy="413897"/>
          </a:xfrm>
          <a:prstGeom prst="rect">
            <a:avLst/>
          </a:prstGeom>
        </p:spPr>
        <p:txBody>
          <a:bodyPr anchor="ctr"/>
          <a:lstStyle>
            <a:lvl1pPr algn="ctr">
              <a:defRPr sz="1200">
                <a:solidFill>
                  <a:schemeClr val="bg1"/>
                </a:solidFill>
                <a:latin typeface="Public Sans" pitchFamily="2" charset="0"/>
              </a:defRPr>
            </a:lvl1pPr>
          </a:lstStyle>
          <a:p>
            <a:pPr>
              <a:defRPr/>
            </a:pPr>
            <a:r>
              <a:rPr lang="en-AU"/>
              <a:t>12/03/2026</a:t>
            </a:r>
            <a:endParaRPr lang="en-AU" altLang="en-US"/>
          </a:p>
        </p:txBody>
      </p:sp>
      <p:sp>
        <p:nvSpPr>
          <p:cNvPr id="3" name="Footer Placeholder 4">
            <a:extLst>
              <a:ext uri="{FF2B5EF4-FFF2-40B4-BE49-F238E27FC236}">
                <a16:creationId xmlns:a16="http://schemas.microsoft.com/office/drawing/2014/main" id="{35B21209-B355-5FB3-7F38-3DCC455D5CB9}"/>
              </a:ext>
            </a:extLst>
          </p:cNvPr>
          <p:cNvSpPr>
            <a:spLocks noGrp="1"/>
          </p:cNvSpPr>
          <p:nvPr>
            <p:ph type="ftr" sz="quarter" idx="11"/>
          </p:nvPr>
        </p:nvSpPr>
        <p:spPr>
          <a:xfrm>
            <a:off x="203200" y="6345382"/>
            <a:ext cx="8432800" cy="415636"/>
          </a:xfrm>
          <a:prstGeom prst="rect">
            <a:avLst/>
          </a:prstGeom>
        </p:spPr>
        <p:txBody>
          <a:bodyPr anchor="ctr"/>
          <a:lstStyle>
            <a:lvl1pPr>
              <a:defRPr sz="1200">
                <a:solidFill>
                  <a:schemeClr val="bg1"/>
                </a:solidFill>
              </a:defRPr>
            </a:lvl1pPr>
          </a:lstStyle>
          <a:p>
            <a:pPr>
              <a:defRPr/>
            </a:pPr>
            <a:r>
              <a:rPr lang="en-GB" altLang="en-US"/>
              <a:t>2026 - </a:t>
            </a:r>
            <a:r>
              <a:rPr lang="en-AU"/>
              <a:t>CEOS Youth Initiative – Monitoring fire from space.</a:t>
            </a:r>
            <a:endParaRPr lang="en-AU" altLang="en-US"/>
          </a:p>
        </p:txBody>
      </p:sp>
      <p:sp>
        <p:nvSpPr>
          <p:cNvPr id="18" name="TextBox 17">
            <a:extLst>
              <a:ext uri="{FF2B5EF4-FFF2-40B4-BE49-F238E27FC236}">
                <a16:creationId xmlns:a16="http://schemas.microsoft.com/office/drawing/2014/main" id="{C3577715-34C3-9B3E-044A-F7107FC6D840}"/>
              </a:ext>
            </a:extLst>
          </p:cNvPr>
          <p:cNvSpPr txBox="1"/>
          <p:nvPr/>
        </p:nvSpPr>
        <p:spPr>
          <a:xfrm>
            <a:off x="92363" y="792714"/>
            <a:ext cx="4194629" cy="2123658"/>
          </a:xfrm>
          <a:prstGeom prst="rect">
            <a:avLst/>
          </a:prstGeom>
          <a:noFill/>
        </p:spPr>
        <p:txBody>
          <a:bodyPr wrap="square">
            <a:spAutoFit/>
          </a:bodyPr>
          <a:lstStyle/>
          <a:p>
            <a:r>
              <a:rPr lang="en-US" sz="4400"/>
              <a:t>Fire and cultures are related</a:t>
            </a:r>
            <a:endParaRPr lang="en-AU" sz="4400"/>
          </a:p>
        </p:txBody>
      </p:sp>
      <p:pic>
        <p:nvPicPr>
          <p:cNvPr id="1026" name="Picture 2" descr="Cultural burning.">
            <a:extLst>
              <a:ext uri="{FF2B5EF4-FFF2-40B4-BE49-F238E27FC236}">
                <a16:creationId xmlns:a16="http://schemas.microsoft.com/office/drawing/2014/main" id="{4798B879-CAAB-E7D1-0815-F4F60D0AA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484" y="817518"/>
            <a:ext cx="8142515" cy="54249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6E50F2E-7F4F-E497-7FCE-DD9CEC62BBD7}"/>
              </a:ext>
            </a:extLst>
          </p:cNvPr>
          <p:cNvSpPr txBox="1"/>
          <p:nvPr/>
        </p:nvSpPr>
        <p:spPr>
          <a:xfrm>
            <a:off x="7344229" y="5602300"/>
            <a:ext cx="6096000" cy="369332"/>
          </a:xfrm>
          <a:prstGeom prst="rect">
            <a:avLst/>
          </a:prstGeom>
          <a:noFill/>
        </p:spPr>
        <p:txBody>
          <a:bodyPr wrap="square">
            <a:spAutoFit/>
          </a:bodyPr>
          <a:lstStyle/>
          <a:p>
            <a:r>
              <a:rPr lang="en-US" b="0" i="0">
                <a:solidFill>
                  <a:schemeClr val="bg1"/>
                </a:solidFill>
                <a:effectLst/>
                <a:latin typeface="Lato" panose="020F0502020204030203" pitchFamily="34" charset="0"/>
              </a:rPr>
              <a:t>Kakadu’s Traditional Owners, </a:t>
            </a:r>
            <a:r>
              <a:rPr lang="en-US">
                <a:solidFill>
                  <a:schemeClr val="bg1"/>
                </a:solidFill>
                <a:latin typeface="Lato" panose="020F0502020204030203" pitchFamily="34" charset="0"/>
              </a:rPr>
              <a:t>in</a:t>
            </a:r>
            <a:r>
              <a:rPr lang="en-US" b="0" i="0">
                <a:solidFill>
                  <a:schemeClr val="bg1"/>
                </a:solidFill>
                <a:effectLst/>
                <a:latin typeface="Lato" panose="020F0502020204030203" pitchFamily="34" charset="0"/>
              </a:rPr>
              <a:t> Bininj/</a:t>
            </a:r>
            <a:r>
              <a:rPr lang="en-US" b="0" i="0" err="1">
                <a:solidFill>
                  <a:schemeClr val="bg1"/>
                </a:solidFill>
                <a:effectLst/>
                <a:latin typeface="Lato" panose="020F0502020204030203" pitchFamily="34" charset="0"/>
              </a:rPr>
              <a:t>Munguy</a:t>
            </a:r>
            <a:endParaRPr lang="en-AU">
              <a:solidFill>
                <a:schemeClr val="bg1"/>
              </a:solidFill>
            </a:endParaRPr>
          </a:p>
        </p:txBody>
      </p:sp>
      <p:sp>
        <p:nvSpPr>
          <p:cNvPr id="23" name="TextBox 22">
            <a:extLst>
              <a:ext uri="{FF2B5EF4-FFF2-40B4-BE49-F238E27FC236}">
                <a16:creationId xmlns:a16="http://schemas.microsoft.com/office/drawing/2014/main" id="{613E7EF8-80D0-D73F-24E6-B4DEF71890CC}"/>
              </a:ext>
            </a:extLst>
          </p:cNvPr>
          <p:cNvSpPr txBox="1"/>
          <p:nvPr/>
        </p:nvSpPr>
        <p:spPr>
          <a:xfrm>
            <a:off x="174157" y="5990273"/>
            <a:ext cx="3889829" cy="200055"/>
          </a:xfrm>
          <a:prstGeom prst="rect">
            <a:avLst/>
          </a:prstGeom>
          <a:noFill/>
        </p:spPr>
        <p:txBody>
          <a:bodyPr wrap="square">
            <a:spAutoFit/>
          </a:bodyPr>
          <a:lstStyle/>
          <a:p>
            <a:r>
              <a:rPr lang="en-AU" sz="700">
                <a:solidFill>
                  <a:schemeClr val="bg1">
                    <a:lumMod val="50000"/>
                  </a:schemeClr>
                </a:solidFill>
              </a:rPr>
              <a:t>https://parksaustralia.gov.au/news/kakadu-cultural-burns/</a:t>
            </a:r>
          </a:p>
        </p:txBody>
      </p:sp>
    </p:spTree>
    <p:extLst>
      <p:ext uri="{BB962C8B-B14F-4D97-AF65-F5344CB8AC3E}">
        <p14:creationId xmlns:p14="http://schemas.microsoft.com/office/powerpoint/2010/main" val="291500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USEAMSFONTS" val="True"/>
  <p:tag name="USEBOLDAMS" val="False"/>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300"/>
  <p:tag name="DEFAULTMAGNIFICATION" val="1.2"/>
  <p:tag name="DEFAULTFONTSIZE" val="10"/>
  <p:tag name="DEFAULTWIDTH" val="774"/>
  <p:tag name="DEFAULTHEIGHT" val="487"/>
  <p:tag name="FIRSTU4033888@9GDGWHVFUVWYY577" val="3158"/>
  <p:tag name="FIRSTMAHONY@8ZBEUO1HUVWZY553" val="4255"/>
  <p:tag name="FIRSTU4033888@8JIGPKUS1B8CCQCY" val="4284"/>
  <p:tag name="FIRSTU4033888@FWDHQIVFUVWYY57I" val="4456"/>
  <p:tag name="DEFAULTDISPLAYSOURCE" val="\documentclass{article}\pagestyle{empty}&#10;\usepackage{amsmath,amsfonts}&#10;\usepackage{parskip}&#10;\usepackage{mathdots}&#10;\usepackage{tensor}&#10;\newcommand{\idx}[4]{\tensor*[_{#3}^{#2}]{#1}{_{#4}}}&#10;\input{notation_defs.tex}&#10;\usepackage{xspace}&#10;\newcommand{\typetwo}{type II\xspace} %% compatible&#10;\newcommand{\Typetwo}{Type II\xspace} %% compatible&#10;\newcommand{\typeone}{type I\xspace} %% complementary&#10;\newcommand{\Typeone}{Type I\xspace} %% complementary&#10;\textwidth 11.5cm&#10;\begin{document}&#10;%~~~~~~~~~~~~~~~~~~~~~~~~~~~~~~~~~~~~~~~~~~~~~~~~~~~~~~~~~~~~&#10;&#10;&#10;&#10;%~~~~~~~~~~~~~~~~~~~~~~~~~~~~~~~~~~~~~~~~~~~~~~~~~~~~~~~~~~~~&#10;\end{document}&#10;&#10;"/>
  <p:tag name="EMBEDFONTS" val="0"/>
</p:tagLst>
</file>

<file path=ppt/theme/theme1.xml><?xml version="1.0" encoding="utf-8"?>
<a:theme xmlns:a="http://schemas.openxmlformats.org/drawingml/2006/main" name="Network">
  <a:themeElements>
    <a:clrScheme name="BRCoE">
      <a:dk1>
        <a:srgbClr val="04354A"/>
      </a:dk1>
      <a:lt1>
        <a:srgbClr val="FFFFFF"/>
      </a:lt1>
      <a:dk2>
        <a:srgbClr val="F2663A"/>
      </a:dk2>
      <a:lt2>
        <a:srgbClr val="F2663A"/>
      </a:lt2>
      <a:accent1>
        <a:srgbClr val="04354A"/>
      </a:accent1>
      <a:accent2>
        <a:srgbClr val="F8B29C"/>
      </a:accent2>
      <a:accent3>
        <a:srgbClr val="819AA4"/>
      </a:accent3>
      <a:accent4>
        <a:srgbClr val="F2663A"/>
      </a:accent4>
      <a:accent5>
        <a:srgbClr val="04354A"/>
      </a:accent5>
      <a:accent6>
        <a:srgbClr val="F8B29C"/>
      </a:accent6>
      <a:hlink>
        <a:srgbClr val="F2663A"/>
      </a:hlink>
      <a:folHlink>
        <a:srgbClr val="819AA4"/>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90e3660-22dd-41ce-92c4-5d304e2ff2a1">
      <Terms xmlns="http://schemas.microsoft.com/office/infopath/2007/PartnerControls"/>
    </lcf76f155ced4ddcb4097134ff3c332f>
    <TaxCatchAll xmlns="f283b64f-a0b2-491c-b202-05f79250aed3" xsi:nil="true"/>
    <SharedWithUsers xmlns="f283b64f-a0b2-491c-b202-05f79250aed3">
      <UserInfo>
        <DisplayName>Colleen Bryant</DisplayName>
        <AccountId>32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179BF501782C4EB509C613E02693B4" ma:contentTypeVersion="18" ma:contentTypeDescription="Create a new document." ma:contentTypeScope="" ma:versionID="dcb3c3fea976a303bac344fe0cc328d2">
  <xsd:schema xmlns:xsd="http://www.w3.org/2001/XMLSchema" xmlns:xs="http://www.w3.org/2001/XMLSchema" xmlns:p="http://schemas.microsoft.com/office/2006/metadata/properties" xmlns:ns2="590e3660-22dd-41ce-92c4-5d304e2ff2a1" xmlns:ns3="f283b64f-a0b2-491c-b202-05f79250aed3" targetNamespace="http://schemas.microsoft.com/office/2006/metadata/properties" ma:root="true" ma:fieldsID="f4ebed350028c0875755dd3056b29987" ns2:_="" ns3:_="">
    <xsd:import namespace="590e3660-22dd-41ce-92c4-5d304e2ff2a1"/>
    <xsd:import namespace="f283b64f-a0b2-491c-b202-05f79250ae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0e3660-22dd-41ce-92c4-5d304e2ff2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0858339-22dc-49f9-bed0-4b2c0ae499d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83b64f-a0b2-491c-b202-05f79250aed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e6478c9-9883-4f1e-a3ec-7cacc587cbb8}" ma:internalName="TaxCatchAll" ma:showField="CatchAllData" ma:web="f283b64f-a0b2-491c-b202-05f79250aed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C939B0-E731-49B9-910A-D80F06668BBB}">
  <ds:schemaRefs>
    <ds:schemaRef ds:uri="590e3660-22dd-41ce-92c4-5d304e2ff2a1"/>
    <ds:schemaRef ds:uri="f283b64f-a0b2-491c-b202-05f79250ae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50CC624-CBDE-4312-823E-CFB93A7888AA}">
  <ds:schemaRefs>
    <ds:schemaRef ds:uri="http://schemas.microsoft.com/sharepoint/v3/contenttype/forms"/>
  </ds:schemaRefs>
</ds:datastoreItem>
</file>

<file path=customXml/itemProps3.xml><?xml version="1.0" encoding="utf-8"?>
<ds:datastoreItem xmlns:ds="http://schemas.openxmlformats.org/officeDocument/2006/customXml" ds:itemID="{9FC4AE8D-3F4D-464A-937C-75F76DC1E50D}">
  <ds:schemaRefs>
    <ds:schemaRef ds:uri="590e3660-22dd-41ce-92c4-5d304e2ff2a1"/>
    <ds:schemaRef ds:uri="f283b64f-a0b2-491c-b202-05f79250ae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Flow</Template>
  <Application>Microsoft Office PowerPoint</Application>
  <PresentationFormat>Widescreen</PresentationFormat>
  <Slides>60</Slides>
  <Notes>44</Notes>
  <HiddenSlides>7</HiddenSlide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Network</vt:lpstr>
      <vt:lpstr>Office Theme</vt:lpstr>
      <vt:lpstr>Monitoring fires from space</vt:lpstr>
      <vt:lpstr>PowerPoint Presentation</vt:lpstr>
      <vt:lpstr>A)</vt:lpstr>
      <vt:lpstr>A)</vt:lpstr>
      <vt:lpstr>Agenda</vt:lpstr>
      <vt:lpstr>Wildfires</vt:lpstr>
      <vt:lpstr>PowerPoint Presentation</vt:lpstr>
      <vt:lpstr>PowerPoint Presentation</vt:lpstr>
      <vt:lpstr>PowerPoint Presentation</vt:lpstr>
      <vt:lpstr>PowerPoint Presentation</vt:lpstr>
      <vt:lpstr>Satellites help us detect fires</vt:lpstr>
      <vt:lpstr>PowerPoint Presentation</vt:lpstr>
      <vt:lpstr>PowerPoint Presentation</vt:lpstr>
      <vt:lpstr>PowerPoint Presentation</vt:lpstr>
      <vt:lpstr>PowerPoint Presentation</vt:lpstr>
      <vt:lpstr>Satellites -   spatial resolution</vt:lpstr>
      <vt:lpstr>PowerPoint Presentation</vt:lpstr>
      <vt:lpstr>PowerPoint Presentation</vt:lpstr>
      <vt:lpstr>PowerPoint Presentation</vt:lpstr>
      <vt:lpstr>PowerPoint Presentation</vt:lpstr>
      <vt:lpstr>Satellites -   spectral resolution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Satellites -   temporal resolution</vt:lpstr>
      <vt:lpstr>PowerPoint Presentation</vt:lpstr>
      <vt:lpstr>PowerPoint Presentation</vt:lpstr>
      <vt:lpstr>PowerPoint Presentation</vt:lpstr>
      <vt:lpstr>PowerPoint Presentation</vt:lpstr>
      <vt:lpstr>Satellite orbits</vt:lpstr>
      <vt:lpstr>PowerPoint Presentation</vt:lpstr>
      <vt:lpstr>PowerPoint Presentation</vt:lpstr>
      <vt:lpstr>PowerPoint Presentation</vt:lpstr>
      <vt:lpstr>PowerPoint Presentation</vt:lpstr>
      <vt:lpstr>PowerPoint Presentation</vt:lpstr>
      <vt:lpstr>What can we do with the data?</vt:lpstr>
      <vt:lpstr>A)</vt:lpstr>
      <vt:lpstr>PowerPoint Presentation</vt:lpstr>
      <vt:lpstr>PowerPoint Presentation</vt:lpstr>
      <vt:lpstr>PowerPoint Presentation</vt:lpstr>
      <vt:lpstr>Design your own satellite</vt:lpstr>
      <vt:lpstr>PowerPoint Presentation</vt:lpstr>
      <vt:lpstr>PowerPoint Presentation</vt:lpstr>
      <vt:lpstr>PowerPoint Presentation</vt:lpstr>
      <vt:lpstr>PowerPoint Presentation</vt:lpstr>
      <vt:lpstr>PowerPoint Presentation</vt:lpstr>
      <vt:lpstr>Wrap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Mahony</dc:creator>
  <cp:revision>2</cp:revision>
  <cp:lastPrinted>2024-07-12T23:16:05Z</cp:lastPrinted>
  <dcterms:created xsi:type="dcterms:W3CDTF">2006-03-02T01:08:09Z</dcterms:created>
  <dcterms:modified xsi:type="dcterms:W3CDTF">2026-03-31T06:34:45Z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0x010100D3179BF501782C4EB509C613E02693B4</vt:lpwstr>
  </property>
  <property fmtid="{D5CDD505-2E9C-101B-9397-08002B2CF9AE}" pid="3" name="MediaServiceImageTags">
    <vt:lpwstr/>
  </property>
</Properties>
</file>