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d0c53ab1eb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3d0c53ab1eb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d105d19507_6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3d105d19507_6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3d0c53ab1eb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3d0c53ab1eb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3d105d19507_6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3d105d19507_6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d0c53ab1eb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d0c53ab1eb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d105d19507_6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d105d19507_6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d0c53ab1eb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d0c53ab1eb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d105d19507_6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d105d19507_6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d0c53ab1eb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d0c53ab1eb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d105d19507_6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d105d19507_6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d0c53ab1eb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d0c53ab1eb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d105d19507_6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d105d19507_6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261101"/>
            <a:ext cx="8520600" cy="134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600">
                <a:solidFill>
                  <a:srgbClr val="001D34"/>
                </a:solidFill>
              </a:rPr>
              <a:t>Water Quality from Space - CSIRO AquaWatch</a:t>
            </a:r>
            <a:endParaRPr b="1" sz="1600">
              <a:solidFill>
                <a:srgbClr val="001D34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691850"/>
            <a:ext cx="8520600" cy="442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42857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-GB" sz="4842">
                <a:solidFill>
                  <a:schemeClr val="dk1"/>
                </a:solidFill>
              </a:rPr>
              <a:t>Feedback Activity Instructions</a:t>
            </a:r>
            <a:endParaRPr b="1" sz="4842">
              <a:solidFill>
                <a:schemeClr val="dk1"/>
              </a:solidFill>
            </a:endParaRPr>
          </a:p>
          <a:p>
            <a:pPr indent="-302298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GB" sz="4642">
                <a:solidFill>
                  <a:schemeClr val="dk1"/>
                </a:solidFill>
              </a:rPr>
              <a:t>Turn your </a:t>
            </a:r>
            <a:r>
              <a:rPr b="1" lang="en-GB" sz="4642">
                <a:solidFill>
                  <a:schemeClr val="dk1"/>
                </a:solidFill>
              </a:rPr>
              <a:t>cameras on </a:t>
            </a:r>
            <a:r>
              <a:rPr lang="en-GB" sz="4642">
                <a:solidFill>
                  <a:schemeClr val="dk1"/>
                </a:solidFill>
              </a:rPr>
              <a:t>and say hi!</a:t>
            </a:r>
            <a:endParaRPr sz="4642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1" sz="4642">
              <a:solidFill>
                <a:schemeClr val="dk1"/>
              </a:solidFill>
            </a:endParaRPr>
          </a:p>
          <a:p>
            <a:pPr indent="-302298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lang="en-GB" sz="4642">
                <a:solidFill>
                  <a:schemeClr val="dk1"/>
                </a:solidFill>
              </a:rPr>
              <a:t>Think about the questions</a:t>
            </a:r>
            <a:r>
              <a:rPr lang="en-GB" sz="4642">
                <a:solidFill>
                  <a:schemeClr val="dk1"/>
                </a:solidFill>
              </a:rPr>
              <a:t> shown on the screen.</a:t>
            </a:r>
            <a:endParaRPr sz="4642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4642">
              <a:solidFill>
                <a:schemeClr val="dk1"/>
              </a:solidFill>
            </a:endParaRPr>
          </a:p>
          <a:p>
            <a:pPr indent="-302298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GB" sz="4642">
                <a:solidFill>
                  <a:schemeClr val="dk1"/>
                </a:solidFill>
              </a:rPr>
              <a:t>Share your ideas by:</a:t>
            </a:r>
            <a:endParaRPr sz="4642">
              <a:solidFill>
                <a:schemeClr val="dk1"/>
              </a:solidFill>
            </a:endParaRPr>
          </a:p>
          <a:p>
            <a:pPr indent="-302298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-GB" sz="4642">
                <a:solidFill>
                  <a:schemeClr val="dk1"/>
                </a:solidFill>
              </a:rPr>
              <a:t>Telling your </a:t>
            </a:r>
            <a:r>
              <a:rPr b="1" lang="en-GB" sz="4642">
                <a:solidFill>
                  <a:schemeClr val="dk1"/>
                </a:solidFill>
              </a:rPr>
              <a:t>facilitator</a:t>
            </a:r>
            <a:r>
              <a:rPr lang="en-GB" sz="4642">
                <a:solidFill>
                  <a:schemeClr val="dk1"/>
                </a:solidFill>
              </a:rPr>
              <a:t>, </a:t>
            </a:r>
            <a:r>
              <a:rPr b="1" lang="en-GB" sz="4642">
                <a:solidFill>
                  <a:schemeClr val="dk1"/>
                </a:solidFill>
              </a:rPr>
              <a:t>or</a:t>
            </a:r>
            <a:endParaRPr b="1" sz="4642">
              <a:solidFill>
                <a:schemeClr val="dk1"/>
              </a:solidFill>
            </a:endParaRPr>
          </a:p>
          <a:p>
            <a:pPr indent="-302298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-GB" sz="4642">
                <a:solidFill>
                  <a:schemeClr val="dk1"/>
                </a:solidFill>
              </a:rPr>
              <a:t>Adding your responses to </a:t>
            </a:r>
            <a:r>
              <a:rPr b="1" lang="en-GB" sz="4642">
                <a:solidFill>
                  <a:schemeClr val="dk1"/>
                </a:solidFill>
              </a:rPr>
              <a:t>Post‑it notes</a:t>
            </a:r>
            <a:r>
              <a:rPr lang="en-GB" sz="4642">
                <a:solidFill>
                  <a:schemeClr val="dk1"/>
                </a:solidFill>
              </a:rPr>
              <a:t> or typing them in the </a:t>
            </a:r>
            <a:r>
              <a:rPr b="1" lang="en-GB" sz="4642">
                <a:solidFill>
                  <a:schemeClr val="dk1"/>
                </a:solidFill>
              </a:rPr>
              <a:t>chat</a:t>
            </a:r>
            <a:r>
              <a:rPr lang="en-GB" sz="4642">
                <a:solidFill>
                  <a:schemeClr val="dk1"/>
                </a:solidFill>
              </a:rPr>
              <a:t>.</a:t>
            </a:r>
            <a:endParaRPr sz="4642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4642">
              <a:solidFill>
                <a:schemeClr val="dk1"/>
              </a:solidFill>
            </a:endParaRPr>
          </a:p>
          <a:p>
            <a:pPr indent="-302298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GB" sz="4642">
                <a:solidFill>
                  <a:schemeClr val="dk1"/>
                </a:solidFill>
              </a:rPr>
              <a:t>Each group should use </a:t>
            </a:r>
            <a:r>
              <a:rPr b="1" lang="en-GB" sz="4642">
                <a:solidFill>
                  <a:schemeClr val="dk1"/>
                </a:solidFill>
              </a:rPr>
              <a:t>one designated Post‑it note colour</a:t>
            </a:r>
            <a:r>
              <a:rPr lang="en-GB" sz="4642">
                <a:solidFill>
                  <a:schemeClr val="dk1"/>
                </a:solidFill>
              </a:rPr>
              <a:t> so responses can be easily identified.</a:t>
            </a:r>
            <a:endParaRPr sz="4642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4642">
              <a:solidFill>
                <a:schemeClr val="dk1"/>
              </a:solidFill>
            </a:endParaRPr>
          </a:p>
          <a:p>
            <a:pPr indent="-302298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GB" sz="4642">
                <a:solidFill>
                  <a:schemeClr val="dk1"/>
                </a:solidFill>
              </a:rPr>
              <a:t>Add all responses to the </a:t>
            </a:r>
            <a:r>
              <a:rPr b="1" lang="en-GB" sz="4642">
                <a:solidFill>
                  <a:schemeClr val="dk1"/>
                </a:solidFill>
              </a:rPr>
              <a:t>shared slide deck</a:t>
            </a:r>
            <a:r>
              <a:rPr lang="en-GB" sz="4642">
                <a:solidFill>
                  <a:schemeClr val="dk1"/>
                </a:solidFill>
              </a:rPr>
              <a:t>.</a:t>
            </a:r>
            <a:endParaRPr sz="4642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4642">
              <a:solidFill>
                <a:schemeClr val="dk1"/>
              </a:solidFill>
            </a:endParaRPr>
          </a:p>
          <a:p>
            <a:pPr indent="-302298" lvl="0" marL="45720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en-GB" sz="4642">
                <a:solidFill>
                  <a:schemeClr val="dk1"/>
                </a:solidFill>
              </a:rPr>
              <a:t>One </a:t>
            </a:r>
            <a:r>
              <a:rPr b="1" lang="en-GB" sz="4642">
                <a:solidFill>
                  <a:schemeClr val="dk1"/>
                </a:solidFill>
              </a:rPr>
              <a:t>volunteer from each group</a:t>
            </a:r>
            <a:r>
              <a:rPr lang="en-GB" sz="4642">
                <a:solidFill>
                  <a:schemeClr val="dk1"/>
                </a:solidFill>
              </a:rPr>
              <a:t> will briefly:</a:t>
            </a:r>
            <a:endParaRPr sz="4642">
              <a:solidFill>
                <a:schemeClr val="dk1"/>
              </a:solidFill>
            </a:endParaRPr>
          </a:p>
          <a:p>
            <a:pPr indent="-302298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-GB" sz="4642">
                <a:solidFill>
                  <a:schemeClr val="dk1"/>
                </a:solidFill>
              </a:rPr>
              <a:t>Summarise the group’s key responses, and</a:t>
            </a:r>
            <a:endParaRPr sz="4642">
              <a:solidFill>
                <a:schemeClr val="dk1"/>
              </a:solidFill>
            </a:endParaRPr>
          </a:p>
          <a:p>
            <a:pPr indent="-302298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en-GB" sz="4642">
                <a:solidFill>
                  <a:schemeClr val="dk1"/>
                </a:solidFill>
              </a:rPr>
              <a:t>Share </a:t>
            </a:r>
            <a:r>
              <a:rPr b="1" lang="en-GB" sz="4642">
                <a:solidFill>
                  <a:schemeClr val="dk1"/>
                </a:solidFill>
              </a:rPr>
              <a:t>one main takeaway</a:t>
            </a:r>
            <a:r>
              <a:rPr lang="en-GB" sz="4642">
                <a:solidFill>
                  <a:schemeClr val="dk1"/>
                </a:solidFill>
              </a:rPr>
              <a:t> from the session.</a:t>
            </a:r>
            <a:endParaRPr sz="4642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2"/>
          <p:cNvSpPr txBox="1"/>
          <p:nvPr>
            <p:ph type="ctrTitle"/>
          </p:nvPr>
        </p:nvSpPr>
        <p:spPr>
          <a:xfrm>
            <a:off x="311700" y="744575"/>
            <a:ext cx="8520600" cy="134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b="1" lang="en-GB" sz="1700"/>
              <a:t>5. How All Components Work Together</a:t>
            </a:r>
            <a:endParaRPr b="1" sz="1700"/>
          </a:p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001D34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22"/>
          <p:cNvSpPr txBox="1"/>
          <p:nvPr>
            <p:ph idx="1" type="subTitle"/>
          </p:nvPr>
        </p:nvSpPr>
        <p:spPr>
          <a:xfrm>
            <a:off x="311700" y="1082125"/>
            <a:ext cx="8520600" cy="403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</a:rPr>
              <a:t>This is where you connect the system.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</a:rPr>
              <a:t>Add post‑it notes describing:</a:t>
            </a:r>
            <a:endParaRPr sz="1200">
              <a:solidFill>
                <a:schemeClr val="dk1"/>
              </a:solidFill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</a:rPr>
              <a:t>·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en-GB" sz="1200">
                <a:solidFill>
                  <a:schemeClr val="dk1"/>
                </a:solidFill>
              </a:rPr>
              <a:t>How satellite data, in situ sensors, and modelling support each other.</a:t>
            </a:r>
            <a:endParaRPr sz="1200">
              <a:solidFill>
                <a:schemeClr val="dk1"/>
              </a:solidFill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</a:rPr>
              <a:t>·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en-GB" sz="1200">
                <a:solidFill>
                  <a:schemeClr val="dk1"/>
                </a:solidFill>
              </a:rPr>
              <a:t>How the system helps communities, scientists, or decision‑makers.</a:t>
            </a:r>
            <a:endParaRPr sz="1200">
              <a:solidFill>
                <a:schemeClr val="dk1"/>
              </a:solidFill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</a:rPr>
              <a:t>·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en-GB" sz="1200">
                <a:solidFill>
                  <a:schemeClr val="dk1"/>
                </a:solidFill>
              </a:rPr>
              <a:t>What the final “product” looks like (map, dashboard, alert system, forecast).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chemeClr val="dk1"/>
                </a:solidFill>
              </a:rPr>
              <a:t>Post‑it prompt:</a:t>
            </a:r>
            <a:br>
              <a:rPr b="1" lang="en-GB" sz="1200">
                <a:solidFill>
                  <a:schemeClr val="dk1"/>
                </a:solidFill>
              </a:rPr>
            </a:br>
            <a:r>
              <a:rPr lang="en-GB" sz="1200">
                <a:solidFill>
                  <a:schemeClr val="dk1"/>
                </a:solidFill>
              </a:rPr>
              <a:t> </a:t>
            </a:r>
            <a:r>
              <a:rPr i="1" lang="en-GB" sz="1200">
                <a:solidFill>
                  <a:schemeClr val="dk1"/>
                </a:solidFill>
              </a:rPr>
              <a:t>“Our system works together by…”</a:t>
            </a:r>
            <a:br>
              <a:rPr i="1" lang="en-GB" sz="1200">
                <a:solidFill>
                  <a:schemeClr val="dk1"/>
                </a:solidFill>
              </a:rPr>
            </a:br>
            <a:r>
              <a:rPr lang="en-GB" sz="1200">
                <a:solidFill>
                  <a:schemeClr val="dk1"/>
                </a:solidFill>
              </a:rPr>
              <a:t> </a:t>
            </a:r>
            <a:r>
              <a:rPr i="1" lang="en-GB" sz="1200">
                <a:solidFill>
                  <a:schemeClr val="dk1"/>
                </a:solidFill>
              </a:rPr>
              <a:t>“The final output will be…”</a:t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3"/>
          <p:cNvSpPr txBox="1"/>
          <p:nvPr>
            <p:ph type="ctrTitle"/>
          </p:nvPr>
        </p:nvSpPr>
        <p:spPr>
          <a:xfrm>
            <a:off x="282575" y="331000"/>
            <a:ext cx="8520600" cy="134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700"/>
              <a:t>5. How All Components Work Together</a:t>
            </a:r>
            <a:endParaRPr b="1" sz="1600">
              <a:solidFill>
                <a:srgbClr val="001D34"/>
              </a:solidFill>
            </a:endParaRPr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23"/>
          <p:cNvSpPr txBox="1"/>
          <p:nvPr>
            <p:ph idx="1" type="subTitle"/>
          </p:nvPr>
        </p:nvSpPr>
        <p:spPr>
          <a:xfrm>
            <a:off x="311700" y="1466575"/>
            <a:ext cx="8520600" cy="365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rgbClr val="001D34"/>
                </a:solidFill>
              </a:rPr>
              <a:t> </a:t>
            </a:r>
            <a:endParaRPr b="1" sz="1700">
              <a:solidFill>
                <a:srgbClr val="001D34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</p:txBody>
      </p:sp>
      <p:sp>
        <p:nvSpPr>
          <p:cNvPr id="216" name="Google Shape;216;p23"/>
          <p:cNvSpPr/>
          <p:nvPr/>
        </p:nvSpPr>
        <p:spPr>
          <a:xfrm>
            <a:off x="835200" y="1839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23"/>
          <p:cNvSpPr/>
          <p:nvPr/>
        </p:nvSpPr>
        <p:spPr>
          <a:xfrm>
            <a:off x="1481175" y="2344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3"/>
          <p:cNvSpPr/>
          <p:nvPr/>
        </p:nvSpPr>
        <p:spPr>
          <a:xfrm>
            <a:off x="1058200" y="20766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23"/>
          <p:cNvSpPr/>
          <p:nvPr/>
        </p:nvSpPr>
        <p:spPr>
          <a:xfrm>
            <a:off x="5446575" y="1839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23"/>
          <p:cNvSpPr/>
          <p:nvPr/>
        </p:nvSpPr>
        <p:spPr>
          <a:xfrm>
            <a:off x="5598975" y="19917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3"/>
          <p:cNvSpPr/>
          <p:nvPr/>
        </p:nvSpPr>
        <p:spPr>
          <a:xfrm>
            <a:off x="5751375" y="21441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23"/>
          <p:cNvSpPr/>
          <p:nvPr/>
        </p:nvSpPr>
        <p:spPr>
          <a:xfrm>
            <a:off x="7617275" y="1839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23"/>
          <p:cNvSpPr/>
          <p:nvPr/>
        </p:nvSpPr>
        <p:spPr>
          <a:xfrm>
            <a:off x="7769675" y="19917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3"/>
          <p:cNvSpPr/>
          <p:nvPr/>
        </p:nvSpPr>
        <p:spPr>
          <a:xfrm>
            <a:off x="7922075" y="21441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23"/>
          <p:cNvSpPr/>
          <p:nvPr/>
        </p:nvSpPr>
        <p:spPr>
          <a:xfrm>
            <a:off x="5313400" y="889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23"/>
          <p:cNvSpPr/>
          <p:nvPr/>
        </p:nvSpPr>
        <p:spPr>
          <a:xfrm>
            <a:off x="5465800" y="2413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23"/>
          <p:cNvSpPr/>
          <p:nvPr/>
        </p:nvSpPr>
        <p:spPr>
          <a:xfrm>
            <a:off x="5618200" y="3937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23"/>
          <p:cNvSpPr/>
          <p:nvPr/>
        </p:nvSpPr>
        <p:spPr>
          <a:xfrm>
            <a:off x="7704500" y="889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23"/>
          <p:cNvSpPr/>
          <p:nvPr/>
        </p:nvSpPr>
        <p:spPr>
          <a:xfrm>
            <a:off x="7856900" y="2413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23"/>
          <p:cNvSpPr/>
          <p:nvPr/>
        </p:nvSpPr>
        <p:spPr>
          <a:xfrm>
            <a:off x="8009300" y="3937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23"/>
          <p:cNvSpPr/>
          <p:nvPr/>
        </p:nvSpPr>
        <p:spPr>
          <a:xfrm>
            <a:off x="5751375" y="36707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23"/>
          <p:cNvSpPr/>
          <p:nvPr/>
        </p:nvSpPr>
        <p:spPr>
          <a:xfrm>
            <a:off x="5903775" y="38231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23"/>
          <p:cNvSpPr/>
          <p:nvPr/>
        </p:nvSpPr>
        <p:spPr>
          <a:xfrm>
            <a:off x="6056175" y="39755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23"/>
          <p:cNvSpPr/>
          <p:nvPr/>
        </p:nvSpPr>
        <p:spPr>
          <a:xfrm rot="-4131">
            <a:off x="3106847" y="1921866"/>
            <a:ext cx="1747501" cy="990601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23"/>
          <p:cNvSpPr/>
          <p:nvPr/>
        </p:nvSpPr>
        <p:spPr>
          <a:xfrm rot="-4131">
            <a:off x="3276122" y="2055274"/>
            <a:ext cx="1747501" cy="990601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23"/>
          <p:cNvSpPr/>
          <p:nvPr/>
        </p:nvSpPr>
        <p:spPr>
          <a:xfrm rot="-4131">
            <a:off x="3445396" y="2188682"/>
            <a:ext cx="1747501" cy="990601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23"/>
          <p:cNvSpPr/>
          <p:nvPr/>
        </p:nvSpPr>
        <p:spPr>
          <a:xfrm rot="-4131">
            <a:off x="3614670" y="2322090"/>
            <a:ext cx="1747501" cy="990601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4"/>
          <p:cNvSpPr txBox="1"/>
          <p:nvPr>
            <p:ph type="ctrTitle"/>
          </p:nvPr>
        </p:nvSpPr>
        <p:spPr>
          <a:xfrm>
            <a:off x="311700" y="744575"/>
            <a:ext cx="8520600" cy="134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b="1" lang="en-GB" sz="1700"/>
              <a:t>6.</a:t>
            </a:r>
            <a:r>
              <a:rPr b="1" lang="en-GB" sz="1700"/>
              <a:t> What is one challenge our monitoring system might face?</a:t>
            </a:r>
            <a:endParaRPr b="1" sz="1700"/>
          </a:p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001D34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24"/>
          <p:cNvSpPr txBox="1"/>
          <p:nvPr>
            <p:ph idx="1" type="subTitle"/>
          </p:nvPr>
        </p:nvSpPr>
        <p:spPr>
          <a:xfrm>
            <a:off x="311700" y="1082125"/>
            <a:ext cx="8520600" cy="403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</a:rPr>
              <a:t>What are some of the problems you could face with your monitoring program?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</a:rPr>
              <a:t>Examples could be things like cloud cover, maintenance of sensors and data gaps, Can you think of any others?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chemeClr val="dk1"/>
                </a:solidFill>
              </a:rPr>
              <a:t>Post‑it prompt:</a:t>
            </a:r>
            <a:br>
              <a:rPr b="1" lang="en-GB" sz="1200">
                <a:solidFill>
                  <a:schemeClr val="dk1"/>
                </a:solidFill>
              </a:rPr>
            </a:br>
            <a:r>
              <a:rPr lang="en-GB" sz="1200">
                <a:solidFill>
                  <a:schemeClr val="dk1"/>
                </a:solidFill>
              </a:rPr>
              <a:t> </a:t>
            </a:r>
            <a:r>
              <a:rPr i="1" lang="en-GB" sz="1200">
                <a:solidFill>
                  <a:schemeClr val="dk1"/>
                </a:solidFill>
              </a:rPr>
              <a:t>“Our system might not work because of…”</a:t>
            </a:r>
            <a:br>
              <a:rPr i="1" lang="en-GB" sz="1200">
                <a:solidFill>
                  <a:schemeClr val="dk1"/>
                </a:solidFill>
              </a:rPr>
            </a:b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5"/>
          <p:cNvSpPr txBox="1"/>
          <p:nvPr>
            <p:ph type="ctrTitle"/>
          </p:nvPr>
        </p:nvSpPr>
        <p:spPr>
          <a:xfrm>
            <a:off x="282575" y="331000"/>
            <a:ext cx="8520600" cy="134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700"/>
              <a:t>6. What is one challenge our monitoring system might face?</a:t>
            </a:r>
            <a:endParaRPr b="1" sz="1600">
              <a:solidFill>
                <a:srgbClr val="001D34"/>
              </a:solidFill>
            </a:endParaRPr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25"/>
          <p:cNvSpPr txBox="1"/>
          <p:nvPr>
            <p:ph idx="1" type="subTitle"/>
          </p:nvPr>
        </p:nvSpPr>
        <p:spPr>
          <a:xfrm>
            <a:off x="311700" y="1466575"/>
            <a:ext cx="8520600" cy="365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rgbClr val="001D34"/>
                </a:solidFill>
              </a:rPr>
              <a:t> </a:t>
            </a:r>
            <a:endParaRPr b="1" sz="1700">
              <a:solidFill>
                <a:srgbClr val="001D34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</p:txBody>
      </p:sp>
      <p:sp>
        <p:nvSpPr>
          <p:cNvPr id="250" name="Google Shape;250;p25"/>
          <p:cNvSpPr/>
          <p:nvPr/>
        </p:nvSpPr>
        <p:spPr>
          <a:xfrm>
            <a:off x="835200" y="1839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25"/>
          <p:cNvSpPr/>
          <p:nvPr/>
        </p:nvSpPr>
        <p:spPr>
          <a:xfrm>
            <a:off x="1050875" y="28328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25"/>
          <p:cNvSpPr/>
          <p:nvPr/>
        </p:nvSpPr>
        <p:spPr>
          <a:xfrm>
            <a:off x="969875" y="21981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25"/>
          <p:cNvSpPr/>
          <p:nvPr/>
        </p:nvSpPr>
        <p:spPr>
          <a:xfrm>
            <a:off x="5446575" y="1839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5"/>
          <p:cNvSpPr/>
          <p:nvPr/>
        </p:nvSpPr>
        <p:spPr>
          <a:xfrm>
            <a:off x="5598975" y="19917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25"/>
          <p:cNvSpPr/>
          <p:nvPr/>
        </p:nvSpPr>
        <p:spPr>
          <a:xfrm>
            <a:off x="5751375" y="21441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25"/>
          <p:cNvSpPr/>
          <p:nvPr/>
        </p:nvSpPr>
        <p:spPr>
          <a:xfrm>
            <a:off x="7617275" y="1839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25"/>
          <p:cNvSpPr/>
          <p:nvPr/>
        </p:nvSpPr>
        <p:spPr>
          <a:xfrm>
            <a:off x="7769675" y="19917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25"/>
          <p:cNvSpPr/>
          <p:nvPr/>
        </p:nvSpPr>
        <p:spPr>
          <a:xfrm>
            <a:off x="7922075" y="21441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25"/>
          <p:cNvSpPr/>
          <p:nvPr/>
        </p:nvSpPr>
        <p:spPr>
          <a:xfrm>
            <a:off x="5313400" y="889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25"/>
          <p:cNvSpPr/>
          <p:nvPr/>
        </p:nvSpPr>
        <p:spPr>
          <a:xfrm>
            <a:off x="5465800" y="2413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25"/>
          <p:cNvSpPr/>
          <p:nvPr/>
        </p:nvSpPr>
        <p:spPr>
          <a:xfrm>
            <a:off x="5618200" y="3937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25"/>
          <p:cNvSpPr/>
          <p:nvPr/>
        </p:nvSpPr>
        <p:spPr>
          <a:xfrm>
            <a:off x="7704500" y="889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25"/>
          <p:cNvSpPr/>
          <p:nvPr/>
        </p:nvSpPr>
        <p:spPr>
          <a:xfrm>
            <a:off x="7856900" y="2413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25"/>
          <p:cNvSpPr/>
          <p:nvPr/>
        </p:nvSpPr>
        <p:spPr>
          <a:xfrm>
            <a:off x="8009300" y="3937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25"/>
          <p:cNvSpPr/>
          <p:nvPr/>
        </p:nvSpPr>
        <p:spPr>
          <a:xfrm>
            <a:off x="5751375" y="36707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25"/>
          <p:cNvSpPr/>
          <p:nvPr/>
        </p:nvSpPr>
        <p:spPr>
          <a:xfrm>
            <a:off x="5903775" y="38231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25"/>
          <p:cNvSpPr/>
          <p:nvPr/>
        </p:nvSpPr>
        <p:spPr>
          <a:xfrm>
            <a:off x="6056175" y="39755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25"/>
          <p:cNvSpPr/>
          <p:nvPr/>
        </p:nvSpPr>
        <p:spPr>
          <a:xfrm rot="64933">
            <a:off x="3110854" y="1916745"/>
            <a:ext cx="1747212" cy="990475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25"/>
          <p:cNvSpPr/>
          <p:nvPr/>
        </p:nvSpPr>
        <p:spPr>
          <a:xfrm rot="64933">
            <a:off x="3277408" y="2053535"/>
            <a:ext cx="1747212" cy="990475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25"/>
          <p:cNvSpPr/>
          <p:nvPr/>
        </p:nvSpPr>
        <p:spPr>
          <a:xfrm rot="64933">
            <a:off x="3443961" y="2190325"/>
            <a:ext cx="1747212" cy="990475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25"/>
          <p:cNvSpPr/>
          <p:nvPr/>
        </p:nvSpPr>
        <p:spPr>
          <a:xfrm rot="64933">
            <a:off x="3610514" y="2327115"/>
            <a:ext cx="1747212" cy="990475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282575" y="331000"/>
            <a:ext cx="8520600" cy="134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rgbClr val="001D34"/>
                </a:solidFill>
              </a:rPr>
              <a:t>1. The Water‑Quality Issue You Want to Monitor</a:t>
            </a:r>
            <a:endParaRPr b="1" sz="1600">
              <a:solidFill>
                <a:srgbClr val="001D34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1466575"/>
            <a:ext cx="8520600" cy="365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</a:rPr>
              <a:t>Use post‑it notes to describe:</a:t>
            </a:r>
            <a:endParaRPr sz="1200">
              <a:solidFill>
                <a:schemeClr val="dk1"/>
              </a:solidFill>
            </a:endParaRPr>
          </a:p>
          <a:p>
            <a:pPr indent="-22860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</a:rPr>
              <a:t>·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en-GB" sz="1200">
                <a:solidFill>
                  <a:schemeClr val="dk1"/>
                </a:solidFill>
              </a:rPr>
              <a:t>What water quality problem are you focusing on?</a:t>
            </a:r>
            <a:endParaRPr sz="1200">
              <a:solidFill>
                <a:schemeClr val="dk1"/>
              </a:solidFill>
            </a:endParaRPr>
          </a:p>
          <a:p>
            <a:pPr indent="-228600" lvl="0" marL="9144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-GB" sz="1200">
                <a:solidFill>
                  <a:schemeClr val="dk1"/>
                </a:solidFill>
              </a:rPr>
              <a:t>Examples: algal blooms, sediment plumes, turbidity, pollution spills, changes after storms, salinity, temperature changes.</a:t>
            </a:r>
            <a:endParaRPr sz="1200">
              <a:solidFill>
                <a:schemeClr val="dk1"/>
              </a:solidFill>
            </a:endParaRPr>
          </a:p>
          <a:p>
            <a:pPr indent="-22860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</a:rPr>
              <a:t>·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en-GB" sz="1200">
                <a:solidFill>
                  <a:schemeClr val="dk1"/>
                </a:solidFill>
              </a:rPr>
              <a:t>Why is this issue important for your community or environment?</a:t>
            </a:r>
            <a:endParaRPr sz="1200">
              <a:solidFill>
                <a:schemeClr val="dk1"/>
              </a:solidFill>
            </a:endParaRPr>
          </a:p>
          <a:p>
            <a:pPr indent="-228600" lvl="0" marL="9144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-GB" sz="1200">
                <a:solidFill>
                  <a:schemeClr val="dk1"/>
                </a:solidFill>
              </a:rPr>
              <a:t>When does this issue usually happen (seasonal, after rain, during heatwaves)?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chemeClr val="dk1"/>
                </a:solidFill>
              </a:rPr>
              <a:t>Post‑it prompt:</a:t>
            </a:r>
            <a:br>
              <a:rPr b="1" lang="en-GB" sz="1200">
                <a:solidFill>
                  <a:schemeClr val="dk1"/>
                </a:solidFill>
              </a:rPr>
            </a:br>
            <a:r>
              <a:rPr lang="en-GB" sz="1200">
                <a:solidFill>
                  <a:schemeClr val="dk1"/>
                </a:solidFill>
              </a:rPr>
              <a:t> </a:t>
            </a:r>
            <a:r>
              <a:rPr i="1" lang="en-GB" sz="1200">
                <a:solidFill>
                  <a:schemeClr val="dk1"/>
                </a:solidFill>
              </a:rPr>
              <a:t>“The water‑quality issue we want to monitor is…”</a:t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rgbClr val="001D34"/>
                </a:solidFill>
              </a:rPr>
              <a:t> </a:t>
            </a:r>
            <a:endParaRPr b="1" sz="1700">
              <a:solidFill>
                <a:srgbClr val="001D34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ctrTitle"/>
          </p:nvPr>
        </p:nvSpPr>
        <p:spPr>
          <a:xfrm>
            <a:off x="282575" y="331000"/>
            <a:ext cx="8520600" cy="134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rgbClr val="001D34"/>
                </a:solidFill>
              </a:rPr>
              <a:t>1. The Water‑Quality Issue You Want to Monitor</a:t>
            </a:r>
            <a:endParaRPr b="1" sz="1600">
              <a:solidFill>
                <a:srgbClr val="001D34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idx="1" type="subTitle"/>
          </p:nvPr>
        </p:nvSpPr>
        <p:spPr>
          <a:xfrm>
            <a:off x="311700" y="1466575"/>
            <a:ext cx="8520600" cy="365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rgbClr val="001D34"/>
                </a:solidFill>
              </a:rPr>
              <a:t> </a:t>
            </a:r>
            <a:endParaRPr b="1" sz="1700">
              <a:solidFill>
                <a:srgbClr val="001D34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</p:txBody>
      </p:sp>
      <p:sp>
        <p:nvSpPr>
          <p:cNvPr id="68" name="Google Shape;68;p15"/>
          <p:cNvSpPr/>
          <p:nvPr/>
        </p:nvSpPr>
        <p:spPr>
          <a:xfrm rot="60792">
            <a:off x="320262" y="1991709"/>
            <a:ext cx="1747473" cy="990453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Does not rain often, so when it rains, it floods</a:t>
            </a:r>
            <a:endParaRPr sz="1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Does not have a lot of trees - </a:t>
            </a:r>
            <a:r>
              <a:rPr lang="en-GB" sz="1200"/>
              <a:t>salinity</a:t>
            </a:r>
            <a:endParaRPr sz="1200"/>
          </a:p>
        </p:txBody>
      </p:sp>
      <p:sp>
        <p:nvSpPr>
          <p:cNvPr id="69" name="Google Shape;69;p15"/>
          <p:cNvSpPr/>
          <p:nvPr/>
        </p:nvSpPr>
        <p:spPr>
          <a:xfrm>
            <a:off x="5446575" y="1839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/>
          <p:nvPr/>
        </p:nvSpPr>
        <p:spPr>
          <a:xfrm>
            <a:off x="3379500" y="6859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Ocean Acidification</a:t>
            </a:r>
            <a:endParaRPr/>
          </a:p>
        </p:txBody>
      </p:sp>
      <p:sp>
        <p:nvSpPr>
          <p:cNvPr id="71" name="Google Shape;71;p15"/>
          <p:cNvSpPr/>
          <p:nvPr/>
        </p:nvSpPr>
        <p:spPr>
          <a:xfrm>
            <a:off x="3580675" y="23038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Pollution spills</a:t>
            </a:r>
            <a:endParaRPr/>
          </a:p>
        </p:txBody>
      </p:sp>
      <p:sp>
        <p:nvSpPr>
          <p:cNvPr id="72" name="Google Shape;72;p15"/>
          <p:cNvSpPr/>
          <p:nvPr/>
        </p:nvSpPr>
        <p:spPr>
          <a:xfrm>
            <a:off x="7617275" y="1839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5"/>
          <p:cNvSpPr/>
          <p:nvPr/>
        </p:nvSpPr>
        <p:spPr>
          <a:xfrm>
            <a:off x="7769675" y="19917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5"/>
          <p:cNvSpPr/>
          <p:nvPr/>
        </p:nvSpPr>
        <p:spPr>
          <a:xfrm>
            <a:off x="5313400" y="889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5"/>
          <p:cNvSpPr/>
          <p:nvPr/>
        </p:nvSpPr>
        <p:spPr>
          <a:xfrm>
            <a:off x="5465800" y="2413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5"/>
          <p:cNvSpPr/>
          <p:nvPr/>
        </p:nvSpPr>
        <p:spPr>
          <a:xfrm>
            <a:off x="5618200" y="3937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Trikala, Greece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Inland waterways, rivers </a:t>
            </a:r>
            <a:r>
              <a:rPr b="1" lang="en-GB">
                <a:solidFill>
                  <a:schemeClr val="dk1"/>
                </a:solidFill>
              </a:rPr>
              <a:t>flooded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77" name="Google Shape;77;p15"/>
          <p:cNvSpPr/>
          <p:nvPr/>
        </p:nvSpPr>
        <p:spPr>
          <a:xfrm>
            <a:off x="7704500" y="889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5"/>
          <p:cNvSpPr/>
          <p:nvPr/>
        </p:nvSpPr>
        <p:spPr>
          <a:xfrm>
            <a:off x="7856900" y="2413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5"/>
          <p:cNvSpPr/>
          <p:nvPr/>
        </p:nvSpPr>
        <p:spPr>
          <a:xfrm>
            <a:off x="8009300" y="3937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Mitchum Girls</a:t>
            </a:r>
            <a:br>
              <a:rPr lang="en-GB">
                <a:solidFill>
                  <a:schemeClr val="dk1"/>
                </a:solidFill>
              </a:rPr>
            </a:br>
            <a:r>
              <a:rPr lang="en-GB">
                <a:solidFill>
                  <a:schemeClr val="dk1"/>
                </a:solidFill>
              </a:rPr>
              <a:t> SA algal blooms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(&gt;2 summers),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Murray Floods nutrient surplus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0" name="Google Shape;80;p15"/>
          <p:cNvSpPr/>
          <p:nvPr/>
        </p:nvSpPr>
        <p:spPr>
          <a:xfrm rot="60792">
            <a:off x="2052271" y="1600184"/>
            <a:ext cx="1747473" cy="990453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Muddy Water - turbidity (Japan, intense </a:t>
            </a:r>
            <a:r>
              <a:rPr lang="en-GB"/>
              <a:t>rainy season)</a:t>
            </a:r>
            <a:endParaRPr/>
          </a:p>
        </p:txBody>
      </p:sp>
      <p:sp>
        <p:nvSpPr>
          <p:cNvPr id="81" name="Google Shape;81;p15"/>
          <p:cNvSpPr/>
          <p:nvPr/>
        </p:nvSpPr>
        <p:spPr>
          <a:xfrm rot="590">
            <a:off x="353834" y="808417"/>
            <a:ext cx="1747200" cy="9906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Temperature, Oxygen (hot, 46C in summer)</a:t>
            </a:r>
            <a:endParaRPr/>
          </a:p>
        </p:txBody>
      </p:sp>
      <p:sp>
        <p:nvSpPr>
          <p:cNvPr id="82" name="Google Shape;82;p15"/>
          <p:cNvSpPr/>
          <p:nvPr/>
        </p:nvSpPr>
        <p:spPr>
          <a:xfrm rot="31278">
            <a:off x="424650" y="3516106"/>
            <a:ext cx="1747572" cy="990641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5"/>
          <p:cNvSpPr/>
          <p:nvPr/>
        </p:nvSpPr>
        <p:spPr>
          <a:xfrm rot="31278">
            <a:off x="592541" y="3651251"/>
            <a:ext cx="1747572" cy="990641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5"/>
          <p:cNvSpPr/>
          <p:nvPr/>
        </p:nvSpPr>
        <p:spPr>
          <a:xfrm rot="31278">
            <a:off x="424632" y="3822946"/>
            <a:ext cx="1747572" cy="990641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Turbidity (light that the water absorbs). Cleanliness of the water, other </a:t>
            </a:r>
            <a:r>
              <a:rPr lang="en-GB" sz="1000"/>
              <a:t>organisms</a:t>
            </a:r>
            <a:endParaRPr sz="1000"/>
          </a:p>
        </p:txBody>
      </p:sp>
      <p:sp>
        <p:nvSpPr>
          <p:cNvPr id="85" name="Google Shape;85;p15"/>
          <p:cNvSpPr/>
          <p:nvPr/>
        </p:nvSpPr>
        <p:spPr>
          <a:xfrm rot="31050">
            <a:off x="2456578" y="3822955"/>
            <a:ext cx="2192189" cy="990641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Algal blooms: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Health (water supplies), fisheries, </a:t>
            </a:r>
            <a:endParaRPr/>
          </a:p>
        </p:txBody>
      </p:sp>
      <p:sp>
        <p:nvSpPr>
          <p:cNvPr id="86" name="Google Shape;86;p15"/>
          <p:cNvSpPr/>
          <p:nvPr/>
        </p:nvSpPr>
        <p:spPr>
          <a:xfrm>
            <a:off x="3403488" y="14665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Harmful Algal blooms</a:t>
            </a:r>
            <a:endParaRPr/>
          </a:p>
        </p:txBody>
      </p:sp>
      <p:sp>
        <p:nvSpPr>
          <p:cNvPr id="87" name="Google Shape;87;p15"/>
          <p:cNvSpPr/>
          <p:nvPr/>
        </p:nvSpPr>
        <p:spPr>
          <a:xfrm>
            <a:off x="7704500" y="1839363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Algae blooms: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(e.g. in SA)</a:t>
            </a:r>
            <a:endParaRPr/>
          </a:p>
        </p:txBody>
      </p:sp>
      <p:sp>
        <p:nvSpPr>
          <p:cNvPr id="88" name="Google Shape;88;p15"/>
          <p:cNvSpPr/>
          <p:nvPr/>
        </p:nvSpPr>
        <p:spPr>
          <a:xfrm>
            <a:off x="5751375" y="36707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5"/>
          <p:cNvSpPr/>
          <p:nvPr/>
        </p:nvSpPr>
        <p:spPr>
          <a:xfrm>
            <a:off x="5903775" y="38231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Health impacts in South Australia</a:t>
            </a:r>
            <a:endParaRPr/>
          </a:p>
        </p:txBody>
      </p:sp>
      <p:sp>
        <p:nvSpPr>
          <p:cNvPr id="90" name="Google Shape;90;p15"/>
          <p:cNvSpPr/>
          <p:nvPr/>
        </p:nvSpPr>
        <p:spPr>
          <a:xfrm>
            <a:off x="5337700" y="29080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Algal blooms</a:t>
            </a:r>
            <a:endParaRPr/>
          </a:p>
        </p:txBody>
      </p:sp>
      <p:sp>
        <p:nvSpPr>
          <p:cNvPr id="91" name="Google Shape;91;p15"/>
          <p:cNvSpPr/>
          <p:nvPr/>
        </p:nvSpPr>
        <p:spPr>
          <a:xfrm rot="31050">
            <a:off x="7786953" y="3172880"/>
            <a:ext cx="2192189" cy="990641"/>
          </a:xfrm>
          <a:prstGeom prst="roundRect">
            <a:avLst>
              <a:gd fmla="val 16667" name="adj"/>
            </a:avLst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Rising Sea Temperature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fisheries, impacting economy (Japan)</a:t>
            </a:r>
            <a:endParaRPr/>
          </a:p>
        </p:txBody>
      </p:sp>
      <p:sp>
        <p:nvSpPr>
          <p:cNvPr id="92" name="Google Shape;92;p15"/>
          <p:cNvSpPr/>
          <p:nvPr/>
        </p:nvSpPr>
        <p:spPr>
          <a:xfrm rot="31050">
            <a:off x="7958703" y="4183280"/>
            <a:ext cx="2192189" cy="990641"/>
          </a:xfrm>
          <a:prstGeom prst="roundRect">
            <a:avLst>
              <a:gd fmla="val 16667" name="adj"/>
            </a:avLst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Extreme Storms (Greece) Turbidity and Flood Waters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/>
          <p:nvPr>
            <p:ph type="ctrTitle"/>
          </p:nvPr>
        </p:nvSpPr>
        <p:spPr>
          <a:xfrm>
            <a:off x="311700" y="744575"/>
            <a:ext cx="8520600" cy="134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b="1" lang="en-GB" sz="1700"/>
              <a:t>2. Satellite Characteristics Needed</a:t>
            </a:r>
            <a:endParaRPr b="1" sz="1700"/>
          </a:p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001D34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6"/>
          <p:cNvSpPr txBox="1"/>
          <p:nvPr>
            <p:ph idx="1" type="subTitle"/>
          </p:nvPr>
        </p:nvSpPr>
        <p:spPr>
          <a:xfrm>
            <a:off x="311700" y="1082125"/>
            <a:ext cx="8520600" cy="403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</a:rPr>
              <a:t>Think about what your satellite needs to “see” from space.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</a:rPr>
              <a:t>Add post‑it notes describing:</a:t>
            </a:r>
            <a:endParaRPr sz="1200">
              <a:solidFill>
                <a:schemeClr val="dk1"/>
              </a:solidFill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</a:rPr>
              <a:t>·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b="1" lang="en-GB" sz="1200">
                <a:solidFill>
                  <a:schemeClr val="dk1"/>
                </a:solidFill>
              </a:rPr>
              <a:t>Spectral resolution:</a:t>
            </a:r>
            <a:r>
              <a:rPr lang="en-GB" sz="1200">
                <a:solidFill>
                  <a:schemeClr val="dk1"/>
                </a:solidFill>
              </a:rPr>
              <a:t> Which wavelengths or bands do you need?</a:t>
            </a:r>
            <a:endParaRPr sz="1200">
              <a:solidFill>
                <a:schemeClr val="dk1"/>
              </a:solidFill>
            </a:endParaRPr>
          </a:p>
          <a:p>
            <a:pPr indent="-22860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-GB" sz="1200">
                <a:solidFill>
                  <a:schemeClr val="dk1"/>
                </a:solidFill>
              </a:rPr>
              <a:t>Visible (water colour), NIR (vegetation in water), SWIR (sediment), thermal (temperature).</a:t>
            </a:r>
            <a:endParaRPr sz="1200">
              <a:solidFill>
                <a:schemeClr val="dk1"/>
              </a:solidFill>
            </a:endParaRPr>
          </a:p>
          <a:p>
            <a:pPr indent="-22860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-GB" sz="1200">
                <a:solidFill>
                  <a:schemeClr val="dk1"/>
                </a:solidFill>
              </a:rPr>
              <a:t>How would hyperspectral data help and when would it be useful?</a:t>
            </a:r>
            <a:endParaRPr sz="1200">
              <a:solidFill>
                <a:schemeClr val="dk1"/>
              </a:solidFill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</a:rPr>
              <a:t>·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b="1" lang="en-GB" sz="1200">
                <a:solidFill>
                  <a:schemeClr val="dk1"/>
                </a:solidFill>
              </a:rPr>
              <a:t>Spatial resolution:</a:t>
            </a:r>
            <a:r>
              <a:rPr lang="en-GB" sz="1200">
                <a:solidFill>
                  <a:schemeClr val="dk1"/>
                </a:solidFill>
              </a:rPr>
              <a:t> How detailed should the image be?</a:t>
            </a:r>
            <a:endParaRPr sz="1200">
              <a:solidFill>
                <a:schemeClr val="dk1"/>
              </a:solidFill>
            </a:endParaRPr>
          </a:p>
          <a:p>
            <a:pPr indent="-22860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-GB" sz="1200">
                <a:solidFill>
                  <a:schemeClr val="dk1"/>
                </a:solidFill>
              </a:rPr>
              <a:t>Do you need to see small features (10–30 m) or large patterns (250–1000 m)?</a:t>
            </a:r>
            <a:endParaRPr sz="1200">
              <a:solidFill>
                <a:schemeClr val="dk1"/>
              </a:solidFill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</a:rPr>
              <a:t>·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b="1" lang="en-GB" sz="1200">
                <a:solidFill>
                  <a:schemeClr val="dk1"/>
                </a:solidFill>
              </a:rPr>
              <a:t>Temporal resolution:</a:t>
            </a:r>
            <a:r>
              <a:rPr lang="en-GB" sz="1200">
                <a:solidFill>
                  <a:schemeClr val="dk1"/>
                </a:solidFill>
              </a:rPr>
              <a:t> How often do you need new images?</a:t>
            </a:r>
            <a:endParaRPr sz="1200">
              <a:solidFill>
                <a:schemeClr val="dk1"/>
              </a:solidFill>
            </a:endParaRPr>
          </a:p>
          <a:p>
            <a:pPr indent="-22860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-GB" sz="1200">
                <a:solidFill>
                  <a:schemeClr val="dk1"/>
                </a:solidFill>
              </a:rPr>
              <a:t>Hourly? Daily? Weekly?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1200">
                <a:solidFill>
                  <a:schemeClr val="dk1"/>
                </a:solidFill>
              </a:rPr>
              <a:t>Post‑it prompt:</a:t>
            </a:r>
            <a:br>
              <a:rPr b="1" lang="en-GB" sz="1200">
                <a:solidFill>
                  <a:schemeClr val="dk1"/>
                </a:solidFill>
              </a:rPr>
            </a:br>
            <a:r>
              <a:rPr lang="en-GB" sz="1200">
                <a:solidFill>
                  <a:schemeClr val="dk1"/>
                </a:solidFill>
              </a:rPr>
              <a:t> </a:t>
            </a:r>
            <a:r>
              <a:rPr i="1" lang="en-GB" sz="1200">
                <a:solidFill>
                  <a:schemeClr val="dk1"/>
                </a:solidFill>
              </a:rPr>
              <a:t>“Our satellite needs to detect…”</a:t>
            </a:r>
            <a:br>
              <a:rPr i="1" lang="en-GB" sz="1200">
                <a:solidFill>
                  <a:schemeClr val="dk1"/>
                </a:solidFill>
              </a:rPr>
            </a:br>
            <a:r>
              <a:rPr lang="en-GB" sz="1200">
                <a:solidFill>
                  <a:schemeClr val="dk1"/>
                </a:solidFill>
              </a:rPr>
              <a:t> </a:t>
            </a:r>
            <a:r>
              <a:rPr i="1" lang="en-GB" sz="1200">
                <a:solidFill>
                  <a:schemeClr val="dk1"/>
                </a:solidFill>
              </a:rPr>
              <a:t>“We need images every…”</a:t>
            </a:r>
            <a:endParaRPr sz="29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/>
          <p:nvPr>
            <p:ph type="ctrTitle"/>
          </p:nvPr>
        </p:nvSpPr>
        <p:spPr>
          <a:xfrm>
            <a:off x="282575" y="331000"/>
            <a:ext cx="8520600" cy="134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700"/>
              <a:t>2. Satellite Characteristics Needed</a:t>
            </a:r>
            <a:endParaRPr b="1" sz="1600">
              <a:solidFill>
                <a:srgbClr val="001D34"/>
              </a:solidFill>
            </a:endParaRPr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7"/>
          <p:cNvSpPr txBox="1"/>
          <p:nvPr>
            <p:ph idx="1" type="subTitle"/>
          </p:nvPr>
        </p:nvSpPr>
        <p:spPr>
          <a:xfrm>
            <a:off x="311700" y="1466575"/>
            <a:ext cx="8520600" cy="365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rgbClr val="001D34"/>
                </a:solidFill>
              </a:rPr>
              <a:t> </a:t>
            </a:r>
            <a:endParaRPr b="1" sz="1700">
              <a:solidFill>
                <a:srgbClr val="001D34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</p:txBody>
      </p:sp>
      <p:sp>
        <p:nvSpPr>
          <p:cNvPr id="105" name="Google Shape;105;p17"/>
          <p:cNvSpPr/>
          <p:nvPr/>
        </p:nvSpPr>
        <p:spPr>
          <a:xfrm>
            <a:off x="199350" y="8490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Thermal, daily during summer (25C at day, colder at night) - 300m</a:t>
            </a:r>
            <a:endParaRPr sz="12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Color</a:t>
            </a:r>
            <a:endParaRPr sz="1200"/>
          </a:p>
        </p:txBody>
      </p:sp>
      <p:sp>
        <p:nvSpPr>
          <p:cNvPr id="106" name="Google Shape;106;p17"/>
          <p:cNvSpPr/>
          <p:nvPr/>
        </p:nvSpPr>
        <p:spPr>
          <a:xfrm>
            <a:off x="311700" y="188895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Visible range (taking color)</a:t>
            </a:r>
            <a:endParaRPr sz="1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Hourly (rain, different within minutes)</a:t>
            </a:r>
            <a:endParaRPr sz="11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/>
              <a:t>Low spectral resolution</a:t>
            </a:r>
            <a:endParaRPr sz="1100"/>
          </a:p>
        </p:txBody>
      </p:sp>
      <p:sp>
        <p:nvSpPr>
          <p:cNvPr id="107" name="Google Shape;107;p17"/>
          <p:cNvSpPr/>
          <p:nvPr/>
        </p:nvSpPr>
        <p:spPr>
          <a:xfrm>
            <a:off x="2030075" y="8490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Thermal IF for temperature (every few hours)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Light for water quality (color)</a:t>
            </a:r>
            <a:endParaRPr/>
          </a:p>
        </p:txBody>
      </p:sp>
      <p:sp>
        <p:nvSpPr>
          <p:cNvPr id="108" name="Google Shape;108;p17"/>
          <p:cNvSpPr/>
          <p:nvPr/>
        </p:nvSpPr>
        <p:spPr>
          <a:xfrm>
            <a:off x="5446575" y="1839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7"/>
          <p:cNvSpPr/>
          <p:nvPr/>
        </p:nvSpPr>
        <p:spPr>
          <a:xfrm>
            <a:off x="5598975" y="19917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7"/>
          <p:cNvSpPr/>
          <p:nvPr/>
        </p:nvSpPr>
        <p:spPr>
          <a:xfrm>
            <a:off x="5735175" y="2178327"/>
            <a:ext cx="1882200" cy="11547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Ocean acidification: pH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Temporal: weekly, monthly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Resolution: 10-30m</a:t>
            </a:r>
            <a:endParaRPr/>
          </a:p>
        </p:txBody>
      </p:sp>
      <p:sp>
        <p:nvSpPr>
          <p:cNvPr id="111" name="Google Shape;111;p17"/>
          <p:cNvSpPr/>
          <p:nvPr/>
        </p:nvSpPr>
        <p:spPr>
          <a:xfrm>
            <a:off x="7617275" y="1839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7"/>
          <p:cNvSpPr/>
          <p:nvPr/>
        </p:nvSpPr>
        <p:spPr>
          <a:xfrm>
            <a:off x="7769675" y="19917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7"/>
          <p:cNvSpPr/>
          <p:nvPr/>
        </p:nvSpPr>
        <p:spPr>
          <a:xfrm>
            <a:off x="8085025" y="1530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Temporal: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Weekly should be fine, unless spreading quickly, then maybe daily</a:t>
            </a:r>
            <a:endParaRPr/>
          </a:p>
        </p:txBody>
      </p:sp>
      <p:sp>
        <p:nvSpPr>
          <p:cNvPr id="114" name="Google Shape;114;p17"/>
          <p:cNvSpPr/>
          <p:nvPr/>
        </p:nvSpPr>
        <p:spPr>
          <a:xfrm>
            <a:off x="5313400" y="889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7"/>
          <p:cNvSpPr/>
          <p:nvPr/>
        </p:nvSpPr>
        <p:spPr>
          <a:xfrm>
            <a:off x="5465800" y="2413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7"/>
          <p:cNvSpPr/>
          <p:nvPr/>
        </p:nvSpPr>
        <p:spPr>
          <a:xfrm>
            <a:off x="5618200" y="3937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Continuous rains, flooding short, status of waterways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7" name="Google Shape;117;p17"/>
          <p:cNvSpPr/>
          <p:nvPr/>
        </p:nvSpPr>
        <p:spPr>
          <a:xfrm>
            <a:off x="7704500" y="889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7"/>
          <p:cNvSpPr/>
          <p:nvPr/>
        </p:nvSpPr>
        <p:spPr>
          <a:xfrm>
            <a:off x="7856900" y="2413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17"/>
          <p:cNvSpPr/>
          <p:nvPr/>
        </p:nvSpPr>
        <p:spPr>
          <a:xfrm>
            <a:off x="8009300" y="3937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17"/>
          <p:cNvSpPr/>
          <p:nvPr/>
        </p:nvSpPr>
        <p:spPr>
          <a:xfrm rot="30693">
            <a:off x="3108846" y="1919240"/>
            <a:ext cx="1747270" cy="990638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7"/>
          <p:cNvSpPr/>
          <p:nvPr/>
        </p:nvSpPr>
        <p:spPr>
          <a:xfrm rot="30693">
            <a:off x="3276753" y="2054365"/>
            <a:ext cx="1747270" cy="990638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7"/>
          <p:cNvSpPr/>
          <p:nvPr/>
        </p:nvSpPr>
        <p:spPr>
          <a:xfrm rot="30693">
            <a:off x="766960" y="2936615"/>
            <a:ext cx="1747270" cy="990638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7"/>
          <p:cNvSpPr/>
          <p:nvPr/>
        </p:nvSpPr>
        <p:spPr>
          <a:xfrm rot="30501">
            <a:off x="693147" y="3929605"/>
            <a:ext cx="4159064" cy="1064141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Algal blooms</a:t>
            </a:r>
            <a:r>
              <a:rPr lang="en-GB"/>
              <a:t>: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Wavelengths</a:t>
            </a:r>
            <a:r>
              <a:rPr lang="en-GB"/>
              <a:t>: green/blue, NIR + TIR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Spatial res: 15-20m (lakes), 100m (coastline)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Temporal res: weekly (lakes), daily (coastline)</a:t>
            </a:r>
            <a:endParaRPr/>
          </a:p>
        </p:txBody>
      </p:sp>
      <p:sp>
        <p:nvSpPr>
          <p:cNvPr id="124" name="Google Shape;124;p17"/>
          <p:cNvSpPr/>
          <p:nvPr/>
        </p:nvSpPr>
        <p:spPr>
          <a:xfrm>
            <a:off x="5751375" y="36707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7"/>
          <p:cNvSpPr/>
          <p:nvPr/>
        </p:nvSpPr>
        <p:spPr>
          <a:xfrm>
            <a:off x="5751375" y="412735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10-30m, daily resolution</a:t>
            </a:r>
            <a:endParaRPr/>
          </a:p>
        </p:txBody>
      </p:sp>
      <p:sp>
        <p:nvSpPr>
          <p:cNvPr id="126" name="Google Shape;126;p17"/>
          <p:cNvSpPr/>
          <p:nvPr/>
        </p:nvSpPr>
        <p:spPr>
          <a:xfrm>
            <a:off x="4771600" y="31529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Visible channels for algal blooms</a:t>
            </a:r>
            <a:endParaRPr/>
          </a:p>
        </p:txBody>
      </p:sp>
      <p:sp>
        <p:nvSpPr>
          <p:cNvPr id="127" name="Google Shape;127;p17"/>
          <p:cNvSpPr/>
          <p:nvPr/>
        </p:nvSpPr>
        <p:spPr>
          <a:xfrm>
            <a:off x="8082300" y="35162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Spatial: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Large areas</a:t>
            </a:r>
            <a:endParaRPr/>
          </a:p>
        </p:txBody>
      </p:sp>
      <p:sp>
        <p:nvSpPr>
          <p:cNvPr id="128" name="Google Shape;128;p17"/>
          <p:cNvSpPr/>
          <p:nvPr/>
        </p:nvSpPr>
        <p:spPr>
          <a:xfrm>
            <a:off x="8082300" y="25233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Spectral bands: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NIR - vegetation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Thermal (temperature)</a:t>
            </a:r>
            <a:endParaRPr/>
          </a:p>
        </p:txBody>
      </p:sp>
      <p:sp>
        <p:nvSpPr>
          <p:cNvPr id="129" name="Google Shape;129;p17"/>
          <p:cNvSpPr/>
          <p:nvPr/>
        </p:nvSpPr>
        <p:spPr>
          <a:xfrm rot="30501">
            <a:off x="607972" y="2899855"/>
            <a:ext cx="4159064" cy="1064141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Turbidity</a:t>
            </a:r>
            <a:r>
              <a:rPr lang="en-GB"/>
              <a:t>: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Wavelengths: red/green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Spatial res: 50-100m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Temporal res: 1-3 days</a:t>
            </a:r>
            <a:endParaRPr/>
          </a:p>
        </p:txBody>
      </p:sp>
      <p:sp>
        <p:nvSpPr>
          <p:cNvPr id="130" name="Google Shape;130;p17"/>
          <p:cNvSpPr/>
          <p:nvPr/>
        </p:nvSpPr>
        <p:spPr>
          <a:xfrm rot="31050">
            <a:off x="7958703" y="4183280"/>
            <a:ext cx="2192189" cy="990641"/>
          </a:xfrm>
          <a:prstGeom prst="roundRect">
            <a:avLst>
              <a:gd fmla="val 6448" name="adj"/>
            </a:avLst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Extreme Storms: Visible bands, high to moderate spatial scale and weekly temporal resultion</a:t>
            </a:r>
            <a:endParaRPr/>
          </a:p>
        </p:txBody>
      </p:sp>
      <p:sp>
        <p:nvSpPr>
          <p:cNvPr id="131" name="Google Shape;131;p17"/>
          <p:cNvSpPr/>
          <p:nvPr/>
        </p:nvSpPr>
        <p:spPr>
          <a:xfrm rot="31050">
            <a:off x="8488178" y="4967630"/>
            <a:ext cx="2192189" cy="990641"/>
          </a:xfrm>
          <a:prstGeom prst="roundRect">
            <a:avLst>
              <a:gd fmla="val 6448" name="adj"/>
            </a:avLst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SST: weekly, low spatial resolution, Thermal bands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"/>
          <p:cNvSpPr txBox="1"/>
          <p:nvPr>
            <p:ph type="ctrTitle"/>
          </p:nvPr>
        </p:nvSpPr>
        <p:spPr>
          <a:xfrm>
            <a:off x="311700" y="744575"/>
            <a:ext cx="8520600" cy="134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b="1" lang="en-GB" sz="1700"/>
              <a:t>3. In Situ Sensors Required</a:t>
            </a:r>
            <a:endParaRPr b="1" sz="1700"/>
          </a:p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001D34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8"/>
          <p:cNvSpPr txBox="1"/>
          <p:nvPr>
            <p:ph idx="1" type="subTitle"/>
          </p:nvPr>
        </p:nvSpPr>
        <p:spPr>
          <a:xfrm>
            <a:off x="311700" y="1082125"/>
            <a:ext cx="8520600" cy="403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Satellites can’t do everything—ground‑based measurements help validate and improve the data.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Add post‑it notes describing:</a:t>
            </a:r>
            <a:endParaRPr sz="1200">
              <a:solidFill>
                <a:schemeClr val="dk1"/>
              </a:solidFill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dk1"/>
                </a:solidFill>
              </a:rPr>
              <a:t>·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en-GB" sz="1200">
                <a:solidFill>
                  <a:schemeClr val="dk1"/>
                </a:solidFill>
              </a:rPr>
              <a:t>What in situ tools would help?</a:t>
            </a:r>
            <a:endParaRPr sz="1200">
              <a:solidFill>
                <a:schemeClr val="dk1"/>
              </a:solidFill>
            </a:endParaRPr>
          </a:p>
          <a:p>
            <a:pPr indent="-22860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-GB" sz="1200">
                <a:solidFill>
                  <a:schemeClr val="dk1"/>
                </a:solidFill>
              </a:rPr>
              <a:t>Buoys, water samplers, drones, turbidity sensors, temperature loggers, citizen science.</a:t>
            </a:r>
            <a:endParaRPr sz="1200">
              <a:solidFill>
                <a:schemeClr val="dk1"/>
              </a:solidFill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dk1"/>
                </a:solidFill>
              </a:rPr>
              <a:t>·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en-GB" sz="1200">
                <a:solidFill>
                  <a:schemeClr val="dk1"/>
                </a:solidFill>
              </a:rPr>
              <a:t>What measurements do you need?</a:t>
            </a:r>
            <a:endParaRPr sz="1200">
              <a:solidFill>
                <a:schemeClr val="dk1"/>
              </a:solidFill>
            </a:endParaRPr>
          </a:p>
          <a:p>
            <a:pPr indent="-22860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-GB" sz="1200">
                <a:solidFill>
                  <a:schemeClr val="dk1"/>
                </a:solidFill>
              </a:rPr>
              <a:t>Chlorophyll‑a, turbidity, nutrients, temperature, pH, dissolved oxygen.</a:t>
            </a:r>
            <a:endParaRPr sz="1200">
              <a:solidFill>
                <a:schemeClr val="dk1"/>
              </a:solidFill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dk1"/>
                </a:solidFill>
              </a:rPr>
              <a:t>·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en-GB" sz="1200">
                <a:solidFill>
                  <a:schemeClr val="dk1"/>
                </a:solidFill>
              </a:rPr>
              <a:t>Where would you place the sensors?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200">
                <a:solidFill>
                  <a:schemeClr val="dk1"/>
                </a:solidFill>
              </a:rPr>
              <a:t>Post‑it prompt:</a:t>
            </a:r>
            <a:br>
              <a:rPr b="1" lang="en-GB" sz="1200">
                <a:solidFill>
                  <a:schemeClr val="dk1"/>
                </a:solidFill>
              </a:rPr>
            </a:br>
            <a:r>
              <a:rPr lang="en-GB" sz="1200">
                <a:solidFill>
                  <a:schemeClr val="dk1"/>
                </a:solidFill>
              </a:rPr>
              <a:t> </a:t>
            </a:r>
            <a:r>
              <a:rPr i="1" lang="en-GB" sz="1200">
                <a:solidFill>
                  <a:schemeClr val="dk1"/>
                </a:solidFill>
              </a:rPr>
              <a:t>“Our in situ sensors will measure…”</a:t>
            </a:r>
            <a:br>
              <a:rPr i="1" lang="en-GB" sz="1200">
                <a:solidFill>
                  <a:schemeClr val="dk1"/>
                </a:solidFill>
              </a:rPr>
            </a:br>
            <a:r>
              <a:rPr lang="en-GB" sz="1200">
                <a:solidFill>
                  <a:schemeClr val="dk1"/>
                </a:solidFill>
              </a:rPr>
              <a:t> </a:t>
            </a:r>
            <a:r>
              <a:rPr i="1" lang="en-GB" sz="1200">
                <a:solidFill>
                  <a:schemeClr val="dk1"/>
                </a:solidFill>
              </a:rPr>
              <a:t>“We will place sensors at…”</a:t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9"/>
          <p:cNvSpPr txBox="1"/>
          <p:nvPr>
            <p:ph type="ctrTitle"/>
          </p:nvPr>
        </p:nvSpPr>
        <p:spPr>
          <a:xfrm>
            <a:off x="282575" y="331000"/>
            <a:ext cx="8520600" cy="134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700"/>
              <a:t>3. In Situ Sensors Required</a:t>
            </a:r>
            <a:endParaRPr b="1" sz="1600">
              <a:solidFill>
                <a:srgbClr val="001D34"/>
              </a:solidFill>
            </a:endParaRPr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9"/>
          <p:cNvSpPr txBox="1"/>
          <p:nvPr>
            <p:ph idx="1" type="subTitle"/>
          </p:nvPr>
        </p:nvSpPr>
        <p:spPr>
          <a:xfrm>
            <a:off x="311700" y="1466575"/>
            <a:ext cx="8520600" cy="365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rgbClr val="001D34"/>
                </a:solidFill>
              </a:rPr>
              <a:t> </a:t>
            </a:r>
            <a:endParaRPr b="1" sz="1700">
              <a:solidFill>
                <a:srgbClr val="001D34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</p:txBody>
      </p:sp>
      <p:sp>
        <p:nvSpPr>
          <p:cNvPr id="144" name="Google Shape;144;p19"/>
          <p:cNvSpPr/>
          <p:nvPr/>
        </p:nvSpPr>
        <p:spPr>
          <a:xfrm>
            <a:off x="835200" y="1839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9"/>
          <p:cNvSpPr/>
          <p:nvPr/>
        </p:nvSpPr>
        <p:spPr>
          <a:xfrm>
            <a:off x="1282600" y="237085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9"/>
          <p:cNvSpPr/>
          <p:nvPr/>
        </p:nvSpPr>
        <p:spPr>
          <a:xfrm>
            <a:off x="1073075" y="20766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9"/>
          <p:cNvSpPr/>
          <p:nvPr/>
        </p:nvSpPr>
        <p:spPr>
          <a:xfrm>
            <a:off x="5446575" y="1839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9"/>
          <p:cNvSpPr/>
          <p:nvPr/>
        </p:nvSpPr>
        <p:spPr>
          <a:xfrm>
            <a:off x="5598975" y="19917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9"/>
          <p:cNvSpPr/>
          <p:nvPr/>
        </p:nvSpPr>
        <p:spPr>
          <a:xfrm>
            <a:off x="3847300" y="336115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Citizen science, pH, validation by experts</a:t>
            </a:r>
            <a:endParaRPr/>
          </a:p>
        </p:txBody>
      </p:sp>
      <p:sp>
        <p:nvSpPr>
          <p:cNvPr id="150" name="Google Shape;150;p19"/>
          <p:cNvSpPr/>
          <p:nvPr/>
        </p:nvSpPr>
        <p:spPr>
          <a:xfrm>
            <a:off x="7960250" y="1839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Chlorophyll</a:t>
            </a:r>
            <a:endParaRPr/>
          </a:p>
        </p:txBody>
      </p:sp>
      <p:sp>
        <p:nvSpPr>
          <p:cNvPr id="151" name="Google Shape;151;p19"/>
          <p:cNvSpPr/>
          <p:nvPr/>
        </p:nvSpPr>
        <p:spPr>
          <a:xfrm>
            <a:off x="7960250" y="38231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Temperature logger</a:t>
            </a:r>
            <a:endParaRPr/>
          </a:p>
        </p:txBody>
      </p:sp>
      <p:sp>
        <p:nvSpPr>
          <p:cNvPr id="152" name="Google Shape;152;p19"/>
          <p:cNvSpPr/>
          <p:nvPr/>
        </p:nvSpPr>
        <p:spPr>
          <a:xfrm>
            <a:off x="7960250" y="28296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Nutrient</a:t>
            </a:r>
            <a:endParaRPr/>
          </a:p>
        </p:txBody>
      </p:sp>
      <p:sp>
        <p:nvSpPr>
          <p:cNvPr id="153" name="Google Shape;153;p19"/>
          <p:cNvSpPr/>
          <p:nvPr/>
        </p:nvSpPr>
        <p:spPr>
          <a:xfrm>
            <a:off x="5313400" y="889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9"/>
          <p:cNvSpPr/>
          <p:nvPr/>
        </p:nvSpPr>
        <p:spPr>
          <a:xfrm>
            <a:off x="5465800" y="2413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9"/>
          <p:cNvSpPr/>
          <p:nvPr/>
        </p:nvSpPr>
        <p:spPr>
          <a:xfrm>
            <a:off x="5618200" y="3937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9"/>
          <p:cNvSpPr/>
          <p:nvPr/>
        </p:nvSpPr>
        <p:spPr>
          <a:xfrm>
            <a:off x="7704500" y="889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9"/>
          <p:cNvSpPr/>
          <p:nvPr/>
        </p:nvSpPr>
        <p:spPr>
          <a:xfrm>
            <a:off x="7856900" y="2413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9"/>
          <p:cNvSpPr/>
          <p:nvPr/>
        </p:nvSpPr>
        <p:spPr>
          <a:xfrm>
            <a:off x="8009300" y="3937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9"/>
          <p:cNvSpPr/>
          <p:nvPr/>
        </p:nvSpPr>
        <p:spPr>
          <a:xfrm rot="-2361">
            <a:off x="3107049" y="1921516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9"/>
          <p:cNvSpPr/>
          <p:nvPr/>
        </p:nvSpPr>
        <p:spPr>
          <a:xfrm rot="-2361">
            <a:off x="3276228" y="205504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9"/>
          <p:cNvSpPr/>
          <p:nvPr/>
        </p:nvSpPr>
        <p:spPr>
          <a:xfrm rot="-2361">
            <a:off x="3445408" y="2188573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9"/>
          <p:cNvSpPr/>
          <p:nvPr/>
        </p:nvSpPr>
        <p:spPr>
          <a:xfrm rot="-2361">
            <a:off x="3614587" y="2322101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9"/>
          <p:cNvSpPr/>
          <p:nvPr/>
        </p:nvSpPr>
        <p:spPr>
          <a:xfrm>
            <a:off x="5751375" y="36707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9"/>
          <p:cNvSpPr/>
          <p:nvPr/>
        </p:nvSpPr>
        <p:spPr>
          <a:xfrm>
            <a:off x="5903775" y="38231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9"/>
          <p:cNvSpPr/>
          <p:nvPr/>
        </p:nvSpPr>
        <p:spPr>
          <a:xfrm>
            <a:off x="6056175" y="39755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9"/>
          <p:cNvSpPr/>
          <p:nvPr/>
        </p:nvSpPr>
        <p:spPr>
          <a:xfrm rot="31050">
            <a:off x="287028" y="3975355"/>
            <a:ext cx="2192189" cy="990641"/>
          </a:xfrm>
          <a:prstGeom prst="roundRect">
            <a:avLst>
              <a:gd fmla="val 6448" name="adj"/>
            </a:avLst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Extreme Storms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Turbidity sensor maybe temperature</a:t>
            </a:r>
            <a:endParaRPr/>
          </a:p>
        </p:txBody>
      </p:sp>
      <p:sp>
        <p:nvSpPr>
          <p:cNvPr id="167" name="Google Shape;167;p19"/>
          <p:cNvSpPr/>
          <p:nvPr/>
        </p:nvSpPr>
        <p:spPr>
          <a:xfrm rot="31050">
            <a:off x="165978" y="2902255"/>
            <a:ext cx="2192189" cy="990641"/>
          </a:xfrm>
          <a:prstGeom prst="roundRect">
            <a:avLst>
              <a:gd fmla="val 6448" name="adj"/>
            </a:avLst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Increasing sea temperatures: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Temperature sensors - in ocean</a:t>
            </a:r>
            <a:endParaRPr/>
          </a:p>
        </p:txBody>
      </p:sp>
      <p:sp>
        <p:nvSpPr>
          <p:cNvPr id="168" name="Google Shape;168;p19"/>
          <p:cNvSpPr/>
          <p:nvPr/>
        </p:nvSpPr>
        <p:spPr>
          <a:xfrm rot="31050">
            <a:off x="2488128" y="4224430"/>
            <a:ext cx="2192189" cy="990641"/>
          </a:xfrm>
          <a:prstGeom prst="roundRect">
            <a:avLst>
              <a:gd fmla="val 6448" name="adj"/>
            </a:avLst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River and Ocean water quality: Citizen science ‘Surfers against sewage’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0"/>
          <p:cNvSpPr txBox="1"/>
          <p:nvPr>
            <p:ph type="ctrTitle"/>
          </p:nvPr>
        </p:nvSpPr>
        <p:spPr>
          <a:xfrm>
            <a:off x="311700" y="744575"/>
            <a:ext cx="8520600" cy="134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b="1" lang="en-GB" sz="1700"/>
              <a:t>4. Modelling Tools to Predict Changes</a:t>
            </a:r>
            <a:endParaRPr b="1" sz="1700"/>
          </a:p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001D34"/>
              </a:solidFill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20"/>
          <p:cNvSpPr txBox="1"/>
          <p:nvPr>
            <p:ph idx="1" type="subTitle"/>
          </p:nvPr>
        </p:nvSpPr>
        <p:spPr>
          <a:xfrm>
            <a:off x="311700" y="1082125"/>
            <a:ext cx="8520600" cy="403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</a:rPr>
              <a:t>Models help forecast what might happen next.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</a:rPr>
              <a:t>Add post‑it notes describing:</a:t>
            </a:r>
            <a:endParaRPr sz="1200">
              <a:solidFill>
                <a:schemeClr val="dk1"/>
              </a:solidFill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</a:rPr>
              <a:t>·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en-GB" sz="1200">
                <a:solidFill>
                  <a:schemeClr val="dk1"/>
                </a:solidFill>
              </a:rPr>
              <a:t>What predictions would be useful?</a:t>
            </a:r>
            <a:endParaRPr sz="1200">
              <a:solidFill>
                <a:schemeClr val="dk1"/>
              </a:solidFill>
            </a:endParaRPr>
          </a:p>
          <a:p>
            <a:pPr indent="-22860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-GB" sz="1200">
                <a:solidFill>
                  <a:schemeClr val="dk1"/>
                </a:solidFill>
              </a:rPr>
              <a:t>Algal bloom forecasts, sediment movement, pollution spread, temperature changes.</a:t>
            </a:r>
            <a:endParaRPr sz="1200">
              <a:solidFill>
                <a:schemeClr val="dk1"/>
              </a:solidFill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</a:rPr>
              <a:t>·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en-GB" sz="1200">
                <a:solidFill>
                  <a:schemeClr val="dk1"/>
                </a:solidFill>
              </a:rPr>
              <a:t>What inputs does the model need?</a:t>
            </a:r>
            <a:endParaRPr sz="1200">
              <a:solidFill>
                <a:schemeClr val="dk1"/>
              </a:solidFill>
            </a:endParaRPr>
          </a:p>
          <a:p>
            <a:pPr indent="-228600" lvl="0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-GB" sz="1200">
                <a:solidFill>
                  <a:schemeClr val="dk1"/>
                </a:solidFill>
              </a:rPr>
              <a:t>Satellite data, in situ data, weather forecasts, river flow, tides.</a:t>
            </a:r>
            <a:endParaRPr sz="1200">
              <a:solidFill>
                <a:schemeClr val="dk1"/>
              </a:solidFill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chemeClr val="dk1"/>
                </a:solidFill>
              </a:rPr>
              <a:t>·</a:t>
            </a:r>
            <a:r>
              <a:rPr lang="en-GB" sz="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en-GB" sz="1200">
                <a:solidFill>
                  <a:schemeClr val="dk1"/>
                </a:solidFill>
              </a:rPr>
              <a:t>What questions should the model answer?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chemeClr val="dk1"/>
                </a:solidFill>
              </a:rPr>
              <a:t>Post‑it prompt:</a:t>
            </a:r>
            <a:br>
              <a:rPr b="1" lang="en-GB" sz="1200">
                <a:solidFill>
                  <a:schemeClr val="dk1"/>
                </a:solidFill>
              </a:rPr>
            </a:br>
            <a:r>
              <a:rPr lang="en-GB" sz="1200">
                <a:solidFill>
                  <a:schemeClr val="dk1"/>
                </a:solidFill>
              </a:rPr>
              <a:t> </a:t>
            </a:r>
            <a:r>
              <a:rPr i="1" lang="en-GB" sz="1200">
                <a:solidFill>
                  <a:schemeClr val="dk1"/>
                </a:solidFill>
              </a:rPr>
              <a:t>“Our model will help predict…”</a:t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1"/>
          <p:cNvSpPr txBox="1"/>
          <p:nvPr>
            <p:ph type="ctrTitle"/>
          </p:nvPr>
        </p:nvSpPr>
        <p:spPr>
          <a:xfrm>
            <a:off x="282575" y="331000"/>
            <a:ext cx="8520600" cy="134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1700"/>
              <a:t>4. Modelling Tools to Predict Changes</a:t>
            </a:r>
            <a:endParaRPr b="1" sz="1600">
              <a:solidFill>
                <a:srgbClr val="001D34"/>
              </a:solidFill>
            </a:endParaRPr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1"/>
          <p:cNvSpPr txBox="1"/>
          <p:nvPr>
            <p:ph idx="1" type="subTitle"/>
          </p:nvPr>
        </p:nvSpPr>
        <p:spPr>
          <a:xfrm>
            <a:off x="311700" y="1466575"/>
            <a:ext cx="8520600" cy="365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700">
                <a:solidFill>
                  <a:srgbClr val="001D34"/>
                </a:solidFill>
              </a:rPr>
              <a:t> </a:t>
            </a:r>
            <a:endParaRPr b="1" sz="1700">
              <a:solidFill>
                <a:srgbClr val="001D34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/>
          </a:p>
        </p:txBody>
      </p:sp>
      <p:sp>
        <p:nvSpPr>
          <p:cNvPr id="181" name="Google Shape;181;p21"/>
          <p:cNvSpPr/>
          <p:nvPr/>
        </p:nvSpPr>
        <p:spPr>
          <a:xfrm>
            <a:off x="418150" y="158145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21"/>
          <p:cNvSpPr/>
          <p:nvPr/>
        </p:nvSpPr>
        <p:spPr>
          <a:xfrm>
            <a:off x="991325" y="25297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1"/>
          <p:cNvSpPr/>
          <p:nvPr/>
        </p:nvSpPr>
        <p:spPr>
          <a:xfrm>
            <a:off x="615875" y="20766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21"/>
          <p:cNvSpPr/>
          <p:nvPr/>
        </p:nvSpPr>
        <p:spPr>
          <a:xfrm>
            <a:off x="5446575" y="1839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1"/>
          <p:cNvSpPr/>
          <p:nvPr/>
        </p:nvSpPr>
        <p:spPr>
          <a:xfrm>
            <a:off x="5598975" y="19917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1"/>
          <p:cNvSpPr/>
          <p:nvPr/>
        </p:nvSpPr>
        <p:spPr>
          <a:xfrm>
            <a:off x="5751375" y="21441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1"/>
          <p:cNvSpPr/>
          <p:nvPr/>
        </p:nvSpPr>
        <p:spPr>
          <a:xfrm>
            <a:off x="7617275" y="18393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1"/>
          <p:cNvSpPr/>
          <p:nvPr/>
        </p:nvSpPr>
        <p:spPr>
          <a:xfrm>
            <a:off x="7769675" y="19917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21"/>
          <p:cNvSpPr/>
          <p:nvPr/>
        </p:nvSpPr>
        <p:spPr>
          <a:xfrm>
            <a:off x="7922075" y="214417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21"/>
          <p:cNvSpPr/>
          <p:nvPr/>
        </p:nvSpPr>
        <p:spPr>
          <a:xfrm>
            <a:off x="5313400" y="889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1"/>
          <p:cNvSpPr/>
          <p:nvPr/>
        </p:nvSpPr>
        <p:spPr>
          <a:xfrm>
            <a:off x="5465800" y="2413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1"/>
          <p:cNvSpPr/>
          <p:nvPr/>
        </p:nvSpPr>
        <p:spPr>
          <a:xfrm>
            <a:off x="5618200" y="3937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B7B7B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21"/>
          <p:cNvSpPr/>
          <p:nvPr/>
        </p:nvSpPr>
        <p:spPr>
          <a:xfrm>
            <a:off x="7704500" y="889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1"/>
          <p:cNvSpPr/>
          <p:nvPr/>
        </p:nvSpPr>
        <p:spPr>
          <a:xfrm>
            <a:off x="7856900" y="2413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21"/>
          <p:cNvSpPr/>
          <p:nvPr/>
        </p:nvSpPr>
        <p:spPr>
          <a:xfrm>
            <a:off x="8009300" y="393700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E6913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21"/>
          <p:cNvSpPr/>
          <p:nvPr/>
        </p:nvSpPr>
        <p:spPr>
          <a:xfrm rot="31874">
            <a:off x="3109008" y="1919039"/>
            <a:ext cx="1747275" cy="990341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21"/>
          <p:cNvSpPr/>
          <p:nvPr/>
        </p:nvSpPr>
        <p:spPr>
          <a:xfrm rot="31874">
            <a:off x="3276855" y="2054239"/>
            <a:ext cx="1747275" cy="990341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21"/>
          <p:cNvSpPr/>
          <p:nvPr/>
        </p:nvSpPr>
        <p:spPr>
          <a:xfrm rot="31874">
            <a:off x="3444701" y="2189439"/>
            <a:ext cx="1747275" cy="990341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21"/>
          <p:cNvSpPr/>
          <p:nvPr/>
        </p:nvSpPr>
        <p:spPr>
          <a:xfrm rot="31874">
            <a:off x="3632397" y="2344464"/>
            <a:ext cx="1747275" cy="990341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1"/>
          <p:cNvSpPr/>
          <p:nvPr/>
        </p:nvSpPr>
        <p:spPr>
          <a:xfrm>
            <a:off x="5751375" y="36707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21"/>
          <p:cNvSpPr/>
          <p:nvPr/>
        </p:nvSpPr>
        <p:spPr>
          <a:xfrm>
            <a:off x="5903775" y="38231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21"/>
          <p:cNvSpPr/>
          <p:nvPr/>
        </p:nvSpPr>
        <p:spPr>
          <a:xfrm>
            <a:off x="6056175" y="3975525"/>
            <a:ext cx="1747500" cy="9903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21"/>
          <p:cNvSpPr/>
          <p:nvPr/>
        </p:nvSpPr>
        <p:spPr>
          <a:xfrm rot="31050">
            <a:off x="287028" y="3975355"/>
            <a:ext cx="2192189" cy="990641"/>
          </a:xfrm>
          <a:prstGeom prst="roundRect">
            <a:avLst>
              <a:gd fmla="val 6448" name="adj"/>
            </a:avLst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Extreme Storms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Detection and prediction to understand where flood is occurring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