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d0c53ab1eb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d0c53ab1eb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d0c53ab1eb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d0c53ab1eb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d0c53ab1eb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d0c53ab1eb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d0c53ab1eb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d0c53ab1eb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d0c53ab1eb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d0c53ab1eb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d0c53ab1eb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d0c53ab1eb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261101"/>
            <a:ext cx="8520600" cy="1345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>
                <a:solidFill>
                  <a:srgbClr val="001D34"/>
                </a:solidFill>
              </a:rPr>
              <a:t>Calidad del agua desde el espacio – CSIRO AquaWatch</a:t>
            </a:r>
            <a:endParaRPr b="1" sz="1600">
              <a:solidFill>
                <a:srgbClr val="001D34"/>
              </a:solidFill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691850"/>
            <a:ext cx="8520600" cy="442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32500"/>
          </a:bodyPr>
          <a:lstStyle/>
          <a:p>
            <a:pPr indent="0" lvl="0" marL="0" rtl="0" algn="l">
              <a:lnSpc>
                <a:spcPct val="142857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-GB" sz="4842">
                <a:solidFill>
                  <a:schemeClr val="dk1"/>
                </a:solidFill>
              </a:rPr>
              <a:t>Instrucciones de la actividad de retroalimentación</a:t>
            </a:r>
            <a:endParaRPr b="1" sz="4842">
              <a:solidFill>
                <a:schemeClr val="dk1"/>
              </a:solidFill>
            </a:endParaRPr>
          </a:p>
          <a:p>
            <a:pPr indent="-324407" lvl="0" marL="457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-GB" sz="4642">
                <a:solidFill>
                  <a:schemeClr val="dk1"/>
                </a:solidFill>
              </a:rPr>
              <a:t>¡Enciendan sus cámaras y saluden!</a:t>
            </a:r>
            <a:endParaRPr sz="4642">
              <a:solidFill>
                <a:schemeClr val="dk1"/>
              </a:solidFill>
            </a:endParaRPr>
          </a:p>
          <a:p>
            <a:pPr indent="-32440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-GB" sz="4642">
                <a:solidFill>
                  <a:schemeClr val="dk1"/>
                </a:solidFill>
              </a:rPr>
              <a:t>Reflexionen sobre las preguntas que se muestran en la pantalla.</a:t>
            </a:r>
            <a:endParaRPr sz="4642">
              <a:solidFill>
                <a:schemeClr val="dk1"/>
              </a:solidFill>
            </a:endParaRPr>
          </a:p>
          <a:p>
            <a:pPr indent="-32440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-GB" sz="4642">
                <a:solidFill>
                  <a:schemeClr val="dk1"/>
                </a:solidFill>
              </a:rPr>
              <a:t>Compartan sus ideas de las siguientes formas:</a:t>
            </a:r>
            <a:endParaRPr sz="4642">
              <a:solidFill>
                <a:schemeClr val="dk1"/>
              </a:solidFill>
            </a:endParaRPr>
          </a:p>
          <a:p>
            <a:pPr indent="-324407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-GB" sz="4642">
                <a:solidFill>
                  <a:schemeClr val="dk1"/>
                </a:solidFill>
              </a:rPr>
              <a:t>Comentándolas con su facilitador(a), o</a:t>
            </a:r>
            <a:endParaRPr sz="4642">
              <a:solidFill>
                <a:schemeClr val="dk1"/>
              </a:solidFill>
            </a:endParaRPr>
          </a:p>
          <a:p>
            <a:pPr indent="-324407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-GB" sz="4642">
                <a:solidFill>
                  <a:schemeClr val="dk1"/>
                </a:solidFill>
              </a:rPr>
              <a:t>Añadiendo sus respuestas en notas adhesivas (Post‑it) o escribiéndolas en el chat.</a:t>
            </a:r>
            <a:endParaRPr sz="4642">
              <a:solidFill>
                <a:schemeClr val="dk1"/>
              </a:solidFill>
            </a:endParaRPr>
          </a:p>
          <a:p>
            <a:pPr indent="-32440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-GB" sz="4642">
                <a:solidFill>
                  <a:schemeClr val="dk1"/>
                </a:solidFill>
              </a:rPr>
              <a:t>Cada grupo debe usar un color de nota adhesiva (Post‑it) designado para que las respuestas puedan identificarse fácilmente.</a:t>
            </a:r>
            <a:endParaRPr sz="4642">
              <a:solidFill>
                <a:schemeClr val="dk1"/>
              </a:solidFill>
            </a:endParaRPr>
          </a:p>
          <a:p>
            <a:pPr indent="-32440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-GB" sz="4642">
                <a:solidFill>
                  <a:schemeClr val="dk1"/>
                </a:solidFill>
              </a:rPr>
              <a:t>Agreguen todas las respuestas a la presentación de diapositivas compartida.</a:t>
            </a:r>
            <a:endParaRPr sz="4642">
              <a:solidFill>
                <a:schemeClr val="dk1"/>
              </a:solidFill>
            </a:endParaRPr>
          </a:p>
          <a:p>
            <a:pPr indent="-32440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-GB" sz="4642">
                <a:solidFill>
                  <a:schemeClr val="dk1"/>
                </a:solidFill>
              </a:rPr>
              <a:t>Un(a) voluntario(a) de cada grupo deberá, brevemente:</a:t>
            </a:r>
            <a:endParaRPr sz="4642">
              <a:solidFill>
                <a:schemeClr val="dk1"/>
              </a:solidFill>
            </a:endParaRPr>
          </a:p>
          <a:p>
            <a:pPr indent="-324407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-GB" sz="4642">
                <a:solidFill>
                  <a:schemeClr val="dk1"/>
                </a:solidFill>
              </a:rPr>
              <a:t>Resumir las principales respuestas del grupo, y</a:t>
            </a:r>
            <a:endParaRPr sz="4642">
              <a:solidFill>
                <a:schemeClr val="dk1"/>
              </a:solidFill>
            </a:endParaRPr>
          </a:p>
          <a:p>
            <a:pPr indent="-324407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-GB" sz="4642">
                <a:solidFill>
                  <a:schemeClr val="dk1"/>
                </a:solidFill>
              </a:rPr>
              <a:t>Compartir una idea clave aprendida de la sesión.</a:t>
            </a:r>
            <a:endParaRPr sz="4642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ctrTitle"/>
          </p:nvPr>
        </p:nvSpPr>
        <p:spPr>
          <a:xfrm>
            <a:off x="282575" y="331000"/>
            <a:ext cx="8520600" cy="1345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rgbClr val="001D34"/>
                </a:solidFill>
              </a:rPr>
              <a:t>1. El problema de la calidad del agua que desea monitorear</a:t>
            </a:r>
            <a:endParaRPr b="1" sz="1600">
              <a:solidFill>
                <a:srgbClr val="001D34"/>
              </a:solidFill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4"/>
          <p:cNvSpPr txBox="1"/>
          <p:nvPr>
            <p:ph idx="1" type="subTitle"/>
          </p:nvPr>
        </p:nvSpPr>
        <p:spPr>
          <a:xfrm>
            <a:off x="311700" y="1466575"/>
            <a:ext cx="8520600" cy="365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42857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50">
                <a:solidFill>
                  <a:schemeClr val="dk1"/>
                </a:solidFill>
              </a:rPr>
              <a:t>Utilice notas adhesivas (Post‑it) para describir:</a:t>
            </a:r>
            <a:endParaRPr sz="1350">
              <a:solidFill>
                <a:schemeClr val="dk1"/>
              </a:solidFill>
            </a:endParaRPr>
          </a:p>
          <a:p>
            <a:pPr indent="-314325" lvl="0" marL="457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350"/>
              <a:buChar char="●"/>
            </a:pPr>
            <a:r>
              <a:rPr b="1" lang="en-GB" sz="1350">
                <a:solidFill>
                  <a:schemeClr val="dk1"/>
                </a:solidFill>
              </a:rPr>
              <a:t>¿En qué problema de calidad del agua se están enfocando?</a:t>
            </a:r>
            <a:endParaRPr b="1" sz="1350">
              <a:solidFill>
                <a:schemeClr val="dk1"/>
              </a:solidFill>
            </a:endParaRPr>
          </a:p>
          <a:p>
            <a:pPr indent="-314325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○"/>
            </a:pPr>
            <a:r>
              <a:rPr lang="en-GB" sz="1350">
                <a:solidFill>
                  <a:schemeClr val="dk1"/>
                </a:solidFill>
              </a:rPr>
              <a:t>Ejemplos: floraciones de algas, plumas de sedimento, turbidez, derrames de contaminación, cambios después de tormentas, salinidad, cambios de temperatura.</a:t>
            </a:r>
            <a:endParaRPr sz="1350">
              <a:solidFill>
                <a:schemeClr val="dk1"/>
              </a:solidFill>
            </a:endParaRPr>
          </a:p>
          <a:p>
            <a:pPr indent="-31432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●"/>
            </a:pPr>
            <a:r>
              <a:rPr b="1" lang="en-GB" sz="1350">
                <a:solidFill>
                  <a:schemeClr val="dk1"/>
                </a:solidFill>
              </a:rPr>
              <a:t>¿Por qué este problema es importante para su comunidad o el medio ambiente?</a:t>
            </a:r>
            <a:endParaRPr b="1" sz="1350">
              <a:solidFill>
                <a:schemeClr val="dk1"/>
              </a:solidFill>
            </a:endParaRPr>
          </a:p>
          <a:p>
            <a:pPr indent="-314325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○"/>
            </a:pPr>
            <a:r>
              <a:rPr lang="en-GB" sz="1350">
                <a:solidFill>
                  <a:schemeClr val="dk1"/>
                </a:solidFill>
              </a:rPr>
              <a:t>¿Cuándo suele ocurrir este problema (de forma estacional, después de lluvias, durante olas de calor)?</a:t>
            </a:r>
            <a:endParaRPr sz="13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42857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350">
                <a:solidFill>
                  <a:schemeClr val="dk1"/>
                </a:solidFill>
              </a:rPr>
              <a:t>Consigna para el Post‑it:</a:t>
            </a:r>
            <a:endParaRPr b="1" sz="1350">
              <a:solidFill>
                <a:schemeClr val="dk1"/>
              </a:solidFill>
            </a:endParaRPr>
          </a:p>
          <a:p>
            <a:pPr indent="0" lvl="0" marL="381000" marR="381000" rtl="0" algn="l">
              <a:lnSpc>
                <a:spcPct val="142857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50">
                <a:solidFill>
                  <a:schemeClr val="dk1"/>
                </a:solidFill>
              </a:rPr>
              <a:t>“El problema de calidad del agua que queremos monitorear es…”</a:t>
            </a:r>
            <a:endParaRPr sz="13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700">
                <a:solidFill>
                  <a:srgbClr val="001D34"/>
                </a:solidFill>
              </a:rPr>
              <a:t> </a:t>
            </a:r>
            <a:endParaRPr b="1" sz="1700">
              <a:solidFill>
                <a:srgbClr val="001D34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ctrTitle"/>
          </p:nvPr>
        </p:nvSpPr>
        <p:spPr>
          <a:xfrm>
            <a:off x="311700" y="744575"/>
            <a:ext cx="8520600" cy="1345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b="1" lang="en-GB" sz="1700"/>
              <a:t>2. Características necesarias del satélite</a:t>
            </a:r>
            <a:endParaRPr b="1" sz="1700"/>
          </a:p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001D34"/>
              </a:solidFill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5"/>
          <p:cNvSpPr txBox="1"/>
          <p:nvPr>
            <p:ph idx="1" type="subTitle"/>
          </p:nvPr>
        </p:nvSpPr>
        <p:spPr>
          <a:xfrm>
            <a:off x="311700" y="1082125"/>
            <a:ext cx="8520600" cy="403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42857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50">
                <a:solidFill>
                  <a:schemeClr val="dk1"/>
                </a:solidFill>
              </a:rPr>
              <a:t>Piensen en lo que su satélite necesita “ver” desde el espacio.</a:t>
            </a:r>
            <a:endParaRPr sz="12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42857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50">
                <a:solidFill>
                  <a:schemeClr val="dk1"/>
                </a:solidFill>
              </a:rPr>
              <a:t>Agreguen notas adhesivas (Post‑it) describiendo:</a:t>
            </a:r>
            <a:endParaRPr sz="1250">
              <a:solidFill>
                <a:schemeClr val="dk1"/>
              </a:solidFill>
            </a:endParaRPr>
          </a:p>
          <a:p>
            <a:pPr indent="-307975" lvl="0" marL="457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250"/>
              <a:buChar char="●"/>
            </a:pPr>
            <a:r>
              <a:rPr b="1" lang="en-GB" sz="1250">
                <a:solidFill>
                  <a:schemeClr val="dk1"/>
                </a:solidFill>
              </a:rPr>
              <a:t>Resolución espectral:</a:t>
            </a:r>
            <a:r>
              <a:rPr lang="en-GB" sz="1250">
                <a:solidFill>
                  <a:schemeClr val="dk1"/>
                </a:solidFill>
              </a:rPr>
              <a:t> ¿Qué longitudes de onda o bandas necesitan?</a:t>
            </a:r>
            <a:endParaRPr sz="1250">
              <a:solidFill>
                <a:schemeClr val="dk1"/>
              </a:solidFill>
            </a:endParaRPr>
          </a:p>
          <a:p>
            <a:pPr indent="-307975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Char char="○"/>
            </a:pPr>
            <a:r>
              <a:rPr lang="en-GB" sz="1250">
                <a:solidFill>
                  <a:schemeClr val="dk1"/>
                </a:solidFill>
              </a:rPr>
              <a:t>Visible (color del agua), NIR / infrarrojo cercano (vegetación en el agua), SWIR / infrarrojo de onda corta (sedimentos), térmica (temperatura).</a:t>
            </a:r>
            <a:endParaRPr sz="1250">
              <a:solidFill>
                <a:schemeClr val="dk1"/>
              </a:solidFill>
            </a:endParaRPr>
          </a:p>
          <a:p>
            <a:pPr indent="-307975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Char char="○"/>
            </a:pPr>
            <a:r>
              <a:rPr lang="en-GB" sz="1250">
                <a:solidFill>
                  <a:schemeClr val="dk1"/>
                </a:solidFill>
              </a:rPr>
              <a:t>¿Cómo ayudarían los datos hiperespectrales y en qué casos serían útiles?</a:t>
            </a:r>
            <a:endParaRPr sz="1250">
              <a:solidFill>
                <a:schemeClr val="dk1"/>
              </a:solidFill>
            </a:endParaRPr>
          </a:p>
          <a:p>
            <a:pPr indent="-30797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Char char="●"/>
            </a:pPr>
            <a:r>
              <a:rPr b="1" lang="en-GB" sz="1250">
                <a:solidFill>
                  <a:schemeClr val="dk1"/>
                </a:solidFill>
              </a:rPr>
              <a:t>Resolución espacial:</a:t>
            </a:r>
            <a:r>
              <a:rPr lang="en-GB" sz="1250">
                <a:solidFill>
                  <a:schemeClr val="dk1"/>
                </a:solidFill>
              </a:rPr>
              <a:t> ¿Qué nivel de detalle debe tener la imagen?</a:t>
            </a:r>
            <a:endParaRPr sz="1250">
              <a:solidFill>
                <a:schemeClr val="dk1"/>
              </a:solidFill>
            </a:endParaRPr>
          </a:p>
          <a:p>
            <a:pPr indent="-307975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Char char="○"/>
            </a:pPr>
            <a:r>
              <a:rPr lang="en-GB" sz="1250">
                <a:solidFill>
                  <a:schemeClr val="dk1"/>
                </a:solidFill>
              </a:rPr>
              <a:t>¿Necesitan ver características pequeñas (10–30 m) o patrones grandes (250–1000 m)?</a:t>
            </a:r>
            <a:endParaRPr sz="1250">
              <a:solidFill>
                <a:schemeClr val="dk1"/>
              </a:solidFill>
            </a:endParaRPr>
          </a:p>
          <a:p>
            <a:pPr indent="-30797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Char char="●"/>
            </a:pPr>
            <a:r>
              <a:rPr b="1" lang="en-GB" sz="1250">
                <a:solidFill>
                  <a:schemeClr val="dk1"/>
                </a:solidFill>
              </a:rPr>
              <a:t>Resolución temporal:</a:t>
            </a:r>
            <a:r>
              <a:rPr lang="en-GB" sz="1250">
                <a:solidFill>
                  <a:schemeClr val="dk1"/>
                </a:solidFill>
              </a:rPr>
              <a:t> ¿Con qué frecuencia necesitan nuevas imágenes?</a:t>
            </a:r>
            <a:endParaRPr sz="1250">
              <a:solidFill>
                <a:schemeClr val="dk1"/>
              </a:solidFill>
            </a:endParaRPr>
          </a:p>
          <a:p>
            <a:pPr indent="-307975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Char char="○"/>
            </a:pPr>
            <a:r>
              <a:rPr lang="en-GB" sz="1250">
                <a:solidFill>
                  <a:schemeClr val="dk1"/>
                </a:solidFill>
              </a:rPr>
              <a:t>¿Cada hora? ¿Diarias? ¿Semanales?</a:t>
            </a:r>
            <a:endParaRPr sz="12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42857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50">
                <a:solidFill>
                  <a:schemeClr val="dk1"/>
                </a:solidFill>
              </a:rPr>
              <a:t>Consignas para el Post‑it:</a:t>
            </a:r>
            <a:endParaRPr b="1" sz="1250">
              <a:solidFill>
                <a:schemeClr val="dk1"/>
              </a:solidFill>
            </a:endParaRPr>
          </a:p>
          <a:p>
            <a:pPr indent="0" lvl="0" marL="381000" marR="381000" rtl="0" algn="l">
              <a:lnSpc>
                <a:spcPct val="142857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50">
                <a:solidFill>
                  <a:schemeClr val="dk1"/>
                </a:solidFill>
              </a:rPr>
              <a:t>“Nuestro satélite necesita detectar…”</a:t>
            </a:r>
            <a:br>
              <a:rPr lang="en-GB" sz="1250">
                <a:solidFill>
                  <a:schemeClr val="dk1"/>
                </a:solidFill>
              </a:rPr>
            </a:br>
            <a:r>
              <a:rPr lang="en-GB" sz="1250">
                <a:solidFill>
                  <a:schemeClr val="dk1"/>
                </a:solidFill>
              </a:rPr>
              <a:t>“Necesitamos imágenes cada…”</a:t>
            </a:r>
            <a:endParaRPr sz="12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ctrTitle"/>
          </p:nvPr>
        </p:nvSpPr>
        <p:spPr>
          <a:xfrm>
            <a:off x="311700" y="744575"/>
            <a:ext cx="8520600" cy="1345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b="1" lang="en-GB" sz="1700"/>
              <a:t>3. Sensor in situ requerido</a:t>
            </a:r>
            <a:endParaRPr b="1" sz="1700"/>
          </a:p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001D34"/>
              </a:solidFill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6"/>
          <p:cNvSpPr txBox="1"/>
          <p:nvPr>
            <p:ph idx="1" type="subTitle"/>
          </p:nvPr>
        </p:nvSpPr>
        <p:spPr>
          <a:xfrm>
            <a:off x="311700" y="1082125"/>
            <a:ext cx="8520600" cy="403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42857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50">
                <a:solidFill>
                  <a:schemeClr val="dk1"/>
                </a:solidFill>
              </a:rPr>
              <a:t>Los satélites no pueden hacerlo todo: las mediciones en terreno ayudan a validar y mejorar los datos.</a:t>
            </a:r>
            <a:endParaRPr sz="13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42857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50">
                <a:solidFill>
                  <a:schemeClr val="dk1"/>
                </a:solidFill>
              </a:rPr>
              <a:t>Agreguen notas adhesivas (Post‑it) describiendo:</a:t>
            </a:r>
            <a:endParaRPr sz="1350">
              <a:solidFill>
                <a:schemeClr val="dk1"/>
              </a:solidFill>
            </a:endParaRPr>
          </a:p>
          <a:p>
            <a:pPr indent="-314325" lvl="0" marL="457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350"/>
              <a:buChar char="●"/>
            </a:pPr>
            <a:r>
              <a:rPr b="1" lang="en-GB" sz="1350">
                <a:solidFill>
                  <a:schemeClr val="dk1"/>
                </a:solidFill>
              </a:rPr>
              <a:t>¿Qué herramientas </a:t>
            </a:r>
            <a:r>
              <a:rPr b="1" i="1" lang="en-GB" sz="1350">
                <a:solidFill>
                  <a:schemeClr val="dk1"/>
                </a:solidFill>
              </a:rPr>
              <a:t>in situ</a:t>
            </a:r>
            <a:r>
              <a:rPr b="1" lang="en-GB" sz="1350">
                <a:solidFill>
                  <a:schemeClr val="dk1"/>
                </a:solidFill>
              </a:rPr>
              <a:t> serían útiles?</a:t>
            </a:r>
            <a:endParaRPr b="1" sz="1350">
              <a:solidFill>
                <a:schemeClr val="dk1"/>
              </a:solidFill>
            </a:endParaRPr>
          </a:p>
          <a:p>
            <a:pPr indent="-314325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○"/>
            </a:pPr>
            <a:r>
              <a:rPr lang="en-GB" sz="1350">
                <a:solidFill>
                  <a:schemeClr val="dk1"/>
                </a:solidFill>
              </a:rPr>
              <a:t>Boyas, muestreadores de agua, drones, sensores de turbidez, registradores de temperatura, ciencia ciudadana.</a:t>
            </a:r>
            <a:endParaRPr sz="1350">
              <a:solidFill>
                <a:schemeClr val="dk1"/>
              </a:solidFill>
            </a:endParaRPr>
          </a:p>
          <a:p>
            <a:pPr indent="-31432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●"/>
            </a:pPr>
            <a:r>
              <a:rPr b="1" lang="en-GB" sz="1350">
                <a:solidFill>
                  <a:schemeClr val="dk1"/>
                </a:solidFill>
              </a:rPr>
              <a:t>¿Qué mediciones necesitan?</a:t>
            </a:r>
            <a:endParaRPr b="1" sz="1350">
              <a:solidFill>
                <a:schemeClr val="dk1"/>
              </a:solidFill>
            </a:endParaRPr>
          </a:p>
          <a:p>
            <a:pPr indent="-314325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○"/>
            </a:pPr>
            <a:r>
              <a:rPr lang="en-GB" sz="1350">
                <a:solidFill>
                  <a:schemeClr val="dk1"/>
                </a:solidFill>
              </a:rPr>
              <a:t>Clorofila‑a, turbidez, nutrientes, temperatura, pH, oxígeno disuelto.</a:t>
            </a:r>
            <a:endParaRPr sz="1350">
              <a:solidFill>
                <a:schemeClr val="dk1"/>
              </a:solidFill>
            </a:endParaRPr>
          </a:p>
          <a:p>
            <a:pPr indent="-31432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●"/>
            </a:pPr>
            <a:r>
              <a:rPr b="1" lang="en-GB" sz="1350">
                <a:solidFill>
                  <a:schemeClr val="dk1"/>
                </a:solidFill>
              </a:rPr>
              <a:t>¿Dónde colocarían los sensores?</a:t>
            </a:r>
            <a:endParaRPr b="1" sz="13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42857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350">
                <a:solidFill>
                  <a:schemeClr val="dk1"/>
                </a:solidFill>
              </a:rPr>
              <a:t>Consignas para el Post‑it:</a:t>
            </a:r>
            <a:endParaRPr b="1" sz="1350">
              <a:solidFill>
                <a:schemeClr val="dk1"/>
              </a:solidFill>
            </a:endParaRPr>
          </a:p>
          <a:p>
            <a:pPr indent="0" lvl="0" marL="381000" marR="381000" rtl="0" algn="l">
              <a:lnSpc>
                <a:spcPct val="142857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50">
                <a:solidFill>
                  <a:schemeClr val="dk1"/>
                </a:solidFill>
              </a:rPr>
              <a:t>“Nuestros sensores </a:t>
            </a:r>
            <a:r>
              <a:rPr i="1" lang="en-GB" sz="1350">
                <a:solidFill>
                  <a:schemeClr val="dk1"/>
                </a:solidFill>
              </a:rPr>
              <a:t>in situ</a:t>
            </a:r>
            <a:r>
              <a:rPr lang="en-GB" sz="1350">
                <a:solidFill>
                  <a:schemeClr val="dk1"/>
                </a:solidFill>
              </a:rPr>
              <a:t> medirán…”</a:t>
            </a:r>
            <a:br>
              <a:rPr lang="en-GB" sz="1350">
                <a:solidFill>
                  <a:schemeClr val="dk1"/>
                </a:solidFill>
              </a:rPr>
            </a:br>
            <a:r>
              <a:rPr lang="en-GB" sz="1350">
                <a:solidFill>
                  <a:schemeClr val="dk1"/>
                </a:solidFill>
              </a:rPr>
              <a:t>“Colocaremos los sensores en…”</a:t>
            </a:r>
            <a:endParaRPr sz="13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ctrTitle"/>
          </p:nvPr>
        </p:nvSpPr>
        <p:spPr>
          <a:xfrm>
            <a:off x="311700" y="744575"/>
            <a:ext cx="8520600" cy="1345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b="1" lang="en-GB" sz="1700"/>
              <a:t>4. Herramientas de modelado para predecir cambios</a:t>
            </a:r>
            <a:endParaRPr b="1" sz="1700"/>
          </a:p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001D34"/>
              </a:solidFill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7"/>
          <p:cNvSpPr txBox="1"/>
          <p:nvPr>
            <p:ph idx="1" type="subTitle"/>
          </p:nvPr>
        </p:nvSpPr>
        <p:spPr>
          <a:xfrm>
            <a:off x="311700" y="1082125"/>
            <a:ext cx="8520600" cy="403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42857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50">
                <a:solidFill>
                  <a:schemeClr val="dk1"/>
                </a:solidFill>
              </a:rPr>
              <a:t>Los modelos ayudan a prever qué podría ocurrir a continuación.</a:t>
            </a:r>
            <a:endParaRPr sz="13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42857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50">
                <a:solidFill>
                  <a:schemeClr val="dk1"/>
                </a:solidFill>
              </a:rPr>
              <a:t>Agreguen notas adhesivas (Post‑it) describiendo:</a:t>
            </a:r>
            <a:endParaRPr sz="1350">
              <a:solidFill>
                <a:schemeClr val="dk1"/>
              </a:solidFill>
            </a:endParaRPr>
          </a:p>
          <a:p>
            <a:pPr indent="-314325" lvl="0" marL="457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350"/>
              <a:buChar char="●"/>
            </a:pPr>
            <a:r>
              <a:rPr b="1" lang="en-GB" sz="1350">
                <a:solidFill>
                  <a:schemeClr val="dk1"/>
                </a:solidFill>
              </a:rPr>
              <a:t>¿Qué predicciones serían útiles?</a:t>
            </a:r>
            <a:endParaRPr b="1" sz="1350">
              <a:solidFill>
                <a:schemeClr val="dk1"/>
              </a:solidFill>
            </a:endParaRPr>
          </a:p>
          <a:p>
            <a:pPr indent="-314325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○"/>
            </a:pPr>
            <a:r>
              <a:rPr lang="en-GB" sz="1350">
                <a:solidFill>
                  <a:schemeClr val="dk1"/>
                </a:solidFill>
              </a:rPr>
              <a:t>Pronósticos de floraciones de algas, movimiento de sedimentos, propagación de la contaminación, cambios de temperatura.</a:t>
            </a:r>
            <a:endParaRPr sz="1350">
              <a:solidFill>
                <a:schemeClr val="dk1"/>
              </a:solidFill>
            </a:endParaRPr>
          </a:p>
          <a:p>
            <a:pPr indent="-31432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●"/>
            </a:pPr>
            <a:r>
              <a:rPr b="1" lang="en-GB" sz="1350">
                <a:solidFill>
                  <a:schemeClr val="dk1"/>
                </a:solidFill>
              </a:rPr>
              <a:t>¿Qué insumos necesita el modelo?</a:t>
            </a:r>
            <a:endParaRPr b="1" sz="1350">
              <a:solidFill>
                <a:schemeClr val="dk1"/>
              </a:solidFill>
            </a:endParaRPr>
          </a:p>
          <a:p>
            <a:pPr indent="-314325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○"/>
            </a:pPr>
            <a:r>
              <a:rPr lang="en-GB" sz="1350">
                <a:solidFill>
                  <a:schemeClr val="dk1"/>
                </a:solidFill>
              </a:rPr>
              <a:t>Datos satelitales, datos </a:t>
            </a:r>
            <a:r>
              <a:rPr i="1" lang="en-GB" sz="1350">
                <a:solidFill>
                  <a:schemeClr val="dk1"/>
                </a:solidFill>
              </a:rPr>
              <a:t>in situ</a:t>
            </a:r>
            <a:r>
              <a:rPr lang="en-GB" sz="1350">
                <a:solidFill>
                  <a:schemeClr val="dk1"/>
                </a:solidFill>
              </a:rPr>
              <a:t>, pronósticos meteorológicos, caudal de los ríos, mareas.</a:t>
            </a:r>
            <a:endParaRPr sz="1350">
              <a:solidFill>
                <a:schemeClr val="dk1"/>
              </a:solidFill>
            </a:endParaRPr>
          </a:p>
          <a:p>
            <a:pPr indent="-31432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●"/>
            </a:pPr>
            <a:r>
              <a:rPr b="1" lang="en-GB" sz="1350">
                <a:solidFill>
                  <a:schemeClr val="dk1"/>
                </a:solidFill>
              </a:rPr>
              <a:t>¿Qué preguntas debería responder el modelo?</a:t>
            </a:r>
            <a:endParaRPr b="1" sz="13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42857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350">
                <a:solidFill>
                  <a:schemeClr val="dk1"/>
                </a:solidFill>
              </a:rPr>
              <a:t>Consigna para el Post‑it:</a:t>
            </a:r>
            <a:endParaRPr b="1" sz="1350">
              <a:solidFill>
                <a:schemeClr val="dk1"/>
              </a:solidFill>
            </a:endParaRPr>
          </a:p>
          <a:p>
            <a:pPr indent="0" lvl="0" marL="381000" marR="381000" rtl="0" algn="l">
              <a:lnSpc>
                <a:spcPct val="142857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50">
                <a:solidFill>
                  <a:schemeClr val="dk1"/>
                </a:solidFill>
              </a:rPr>
              <a:t>“Nuestro modelo ayudará a predecir…”</a:t>
            </a:r>
            <a:endParaRPr sz="13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ctrTitle"/>
          </p:nvPr>
        </p:nvSpPr>
        <p:spPr>
          <a:xfrm>
            <a:off x="311700" y="744575"/>
            <a:ext cx="8520600" cy="1345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b="1" lang="en-GB" sz="1700"/>
              <a:t>5. Cómo funcionan juntos todos los componentes</a:t>
            </a:r>
            <a:endParaRPr b="1" sz="1700"/>
          </a:p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001D34"/>
              </a:solidFill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8"/>
          <p:cNvSpPr txBox="1"/>
          <p:nvPr>
            <p:ph idx="1" type="subTitle"/>
          </p:nvPr>
        </p:nvSpPr>
        <p:spPr>
          <a:xfrm>
            <a:off x="311700" y="1082125"/>
            <a:ext cx="8520600" cy="403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42857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50">
                <a:solidFill>
                  <a:schemeClr val="dk1"/>
                </a:solidFill>
              </a:rPr>
              <a:t>Aquí es donde se conecta el sistema.</a:t>
            </a:r>
            <a:endParaRPr sz="13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42857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50">
                <a:solidFill>
                  <a:schemeClr val="dk1"/>
                </a:solidFill>
              </a:rPr>
              <a:t>Agreguen notas adhesivas (Post‑it) describiendo:</a:t>
            </a:r>
            <a:endParaRPr sz="1350">
              <a:solidFill>
                <a:schemeClr val="dk1"/>
              </a:solidFill>
            </a:endParaRPr>
          </a:p>
          <a:p>
            <a:pPr indent="-314325" lvl="0" marL="457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350"/>
              <a:buChar char="●"/>
            </a:pPr>
            <a:r>
              <a:rPr b="1" lang="en-GB" sz="1350">
                <a:solidFill>
                  <a:schemeClr val="dk1"/>
                </a:solidFill>
              </a:rPr>
              <a:t>Cómo se apoyan mutuamente los datos satelitales, los sensores </a:t>
            </a:r>
            <a:r>
              <a:rPr b="1" i="1" lang="en-GB" sz="1350">
                <a:solidFill>
                  <a:schemeClr val="dk1"/>
                </a:solidFill>
              </a:rPr>
              <a:t>in situ</a:t>
            </a:r>
            <a:r>
              <a:rPr b="1" lang="en-GB" sz="1350">
                <a:solidFill>
                  <a:schemeClr val="dk1"/>
                </a:solidFill>
              </a:rPr>
              <a:t> y el modelado.</a:t>
            </a:r>
            <a:endParaRPr b="1" sz="1350">
              <a:solidFill>
                <a:schemeClr val="dk1"/>
              </a:solidFill>
            </a:endParaRPr>
          </a:p>
          <a:p>
            <a:pPr indent="-31432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●"/>
            </a:pPr>
            <a:r>
              <a:rPr b="1" lang="en-GB" sz="1350">
                <a:solidFill>
                  <a:schemeClr val="dk1"/>
                </a:solidFill>
              </a:rPr>
              <a:t>Cómo el sistema ayuda a las comunidades, a los científicos o a los responsables de la toma de decisiones.</a:t>
            </a:r>
            <a:endParaRPr b="1" sz="1350">
              <a:solidFill>
                <a:schemeClr val="dk1"/>
              </a:solidFill>
            </a:endParaRPr>
          </a:p>
          <a:p>
            <a:pPr indent="-31432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●"/>
            </a:pPr>
            <a:r>
              <a:rPr b="1" lang="en-GB" sz="1350">
                <a:solidFill>
                  <a:schemeClr val="dk1"/>
                </a:solidFill>
              </a:rPr>
              <a:t>Cómo es el “producto” final</a:t>
            </a:r>
            <a:r>
              <a:rPr lang="en-GB" sz="1350">
                <a:solidFill>
                  <a:schemeClr val="dk1"/>
                </a:solidFill>
              </a:rPr>
              <a:t> (mapa, panel de control, sistema de alertas, pronóstico).</a:t>
            </a:r>
            <a:endParaRPr sz="13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42857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350">
                <a:solidFill>
                  <a:schemeClr val="dk1"/>
                </a:solidFill>
              </a:rPr>
              <a:t>Consignas para el Post‑it:</a:t>
            </a:r>
            <a:endParaRPr b="1" sz="1350">
              <a:solidFill>
                <a:schemeClr val="dk1"/>
              </a:solidFill>
            </a:endParaRPr>
          </a:p>
          <a:p>
            <a:pPr indent="0" lvl="0" marL="381000" marR="381000" rtl="0" algn="l">
              <a:lnSpc>
                <a:spcPct val="142857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50">
                <a:solidFill>
                  <a:schemeClr val="dk1"/>
                </a:solidFill>
              </a:rPr>
              <a:t>“Nuestro sistema funciona en conjunto porque…”</a:t>
            </a:r>
            <a:br>
              <a:rPr lang="en-GB" sz="1350">
                <a:solidFill>
                  <a:schemeClr val="dk1"/>
                </a:solidFill>
              </a:rPr>
            </a:br>
            <a:r>
              <a:rPr lang="en-GB" sz="1350">
                <a:solidFill>
                  <a:schemeClr val="dk1"/>
                </a:solidFill>
              </a:rPr>
              <a:t>“El resultado final será…”</a:t>
            </a:r>
            <a:endParaRPr sz="13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>
            <p:ph type="ctrTitle"/>
          </p:nvPr>
        </p:nvSpPr>
        <p:spPr>
          <a:xfrm>
            <a:off x="311700" y="744575"/>
            <a:ext cx="8520600" cy="1345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b="1" lang="en-GB" sz="1700"/>
              <a:t>6. ¿Cuál es un desafío que podría enfrentar nuestro sistema de monitoreo?</a:t>
            </a:r>
            <a:endParaRPr b="1" sz="1700"/>
          </a:p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001D34"/>
              </a:solidFill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9"/>
          <p:cNvSpPr txBox="1"/>
          <p:nvPr>
            <p:ph idx="1" type="subTitle"/>
          </p:nvPr>
        </p:nvSpPr>
        <p:spPr>
          <a:xfrm>
            <a:off x="311700" y="1082125"/>
            <a:ext cx="8520600" cy="403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42857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GB" sz="1350">
                <a:solidFill>
                  <a:schemeClr val="dk1"/>
                </a:solidFill>
              </a:rPr>
              <a:t>¿Cuáles son algunos de los problemas a los que podría enfrentarse su programa de monitoreo?</a:t>
            </a:r>
            <a:br>
              <a:rPr lang="en-GB" sz="1350">
                <a:solidFill>
                  <a:schemeClr val="dk1"/>
                </a:solidFill>
              </a:rPr>
            </a:br>
            <a:r>
              <a:rPr lang="en-GB" sz="1350">
                <a:solidFill>
                  <a:schemeClr val="dk1"/>
                </a:solidFill>
              </a:rPr>
              <a:t>Algunos ejemplos podrían ser la cobertura de nubes, el mantenimiento de los sensores y las brechas en los datos. ¿Puede pensar en algún otro?</a:t>
            </a:r>
            <a:endParaRPr sz="13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42857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42857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42857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350">
                <a:solidFill>
                  <a:schemeClr val="dk1"/>
                </a:solidFill>
              </a:rPr>
              <a:t>Consigna para el Post‑it:</a:t>
            </a:r>
            <a:endParaRPr b="1" sz="1350">
              <a:solidFill>
                <a:schemeClr val="dk1"/>
              </a:solidFill>
            </a:endParaRPr>
          </a:p>
          <a:p>
            <a:pPr indent="0" lvl="0" marL="381000" marR="381000" rtl="0" algn="l">
              <a:lnSpc>
                <a:spcPct val="142857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50">
                <a:solidFill>
                  <a:schemeClr val="dk1"/>
                </a:solidFill>
              </a:rPr>
              <a:t>“Nuestro sistema podría no funcionar debido a…”</a:t>
            </a:r>
            <a:endParaRPr sz="13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