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4"/>
  </p:sldMasterIdLst>
  <p:notesMasterIdLst>
    <p:notesMasterId r:id="rId9"/>
  </p:notesMasterIdLst>
  <p:sldIdLst>
    <p:sldId id="256" r:id="rId5"/>
    <p:sldId id="293" r:id="rId6"/>
    <p:sldId id="294" r:id="rId7"/>
    <p:sldId id="277" r:id="rId8"/>
  </p:sldIdLst>
  <p:sldSz cx="12192000" cy="6858000"/>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91"/>
    <p:restoredTop sz="95929"/>
  </p:normalViewPr>
  <p:slideViewPr>
    <p:cSldViewPr snapToGrid="0">
      <p:cViewPr varScale="1">
        <p:scale>
          <a:sx n="112" d="100"/>
          <a:sy n="112" d="100"/>
        </p:scale>
        <p:origin x="256"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laire Greening" userId="08966b7c-6558-4f96-8853-0c58b119906e" providerId="ADAL" clId="{A6CFEAA3-835B-B24B-9E2B-6FEED1CEB6DD}"/>
    <pc:docChg chg="delSld modSld">
      <pc:chgData name="Marie-Claire Greening" userId="08966b7c-6558-4f96-8853-0c58b119906e" providerId="ADAL" clId="{A6CFEAA3-835B-B24B-9E2B-6FEED1CEB6DD}" dt="2024-01-03T12:10:22.495" v="9" actId="20577"/>
      <pc:docMkLst>
        <pc:docMk/>
      </pc:docMkLst>
      <pc:sldChg chg="modSp mod">
        <pc:chgData name="Marie-Claire Greening" userId="08966b7c-6558-4f96-8853-0c58b119906e" providerId="ADAL" clId="{A6CFEAA3-835B-B24B-9E2B-6FEED1CEB6DD}" dt="2024-01-03T12:10:22.495" v="9" actId="20577"/>
        <pc:sldMkLst>
          <pc:docMk/>
          <pc:sldMk cId="0" sldId="256"/>
        </pc:sldMkLst>
        <pc:spChg chg="mod">
          <ac:chgData name="Marie-Claire Greening" userId="08966b7c-6558-4f96-8853-0c58b119906e" providerId="ADAL" clId="{A6CFEAA3-835B-B24B-9E2B-6FEED1CEB6DD}" dt="2024-01-03T12:10:22.495" v="9" actId="20577"/>
          <ac:spMkLst>
            <pc:docMk/>
            <pc:sldMk cId="0" sldId="256"/>
            <ac:spMk id="67" creationId="{00000000-0000-0000-0000-000000000000}"/>
          </ac:spMkLst>
        </pc:spChg>
      </pc:sldChg>
      <pc:sldChg chg="del">
        <pc:chgData name="Marie-Claire Greening" userId="08966b7c-6558-4f96-8853-0c58b119906e" providerId="ADAL" clId="{A6CFEAA3-835B-B24B-9E2B-6FEED1CEB6DD}" dt="2024-01-03T12:09:33.780" v="0" actId="2696"/>
        <pc:sldMkLst>
          <pc:docMk/>
          <pc:sldMk cId="1649744487"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2636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72" y="6562800"/>
            <a:ext cx="64488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GB" b="1" dirty="0">
                <a:solidFill>
                  <a:schemeClr val="accent1"/>
                </a:solidFill>
              </a:rPr>
              <a:t>CEOS </a:t>
            </a:r>
            <a:r>
              <a:rPr lang="en-GB" b="1" i="1" dirty="0">
                <a:solidFill>
                  <a:schemeClr val="accent1"/>
                </a:solidFill>
              </a:rPr>
              <a:t>ad hoc </a:t>
            </a:r>
            <a:r>
              <a:rPr lang="en-GB" b="1" i="0" dirty="0">
                <a:solidFill>
                  <a:schemeClr val="accent1"/>
                </a:solidFill>
              </a:rPr>
              <a:t>and Task Teams</a:t>
            </a:r>
            <a:endParaRPr b="1" dirty="0">
              <a:solidFill>
                <a:schemeClr val="accent1"/>
              </a:solidFill>
            </a:endParaRPr>
          </a:p>
          <a:p>
            <a:pPr marL="0" marR="0" lvl="0" indent="0" algn="l" rtl="0">
              <a:spcBef>
                <a:spcPts val="0"/>
              </a:spcBef>
              <a:spcAft>
                <a:spcPts val="0"/>
              </a:spcAft>
              <a:buNone/>
            </a:pPr>
            <a:endParaRPr b="1" dirty="0">
              <a:solidFill>
                <a:schemeClr val="accent1"/>
              </a:solidFill>
            </a:endParaRPr>
          </a:p>
          <a:p>
            <a:pPr marL="0" marR="0" lvl="0" indent="0" algn="l" rtl="0">
              <a:spcBef>
                <a:spcPts val="0"/>
              </a:spcBef>
              <a:spcAft>
                <a:spcPts val="0"/>
              </a:spcAft>
              <a:buClr>
                <a:schemeClr val="dk1"/>
              </a:buClr>
              <a:buSzPts val="1100"/>
              <a:buFont typeface="Arial"/>
              <a:buNone/>
            </a:pPr>
            <a:endParaRPr b="1" dirty="0">
              <a:solidFill>
                <a:schemeClr val="accent1"/>
              </a:solidFill>
            </a:endParaRPr>
          </a:p>
          <a:p>
            <a:pPr marL="0" marR="0" lvl="0" indent="0" algn="l" rtl="0">
              <a:spcBef>
                <a:spcPts val="0"/>
              </a:spcBef>
              <a:spcAft>
                <a:spcPts val="0"/>
              </a:spcAft>
              <a:buNone/>
            </a:pPr>
            <a:endParaRPr b="1" dirty="0">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2022 CEOS Plenary	Biarritz, France	Nov. 29 – Dec. 1</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2022 CEOS Plenary	Biarritz, France	Nov. 29 – Dec. 1</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7">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6" y="175938"/>
            <a:ext cx="80394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4600" dirty="0"/>
              <a:t>Committee on</a:t>
            </a:r>
            <a:br>
              <a:rPr lang="en-GB" sz="4600" dirty="0"/>
            </a:br>
            <a:r>
              <a:rPr lang="en-GB" sz="4600" dirty="0"/>
              <a:t>Earth</a:t>
            </a:r>
            <a:br>
              <a:rPr lang="en-GB" sz="4600" dirty="0"/>
            </a:br>
            <a:r>
              <a:rPr lang="en-GB" sz="4600" dirty="0"/>
              <a:t>Observation</a:t>
            </a:r>
            <a:br>
              <a:rPr lang="en-GB" sz="4600" dirty="0"/>
            </a:br>
            <a:r>
              <a:rPr lang="en-GB" sz="4600" dirty="0"/>
              <a:t>Satellites</a:t>
            </a:r>
            <a:endParaRPr sz="4000" i="1" dirty="0"/>
          </a:p>
        </p:txBody>
      </p:sp>
      <p:sp>
        <p:nvSpPr>
          <p:cNvPr id="67" name="Google Shape;67;p7"/>
          <p:cNvSpPr/>
          <p:nvPr/>
        </p:nvSpPr>
        <p:spPr>
          <a:xfrm>
            <a:off x="6704630" y="4599473"/>
            <a:ext cx="5148262" cy="26052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lang="en-GB" sz="2200" b="1" dirty="0">
              <a:solidFill>
                <a:schemeClr val="accent1"/>
              </a:solidFill>
            </a:endParaRPr>
          </a:p>
          <a:p>
            <a:pPr marL="0" marR="0" lvl="0" indent="0" algn="r" rtl="0">
              <a:lnSpc>
                <a:spcPct val="150000"/>
              </a:lnSpc>
              <a:spcBef>
                <a:spcPts val="0"/>
              </a:spcBef>
              <a:spcAft>
                <a:spcPts val="0"/>
              </a:spcAft>
              <a:buNone/>
            </a:pPr>
            <a:endParaRPr lang="en-GB" sz="2200" b="1" dirty="0">
              <a:solidFill>
                <a:schemeClr val="accent1"/>
              </a:solidFill>
            </a:endParaRPr>
          </a:p>
          <a:p>
            <a:pPr marL="0" marR="0" lvl="0" indent="0" algn="r" rtl="0">
              <a:lnSpc>
                <a:spcPct val="150000"/>
              </a:lnSpc>
              <a:spcBef>
                <a:spcPts val="0"/>
              </a:spcBef>
              <a:spcAft>
                <a:spcPts val="0"/>
              </a:spcAft>
              <a:buNone/>
            </a:pPr>
            <a:r>
              <a:rPr lang="en-GB" sz="2200" b="1" i="1" dirty="0">
                <a:solidFill>
                  <a:schemeClr val="accent1"/>
                </a:solidFill>
              </a:rPr>
              <a:t>CEOS ad hoc and Task Teams</a:t>
            </a:r>
          </a:p>
          <a:p>
            <a:pPr marL="0" marR="0" lvl="0" indent="0" algn="r" rtl="0">
              <a:lnSpc>
                <a:spcPct val="150000"/>
              </a:lnSpc>
              <a:spcBef>
                <a:spcPts val="0"/>
              </a:spcBef>
              <a:spcAft>
                <a:spcPts val="0"/>
              </a:spcAft>
              <a:buNone/>
            </a:pPr>
            <a:r>
              <a:rPr lang="en-GB" sz="2200" b="1" i="1" dirty="0">
                <a:solidFill>
                  <a:schemeClr val="accent1"/>
                </a:solidFill>
              </a:rPr>
              <a:t>January 2024</a:t>
            </a:r>
            <a:endParaRPr lang="fr-FR" sz="2200" b="1" i="1"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endParaRPr lang="fr-FR" sz="2200" b="1" i="0" u="none" strike="noStrike" cap="none" dirty="0">
              <a:solidFill>
                <a:schemeClr val="accent1"/>
              </a:solidFill>
              <a:latin typeface="Arial"/>
              <a:ea typeface="Arial"/>
              <a:cs typeface="Arial"/>
              <a:sym typeface="Arial"/>
            </a:endParaRPr>
          </a:p>
        </p:txBody>
      </p:sp>
      <p:sp>
        <p:nvSpPr>
          <p:cNvPr id="2" name="TextBox 1">
            <a:extLst>
              <a:ext uri="{FF2B5EF4-FFF2-40B4-BE49-F238E27FC236}">
                <a16:creationId xmlns:a16="http://schemas.microsoft.com/office/drawing/2014/main" id="{257E7938-20E3-ACC2-2BDF-FC76947008BE}"/>
              </a:ext>
            </a:extLst>
          </p:cNvPr>
          <p:cNvSpPr txBox="1"/>
          <p:nvPr/>
        </p:nvSpPr>
        <p:spPr>
          <a:xfrm>
            <a:off x="7575884" y="327095"/>
            <a:ext cx="29718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2400" i="1" dirty="0">
                <a:solidFill>
                  <a:schemeClr val="bg1"/>
                </a:solidFill>
                <a:latin typeface="Chalkboard" panose="03050602040202020205" pitchFamily="66" charset="77"/>
              </a:rPr>
              <a:t>Viewing Earth</a:t>
            </a:r>
          </a:p>
          <a:p>
            <a:pPr marL="541338" lvl="2" indent="-541338" algn="l" rtl="0" latinLnBrk="1" hangingPunct="0"/>
            <a:r>
              <a:rPr lang="en-US" sz="2400" i="1" dirty="0">
                <a:solidFill>
                  <a:schemeClr val="bg1"/>
                </a:solidFill>
                <a:latin typeface="Chalkboard" panose="03050602040202020205" pitchFamily="66" charset="77"/>
              </a:rPr>
              <a:t>	Serving Society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05559-2EF3-7F4E-E852-FCCDD86EE667}"/>
              </a:ext>
            </a:extLst>
          </p:cNvPr>
          <p:cNvSpPr>
            <a:spLocks noGrp="1"/>
          </p:cNvSpPr>
          <p:nvPr>
            <p:ph type="body" idx="1"/>
          </p:nvPr>
        </p:nvSpPr>
        <p:spPr>
          <a:xfrm>
            <a:off x="116910" y="1270514"/>
            <a:ext cx="11495400" cy="4662871"/>
          </a:xfrm>
        </p:spPr>
        <p:txBody>
          <a:bodyPr/>
          <a:lstStyle/>
          <a:p>
            <a:pPr marL="50800" indent="0">
              <a:spcBef>
                <a:spcPts val="0"/>
              </a:spcBef>
              <a:buNone/>
            </a:pPr>
            <a:r>
              <a:rPr lang="en-GB" sz="2000" dirty="0">
                <a:solidFill>
                  <a:srgbClr val="000000"/>
                </a:solidFill>
              </a:rPr>
              <a:t>On an exceptional basis, CEOS has the ability to create </a:t>
            </a:r>
            <a:r>
              <a:rPr lang="en-GB" sz="2000" i="1" dirty="0">
                <a:solidFill>
                  <a:srgbClr val="000000"/>
                </a:solidFill>
              </a:rPr>
              <a:t>ad hoc </a:t>
            </a:r>
            <a:r>
              <a:rPr lang="en-GB" sz="2000" dirty="0">
                <a:solidFill>
                  <a:srgbClr val="000000"/>
                </a:solidFill>
              </a:rPr>
              <a:t>Teams in the event that the more permanent mechanisms are insufficient for CEOS to undertake a particular activity.   When doing so, CEOS Plenary approves the overarching purpose, objectives and defines its lifetime.  CEOS currently has one such Team.</a:t>
            </a:r>
          </a:p>
          <a:p>
            <a:pPr marL="50800" indent="0">
              <a:spcBef>
                <a:spcPts val="0"/>
              </a:spcBef>
              <a:buNone/>
            </a:pPr>
            <a:endParaRPr lang="en-GB" sz="2000" dirty="0">
              <a:solidFill>
                <a:srgbClr val="000000"/>
              </a:solidFill>
            </a:endParaRPr>
          </a:p>
          <a:p>
            <a:pPr marL="50800" indent="0">
              <a:spcBef>
                <a:spcPts val="0"/>
              </a:spcBef>
              <a:buNone/>
            </a:pPr>
            <a:r>
              <a:rPr lang="en-GB" sz="2000" dirty="0">
                <a:solidFill>
                  <a:srgbClr val="000000"/>
                </a:solidFill>
              </a:rPr>
              <a:t>The Coastal Observations Applications Services and Tools (COAST) </a:t>
            </a:r>
            <a:r>
              <a:rPr lang="en-GB" sz="2000" i="1" dirty="0">
                <a:solidFill>
                  <a:srgbClr val="000000"/>
                </a:solidFill>
              </a:rPr>
              <a:t>ad hoc </a:t>
            </a:r>
            <a:r>
              <a:rPr lang="en-GB" sz="2000" dirty="0">
                <a:solidFill>
                  <a:srgbClr val="000000"/>
                </a:solidFill>
              </a:rPr>
              <a:t>team was formed in 2019 to provide new and improved scientific/technical capabilities and to build capacity for a more robust, end-to-end value chain (from observations to data to products to information to actionable knowledge) in support of coastal stakeholders and global sustainable development.</a:t>
            </a:r>
          </a:p>
          <a:p>
            <a:pPr marL="50800" indent="0">
              <a:spcBef>
                <a:spcPts val="0"/>
              </a:spcBef>
              <a:buNone/>
            </a:pPr>
            <a:endParaRPr lang="en-GB" sz="2000" dirty="0">
              <a:solidFill>
                <a:srgbClr val="000000"/>
              </a:solidFill>
            </a:endParaRPr>
          </a:p>
          <a:p>
            <a:pPr marL="50800" indent="0">
              <a:spcBef>
                <a:spcPts val="0"/>
              </a:spcBef>
              <a:buNone/>
            </a:pPr>
            <a:r>
              <a:rPr lang="en-GB" sz="2000" dirty="0">
                <a:solidFill>
                  <a:srgbClr val="000000"/>
                </a:solidFill>
              </a:rPr>
              <a:t>COAST is expected to complete its work by the end of the 2023 calendar year.</a:t>
            </a:r>
          </a:p>
        </p:txBody>
      </p:sp>
      <p:sp>
        <p:nvSpPr>
          <p:cNvPr id="3" name="Title 2">
            <a:extLst>
              <a:ext uri="{FF2B5EF4-FFF2-40B4-BE49-F238E27FC236}">
                <a16:creationId xmlns:a16="http://schemas.microsoft.com/office/drawing/2014/main" id="{EAB0AFDF-74DF-B935-BF8D-A25306B1D22F}"/>
              </a:ext>
            </a:extLst>
          </p:cNvPr>
          <p:cNvSpPr>
            <a:spLocks noGrp="1"/>
          </p:cNvSpPr>
          <p:nvPr>
            <p:ph type="title"/>
          </p:nvPr>
        </p:nvSpPr>
        <p:spPr/>
        <p:txBody>
          <a:bodyPr/>
          <a:lstStyle/>
          <a:p>
            <a:r>
              <a:rPr lang="en-GB" sz="3600" dirty="0"/>
              <a:t>CEOS COAST </a:t>
            </a:r>
            <a:r>
              <a:rPr lang="en-GB" sz="3600" i="1" dirty="0"/>
              <a:t>ad hoc </a:t>
            </a:r>
            <a:r>
              <a:rPr lang="en-GB" sz="3600" dirty="0"/>
              <a:t>Team</a:t>
            </a:r>
          </a:p>
        </p:txBody>
      </p:sp>
      <p:sp>
        <p:nvSpPr>
          <p:cNvPr id="4" name="TextBox 3">
            <a:extLst>
              <a:ext uri="{FF2B5EF4-FFF2-40B4-BE49-F238E27FC236}">
                <a16:creationId xmlns:a16="http://schemas.microsoft.com/office/drawing/2014/main" id="{18BD6438-79B6-16B9-48A8-8F04DB30092B}"/>
              </a:ext>
            </a:extLst>
          </p:cNvPr>
          <p:cNvSpPr txBox="1"/>
          <p:nvPr/>
        </p:nvSpPr>
        <p:spPr>
          <a:xfrm>
            <a:off x="8331200" y="4484173"/>
            <a:ext cx="3743890" cy="1938992"/>
          </a:xfrm>
          <a:prstGeom prst="rect">
            <a:avLst/>
          </a:prstGeom>
          <a:noFill/>
          <a:ln w="25400">
            <a:solidFill>
              <a:schemeClr val="tx1"/>
            </a:solidFill>
          </a:ln>
        </p:spPr>
        <p:txBody>
          <a:bodyPr wrap="square" rtlCol="0">
            <a:spAutoFit/>
          </a:bodyPr>
          <a:lstStyle/>
          <a:p>
            <a:pPr algn="r"/>
            <a:r>
              <a:rPr lang="en-GB" sz="2000" dirty="0"/>
              <a:t>COAST </a:t>
            </a:r>
            <a:r>
              <a:rPr lang="en-GB" sz="2000" i="1" dirty="0"/>
              <a:t>ad hoc </a:t>
            </a:r>
            <a:r>
              <a:rPr lang="en-GB" sz="2000" dirty="0"/>
              <a:t>Team Co-leads</a:t>
            </a:r>
          </a:p>
          <a:p>
            <a:pPr algn="r"/>
            <a:endParaRPr lang="en-GB" sz="2000" dirty="0"/>
          </a:p>
          <a:p>
            <a:pPr algn="r"/>
            <a:r>
              <a:rPr lang="en-GB" sz="2000" i="1" dirty="0"/>
              <a:t>Paul DiGiacomo</a:t>
            </a:r>
          </a:p>
          <a:p>
            <a:pPr algn="r"/>
            <a:endParaRPr lang="en-GB" sz="2000" dirty="0"/>
          </a:p>
          <a:p>
            <a:pPr algn="r"/>
            <a:r>
              <a:rPr lang="en-GB" sz="2000" i="1" dirty="0"/>
              <a:t>Rashmi Sharma</a:t>
            </a:r>
          </a:p>
          <a:p>
            <a:pPr algn="r"/>
            <a:endParaRPr lang="en-GB" sz="2000" i="1" dirty="0"/>
          </a:p>
        </p:txBody>
      </p:sp>
      <p:pic>
        <p:nvPicPr>
          <p:cNvPr id="5" name="Picture 4">
            <a:extLst>
              <a:ext uri="{FF2B5EF4-FFF2-40B4-BE49-F238E27FC236}">
                <a16:creationId xmlns:a16="http://schemas.microsoft.com/office/drawing/2014/main" id="{994717FD-C6E7-BD7F-552F-E7EF4CD07579}"/>
              </a:ext>
            </a:extLst>
          </p:cNvPr>
          <p:cNvPicPr>
            <a:picLocks noChangeAspect="1"/>
          </p:cNvPicPr>
          <p:nvPr/>
        </p:nvPicPr>
        <p:blipFill>
          <a:blip r:embed="rId2"/>
          <a:stretch>
            <a:fillRect/>
          </a:stretch>
        </p:blipFill>
        <p:spPr>
          <a:xfrm>
            <a:off x="9417868" y="4940364"/>
            <a:ext cx="625827" cy="567586"/>
          </a:xfrm>
          <a:prstGeom prst="rect">
            <a:avLst/>
          </a:prstGeom>
        </p:spPr>
      </p:pic>
      <p:pic>
        <p:nvPicPr>
          <p:cNvPr id="6" name="Picture 5">
            <a:extLst>
              <a:ext uri="{FF2B5EF4-FFF2-40B4-BE49-F238E27FC236}">
                <a16:creationId xmlns:a16="http://schemas.microsoft.com/office/drawing/2014/main" id="{8640A802-F775-54BA-DD5C-4975A5760A96}"/>
              </a:ext>
            </a:extLst>
          </p:cNvPr>
          <p:cNvPicPr>
            <a:picLocks noChangeAspect="1"/>
          </p:cNvPicPr>
          <p:nvPr/>
        </p:nvPicPr>
        <p:blipFill>
          <a:blip r:embed="rId3"/>
          <a:stretch>
            <a:fillRect/>
          </a:stretch>
        </p:blipFill>
        <p:spPr>
          <a:xfrm>
            <a:off x="9284080" y="5655437"/>
            <a:ext cx="777090" cy="708165"/>
          </a:xfrm>
          <a:prstGeom prst="rect">
            <a:avLst/>
          </a:prstGeom>
        </p:spPr>
      </p:pic>
    </p:spTree>
    <p:extLst>
      <p:ext uri="{BB962C8B-B14F-4D97-AF65-F5344CB8AC3E}">
        <p14:creationId xmlns:p14="http://schemas.microsoft.com/office/powerpoint/2010/main" val="236379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24500-13A5-6240-8162-74D3652C96B0}"/>
              </a:ext>
            </a:extLst>
          </p:cNvPr>
          <p:cNvSpPr>
            <a:spLocks noGrp="1"/>
          </p:cNvSpPr>
          <p:nvPr>
            <p:ph type="title"/>
          </p:nvPr>
        </p:nvSpPr>
        <p:spPr/>
        <p:txBody>
          <a:bodyPr/>
          <a:lstStyle/>
          <a:p>
            <a:r>
              <a:rPr lang="en-GB" sz="3600" dirty="0"/>
              <a:t>CEOS Ecosystem Extent Task Team</a:t>
            </a:r>
          </a:p>
        </p:txBody>
      </p:sp>
      <p:sp>
        <p:nvSpPr>
          <p:cNvPr id="4" name="Text Placeholder 1">
            <a:extLst>
              <a:ext uri="{FF2B5EF4-FFF2-40B4-BE49-F238E27FC236}">
                <a16:creationId xmlns:a16="http://schemas.microsoft.com/office/drawing/2014/main" id="{1538B5A6-43D5-AA26-27CF-21E31F2CAD93}"/>
              </a:ext>
            </a:extLst>
          </p:cNvPr>
          <p:cNvSpPr>
            <a:spLocks noGrp="1"/>
          </p:cNvSpPr>
          <p:nvPr>
            <p:ph type="body" idx="1"/>
          </p:nvPr>
        </p:nvSpPr>
        <p:spPr>
          <a:xfrm>
            <a:off x="116911" y="1173459"/>
            <a:ext cx="11495400" cy="4662871"/>
          </a:xfrm>
        </p:spPr>
        <p:txBody>
          <a:bodyPr/>
          <a:lstStyle/>
          <a:p>
            <a:pPr marL="50800" indent="0">
              <a:spcBef>
                <a:spcPts val="0"/>
              </a:spcBef>
              <a:buNone/>
            </a:pPr>
            <a:r>
              <a:rPr lang="en-GB" sz="2000" dirty="0">
                <a:solidFill>
                  <a:srgbClr val="000000"/>
                </a:solidFill>
              </a:rPr>
              <a:t>The 2022 CEOS Plenary endorsed the establishment of a temporary CEOS Ecosystem Extent Task Team </a:t>
            </a:r>
            <a:r>
              <a:rPr lang="en-US" sz="2000" dirty="0">
                <a:solidFill>
                  <a:srgbClr val="000000"/>
                </a:solidFill>
              </a:rPr>
              <a:t>to assess the utility for mapping Ecosystem Extent using current and future space-based observations that will become available in the next </a:t>
            </a:r>
            <a:r>
              <a:rPr lang="en-US" sz="2000" dirty="0">
                <a:solidFill>
                  <a:schemeClr val="tx1"/>
                </a:solidFill>
              </a:rPr>
              <a:t>decade.</a:t>
            </a:r>
            <a:r>
              <a:rPr lang="en-GB" sz="2000" dirty="0">
                <a:solidFill>
                  <a:schemeClr val="tx1"/>
                </a:solidFill>
              </a:rPr>
              <a:t> </a:t>
            </a:r>
          </a:p>
          <a:p>
            <a:pPr marL="50800" indent="0">
              <a:spcBef>
                <a:spcPts val="0"/>
              </a:spcBef>
              <a:buNone/>
            </a:pPr>
            <a:endParaRPr lang="en-GB" sz="2000" dirty="0">
              <a:solidFill>
                <a:schemeClr val="tx1"/>
              </a:solidFill>
            </a:endParaRPr>
          </a:p>
          <a:p>
            <a:pPr marL="50800" indent="0">
              <a:spcBef>
                <a:spcPts val="0"/>
              </a:spcBef>
              <a:buNone/>
            </a:pPr>
            <a:r>
              <a:rPr lang="en-US" sz="2000" dirty="0">
                <a:solidFill>
                  <a:schemeClr val="tx1"/>
                </a:solidFill>
              </a:rPr>
              <a:t>Forthcoming observations will go far beyond those of the past in terms of spatial, temporal and spectral resolution and in the range of observation technologies used. This will enable observation products that greatly extend ecologically relevant information and thus the ability to monitor</a:t>
            </a:r>
          </a:p>
          <a:p>
            <a:pPr marL="50800" indent="0">
              <a:spcBef>
                <a:spcPts val="0"/>
              </a:spcBef>
              <a:buNone/>
            </a:pPr>
            <a:r>
              <a:rPr lang="en-US" sz="2000" dirty="0">
                <a:solidFill>
                  <a:schemeClr val="tx1"/>
                </a:solidFill>
              </a:rPr>
              <a:t>ecosystem extent and other essential</a:t>
            </a:r>
          </a:p>
          <a:p>
            <a:pPr marL="50800" indent="0">
              <a:spcBef>
                <a:spcPts val="0"/>
              </a:spcBef>
              <a:buNone/>
            </a:pPr>
            <a:r>
              <a:rPr lang="en-US" sz="2000" dirty="0">
                <a:solidFill>
                  <a:schemeClr val="tx1"/>
                </a:solidFill>
              </a:rPr>
              <a:t>biodiversity variables. </a:t>
            </a:r>
            <a:endParaRPr lang="en-GB" sz="2000" dirty="0">
              <a:solidFill>
                <a:schemeClr val="tx1"/>
              </a:solidFill>
            </a:endParaRPr>
          </a:p>
          <a:p>
            <a:pPr marL="50800" indent="0">
              <a:spcBef>
                <a:spcPts val="0"/>
              </a:spcBef>
              <a:buNone/>
            </a:pPr>
            <a:endParaRPr lang="en-GB" sz="2000" dirty="0">
              <a:solidFill>
                <a:schemeClr val="tx1"/>
              </a:solidFill>
            </a:endParaRPr>
          </a:p>
          <a:p>
            <a:pPr marL="50800" indent="0">
              <a:spcBef>
                <a:spcPts val="0"/>
              </a:spcBef>
              <a:buNone/>
            </a:pPr>
            <a:r>
              <a:rPr lang="en-GB" sz="2000" dirty="0">
                <a:solidFill>
                  <a:schemeClr val="tx1"/>
                </a:solidFill>
              </a:rPr>
              <a:t>This is an example of a CEOS task-specific</a:t>
            </a:r>
          </a:p>
          <a:p>
            <a:pPr marL="50800" indent="0">
              <a:spcBef>
                <a:spcPts val="0"/>
              </a:spcBef>
              <a:buNone/>
            </a:pPr>
            <a:r>
              <a:rPr lang="en-GB" sz="2000" dirty="0">
                <a:solidFill>
                  <a:schemeClr val="tx1"/>
                </a:solidFill>
              </a:rPr>
              <a:t>effort with a defined term of two years.</a:t>
            </a:r>
          </a:p>
        </p:txBody>
      </p:sp>
      <p:sp>
        <p:nvSpPr>
          <p:cNvPr id="5" name="TextBox 4">
            <a:extLst>
              <a:ext uri="{FF2B5EF4-FFF2-40B4-BE49-F238E27FC236}">
                <a16:creationId xmlns:a16="http://schemas.microsoft.com/office/drawing/2014/main" id="{5B00B67A-D924-FCD1-566D-E78A32FBEECC}"/>
              </a:ext>
            </a:extLst>
          </p:cNvPr>
          <p:cNvSpPr txBox="1"/>
          <p:nvPr/>
        </p:nvSpPr>
        <p:spPr>
          <a:xfrm>
            <a:off x="6518786" y="3290147"/>
            <a:ext cx="5556303" cy="3170099"/>
          </a:xfrm>
          <a:prstGeom prst="rect">
            <a:avLst/>
          </a:prstGeom>
          <a:noFill/>
          <a:ln w="25400">
            <a:solidFill>
              <a:schemeClr val="tx1"/>
            </a:solidFill>
          </a:ln>
        </p:spPr>
        <p:txBody>
          <a:bodyPr wrap="square" rtlCol="0">
            <a:spAutoFit/>
          </a:bodyPr>
          <a:lstStyle/>
          <a:p>
            <a:pPr algn="r"/>
            <a:r>
              <a:rPr lang="en-GB" sz="2000" dirty="0"/>
              <a:t>CEOS Ecosystem Extent Task Team Co-leads</a:t>
            </a:r>
          </a:p>
          <a:p>
            <a:pPr algn="r"/>
            <a:endParaRPr lang="en-GB" sz="2000" dirty="0"/>
          </a:p>
          <a:p>
            <a:pPr algn="r"/>
            <a:r>
              <a:rPr lang="en-GB" sz="2000" i="1" dirty="0"/>
              <a:t>Gary Geller</a:t>
            </a:r>
          </a:p>
          <a:p>
            <a:pPr algn="r"/>
            <a:endParaRPr lang="en-GB" sz="2000" i="1" dirty="0"/>
          </a:p>
          <a:p>
            <a:pPr algn="r"/>
            <a:r>
              <a:rPr lang="fr-FR" sz="2000" i="1" dirty="0"/>
              <a:t>Sandra </a:t>
            </a:r>
            <a:r>
              <a:rPr lang="fr-FR" sz="2000" i="1" dirty="0" err="1"/>
              <a:t>Luque</a:t>
            </a:r>
            <a:endParaRPr lang="fr-FR" sz="2000" i="1" dirty="0"/>
          </a:p>
          <a:p>
            <a:pPr algn="r"/>
            <a:endParaRPr lang="fr-FR" sz="2000" i="1" dirty="0"/>
          </a:p>
          <a:p>
            <a:pPr algn="r"/>
            <a:r>
              <a:rPr lang="fr-FR" sz="2000" i="1" dirty="0"/>
              <a:t>Shaun </a:t>
            </a:r>
            <a:r>
              <a:rPr lang="fr-FR" sz="2000" i="1" dirty="0" err="1"/>
              <a:t>Levick</a:t>
            </a:r>
            <a:endParaRPr lang="fr-FR" sz="2000" i="1" dirty="0"/>
          </a:p>
          <a:p>
            <a:pPr algn="r"/>
            <a:endParaRPr lang="fr-FR" sz="2000" i="1" dirty="0"/>
          </a:p>
          <a:p>
            <a:pPr algn="r"/>
            <a:r>
              <a:rPr lang="fr-FR" sz="2000" i="1" dirty="0"/>
              <a:t>Roger </a:t>
            </a:r>
            <a:r>
              <a:rPr lang="fr-FR" sz="2000" i="1" dirty="0" err="1"/>
              <a:t>Sayre</a:t>
            </a:r>
            <a:endParaRPr lang="fr-FR" sz="2000" i="1" dirty="0"/>
          </a:p>
          <a:p>
            <a:pPr algn="r"/>
            <a:endParaRPr lang="en-GB" sz="2000" i="1" dirty="0"/>
          </a:p>
        </p:txBody>
      </p:sp>
      <p:pic>
        <p:nvPicPr>
          <p:cNvPr id="10" name="Picture 9">
            <a:extLst>
              <a:ext uri="{FF2B5EF4-FFF2-40B4-BE49-F238E27FC236}">
                <a16:creationId xmlns:a16="http://schemas.microsoft.com/office/drawing/2014/main" id="{BDABF534-3965-E4A1-FBB4-489584BE80FE}"/>
              </a:ext>
            </a:extLst>
          </p:cNvPr>
          <p:cNvPicPr>
            <a:picLocks noChangeAspect="1"/>
          </p:cNvPicPr>
          <p:nvPr/>
        </p:nvPicPr>
        <p:blipFill>
          <a:blip r:embed="rId2"/>
          <a:stretch>
            <a:fillRect/>
          </a:stretch>
        </p:blipFill>
        <p:spPr>
          <a:xfrm>
            <a:off x="9808418" y="3749018"/>
            <a:ext cx="763056" cy="635091"/>
          </a:xfrm>
          <a:prstGeom prst="rect">
            <a:avLst/>
          </a:prstGeom>
        </p:spPr>
      </p:pic>
      <p:pic>
        <p:nvPicPr>
          <p:cNvPr id="11" name="Picture 10">
            <a:extLst>
              <a:ext uri="{FF2B5EF4-FFF2-40B4-BE49-F238E27FC236}">
                <a16:creationId xmlns:a16="http://schemas.microsoft.com/office/drawing/2014/main" id="{10E6B8E6-ADA7-50E9-CADF-434A2BD57CC7}"/>
              </a:ext>
            </a:extLst>
          </p:cNvPr>
          <p:cNvPicPr>
            <a:picLocks noChangeAspect="1"/>
          </p:cNvPicPr>
          <p:nvPr/>
        </p:nvPicPr>
        <p:blipFill>
          <a:blip r:embed="rId3"/>
          <a:stretch>
            <a:fillRect/>
          </a:stretch>
        </p:blipFill>
        <p:spPr>
          <a:xfrm>
            <a:off x="9389701" y="4331483"/>
            <a:ext cx="566686" cy="602193"/>
          </a:xfrm>
          <a:prstGeom prst="rect">
            <a:avLst/>
          </a:prstGeom>
        </p:spPr>
      </p:pic>
      <p:pic>
        <p:nvPicPr>
          <p:cNvPr id="2" name="Picture 1">
            <a:extLst>
              <a:ext uri="{FF2B5EF4-FFF2-40B4-BE49-F238E27FC236}">
                <a16:creationId xmlns:a16="http://schemas.microsoft.com/office/drawing/2014/main" id="{C6635D05-1672-FF4B-DD93-E36D654F7229}"/>
              </a:ext>
            </a:extLst>
          </p:cNvPr>
          <p:cNvPicPr>
            <a:picLocks noChangeAspect="1"/>
          </p:cNvPicPr>
          <p:nvPr/>
        </p:nvPicPr>
        <p:blipFill>
          <a:blip r:embed="rId4"/>
          <a:stretch>
            <a:fillRect/>
          </a:stretch>
        </p:blipFill>
        <p:spPr>
          <a:xfrm>
            <a:off x="9118753" y="5785238"/>
            <a:ext cx="1239405" cy="463995"/>
          </a:xfrm>
          <a:prstGeom prst="rect">
            <a:avLst/>
          </a:prstGeom>
        </p:spPr>
      </p:pic>
      <p:pic>
        <p:nvPicPr>
          <p:cNvPr id="7" name="Picture 6">
            <a:extLst>
              <a:ext uri="{FF2B5EF4-FFF2-40B4-BE49-F238E27FC236}">
                <a16:creationId xmlns:a16="http://schemas.microsoft.com/office/drawing/2014/main" id="{A69BC849-791A-5C66-468E-A9C8D6559E56}"/>
              </a:ext>
            </a:extLst>
          </p:cNvPr>
          <p:cNvPicPr>
            <a:picLocks noChangeAspect="1"/>
          </p:cNvPicPr>
          <p:nvPr/>
        </p:nvPicPr>
        <p:blipFill>
          <a:blip r:embed="rId5"/>
          <a:stretch>
            <a:fillRect/>
          </a:stretch>
        </p:blipFill>
        <p:spPr>
          <a:xfrm>
            <a:off x="9688557" y="5049421"/>
            <a:ext cx="572328" cy="561788"/>
          </a:xfrm>
          <a:prstGeom prst="rect">
            <a:avLst/>
          </a:prstGeom>
        </p:spPr>
      </p:pic>
    </p:spTree>
    <p:extLst>
      <p:ext uri="{BB962C8B-B14F-4D97-AF65-F5344CB8AC3E}">
        <p14:creationId xmlns:p14="http://schemas.microsoft.com/office/powerpoint/2010/main" val="207930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title"/>
          </p:nvPr>
        </p:nvSpPr>
        <p:spPr>
          <a:xfrm>
            <a:off x="216965" y="1740842"/>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Thank you!</a:t>
            </a:r>
            <a:endParaRPr sz="4000" i="1" dirty="0"/>
          </a:p>
        </p:txBody>
      </p:sp>
      <p:sp>
        <p:nvSpPr>
          <p:cNvPr id="2" name="Google Shape;67;p7">
            <a:extLst>
              <a:ext uri="{FF2B5EF4-FFF2-40B4-BE49-F238E27FC236}">
                <a16:creationId xmlns:a16="http://schemas.microsoft.com/office/drawing/2014/main" id="{F757B9D6-6F1E-370F-2F64-9E56EEA1876E}"/>
              </a:ext>
            </a:extLst>
          </p:cNvPr>
          <p:cNvSpPr/>
          <p:nvPr/>
        </p:nvSpPr>
        <p:spPr>
          <a:xfrm>
            <a:off x="7043738" y="3925705"/>
            <a:ext cx="5148262" cy="26052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endParaRPr>
          </a:p>
          <a:p>
            <a:pPr marL="0" marR="0" lvl="0" indent="0" algn="r" rtl="0">
              <a:lnSpc>
                <a:spcPct val="150000"/>
              </a:lnSpc>
              <a:spcBef>
                <a:spcPts val="0"/>
              </a:spcBef>
              <a:spcAft>
                <a:spcPts val="0"/>
              </a:spcAft>
              <a:buNone/>
            </a:pPr>
            <a:r>
              <a:rPr lang="fr-FR" sz="2200" b="1" i="0" u="none" strike="noStrike" cap="none" dirty="0">
                <a:solidFill>
                  <a:schemeClr val="accent1"/>
                </a:solidFill>
                <a:latin typeface="Arial"/>
                <a:ea typeface="Arial"/>
                <a:cs typeface="Arial"/>
                <a:sym typeface="Arial"/>
              </a:rPr>
              <a:t>   </a:t>
            </a:r>
          </a:p>
        </p:txBody>
      </p:sp>
    </p:spTree>
    <p:extLst>
      <p:ext uri="{BB962C8B-B14F-4D97-AF65-F5344CB8AC3E}">
        <p14:creationId xmlns:p14="http://schemas.microsoft.com/office/powerpoint/2010/main" val="2968331317"/>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70FBBFFCD15449839570E9C06B93E3" ma:contentTypeVersion="16" ma:contentTypeDescription="Create a new document." ma:contentTypeScope="" ma:versionID="556cf6d4f93498bfeecd804fef4d1033">
  <xsd:schema xmlns:xsd="http://www.w3.org/2001/XMLSchema" xmlns:xs="http://www.w3.org/2001/XMLSchema" xmlns:p="http://schemas.microsoft.com/office/2006/metadata/properties" xmlns:ns2="72c27b34-1b25-4250-b328-5bf8e959a2eb" xmlns:ns3="692a242a-a3b0-43b2-b81a-576b104cf8b0" targetNamespace="http://schemas.microsoft.com/office/2006/metadata/properties" ma:root="true" ma:fieldsID="01ba9dfcf9754ccc23af77b7fac476ec" ns2:_="" ns3:_="">
    <xsd:import namespace="72c27b34-1b25-4250-b328-5bf8e959a2eb"/>
    <xsd:import namespace="692a242a-a3b0-43b2-b81a-576b104cf8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27b34-1b25-4250-b328-5bf8e959a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e19eb1-911f-4d1b-90a6-c7d5047e86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2a242a-a3b0-43b2-b81a-576b104cf8b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120871-c191-4b92-8506-6a011a618937}" ma:internalName="TaxCatchAll" ma:showField="CatchAllData" ma:web="692a242a-a3b0-43b2-b81a-576b104cf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92a242a-a3b0-43b2-b81a-576b104cf8b0" xsi:nil="true"/>
    <lcf76f155ced4ddcb4097134ff3c332f xmlns="72c27b34-1b25-4250-b328-5bf8e959a2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AB56E0-101E-46C0-A462-BF11C35F1FC6}">
  <ds:schemaRefs>
    <ds:schemaRef ds:uri="http://schemas.microsoft.com/sharepoint/v3/contenttype/forms"/>
  </ds:schemaRefs>
</ds:datastoreItem>
</file>

<file path=customXml/itemProps2.xml><?xml version="1.0" encoding="utf-8"?>
<ds:datastoreItem xmlns:ds="http://schemas.openxmlformats.org/officeDocument/2006/customXml" ds:itemID="{AAAB4E34-8C8C-475D-8EF5-14AC3D801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27b34-1b25-4250-b328-5bf8e959a2eb"/>
    <ds:schemaRef ds:uri="692a242a-a3b0-43b2-b81a-576b104cf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2F28DD-3C0A-4A2C-AA64-2816FD4CB4E6}">
  <ds:schemaRefs>
    <ds:schemaRef ds:uri="692a242a-a3b0-43b2-b81a-576b104cf8b0"/>
    <ds:schemaRef ds:uri="http://schemas.microsoft.com/office/infopath/2007/PartnerControls"/>
    <ds:schemaRef ds:uri="http://www.w3.org/XML/1998/namespace"/>
    <ds:schemaRef ds:uri="72c27b34-1b25-4250-b328-5bf8e959a2eb"/>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19480</TotalTime>
  <Words>299</Words>
  <Application>Microsoft Macintosh PowerPoint</Application>
  <PresentationFormat>Widescreen</PresentationFormat>
  <Paragraphs>39</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Chalkboard</vt:lpstr>
      <vt:lpstr>Courier New</vt:lpstr>
      <vt:lpstr>Noto Sans Symbols</vt:lpstr>
      <vt:lpstr>ceos</vt:lpstr>
      <vt:lpstr>Committee on Earth Observation Satellites</vt:lpstr>
      <vt:lpstr>CEOS COAST ad hoc Team</vt:lpstr>
      <vt:lpstr>CEOS Ecosystem Extent Task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CEOS Plenary  Presentation Template and Guidance</dc:title>
  <dc:creator>Marsal Olivier</dc:creator>
  <cp:lastModifiedBy>Marie-Claire Greening</cp:lastModifiedBy>
  <cp:revision>15</cp:revision>
  <cp:lastPrinted>2022-11-09T09:26:34Z</cp:lastPrinted>
  <dcterms:modified xsi:type="dcterms:W3CDTF">2024-01-03T12:10:31Z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0x0101005970FBBFFCD15449839570E9C06B93E3</vt:lpwstr>
  </property>
  <property fmtid="{D5CDD505-2E9C-101B-9397-08002B2CF9AE}" pid="3" name="MediaServiceImageTags">
    <vt:lpwstr/>
  </property>
</Properties>
</file>