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3" r:id="rId4"/>
  </p:sldMasterIdLst>
  <p:notesMasterIdLst>
    <p:notesMasterId r:id="rId17"/>
  </p:notesMasterIdLst>
  <p:sldIdLst>
    <p:sldId id="256" r:id="rId5"/>
    <p:sldId id="278" r:id="rId6"/>
    <p:sldId id="312" r:id="rId7"/>
    <p:sldId id="311" r:id="rId8"/>
    <p:sldId id="280" r:id="rId9"/>
    <p:sldId id="281" r:id="rId10"/>
    <p:sldId id="260" r:id="rId11"/>
    <p:sldId id="296" r:id="rId12"/>
    <p:sldId id="283" r:id="rId13"/>
    <p:sldId id="313" r:id="rId14"/>
    <p:sldId id="282" r:id="rId15"/>
    <p:sldId id="277" r:id="rId16"/>
  </p:sldIdLst>
  <p:sldSz cx="12192000" cy="6858000"/>
  <p:notesSz cx="6797675" cy="9872663"/>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BA4529-2D76-224C-BDC0-A9EF0C172C4D}" v="7" dt="2024-01-03T12:39:36.43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406"/>
    <p:restoredTop sz="95416"/>
  </p:normalViewPr>
  <p:slideViewPr>
    <p:cSldViewPr snapToGrid="0">
      <p:cViewPr>
        <p:scale>
          <a:sx n="110" d="100"/>
          <a:sy n="110" d="100"/>
        </p:scale>
        <p:origin x="312" y="240"/>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e-Claire Greening" userId="08966b7c-6558-4f96-8853-0c58b119906e" providerId="ADAL" clId="{37BA4529-2D76-224C-BDC0-A9EF0C172C4D}"/>
    <pc:docChg chg="undo custSel addSld delSld modSld">
      <pc:chgData name="Marie-Claire Greening" userId="08966b7c-6558-4f96-8853-0c58b119906e" providerId="ADAL" clId="{37BA4529-2D76-224C-BDC0-A9EF0C172C4D}" dt="2024-01-03T12:41:24.697" v="150" actId="2696"/>
      <pc:docMkLst>
        <pc:docMk/>
      </pc:docMkLst>
      <pc:sldChg chg="modSp mod">
        <pc:chgData name="Marie-Claire Greening" userId="08966b7c-6558-4f96-8853-0c58b119906e" providerId="ADAL" clId="{37BA4529-2D76-224C-BDC0-A9EF0C172C4D}" dt="2024-01-03T12:35:36.926" v="65" actId="20577"/>
        <pc:sldMkLst>
          <pc:docMk/>
          <pc:sldMk cId="0" sldId="256"/>
        </pc:sldMkLst>
        <pc:spChg chg="mod">
          <ac:chgData name="Marie-Claire Greening" userId="08966b7c-6558-4f96-8853-0c58b119906e" providerId="ADAL" clId="{37BA4529-2D76-224C-BDC0-A9EF0C172C4D}" dt="2024-01-03T12:35:36.926" v="65" actId="20577"/>
          <ac:spMkLst>
            <pc:docMk/>
            <pc:sldMk cId="0" sldId="256"/>
            <ac:spMk id="67" creationId="{00000000-0000-0000-0000-000000000000}"/>
          </ac:spMkLst>
        </pc:spChg>
      </pc:sldChg>
      <pc:sldChg chg="addSp delSp modSp mod">
        <pc:chgData name="Marie-Claire Greening" userId="08966b7c-6558-4f96-8853-0c58b119906e" providerId="ADAL" clId="{37BA4529-2D76-224C-BDC0-A9EF0C172C4D}" dt="2024-01-03T12:35:01.667" v="47" actId="207"/>
        <pc:sldMkLst>
          <pc:docMk/>
          <pc:sldMk cId="3186560050" sldId="278"/>
        </pc:sldMkLst>
        <pc:spChg chg="mod">
          <ac:chgData name="Marie-Claire Greening" userId="08966b7c-6558-4f96-8853-0c58b119906e" providerId="ADAL" clId="{37BA4529-2D76-224C-BDC0-A9EF0C172C4D}" dt="2024-01-03T12:28:45.531" v="3" actId="20577"/>
          <ac:spMkLst>
            <pc:docMk/>
            <pc:sldMk cId="3186560050" sldId="278"/>
            <ac:spMk id="29" creationId="{66A87D82-21D8-58D8-47C3-243388C907C4}"/>
          </ac:spMkLst>
        </pc:spChg>
        <pc:picChg chg="add del mod">
          <ac:chgData name="Marie-Claire Greening" userId="08966b7c-6558-4f96-8853-0c58b119906e" providerId="ADAL" clId="{37BA4529-2D76-224C-BDC0-A9EF0C172C4D}" dt="2024-01-03T12:32:29.730" v="18" actId="478"/>
          <ac:picMkLst>
            <pc:docMk/>
            <pc:sldMk cId="3186560050" sldId="278"/>
            <ac:picMk id="2" creationId="{3686055A-4824-EB24-74B0-20030B34D91F}"/>
          </ac:picMkLst>
        </pc:picChg>
        <pc:picChg chg="add mod modCrop">
          <ac:chgData name="Marie-Claire Greening" userId="08966b7c-6558-4f96-8853-0c58b119906e" providerId="ADAL" clId="{37BA4529-2D76-224C-BDC0-A9EF0C172C4D}" dt="2024-01-03T12:33:47.459" v="39" actId="1036"/>
          <ac:picMkLst>
            <pc:docMk/>
            <pc:sldMk cId="3186560050" sldId="278"/>
            <ac:picMk id="3" creationId="{B9BB9644-1F84-6B13-6024-047A010EF0CA}"/>
          </ac:picMkLst>
        </pc:picChg>
        <pc:picChg chg="add mod">
          <ac:chgData name="Marie-Claire Greening" userId="08966b7c-6558-4f96-8853-0c58b119906e" providerId="ADAL" clId="{37BA4529-2D76-224C-BDC0-A9EF0C172C4D}" dt="2024-01-03T12:35:01.667" v="47" actId="207"/>
          <ac:picMkLst>
            <pc:docMk/>
            <pc:sldMk cId="3186560050" sldId="278"/>
            <ac:picMk id="6" creationId="{C7350CF1-55C5-450B-A8BD-19638CE133A8}"/>
          </ac:picMkLst>
        </pc:picChg>
      </pc:sldChg>
      <pc:sldChg chg="addSp delSp modSp mod">
        <pc:chgData name="Marie-Claire Greening" userId="08966b7c-6558-4f96-8853-0c58b119906e" providerId="ADAL" clId="{37BA4529-2D76-224C-BDC0-A9EF0C172C4D}" dt="2024-01-03T12:37:45.067" v="134" actId="1035"/>
        <pc:sldMkLst>
          <pc:docMk/>
          <pc:sldMk cId="1222568037" sldId="283"/>
        </pc:sldMkLst>
        <pc:picChg chg="add mod">
          <ac:chgData name="Marie-Claire Greening" userId="08966b7c-6558-4f96-8853-0c58b119906e" providerId="ADAL" clId="{37BA4529-2D76-224C-BDC0-A9EF0C172C4D}" dt="2024-01-03T12:37:45.067" v="134" actId="1035"/>
          <ac:picMkLst>
            <pc:docMk/>
            <pc:sldMk cId="1222568037" sldId="283"/>
            <ac:picMk id="2" creationId="{787FA1A6-91F5-27C3-2F43-23AD11555B47}"/>
          </ac:picMkLst>
        </pc:picChg>
        <pc:picChg chg="del">
          <ac:chgData name="Marie-Claire Greening" userId="08966b7c-6558-4f96-8853-0c58b119906e" providerId="ADAL" clId="{37BA4529-2D76-224C-BDC0-A9EF0C172C4D}" dt="2024-01-03T12:37:34.537" v="129" actId="478"/>
          <ac:picMkLst>
            <pc:docMk/>
            <pc:sldMk cId="1222568037" sldId="283"/>
            <ac:picMk id="6" creationId="{4E53FCD3-4784-3127-D241-D8ADC8738034}"/>
          </ac:picMkLst>
        </pc:picChg>
      </pc:sldChg>
      <pc:sldChg chg="del">
        <pc:chgData name="Marie-Claire Greening" userId="08966b7c-6558-4f96-8853-0c58b119906e" providerId="ADAL" clId="{37BA4529-2D76-224C-BDC0-A9EF0C172C4D}" dt="2024-01-03T12:41:24.697" v="150" actId="2696"/>
        <pc:sldMkLst>
          <pc:docMk/>
          <pc:sldMk cId="3264910716" sldId="310"/>
        </pc:sldMkLst>
      </pc:sldChg>
      <pc:sldChg chg="modSp mod">
        <pc:chgData name="Marie-Claire Greening" userId="08966b7c-6558-4f96-8853-0c58b119906e" providerId="ADAL" clId="{37BA4529-2D76-224C-BDC0-A9EF0C172C4D}" dt="2024-01-03T12:36:22.820" v="128" actId="20577"/>
        <pc:sldMkLst>
          <pc:docMk/>
          <pc:sldMk cId="3152975801" sldId="312"/>
        </pc:sldMkLst>
        <pc:spChg chg="mod">
          <ac:chgData name="Marie-Claire Greening" userId="08966b7c-6558-4f96-8853-0c58b119906e" providerId="ADAL" clId="{37BA4529-2D76-224C-BDC0-A9EF0C172C4D}" dt="2024-01-03T12:36:22.820" v="128" actId="20577"/>
          <ac:spMkLst>
            <pc:docMk/>
            <pc:sldMk cId="3152975801" sldId="312"/>
            <ac:spMk id="8" creationId="{B0A280E6-FE2F-94F4-95E8-5F02C285D671}"/>
          </ac:spMkLst>
        </pc:spChg>
        <pc:spChg chg="mod">
          <ac:chgData name="Marie-Claire Greening" userId="08966b7c-6558-4f96-8853-0c58b119906e" providerId="ADAL" clId="{37BA4529-2D76-224C-BDC0-A9EF0C172C4D}" dt="2024-01-03T12:35:46.585" v="69" actId="20577"/>
          <ac:spMkLst>
            <pc:docMk/>
            <pc:sldMk cId="3152975801" sldId="312"/>
            <ac:spMk id="12" creationId="{7C7687F0-1BC6-E514-2FD7-15EBE5E334F0}"/>
          </ac:spMkLst>
        </pc:spChg>
      </pc:sldChg>
      <pc:sldChg chg="addSp delSp modSp new mod">
        <pc:chgData name="Marie-Claire Greening" userId="08966b7c-6558-4f96-8853-0c58b119906e" providerId="ADAL" clId="{37BA4529-2D76-224C-BDC0-A9EF0C172C4D}" dt="2024-01-03T12:40:37.879" v="149"/>
        <pc:sldMkLst>
          <pc:docMk/>
          <pc:sldMk cId="1029285911" sldId="313"/>
        </pc:sldMkLst>
        <pc:spChg chg="del">
          <ac:chgData name="Marie-Claire Greening" userId="08966b7c-6558-4f96-8853-0c58b119906e" providerId="ADAL" clId="{37BA4529-2D76-224C-BDC0-A9EF0C172C4D}" dt="2024-01-03T12:39:34.470" v="136" actId="478"/>
          <ac:spMkLst>
            <pc:docMk/>
            <pc:sldMk cId="1029285911" sldId="313"/>
            <ac:spMk id="2" creationId="{B3EDF0F2-7F58-10BA-3E20-AEA59BFD5A2A}"/>
          </ac:spMkLst>
        </pc:spChg>
        <pc:spChg chg="mod">
          <ac:chgData name="Marie-Claire Greening" userId="08966b7c-6558-4f96-8853-0c58b119906e" providerId="ADAL" clId="{37BA4529-2D76-224C-BDC0-A9EF0C172C4D}" dt="2024-01-03T12:40:37.879" v="149"/>
          <ac:spMkLst>
            <pc:docMk/>
            <pc:sldMk cId="1029285911" sldId="313"/>
            <ac:spMk id="3" creationId="{931C1F14-D909-FA39-77C1-27061A8A8A41}"/>
          </ac:spMkLst>
        </pc:spChg>
        <pc:graphicFrameChg chg="add mod modGraphic">
          <ac:chgData name="Marie-Claire Greening" userId="08966b7c-6558-4f96-8853-0c58b119906e" providerId="ADAL" clId="{37BA4529-2D76-224C-BDC0-A9EF0C172C4D}" dt="2024-01-03T12:40:31.466" v="148" actId="1037"/>
          <ac:graphicFrameMkLst>
            <pc:docMk/>
            <pc:sldMk cId="1029285911" sldId="313"/>
            <ac:graphicFrameMk id="4" creationId="{646A3B41-9C3B-3491-56AE-5D5DA86C12B6}"/>
          </ac:graphicFrameMkLst>
        </pc:graphicFrameChg>
      </pc:sldChg>
    </pc:docChg>
  </pc:docChgLst>
  <pc:docChgLst>
    <pc:chgData name="Marie-Claire Greening" userId="ca53f1d0-a626-4bbd-86bc-dbeb45709ece" providerId="ADAL" clId="{FD1067D8-DCAC-0442-8DA0-73FBC1114203}"/>
    <pc:docChg chg="modSld modMainMaster">
      <pc:chgData name="Marie-Claire Greening" userId="ca53f1d0-a626-4bbd-86bc-dbeb45709ece" providerId="ADAL" clId="{FD1067D8-DCAC-0442-8DA0-73FBC1114203}" dt="2023-05-16T12:00:42.932" v="39" actId="20577"/>
      <pc:docMkLst>
        <pc:docMk/>
      </pc:docMkLst>
      <pc:sldChg chg="modSp mod">
        <pc:chgData name="Marie-Claire Greening" userId="ca53f1d0-a626-4bbd-86bc-dbeb45709ece" providerId="ADAL" clId="{FD1067D8-DCAC-0442-8DA0-73FBC1114203}" dt="2023-05-16T12:00:42.932" v="39" actId="20577"/>
        <pc:sldMkLst>
          <pc:docMk/>
          <pc:sldMk cId="0" sldId="256"/>
        </pc:sldMkLst>
        <pc:spChg chg="mod">
          <ac:chgData name="Marie-Claire Greening" userId="ca53f1d0-a626-4bbd-86bc-dbeb45709ece" providerId="ADAL" clId="{FD1067D8-DCAC-0442-8DA0-73FBC1114203}" dt="2023-05-16T12:00:42.932" v="39" actId="20577"/>
          <ac:spMkLst>
            <pc:docMk/>
            <pc:sldMk cId="0" sldId="256"/>
            <ac:spMk id="67" creationId="{00000000-0000-0000-0000-000000000000}"/>
          </ac:spMkLst>
        </pc:spChg>
      </pc:sldChg>
      <pc:sldChg chg="addSp delSp modSp mod">
        <pc:chgData name="Marie-Claire Greening" userId="ca53f1d0-a626-4bbd-86bc-dbeb45709ece" providerId="ADAL" clId="{FD1067D8-DCAC-0442-8DA0-73FBC1114203}" dt="2023-05-16T11:56:29.724" v="14"/>
        <pc:sldMkLst>
          <pc:docMk/>
          <pc:sldMk cId="3186560050" sldId="278"/>
        </pc:sldMkLst>
        <pc:spChg chg="add del mod">
          <ac:chgData name="Marie-Claire Greening" userId="ca53f1d0-a626-4bbd-86bc-dbeb45709ece" providerId="ADAL" clId="{FD1067D8-DCAC-0442-8DA0-73FBC1114203}" dt="2023-05-16T11:56:29.724" v="14"/>
          <ac:spMkLst>
            <pc:docMk/>
            <pc:sldMk cId="3186560050" sldId="278"/>
            <ac:spMk id="2" creationId="{66FEB7BB-E6C9-B338-45F3-2F2E1B0E3D7F}"/>
          </ac:spMkLst>
        </pc:spChg>
      </pc:sldChg>
      <pc:sldMasterChg chg="modSldLayout">
        <pc:chgData name="Marie-Claire Greening" userId="ca53f1d0-a626-4bbd-86bc-dbeb45709ece" providerId="ADAL" clId="{FD1067D8-DCAC-0442-8DA0-73FBC1114203}" dt="2023-05-16T11:56:51.456" v="28" actId="20577"/>
        <pc:sldMasterMkLst>
          <pc:docMk/>
          <pc:sldMasterMk cId="0" sldId="2147483653"/>
        </pc:sldMasterMkLst>
        <pc:sldLayoutChg chg="modSp mod">
          <pc:chgData name="Marie-Claire Greening" userId="ca53f1d0-a626-4bbd-86bc-dbeb45709ece" providerId="ADAL" clId="{FD1067D8-DCAC-0442-8DA0-73FBC1114203}" dt="2023-05-16T11:56:51.456" v="28" actId="20577"/>
          <pc:sldLayoutMkLst>
            <pc:docMk/>
            <pc:sldMasterMk cId="0" sldId="2147483653"/>
            <pc:sldLayoutMk cId="0" sldId="2147483649"/>
          </pc:sldLayoutMkLst>
          <pc:spChg chg="mod">
            <ac:chgData name="Marie-Claire Greening" userId="ca53f1d0-a626-4bbd-86bc-dbeb45709ece" providerId="ADAL" clId="{FD1067D8-DCAC-0442-8DA0-73FBC1114203}" dt="2023-05-16T11:56:51.456" v="28" actId="20577"/>
            <ac:spMkLst>
              <pc:docMk/>
              <pc:sldMasterMk cId="0" sldId="2147483653"/>
              <pc:sldLayoutMk cId="0" sldId="2147483649"/>
              <ac:spMk id="28" creationId="{00000000-0000-0000-0000-000000000000}"/>
            </ac:spMkLst>
          </pc:s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07950" y="739775"/>
            <a:ext cx="6583363" cy="37036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79768" y="4689515"/>
            <a:ext cx="5438140" cy="4442698"/>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1:notes"/>
          <p:cNvSpPr txBox="1">
            <a:spLocks noGrp="1"/>
          </p:cNvSpPr>
          <p:nvPr>
            <p:ph type="body" idx="1"/>
          </p:nvPr>
        </p:nvSpPr>
        <p:spPr>
          <a:xfrm>
            <a:off x="679768" y="4689515"/>
            <a:ext cx="5438140" cy="444269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64" name="Google Shape;64;p1:notes"/>
          <p:cNvSpPr>
            <a:spLocks noGrp="1" noRot="1" noChangeAspect="1"/>
          </p:cNvSpPr>
          <p:nvPr>
            <p:ph type="sldImg" idx="2"/>
          </p:nvPr>
        </p:nvSpPr>
        <p:spPr>
          <a:xfrm>
            <a:off x="107950" y="739775"/>
            <a:ext cx="6581775" cy="37036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3600277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8536487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5:notes"/>
          <p:cNvSpPr txBox="1">
            <a:spLocks noGrp="1"/>
          </p:cNvSpPr>
          <p:nvPr>
            <p:ph type="body" idx="1"/>
          </p:nvPr>
        </p:nvSpPr>
        <p:spPr>
          <a:xfrm>
            <a:off x="679768" y="4689515"/>
            <a:ext cx="5438140" cy="444269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60" name="Google Shape;160;p5:notes"/>
          <p:cNvSpPr>
            <a:spLocks noGrp="1" noRot="1" noChangeAspect="1"/>
          </p:cNvSpPr>
          <p:nvPr>
            <p:ph type="sldImg" idx="2"/>
          </p:nvPr>
        </p:nvSpPr>
        <p:spPr>
          <a:xfrm>
            <a:off x="107950" y="739775"/>
            <a:ext cx="6583363" cy="37036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4" name="Google Shape;6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626361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image" Target="../media/image5.jp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1"/>
        <p:cNvGrpSpPr/>
        <p:nvPr/>
      </p:nvGrpSpPr>
      <p:grpSpPr>
        <a:xfrm>
          <a:off x="0" y="0"/>
          <a:ext cx="0" cy="0"/>
          <a:chOff x="0" y="0"/>
          <a:chExt cx="0" cy="0"/>
        </a:xfrm>
      </p:grpSpPr>
      <p:pic>
        <p:nvPicPr>
          <p:cNvPr id="12" name="Google Shape;12;p2"/>
          <p:cNvPicPr preferRelativeResize="0"/>
          <p:nvPr/>
        </p:nvPicPr>
        <p:blipFill rotWithShape="1">
          <a:blip r:embed="rId2">
            <a:alphaModFix/>
          </a:blip>
          <a:srcRect/>
          <a:stretch/>
        </p:blipFill>
        <p:spPr>
          <a:xfrm>
            <a:off x="3301750" y="2265730"/>
            <a:ext cx="8288157" cy="2756714"/>
          </a:xfrm>
          <a:prstGeom prst="rect">
            <a:avLst/>
          </a:prstGeom>
          <a:noFill/>
          <a:ln>
            <a:noFill/>
          </a:ln>
        </p:spPr>
      </p:pic>
      <p:pic>
        <p:nvPicPr>
          <p:cNvPr id="13" name="Google Shape;13;p2"/>
          <p:cNvPicPr preferRelativeResize="0"/>
          <p:nvPr/>
        </p:nvPicPr>
        <p:blipFill rotWithShape="1">
          <a:blip r:embed="rId3">
            <a:alphaModFix/>
          </a:blip>
          <a:srcRect b="-113"/>
          <a:stretch/>
        </p:blipFill>
        <p:spPr>
          <a:xfrm rot="10800000" flipH="1">
            <a:off x="2824280" y="4824248"/>
            <a:ext cx="5391556" cy="2038097"/>
          </a:xfrm>
          <a:prstGeom prst="rect">
            <a:avLst/>
          </a:prstGeom>
          <a:noFill/>
          <a:ln>
            <a:noFill/>
          </a:ln>
        </p:spPr>
      </p:pic>
      <p:pic>
        <p:nvPicPr>
          <p:cNvPr id="14" name="Google Shape;14;p2" descr="A picture containing nature&#10;&#10;Description automatically generated"/>
          <p:cNvPicPr preferRelativeResize="0"/>
          <p:nvPr/>
        </p:nvPicPr>
        <p:blipFill rotWithShape="1">
          <a:blip r:embed="rId4">
            <a:alphaModFix/>
          </a:blip>
          <a:srcRect/>
          <a:stretch/>
        </p:blipFill>
        <p:spPr>
          <a:xfrm>
            <a:off x="8477344" y="-1"/>
            <a:ext cx="3714656" cy="2686815"/>
          </a:xfrm>
          <a:prstGeom prst="rect">
            <a:avLst/>
          </a:prstGeom>
          <a:noFill/>
          <a:ln>
            <a:noFill/>
          </a:ln>
        </p:spPr>
      </p:pic>
      <p:sp>
        <p:nvSpPr>
          <p:cNvPr id="15" name="Google Shape;15;p2"/>
          <p:cNvSpPr/>
          <p:nvPr/>
        </p:nvSpPr>
        <p:spPr>
          <a:xfrm flipH="1">
            <a:off x="5456394" y="1968439"/>
            <a:ext cx="6751471" cy="4901119"/>
          </a:xfrm>
          <a:custGeom>
            <a:avLst/>
            <a:gdLst/>
            <a:ahLst/>
            <a:cxnLst/>
            <a:rect l="l" t="t" r="r" b="b"/>
            <a:pathLst>
              <a:path w="6751471" h="4901119" extrusionOk="0">
                <a:moveTo>
                  <a:pt x="0" y="4901119"/>
                </a:moveTo>
                <a:cubicBezTo>
                  <a:pt x="794" y="3261063"/>
                  <a:pt x="1588" y="1640056"/>
                  <a:pt x="2382" y="0"/>
                </a:cubicBezTo>
                <a:lnTo>
                  <a:pt x="6751471" y="4901119"/>
                </a:lnTo>
                <a:lnTo>
                  <a:pt x="0" y="4901119"/>
                </a:lnTo>
                <a:close/>
              </a:path>
            </a:pathLst>
          </a:custGeom>
          <a:solidFill>
            <a:schemeClr val="accent4"/>
          </a:solidFill>
          <a:ln>
            <a:noFill/>
          </a:ln>
          <a:effectLst>
            <a:outerShdw blurRad="50800" dist="38100" dir="13500000" algn="br"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6" name="Google Shape;16;p2"/>
          <p:cNvSpPr/>
          <p:nvPr/>
        </p:nvSpPr>
        <p:spPr>
          <a:xfrm flipH="1">
            <a:off x="-4784" y="-14542"/>
            <a:ext cx="12199164" cy="6874921"/>
          </a:xfrm>
          <a:custGeom>
            <a:avLst/>
            <a:gdLst/>
            <a:ahLst/>
            <a:cxnLst/>
            <a:rect l="l" t="t" r="r" b="b"/>
            <a:pathLst>
              <a:path w="14761910" h="6836301" extrusionOk="0">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dist="38100" dir="27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7" name="Google Shape;17;p2"/>
          <p:cNvPicPr preferRelativeResize="0"/>
          <p:nvPr/>
        </p:nvPicPr>
        <p:blipFill rotWithShape="1">
          <a:blip r:embed="rId5">
            <a:alphaModFix/>
          </a:blip>
          <a:srcRect/>
          <a:stretch/>
        </p:blipFill>
        <p:spPr>
          <a:xfrm>
            <a:off x="138431" y="5311498"/>
            <a:ext cx="2738896" cy="1508514"/>
          </a:xfrm>
          <a:prstGeom prst="rect">
            <a:avLst/>
          </a:prstGeom>
          <a:noFill/>
          <a:ln>
            <a:noFill/>
          </a:ln>
          <a:effectLst>
            <a:outerShdw blurRad="50800" dist="38100" dir="2700000" algn="tl" rotWithShape="0">
              <a:srgbClr val="000000">
                <a:alpha val="40000"/>
              </a:srgbClr>
            </a:outerShdw>
          </a:effectLst>
        </p:spPr>
      </p:pic>
      <p:pic>
        <p:nvPicPr>
          <p:cNvPr id="18" name="Google Shape;18;p2"/>
          <p:cNvPicPr preferRelativeResize="0"/>
          <p:nvPr/>
        </p:nvPicPr>
        <p:blipFill rotWithShape="1">
          <a:blip r:embed="rId6">
            <a:alphaModFix amt="34000"/>
          </a:blip>
          <a:srcRect l="32582" t="2399" r="8554" b="-8773"/>
          <a:stretch/>
        </p:blipFill>
        <p:spPr>
          <a:xfrm rot="5400000">
            <a:off x="5734286" y="-1016167"/>
            <a:ext cx="5455273" cy="7480884"/>
          </a:xfrm>
          <a:prstGeom prst="rtTriangle">
            <a:avLst/>
          </a:prstGeom>
          <a:noFill/>
          <a:ln>
            <a:noFill/>
          </a:ln>
        </p:spPr>
      </p:pic>
      <p:pic>
        <p:nvPicPr>
          <p:cNvPr id="19" name="Google Shape;19;p2"/>
          <p:cNvPicPr preferRelativeResize="0"/>
          <p:nvPr/>
        </p:nvPicPr>
        <p:blipFill rotWithShape="1">
          <a:blip r:embed="rId6">
            <a:alphaModFix amt="34000"/>
          </a:blip>
          <a:srcRect l="54016" t="36081" r="11355" b="673"/>
          <a:stretch/>
        </p:blipFill>
        <p:spPr>
          <a:xfrm rot="-5400000">
            <a:off x="5792642" y="4819952"/>
            <a:ext cx="1719709" cy="2366806"/>
          </a:xfrm>
          <a:prstGeom prst="rtTriangle">
            <a:avLst/>
          </a:prstGeom>
          <a:noFill/>
          <a:ln>
            <a:noFill/>
          </a:ln>
        </p:spPr>
      </p:pic>
      <p:sp>
        <p:nvSpPr>
          <p:cNvPr id="20" name="Google Shape;20;p2"/>
          <p:cNvSpPr txBox="1">
            <a:spLocks noGrp="1"/>
          </p:cNvSpPr>
          <p:nvPr>
            <p:ph type="title"/>
          </p:nvPr>
        </p:nvSpPr>
        <p:spPr>
          <a:xfrm>
            <a:off x="176047" y="175938"/>
            <a:ext cx="6157185" cy="397264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8000"/>
              <a:buFont typeface="Arial"/>
              <a:buNone/>
              <a:defRPr sz="80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1"/>
        <p:cNvGrpSpPr/>
        <p:nvPr/>
      </p:nvGrpSpPr>
      <p:grpSpPr>
        <a:xfrm>
          <a:off x="0" y="0"/>
          <a:ext cx="0" cy="0"/>
          <a:chOff x="0" y="0"/>
          <a:chExt cx="0" cy="0"/>
        </a:xfrm>
      </p:grpSpPr>
      <p:sp>
        <p:nvSpPr>
          <p:cNvPr id="22" name="Google Shape;22;p3"/>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pic>
        <p:nvPicPr>
          <p:cNvPr id="23" name="Google Shape;23;p3"/>
          <p:cNvPicPr preferRelativeResize="0"/>
          <p:nvPr/>
        </p:nvPicPr>
        <p:blipFill rotWithShape="1">
          <a:blip r:embed="rId2">
            <a:alphaModFix amt="34000"/>
          </a:blip>
          <a:srcRect l="51339" t="39269" r="-2839" b="35419"/>
          <a:stretch/>
        </p:blipFill>
        <p:spPr>
          <a:xfrm flipH="1">
            <a:off x="9304422" y="0"/>
            <a:ext cx="2887578" cy="1037492"/>
          </a:xfrm>
          <a:prstGeom prst="rect">
            <a:avLst/>
          </a:prstGeom>
          <a:noFill/>
          <a:ln>
            <a:noFill/>
          </a:ln>
        </p:spPr>
      </p:pic>
      <p:pic>
        <p:nvPicPr>
          <p:cNvPr id="24" name="Google Shape;24;p3"/>
          <p:cNvPicPr preferRelativeResize="0"/>
          <p:nvPr/>
        </p:nvPicPr>
        <p:blipFill rotWithShape="1">
          <a:blip r:embed="rId3">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25" name="Google Shape;25;p3"/>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sp>
        <p:nvSpPr>
          <p:cNvPr id="26" name="Google Shape;26;p3"/>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sp>
        <p:nvSpPr>
          <p:cNvPr id="27" name="Google Shape;27;p3"/>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b="1" i="0" u="none" strike="noStrike" cap="none">
                <a:solidFill>
                  <a:schemeClr val="accent1"/>
                </a:solidFill>
                <a:latin typeface="Arial"/>
                <a:ea typeface="Arial"/>
                <a:cs typeface="Arial"/>
                <a:sym typeface="Arial"/>
              </a:rPr>
              <a:t>Slide </a:t>
            </a:r>
            <a:fld id="{00000000-1234-1234-1234-123412341234}" type="slidenum">
              <a:rPr lang="en-GB" sz="1400" b="1" i="0" u="none" strike="noStrike" cap="none">
                <a:solidFill>
                  <a:schemeClr val="accent1"/>
                </a:solidFill>
                <a:latin typeface="Arial"/>
                <a:ea typeface="Arial"/>
                <a:cs typeface="Arial"/>
                <a:sym typeface="Arial"/>
              </a:rPr>
              <a:t>‹#›</a:t>
            </a:fld>
            <a:endParaRPr sz="1400" b="1" i="0" u="none" strike="noStrike" cap="none">
              <a:solidFill>
                <a:schemeClr val="accent1"/>
              </a:solidFill>
              <a:latin typeface="Arial"/>
              <a:ea typeface="Arial"/>
              <a:cs typeface="Arial"/>
              <a:sym typeface="Arial"/>
            </a:endParaRPr>
          </a:p>
        </p:txBody>
      </p:sp>
      <p:sp>
        <p:nvSpPr>
          <p:cNvPr id="28" name="Google Shape;28;p3"/>
          <p:cNvSpPr txBox="1"/>
          <p:nvPr/>
        </p:nvSpPr>
        <p:spPr>
          <a:xfrm>
            <a:off x="-24372" y="6562800"/>
            <a:ext cx="6448800" cy="95406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100"/>
              <a:buFont typeface="Arial"/>
              <a:buNone/>
            </a:pPr>
            <a:r>
              <a:rPr lang="en-GB" b="1" dirty="0">
                <a:solidFill>
                  <a:schemeClr val="accent1"/>
                </a:solidFill>
              </a:rPr>
              <a:t>CEOS Overview</a:t>
            </a:r>
            <a:endParaRPr b="1" dirty="0">
              <a:solidFill>
                <a:schemeClr val="accent1"/>
              </a:solidFill>
            </a:endParaRPr>
          </a:p>
          <a:p>
            <a:pPr marL="0" marR="0" lvl="0" indent="0" algn="l" rtl="0">
              <a:spcBef>
                <a:spcPts val="0"/>
              </a:spcBef>
              <a:spcAft>
                <a:spcPts val="0"/>
              </a:spcAft>
              <a:buNone/>
            </a:pPr>
            <a:endParaRPr b="1" dirty="0">
              <a:solidFill>
                <a:schemeClr val="accent1"/>
              </a:solidFill>
            </a:endParaRPr>
          </a:p>
          <a:p>
            <a:pPr marL="0" marR="0" lvl="0" indent="0" algn="l" rtl="0">
              <a:spcBef>
                <a:spcPts val="0"/>
              </a:spcBef>
              <a:spcAft>
                <a:spcPts val="0"/>
              </a:spcAft>
              <a:buClr>
                <a:schemeClr val="dk1"/>
              </a:buClr>
              <a:buSzPts val="1100"/>
              <a:buFont typeface="Arial"/>
              <a:buNone/>
            </a:pPr>
            <a:endParaRPr b="1" dirty="0">
              <a:solidFill>
                <a:schemeClr val="accent1"/>
              </a:solidFill>
            </a:endParaRPr>
          </a:p>
          <a:p>
            <a:pPr marL="0" marR="0" lvl="0" indent="0" algn="l" rtl="0">
              <a:spcBef>
                <a:spcPts val="0"/>
              </a:spcBef>
              <a:spcAft>
                <a:spcPts val="0"/>
              </a:spcAft>
              <a:buNone/>
            </a:pPr>
            <a:endParaRPr b="1" dirty="0">
              <a:solidFill>
                <a:schemeClr val="accent1"/>
              </a:solidFill>
            </a:endParaRPr>
          </a:p>
        </p:txBody>
      </p:sp>
      <p:sp>
        <p:nvSpPr>
          <p:cNvPr id="29" name="Google Shape;29;p3"/>
          <p:cNvSpPr txBox="1">
            <a:spLocks noGrp="1"/>
          </p:cNvSpPr>
          <p:nvPr>
            <p:ph type="body" idx="1"/>
          </p:nvPr>
        </p:nvSpPr>
        <p:spPr>
          <a:xfrm>
            <a:off x="324233" y="1558533"/>
            <a:ext cx="11495400" cy="4662871"/>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Noto Sans Symbols"/>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Noto Sans Symbols"/>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Courier New"/>
              <a:buChar char="o"/>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0" name="Google Shape;30;p3"/>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31"/>
        <p:cNvGrpSpPr/>
        <p:nvPr/>
      </p:nvGrpSpPr>
      <p:grpSpPr>
        <a:xfrm>
          <a:off x="0" y="0"/>
          <a:ext cx="0" cy="0"/>
          <a:chOff x="0" y="0"/>
          <a:chExt cx="0" cy="0"/>
        </a:xfrm>
      </p:grpSpPr>
      <p:sp>
        <p:nvSpPr>
          <p:cNvPr id="32" name="Google Shape;32;p4"/>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pic>
        <p:nvPicPr>
          <p:cNvPr id="33" name="Google Shape;33;p4"/>
          <p:cNvPicPr preferRelativeResize="0"/>
          <p:nvPr/>
        </p:nvPicPr>
        <p:blipFill rotWithShape="1">
          <a:blip r:embed="rId2">
            <a:alphaModFix amt="34000"/>
          </a:blip>
          <a:srcRect l="51339" t="39269" r="-2839" b="35419"/>
          <a:stretch/>
        </p:blipFill>
        <p:spPr>
          <a:xfrm flipH="1">
            <a:off x="9304422" y="0"/>
            <a:ext cx="2887578" cy="1037492"/>
          </a:xfrm>
          <a:prstGeom prst="rect">
            <a:avLst/>
          </a:prstGeom>
          <a:noFill/>
          <a:ln>
            <a:noFill/>
          </a:ln>
        </p:spPr>
      </p:pic>
      <p:pic>
        <p:nvPicPr>
          <p:cNvPr id="34" name="Google Shape;34;p4"/>
          <p:cNvPicPr preferRelativeResize="0"/>
          <p:nvPr/>
        </p:nvPicPr>
        <p:blipFill rotWithShape="1">
          <a:blip r:embed="rId3">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35" name="Google Shape;35;p4"/>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36" name="Google Shape;36;p4"/>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37" name="Google Shape;37;p4"/>
          <p:cNvSpPr txBox="1">
            <a:spLocks noGrp="1"/>
          </p:cNvSpPr>
          <p:nvPr>
            <p:ph type="body" idx="1"/>
          </p:nvPr>
        </p:nvSpPr>
        <p:spPr>
          <a:xfrm>
            <a:off x="386632" y="1445923"/>
            <a:ext cx="5509008" cy="4775482"/>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Noto Sans Symbols"/>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Noto Sans Symbols"/>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Courier New"/>
              <a:buChar char="o"/>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8" name="Google Shape;38;p4"/>
          <p:cNvSpPr txBox="1">
            <a:spLocks noGrp="1"/>
          </p:cNvSpPr>
          <p:nvPr>
            <p:ph type="body" idx="2"/>
          </p:nvPr>
        </p:nvSpPr>
        <p:spPr>
          <a:xfrm>
            <a:off x="6296361" y="1445923"/>
            <a:ext cx="5509008" cy="4775482"/>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Noto Sans Symbols"/>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Noto Sans Symbols"/>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Courier New"/>
              <a:buChar char="o"/>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9" name="Google Shape;39;p4"/>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b="1">
                <a:solidFill>
                  <a:schemeClr val="accent1"/>
                </a:solidFill>
                <a:latin typeface="Arial"/>
                <a:ea typeface="Arial"/>
                <a:cs typeface="Arial"/>
                <a:sym typeface="Arial"/>
              </a:rPr>
              <a:t>Slide </a:t>
            </a:r>
            <a:fld id="{00000000-1234-1234-1234-123412341234}" type="slidenum">
              <a:rPr lang="en-GB" sz="1400" b="1">
                <a:solidFill>
                  <a:schemeClr val="accent1"/>
                </a:solidFill>
                <a:latin typeface="Arial"/>
                <a:ea typeface="Arial"/>
                <a:cs typeface="Arial"/>
                <a:sym typeface="Arial"/>
              </a:rPr>
              <a:t>‹#›</a:t>
            </a:fld>
            <a:endParaRPr sz="1400" b="1">
              <a:solidFill>
                <a:schemeClr val="accent1"/>
              </a:solidFill>
              <a:latin typeface="Arial"/>
              <a:ea typeface="Arial"/>
              <a:cs typeface="Arial"/>
              <a:sym typeface="Arial"/>
            </a:endParaRPr>
          </a:p>
        </p:txBody>
      </p:sp>
      <p:sp>
        <p:nvSpPr>
          <p:cNvPr id="40" name="Google Shape;40;p4"/>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1" name="Google Shape;41;p4"/>
          <p:cNvSpPr txBox="1"/>
          <p:nvPr/>
        </p:nvSpPr>
        <p:spPr>
          <a:xfrm>
            <a:off x="-24384" y="6562799"/>
            <a:ext cx="4925568" cy="307777"/>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Font typeface="Arial"/>
              <a:buNone/>
            </a:pPr>
            <a:r>
              <a:rPr lang="en-GB" b="1">
                <a:solidFill>
                  <a:schemeClr val="accent1"/>
                </a:solidFill>
              </a:rPr>
              <a:t>2022 CEOS Plenary	Biarritz, France	Nov. 29 – Dec. 1</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51"/>
        <p:cNvGrpSpPr/>
        <p:nvPr/>
      </p:nvGrpSpPr>
      <p:grpSpPr>
        <a:xfrm>
          <a:off x="0" y="0"/>
          <a:ext cx="0" cy="0"/>
          <a:chOff x="0" y="0"/>
          <a:chExt cx="0" cy="0"/>
        </a:xfrm>
      </p:grpSpPr>
      <p:sp>
        <p:nvSpPr>
          <p:cNvPr id="52" name="Google Shape;52;p6"/>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pic>
        <p:nvPicPr>
          <p:cNvPr id="53" name="Google Shape;53;p6"/>
          <p:cNvPicPr preferRelativeResize="0"/>
          <p:nvPr/>
        </p:nvPicPr>
        <p:blipFill rotWithShape="1">
          <a:blip r:embed="rId2">
            <a:alphaModFix amt="34000"/>
          </a:blip>
          <a:srcRect l="51339" t="39269" r="-2839" b="35419"/>
          <a:stretch/>
        </p:blipFill>
        <p:spPr>
          <a:xfrm flipH="1">
            <a:off x="9304422" y="0"/>
            <a:ext cx="2887578" cy="1037492"/>
          </a:xfrm>
          <a:prstGeom prst="rect">
            <a:avLst/>
          </a:prstGeom>
          <a:noFill/>
          <a:ln>
            <a:noFill/>
          </a:ln>
        </p:spPr>
      </p:pic>
      <p:pic>
        <p:nvPicPr>
          <p:cNvPr id="54" name="Google Shape;54;p6"/>
          <p:cNvPicPr preferRelativeResize="0"/>
          <p:nvPr/>
        </p:nvPicPr>
        <p:blipFill rotWithShape="1">
          <a:blip r:embed="rId3">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55" name="Google Shape;55;p6"/>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56" name="Google Shape;56;p6"/>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2"/>
              </a:solidFill>
              <a:latin typeface="Arial"/>
              <a:ea typeface="Arial"/>
              <a:cs typeface="Arial"/>
              <a:sym typeface="Arial"/>
            </a:endParaRPr>
          </a:p>
        </p:txBody>
      </p:sp>
      <p:sp>
        <p:nvSpPr>
          <p:cNvPr id="57" name="Google Shape;57;p6"/>
          <p:cNvSpPr txBox="1">
            <a:spLocks noGrp="1"/>
          </p:cNvSpPr>
          <p:nvPr>
            <p:ph type="body" idx="1"/>
          </p:nvPr>
        </p:nvSpPr>
        <p:spPr>
          <a:xfrm>
            <a:off x="5180012" y="1373852"/>
            <a:ext cx="6172200" cy="4694402"/>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1000"/>
              </a:spcBef>
              <a:spcAft>
                <a:spcPts val="0"/>
              </a:spcAft>
              <a:buClr>
                <a:schemeClr val="dk1"/>
              </a:buClr>
              <a:buSzPts val="3200"/>
              <a:buFont typeface="Noto Sans Symbols"/>
              <a:buChar char="❖"/>
              <a:defRPr sz="3200" b="0" i="0" u="none" strike="noStrike" cap="none">
                <a:solidFill>
                  <a:schemeClr val="dk1"/>
                </a:solidFill>
                <a:latin typeface="Arial"/>
                <a:ea typeface="Arial"/>
                <a:cs typeface="Arial"/>
                <a:sym typeface="Arial"/>
              </a:defRPr>
            </a:lvl1pPr>
            <a:lvl2pPr marL="914400" marR="0" lvl="1" indent="-406400" algn="l" rtl="0">
              <a:lnSpc>
                <a:spcPct val="90000"/>
              </a:lnSpc>
              <a:spcBef>
                <a:spcPts val="500"/>
              </a:spcBef>
              <a:spcAft>
                <a:spcPts val="0"/>
              </a:spcAft>
              <a:buClr>
                <a:schemeClr val="dk1"/>
              </a:buClr>
              <a:buSzPts val="2800"/>
              <a:buFont typeface="Noto Sans Symbols"/>
              <a:buChar char="▪"/>
              <a:defRPr sz="2800" b="0" i="0" u="none" strike="noStrike" cap="none">
                <a:solidFill>
                  <a:schemeClr val="dk1"/>
                </a:solidFill>
                <a:latin typeface="Arial"/>
                <a:ea typeface="Arial"/>
                <a:cs typeface="Arial"/>
                <a:sym typeface="Arial"/>
              </a:defRPr>
            </a:lvl2pPr>
            <a:lvl3pPr marL="1371600" marR="0" lvl="2" indent="-381000" algn="l" rtl="0">
              <a:lnSpc>
                <a:spcPct val="90000"/>
              </a:lnSpc>
              <a:spcBef>
                <a:spcPts val="500"/>
              </a:spcBef>
              <a:spcAft>
                <a:spcPts val="0"/>
              </a:spcAft>
              <a:buClr>
                <a:schemeClr val="dk1"/>
              </a:buClr>
              <a:buSzPts val="2400"/>
              <a:buFont typeface="Courier New"/>
              <a:buChar char="o"/>
              <a:defRPr sz="2400" b="0" i="0" u="none" strike="noStrike" cap="none">
                <a:solidFill>
                  <a:schemeClr val="dk1"/>
                </a:solidFill>
                <a:latin typeface="Arial"/>
                <a:ea typeface="Arial"/>
                <a:cs typeface="Arial"/>
                <a:sym typeface="Arial"/>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58" name="Google Shape;58;p6"/>
          <p:cNvSpPr txBox="1">
            <a:spLocks noGrp="1"/>
          </p:cNvSpPr>
          <p:nvPr>
            <p:ph type="body" idx="2"/>
          </p:nvPr>
        </p:nvSpPr>
        <p:spPr>
          <a:xfrm>
            <a:off x="839788" y="1373852"/>
            <a:ext cx="3932237" cy="463055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9pPr>
          </a:lstStyle>
          <a:p>
            <a:endParaRPr/>
          </a:p>
        </p:txBody>
      </p:sp>
      <p:sp>
        <p:nvSpPr>
          <p:cNvPr id="59" name="Google Shape;59;p6"/>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b="1">
                <a:solidFill>
                  <a:schemeClr val="accent1"/>
                </a:solidFill>
                <a:latin typeface="Arial"/>
                <a:ea typeface="Arial"/>
                <a:cs typeface="Arial"/>
                <a:sym typeface="Arial"/>
              </a:rPr>
              <a:t>Slide </a:t>
            </a:r>
            <a:fld id="{00000000-1234-1234-1234-123412341234}" type="slidenum">
              <a:rPr lang="en-GB" sz="1400" b="1">
                <a:solidFill>
                  <a:schemeClr val="accent1"/>
                </a:solidFill>
                <a:latin typeface="Arial"/>
                <a:ea typeface="Arial"/>
                <a:cs typeface="Arial"/>
                <a:sym typeface="Arial"/>
              </a:rPr>
              <a:t>‹#›</a:t>
            </a:fld>
            <a:endParaRPr sz="1400" b="1">
              <a:solidFill>
                <a:schemeClr val="accent1"/>
              </a:solidFill>
              <a:latin typeface="Arial"/>
              <a:ea typeface="Arial"/>
              <a:cs typeface="Arial"/>
              <a:sym typeface="Arial"/>
            </a:endParaRPr>
          </a:p>
        </p:txBody>
      </p:sp>
      <p:sp>
        <p:nvSpPr>
          <p:cNvPr id="60" name="Google Shape;60;p6"/>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1" name="Google Shape;61;p6"/>
          <p:cNvSpPr txBox="1"/>
          <p:nvPr/>
        </p:nvSpPr>
        <p:spPr>
          <a:xfrm>
            <a:off x="-24384" y="6562799"/>
            <a:ext cx="4925568" cy="307777"/>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Font typeface="Arial"/>
              <a:buNone/>
            </a:pPr>
            <a:r>
              <a:rPr lang="en-GB" b="1">
                <a:solidFill>
                  <a:schemeClr val="accent1"/>
                </a:solidFill>
              </a:rPr>
              <a:t>2022 CEOS Plenary	Biarritz, France	Nov. 29 – Dec. 1</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pic>
        <p:nvPicPr>
          <p:cNvPr id="7" name="Google Shape;7;p1"/>
          <p:cNvPicPr preferRelativeResize="0"/>
          <p:nvPr/>
        </p:nvPicPr>
        <p:blipFill rotWithShape="1">
          <a:blip r:embed="rId6">
            <a:alphaModFix amt="34000"/>
          </a:blip>
          <a:srcRect l="51339" t="39269" r="-2839" b="35419"/>
          <a:stretch/>
        </p:blipFill>
        <p:spPr>
          <a:xfrm flipH="1">
            <a:off x="9304422" y="0"/>
            <a:ext cx="2887578" cy="1037492"/>
          </a:xfrm>
          <a:prstGeom prst="rect">
            <a:avLst/>
          </a:prstGeom>
          <a:noFill/>
          <a:ln>
            <a:noFill/>
          </a:ln>
        </p:spPr>
      </p:pic>
      <p:pic>
        <p:nvPicPr>
          <p:cNvPr id="8" name="Google Shape;8;p1"/>
          <p:cNvPicPr preferRelativeResize="0"/>
          <p:nvPr/>
        </p:nvPicPr>
        <p:blipFill rotWithShape="1">
          <a:blip r:embed="rId7">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9" name="Google Shape;9;p1"/>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sp>
        <p:nvSpPr>
          <p:cNvPr id="10" name="Google Shape;10;p1"/>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2"/>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18" Type="http://schemas.openxmlformats.org/officeDocument/2006/relationships/image" Target="../media/image40.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17" Type="http://schemas.openxmlformats.org/officeDocument/2006/relationships/image" Target="../media/image39.png"/><Relationship Id="rId2" Type="http://schemas.openxmlformats.org/officeDocument/2006/relationships/image" Target="../media/image24.png"/><Relationship Id="rId16" Type="http://schemas.openxmlformats.org/officeDocument/2006/relationships/image" Target="../media/image38.png"/><Relationship Id="rId20"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7.png"/><Relationship Id="rId10" Type="http://schemas.openxmlformats.org/officeDocument/2006/relationships/image" Target="../media/image32.png"/><Relationship Id="rId19" Type="http://schemas.openxmlformats.org/officeDocument/2006/relationships/image" Target="../media/image41.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hyperlink" Target="http://deliverables.ceos.org/"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7"/>
          <p:cNvSpPr txBox="1">
            <a:spLocks noGrp="1"/>
          </p:cNvSpPr>
          <p:nvPr>
            <p:ph type="title"/>
          </p:nvPr>
        </p:nvSpPr>
        <p:spPr>
          <a:xfrm>
            <a:off x="176046" y="175938"/>
            <a:ext cx="8039485" cy="397264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8000"/>
              <a:buFont typeface="Arial"/>
              <a:buNone/>
            </a:pPr>
            <a:r>
              <a:rPr lang="en-GB" sz="4600" dirty="0"/>
              <a:t>Committee on</a:t>
            </a:r>
            <a:br>
              <a:rPr lang="en-GB" sz="4600" dirty="0"/>
            </a:br>
            <a:r>
              <a:rPr lang="en-GB" sz="4600" dirty="0"/>
              <a:t>Earth</a:t>
            </a:r>
            <a:br>
              <a:rPr lang="en-GB" sz="4600" dirty="0"/>
            </a:br>
            <a:r>
              <a:rPr lang="en-GB" sz="4600" dirty="0"/>
              <a:t>Observation</a:t>
            </a:r>
            <a:br>
              <a:rPr lang="en-GB" sz="4600" dirty="0"/>
            </a:br>
            <a:r>
              <a:rPr lang="en-GB" sz="4600" dirty="0"/>
              <a:t>Satellites</a:t>
            </a:r>
            <a:endParaRPr sz="4000" i="1" dirty="0"/>
          </a:p>
        </p:txBody>
      </p:sp>
      <p:sp>
        <p:nvSpPr>
          <p:cNvPr id="67" name="Google Shape;67;p7"/>
          <p:cNvSpPr/>
          <p:nvPr/>
        </p:nvSpPr>
        <p:spPr>
          <a:xfrm>
            <a:off x="6704630" y="4599473"/>
            <a:ext cx="5148262" cy="2605200"/>
          </a:xfrm>
          <a:prstGeom prst="rect">
            <a:avLst/>
          </a:prstGeom>
          <a:noFill/>
          <a:ln>
            <a:noFill/>
          </a:ln>
        </p:spPr>
        <p:txBody>
          <a:bodyPr spcFirstLastPara="1" wrap="square" lIns="0" tIns="0" rIns="0" bIns="0" anchor="t" anchorCtr="0">
            <a:noAutofit/>
          </a:bodyPr>
          <a:lstStyle/>
          <a:p>
            <a:pPr marL="0" marR="0" lvl="0" indent="0" algn="r" rtl="0">
              <a:lnSpc>
                <a:spcPct val="150000"/>
              </a:lnSpc>
              <a:spcBef>
                <a:spcPts val="0"/>
              </a:spcBef>
              <a:spcAft>
                <a:spcPts val="0"/>
              </a:spcAft>
              <a:buNone/>
            </a:pPr>
            <a:endParaRPr lang="en-GB" sz="2200" b="1" dirty="0">
              <a:solidFill>
                <a:schemeClr val="accent1"/>
              </a:solidFill>
            </a:endParaRPr>
          </a:p>
          <a:p>
            <a:pPr marL="0" marR="0" lvl="0" indent="0" algn="r" rtl="0">
              <a:lnSpc>
                <a:spcPct val="150000"/>
              </a:lnSpc>
              <a:spcBef>
                <a:spcPts val="0"/>
              </a:spcBef>
              <a:spcAft>
                <a:spcPts val="0"/>
              </a:spcAft>
              <a:buNone/>
            </a:pPr>
            <a:endParaRPr lang="en-GB" sz="2200" b="1" dirty="0">
              <a:solidFill>
                <a:schemeClr val="accent1"/>
              </a:solidFill>
            </a:endParaRPr>
          </a:p>
          <a:p>
            <a:pPr marL="0" marR="0" lvl="0" indent="0" algn="r" rtl="0">
              <a:lnSpc>
                <a:spcPct val="150000"/>
              </a:lnSpc>
              <a:spcBef>
                <a:spcPts val="0"/>
              </a:spcBef>
              <a:spcAft>
                <a:spcPts val="0"/>
              </a:spcAft>
              <a:buNone/>
            </a:pPr>
            <a:r>
              <a:rPr lang="en-GB" sz="2200" b="1" i="1" dirty="0">
                <a:solidFill>
                  <a:schemeClr val="accent1"/>
                </a:solidFill>
              </a:rPr>
              <a:t>CEOS Overview</a:t>
            </a:r>
          </a:p>
          <a:p>
            <a:pPr marL="0" marR="0" lvl="0" indent="0" algn="r" rtl="0">
              <a:lnSpc>
                <a:spcPct val="150000"/>
              </a:lnSpc>
              <a:spcBef>
                <a:spcPts val="0"/>
              </a:spcBef>
              <a:spcAft>
                <a:spcPts val="0"/>
              </a:spcAft>
              <a:buNone/>
            </a:pPr>
            <a:r>
              <a:rPr lang="en-GB" sz="2200" b="1" i="1" dirty="0">
                <a:solidFill>
                  <a:schemeClr val="accent1"/>
                </a:solidFill>
              </a:rPr>
              <a:t>January 2024</a:t>
            </a:r>
            <a:endParaRPr lang="fr-FR" sz="2200" b="1" i="1" u="none" strike="noStrike" cap="none" dirty="0">
              <a:solidFill>
                <a:schemeClr val="accent1"/>
              </a:solidFill>
              <a:latin typeface="Arial"/>
              <a:ea typeface="Arial"/>
              <a:cs typeface="Arial"/>
              <a:sym typeface="Arial"/>
            </a:endParaRPr>
          </a:p>
          <a:p>
            <a:pPr marL="0" marR="0" lvl="0" indent="0" algn="r" rtl="0">
              <a:lnSpc>
                <a:spcPct val="150000"/>
              </a:lnSpc>
              <a:spcBef>
                <a:spcPts val="0"/>
              </a:spcBef>
              <a:spcAft>
                <a:spcPts val="0"/>
              </a:spcAft>
              <a:buNone/>
            </a:pPr>
            <a:endParaRPr lang="fr-FR" sz="2200" b="1" i="0" u="none" strike="noStrike" cap="none" dirty="0">
              <a:solidFill>
                <a:schemeClr val="accent1"/>
              </a:solidFill>
              <a:latin typeface="Arial"/>
              <a:ea typeface="Arial"/>
              <a:cs typeface="Arial"/>
              <a:sym typeface="Arial"/>
            </a:endParaRPr>
          </a:p>
        </p:txBody>
      </p:sp>
      <p:sp>
        <p:nvSpPr>
          <p:cNvPr id="2" name="TextBox 1">
            <a:extLst>
              <a:ext uri="{FF2B5EF4-FFF2-40B4-BE49-F238E27FC236}">
                <a16:creationId xmlns:a16="http://schemas.microsoft.com/office/drawing/2014/main" id="{257E7938-20E3-ACC2-2BDF-FC76947008BE}"/>
              </a:ext>
            </a:extLst>
          </p:cNvPr>
          <p:cNvSpPr txBox="1"/>
          <p:nvPr/>
        </p:nvSpPr>
        <p:spPr>
          <a:xfrm>
            <a:off x="7575884" y="327095"/>
            <a:ext cx="2971800" cy="83099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rtl="0" latinLnBrk="1" hangingPunct="0"/>
            <a:r>
              <a:rPr lang="en-US" sz="2400" i="1" dirty="0">
                <a:solidFill>
                  <a:schemeClr val="bg1"/>
                </a:solidFill>
                <a:latin typeface="Chalkboard" panose="03050602040202020205" pitchFamily="66" charset="77"/>
              </a:rPr>
              <a:t>Viewing Earth</a:t>
            </a:r>
          </a:p>
          <a:p>
            <a:pPr marL="541338" lvl="2" indent="-541338" algn="l" rtl="0" latinLnBrk="1" hangingPunct="0"/>
            <a:r>
              <a:rPr lang="en-US" sz="2400" i="1" dirty="0">
                <a:solidFill>
                  <a:schemeClr val="bg1"/>
                </a:solidFill>
                <a:latin typeface="Chalkboard" panose="03050602040202020205" pitchFamily="66" charset="77"/>
              </a:rPr>
              <a:t>	Serving Society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1C1F14-D909-FA39-77C1-27061A8A8A41}"/>
              </a:ext>
            </a:extLst>
          </p:cNvPr>
          <p:cNvSpPr>
            <a:spLocks noGrp="1"/>
          </p:cNvSpPr>
          <p:nvPr>
            <p:ph type="title"/>
          </p:nvPr>
        </p:nvSpPr>
        <p:spPr/>
        <p:txBody>
          <a:bodyPr/>
          <a:lstStyle/>
          <a:p>
            <a:r>
              <a:rPr lang="en-GB" sz="4400" dirty="0"/>
              <a:t>CEOS Plenaries</a:t>
            </a:r>
            <a:endParaRPr lang="en-FR" dirty="0"/>
          </a:p>
        </p:txBody>
      </p:sp>
      <p:graphicFrame>
        <p:nvGraphicFramePr>
          <p:cNvPr id="4" name="Table 3">
            <a:extLst>
              <a:ext uri="{FF2B5EF4-FFF2-40B4-BE49-F238E27FC236}">
                <a16:creationId xmlns:a16="http://schemas.microsoft.com/office/drawing/2014/main" id="{646A3B41-9C3B-3491-56AE-5D5DA86C12B6}"/>
              </a:ext>
            </a:extLst>
          </p:cNvPr>
          <p:cNvGraphicFramePr>
            <a:graphicFrameLocks noGrp="1"/>
          </p:cNvGraphicFramePr>
          <p:nvPr>
            <p:extLst>
              <p:ext uri="{D42A27DB-BD31-4B8C-83A1-F6EECF244321}">
                <p14:modId xmlns:p14="http://schemas.microsoft.com/office/powerpoint/2010/main" val="1315425902"/>
              </p:ext>
            </p:extLst>
          </p:nvPr>
        </p:nvGraphicFramePr>
        <p:xfrm>
          <a:off x="285679" y="1143730"/>
          <a:ext cx="11601522" cy="5262805"/>
        </p:xfrm>
        <a:graphic>
          <a:graphicData uri="http://schemas.openxmlformats.org/drawingml/2006/table">
            <a:tbl>
              <a:tblPr firstRow="1" bandRow="1">
                <a:tableStyleId>{5C22544A-7EE6-4342-B048-85BDC9FD1C3A}</a:tableStyleId>
              </a:tblPr>
              <a:tblGrid>
                <a:gridCol w="998392">
                  <a:extLst>
                    <a:ext uri="{9D8B030D-6E8A-4147-A177-3AD203B41FA5}">
                      <a16:colId xmlns:a16="http://schemas.microsoft.com/office/drawing/2014/main" val="3799815464"/>
                    </a:ext>
                  </a:extLst>
                </a:gridCol>
                <a:gridCol w="697167">
                  <a:extLst>
                    <a:ext uri="{9D8B030D-6E8A-4147-A177-3AD203B41FA5}">
                      <a16:colId xmlns:a16="http://schemas.microsoft.com/office/drawing/2014/main" val="2687039448"/>
                    </a:ext>
                  </a:extLst>
                </a:gridCol>
                <a:gridCol w="2611177">
                  <a:extLst>
                    <a:ext uri="{9D8B030D-6E8A-4147-A177-3AD203B41FA5}">
                      <a16:colId xmlns:a16="http://schemas.microsoft.com/office/drawing/2014/main" val="1018640030"/>
                    </a:ext>
                  </a:extLst>
                </a:gridCol>
                <a:gridCol w="1436148">
                  <a:extLst>
                    <a:ext uri="{9D8B030D-6E8A-4147-A177-3AD203B41FA5}">
                      <a16:colId xmlns:a16="http://schemas.microsoft.com/office/drawing/2014/main" val="2313395351"/>
                    </a:ext>
                  </a:extLst>
                </a:gridCol>
                <a:gridCol w="301775">
                  <a:extLst>
                    <a:ext uri="{9D8B030D-6E8A-4147-A177-3AD203B41FA5}">
                      <a16:colId xmlns:a16="http://schemas.microsoft.com/office/drawing/2014/main" val="2769292150"/>
                    </a:ext>
                  </a:extLst>
                </a:gridCol>
                <a:gridCol w="935246">
                  <a:extLst>
                    <a:ext uri="{9D8B030D-6E8A-4147-A177-3AD203B41FA5}">
                      <a16:colId xmlns:a16="http://schemas.microsoft.com/office/drawing/2014/main" val="1101835334"/>
                    </a:ext>
                  </a:extLst>
                </a:gridCol>
                <a:gridCol w="791888">
                  <a:extLst>
                    <a:ext uri="{9D8B030D-6E8A-4147-A177-3AD203B41FA5}">
                      <a16:colId xmlns:a16="http://schemas.microsoft.com/office/drawing/2014/main" val="1959043687"/>
                    </a:ext>
                  </a:extLst>
                </a:gridCol>
                <a:gridCol w="2540353">
                  <a:extLst>
                    <a:ext uri="{9D8B030D-6E8A-4147-A177-3AD203B41FA5}">
                      <a16:colId xmlns:a16="http://schemas.microsoft.com/office/drawing/2014/main" val="4072901240"/>
                    </a:ext>
                  </a:extLst>
                </a:gridCol>
                <a:gridCol w="1289376">
                  <a:extLst>
                    <a:ext uri="{9D8B030D-6E8A-4147-A177-3AD203B41FA5}">
                      <a16:colId xmlns:a16="http://schemas.microsoft.com/office/drawing/2014/main" val="513685914"/>
                    </a:ext>
                  </a:extLst>
                </a:gridCol>
              </a:tblGrid>
              <a:tr h="306530">
                <a:tc>
                  <a:txBody>
                    <a:bodyPr/>
                    <a:lstStyle/>
                    <a:p>
                      <a:r>
                        <a:rPr lang="en-US" sz="1200" dirty="0">
                          <a:effectLst/>
                          <a:latin typeface="+mn-lt"/>
                        </a:rPr>
                        <a:t>Plenary</a:t>
                      </a:r>
                      <a:endParaRPr lang="en-FR" sz="1200" dirty="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Year</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Venue</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Host</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endParaRPr lang="en-FR" sz="1200">
                        <a:effectLst/>
                        <a:latin typeface="+mn-lt"/>
                        <a:cs typeface="Times New Roman" panose="02020603050405020304" pitchFamily="18" charset="0"/>
                      </a:endParaRPr>
                    </a:p>
                  </a:txBody>
                  <a:tcPr marL="55941" marR="55941" marT="27970" marB="27970"/>
                </a:tc>
                <a:tc>
                  <a:txBody>
                    <a:bodyPr/>
                    <a:lstStyle/>
                    <a:p>
                      <a:r>
                        <a:rPr lang="en-US" sz="1200">
                          <a:effectLst/>
                          <a:latin typeface="+mn-lt"/>
                        </a:rPr>
                        <a:t>Plenary</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Year</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Venue</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Host</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extLst>
                  <a:ext uri="{0D108BD9-81ED-4DB2-BD59-A6C34878D82A}">
                    <a16:rowId xmlns:a16="http://schemas.microsoft.com/office/drawing/2014/main" val="3361088849"/>
                  </a:ext>
                </a:extLst>
              </a:tr>
              <a:tr h="232146">
                <a:tc>
                  <a:txBody>
                    <a:bodyPr/>
                    <a:lstStyle/>
                    <a:p>
                      <a:r>
                        <a:rPr lang="en-US" sz="1200" dirty="0">
                          <a:effectLst/>
                          <a:latin typeface="+mn-lt"/>
                        </a:rPr>
                        <a:t>1</a:t>
                      </a:r>
                      <a:r>
                        <a:rPr lang="en-US" sz="1200" baseline="30000" dirty="0">
                          <a:effectLst/>
                          <a:latin typeface="+mn-lt"/>
                        </a:rPr>
                        <a:t>st</a:t>
                      </a:r>
                      <a:endParaRPr lang="en-FR" sz="1200" dirty="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1984</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Washington DC, USA</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NOAA</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endParaRPr lang="en-FR" sz="1200">
                        <a:effectLst/>
                        <a:latin typeface="+mn-lt"/>
                        <a:cs typeface="Times New Roman" panose="02020603050405020304" pitchFamily="18" charset="0"/>
                      </a:endParaRPr>
                    </a:p>
                  </a:txBody>
                  <a:tcPr marL="55941" marR="55941" marT="27970" marB="27970"/>
                </a:tc>
                <a:tc>
                  <a:txBody>
                    <a:bodyPr/>
                    <a:lstStyle/>
                    <a:p>
                      <a:r>
                        <a:rPr lang="en-US" sz="1200">
                          <a:effectLst/>
                          <a:latin typeface="+mn-lt"/>
                        </a:rPr>
                        <a:t>20</a:t>
                      </a:r>
                      <a:r>
                        <a:rPr lang="en-US" sz="1200" baseline="30000">
                          <a:effectLst/>
                          <a:latin typeface="+mn-lt"/>
                        </a:rPr>
                        <a:t>th</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2006</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Buenos Aires, Argentina</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CONAE</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extLst>
                  <a:ext uri="{0D108BD9-81ED-4DB2-BD59-A6C34878D82A}">
                    <a16:rowId xmlns:a16="http://schemas.microsoft.com/office/drawing/2014/main" val="604074950"/>
                  </a:ext>
                </a:extLst>
              </a:tr>
              <a:tr h="232146">
                <a:tc>
                  <a:txBody>
                    <a:bodyPr/>
                    <a:lstStyle/>
                    <a:p>
                      <a:r>
                        <a:rPr lang="en-US" sz="1200">
                          <a:effectLst/>
                          <a:latin typeface="+mn-lt"/>
                        </a:rPr>
                        <a:t>2</a:t>
                      </a:r>
                      <a:r>
                        <a:rPr lang="en-US" sz="1200" baseline="30000">
                          <a:effectLst/>
                          <a:latin typeface="+mn-lt"/>
                        </a:rPr>
                        <a:t>nd</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1986</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Frascati, Italy</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ESA</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endParaRPr lang="en-FR" sz="1200">
                        <a:effectLst/>
                        <a:latin typeface="+mn-lt"/>
                        <a:cs typeface="Times New Roman" panose="02020603050405020304" pitchFamily="18" charset="0"/>
                      </a:endParaRPr>
                    </a:p>
                  </a:txBody>
                  <a:tcPr marL="55941" marR="55941" marT="27970" marB="27970"/>
                </a:tc>
                <a:tc>
                  <a:txBody>
                    <a:bodyPr/>
                    <a:lstStyle/>
                    <a:p>
                      <a:r>
                        <a:rPr lang="en-US" sz="1200">
                          <a:effectLst/>
                          <a:latin typeface="+mn-lt"/>
                        </a:rPr>
                        <a:t>21</a:t>
                      </a:r>
                      <a:r>
                        <a:rPr lang="en-US" sz="1200" baseline="30000">
                          <a:effectLst/>
                          <a:latin typeface="+mn-lt"/>
                        </a:rPr>
                        <a:t>st</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2007</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Kona, Hawaii, USA</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USGS</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extLst>
                  <a:ext uri="{0D108BD9-81ED-4DB2-BD59-A6C34878D82A}">
                    <a16:rowId xmlns:a16="http://schemas.microsoft.com/office/drawing/2014/main" val="69339582"/>
                  </a:ext>
                </a:extLst>
              </a:tr>
              <a:tr h="232146">
                <a:tc>
                  <a:txBody>
                    <a:bodyPr/>
                    <a:lstStyle/>
                    <a:p>
                      <a:r>
                        <a:rPr lang="en-US" sz="1200">
                          <a:effectLst/>
                          <a:latin typeface="+mn-lt"/>
                        </a:rPr>
                        <a:t>3</a:t>
                      </a:r>
                      <a:r>
                        <a:rPr lang="en-US" sz="1200" baseline="30000">
                          <a:effectLst/>
                          <a:latin typeface="+mn-lt"/>
                        </a:rPr>
                        <a:t>rd</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1988</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Ottawa, Canada</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CSA</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endParaRPr lang="en-FR" sz="1200">
                        <a:effectLst/>
                        <a:latin typeface="+mn-lt"/>
                        <a:cs typeface="Times New Roman" panose="02020603050405020304" pitchFamily="18" charset="0"/>
                      </a:endParaRPr>
                    </a:p>
                  </a:txBody>
                  <a:tcPr marL="55941" marR="55941" marT="27970" marB="27970"/>
                </a:tc>
                <a:tc>
                  <a:txBody>
                    <a:bodyPr/>
                    <a:lstStyle/>
                    <a:p>
                      <a:r>
                        <a:rPr lang="en-US" sz="1200">
                          <a:effectLst/>
                          <a:latin typeface="+mn-lt"/>
                        </a:rPr>
                        <a:t>22</a:t>
                      </a:r>
                      <a:r>
                        <a:rPr lang="en-US" sz="1200" baseline="30000">
                          <a:effectLst/>
                          <a:latin typeface="+mn-lt"/>
                        </a:rPr>
                        <a:t>nd</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2008</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George, South Africa</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CSIR</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extLst>
                  <a:ext uri="{0D108BD9-81ED-4DB2-BD59-A6C34878D82A}">
                    <a16:rowId xmlns:a16="http://schemas.microsoft.com/office/drawing/2014/main" val="2562533603"/>
                  </a:ext>
                </a:extLst>
              </a:tr>
              <a:tr h="318372">
                <a:tc>
                  <a:txBody>
                    <a:bodyPr/>
                    <a:lstStyle/>
                    <a:p>
                      <a:r>
                        <a:rPr lang="en-US" sz="1200">
                          <a:effectLst/>
                          <a:latin typeface="+mn-lt"/>
                        </a:rPr>
                        <a:t>4</a:t>
                      </a:r>
                      <a:r>
                        <a:rPr lang="en-US" sz="1200" baseline="30000">
                          <a:effectLst/>
                          <a:latin typeface="+mn-lt"/>
                        </a:rPr>
                        <a:t>th</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1990</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fr-FR" sz="1200" dirty="0">
                          <a:effectLst/>
                          <a:latin typeface="+mn-lt"/>
                        </a:rPr>
                        <a:t>Sao Jose dos Campos, Brazil</a:t>
                      </a:r>
                      <a:endParaRPr lang="en-FR" sz="1200" dirty="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INPE</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endParaRPr lang="en-FR" sz="1200">
                        <a:effectLst/>
                        <a:latin typeface="+mn-lt"/>
                        <a:cs typeface="Times New Roman" panose="02020603050405020304" pitchFamily="18" charset="0"/>
                      </a:endParaRPr>
                    </a:p>
                  </a:txBody>
                  <a:tcPr marL="55941" marR="55941" marT="27970" marB="27970"/>
                </a:tc>
                <a:tc>
                  <a:txBody>
                    <a:bodyPr/>
                    <a:lstStyle/>
                    <a:p>
                      <a:r>
                        <a:rPr lang="en-US" sz="1200">
                          <a:effectLst/>
                          <a:latin typeface="+mn-lt"/>
                        </a:rPr>
                        <a:t>23</a:t>
                      </a:r>
                      <a:r>
                        <a:rPr lang="en-US" sz="1200" baseline="30000">
                          <a:effectLst/>
                          <a:latin typeface="+mn-lt"/>
                        </a:rPr>
                        <a:t>rd</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2009</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Phuket, Thailand</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GISTDA</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extLst>
                  <a:ext uri="{0D108BD9-81ED-4DB2-BD59-A6C34878D82A}">
                    <a16:rowId xmlns:a16="http://schemas.microsoft.com/office/drawing/2014/main" val="3204915002"/>
                  </a:ext>
                </a:extLst>
              </a:tr>
              <a:tr h="283439">
                <a:tc>
                  <a:txBody>
                    <a:bodyPr/>
                    <a:lstStyle/>
                    <a:p>
                      <a:r>
                        <a:rPr lang="en-US" sz="1200">
                          <a:effectLst/>
                          <a:latin typeface="+mn-lt"/>
                        </a:rPr>
                        <a:t>5</a:t>
                      </a:r>
                      <a:r>
                        <a:rPr lang="en-US" sz="1200" baseline="30000">
                          <a:effectLst/>
                          <a:latin typeface="+mn-lt"/>
                        </a:rPr>
                        <a:t>th</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1991</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Washington DC, USA</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NASA/NOAA</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endParaRPr lang="en-FR" sz="1200">
                        <a:effectLst/>
                        <a:latin typeface="+mn-lt"/>
                        <a:cs typeface="Times New Roman" panose="02020603050405020304" pitchFamily="18" charset="0"/>
                      </a:endParaRPr>
                    </a:p>
                  </a:txBody>
                  <a:tcPr marL="55941" marR="55941" marT="27970" marB="27970"/>
                </a:tc>
                <a:tc>
                  <a:txBody>
                    <a:bodyPr/>
                    <a:lstStyle/>
                    <a:p>
                      <a:r>
                        <a:rPr lang="en-US" sz="1200">
                          <a:effectLst/>
                          <a:latin typeface="+mn-lt"/>
                        </a:rPr>
                        <a:t>24</a:t>
                      </a:r>
                      <a:r>
                        <a:rPr lang="en-US" sz="1200" baseline="30000">
                          <a:effectLst/>
                          <a:latin typeface="+mn-lt"/>
                        </a:rPr>
                        <a:t>th</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2010</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Rio de Janeiro, Brazil</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INPE</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extLst>
                  <a:ext uri="{0D108BD9-81ED-4DB2-BD59-A6C34878D82A}">
                    <a16:rowId xmlns:a16="http://schemas.microsoft.com/office/drawing/2014/main" val="999105776"/>
                  </a:ext>
                </a:extLst>
              </a:tr>
              <a:tr h="232146">
                <a:tc>
                  <a:txBody>
                    <a:bodyPr/>
                    <a:lstStyle/>
                    <a:p>
                      <a:r>
                        <a:rPr lang="en-US" sz="1200">
                          <a:effectLst/>
                          <a:latin typeface="+mn-lt"/>
                        </a:rPr>
                        <a:t>6</a:t>
                      </a:r>
                      <a:r>
                        <a:rPr lang="en-US" sz="1200" baseline="30000">
                          <a:effectLst/>
                          <a:latin typeface="+mn-lt"/>
                        </a:rPr>
                        <a:t>th</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1992</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London, UK</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BNSC</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endParaRPr lang="en-FR" sz="1200">
                        <a:effectLst/>
                        <a:latin typeface="+mn-lt"/>
                        <a:cs typeface="Times New Roman" panose="02020603050405020304" pitchFamily="18" charset="0"/>
                      </a:endParaRPr>
                    </a:p>
                  </a:txBody>
                  <a:tcPr marL="55941" marR="55941" marT="27970" marB="27970"/>
                </a:tc>
                <a:tc>
                  <a:txBody>
                    <a:bodyPr/>
                    <a:lstStyle/>
                    <a:p>
                      <a:r>
                        <a:rPr lang="en-US" sz="1200">
                          <a:effectLst/>
                          <a:latin typeface="+mn-lt"/>
                        </a:rPr>
                        <a:t>25</a:t>
                      </a:r>
                      <a:r>
                        <a:rPr lang="en-US" sz="1200" baseline="30000">
                          <a:effectLst/>
                          <a:latin typeface="+mn-lt"/>
                        </a:rPr>
                        <a:t>th</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2011</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Lucca, Italy</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ASI</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extLst>
                  <a:ext uri="{0D108BD9-81ED-4DB2-BD59-A6C34878D82A}">
                    <a16:rowId xmlns:a16="http://schemas.microsoft.com/office/drawing/2014/main" val="2910877428"/>
                  </a:ext>
                </a:extLst>
              </a:tr>
              <a:tr h="318372">
                <a:tc>
                  <a:txBody>
                    <a:bodyPr/>
                    <a:lstStyle/>
                    <a:p>
                      <a:r>
                        <a:rPr lang="en-US" sz="1200">
                          <a:effectLst/>
                          <a:latin typeface="+mn-lt"/>
                        </a:rPr>
                        <a:t>7</a:t>
                      </a:r>
                      <a:r>
                        <a:rPr lang="en-US" sz="1200" baseline="30000">
                          <a:effectLst/>
                          <a:latin typeface="+mn-lt"/>
                        </a:rPr>
                        <a:t>th</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1993</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Tsukuba, Japan</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MEXT/NASDA</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endParaRPr lang="en-FR" sz="1200">
                        <a:effectLst/>
                        <a:latin typeface="+mn-lt"/>
                        <a:cs typeface="Times New Roman" panose="02020603050405020304" pitchFamily="18" charset="0"/>
                      </a:endParaRPr>
                    </a:p>
                  </a:txBody>
                  <a:tcPr marL="55941" marR="55941" marT="27970" marB="27970"/>
                </a:tc>
                <a:tc>
                  <a:txBody>
                    <a:bodyPr/>
                    <a:lstStyle/>
                    <a:p>
                      <a:r>
                        <a:rPr lang="en-US" sz="1200">
                          <a:effectLst/>
                          <a:latin typeface="+mn-lt"/>
                        </a:rPr>
                        <a:t>26</a:t>
                      </a:r>
                      <a:r>
                        <a:rPr lang="en-US" sz="1200" baseline="30000">
                          <a:effectLst/>
                          <a:latin typeface="+mn-lt"/>
                        </a:rPr>
                        <a:t>th</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2012</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Bangalore, India</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ISRO</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extLst>
                  <a:ext uri="{0D108BD9-81ED-4DB2-BD59-A6C34878D82A}">
                    <a16:rowId xmlns:a16="http://schemas.microsoft.com/office/drawing/2014/main" val="3679639587"/>
                  </a:ext>
                </a:extLst>
              </a:tr>
              <a:tr h="232146">
                <a:tc>
                  <a:txBody>
                    <a:bodyPr/>
                    <a:lstStyle/>
                    <a:p>
                      <a:r>
                        <a:rPr lang="en-US" sz="1200">
                          <a:effectLst/>
                          <a:latin typeface="+mn-lt"/>
                        </a:rPr>
                        <a:t>8</a:t>
                      </a:r>
                      <a:r>
                        <a:rPr lang="en-US" sz="1200" baseline="30000">
                          <a:effectLst/>
                          <a:latin typeface="+mn-lt"/>
                        </a:rPr>
                        <a:t>th</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1994</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Berlin, Germany</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DARA</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endParaRPr lang="en-FR" sz="1200">
                        <a:effectLst/>
                        <a:latin typeface="+mn-lt"/>
                        <a:cs typeface="Times New Roman" panose="02020603050405020304" pitchFamily="18" charset="0"/>
                      </a:endParaRPr>
                    </a:p>
                  </a:txBody>
                  <a:tcPr marL="55941" marR="55941" marT="27970" marB="27970"/>
                </a:tc>
                <a:tc>
                  <a:txBody>
                    <a:bodyPr/>
                    <a:lstStyle/>
                    <a:p>
                      <a:r>
                        <a:rPr lang="en-US" sz="1200">
                          <a:effectLst/>
                          <a:latin typeface="+mn-lt"/>
                        </a:rPr>
                        <a:t>27</a:t>
                      </a:r>
                      <a:r>
                        <a:rPr lang="en-US" sz="1200" baseline="30000">
                          <a:effectLst/>
                          <a:latin typeface="+mn-lt"/>
                        </a:rPr>
                        <a:t>th</a:t>
                      </a:r>
                      <a:r>
                        <a:rPr lang="en-US" sz="1200">
                          <a:effectLst/>
                          <a:latin typeface="+mn-lt"/>
                        </a:rPr>
                        <a:t> </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2013</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Montreal, Canada</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CSA</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extLst>
                  <a:ext uri="{0D108BD9-81ED-4DB2-BD59-A6C34878D82A}">
                    <a16:rowId xmlns:a16="http://schemas.microsoft.com/office/drawing/2014/main" val="2331226007"/>
                  </a:ext>
                </a:extLst>
              </a:tr>
              <a:tr h="306530">
                <a:tc>
                  <a:txBody>
                    <a:bodyPr/>
                    <a:lstStyle/>
                    <a:p>
                      <a:r>
                        <a:rPr lang="en-US" sz="1200">
                          <a:effectLst/>
                          <a:latin typeface="+mn-lt"/>
                        </a:rPr>
                        <a:t>9</a:t>
                      </a:r>
                      <a:r>
                        <a:rPr lang="en-US" sz="1200" baseline="30000">
                          <a:effectLst/>
                          <a:latin typeface="+mn-lt"/>
                        </a:rPr>
                        <a:t>th</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1995</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Montreal, Canada</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CSA</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endParaRPr lang="en-FR" sz="1200">
                        <a:effectLst/>
                        <a:latin typeface="+mn-lt"/>
                        <a:cs typeface="Times New Roman" panose="02020603050405020304" pitchFamily="18" charset="0"/>
                      </a:endParaRPr>
                    </a:p>
                  </a:txBody>
                  <a:tcPr marL="55941" marR="55941" marT="27970" marB="27970"/>
                </a:tc>
                <a:tc>
                  <a:txBody>
                    <a:bodyPr/>
                    <a:lstStyle/>
                    <a:p>
                      <a:r>
                        <a:rPr lang="en-US" sz="1200">
                          <a:effectLst/>
                          <a:latin typeface="+mn-lt"/>
                        </a:rPr>
                        <a:t>28th </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2014</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Trömso, Norway</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EUMETSAT</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extLst>
                  <a:ext uri="{0D108BD9-81ED-4DB2-BD59-A6C34878D82A}">
                    <a16:rowId xmlns:a16="http://schemas.microsoft.com/office/drawing/2014/main" val="1542318065"/>
                  </a:ext>
                </a:extLst>
              </a:tr>
              <a:tr h="232146">
                <a:tc>
                  <a:txBody>
                    <a:bodyPr/>
                    <a:lstStyle/>
                    <a:p>
                      <a:r>
                        <a:rPr lang="en-US" sz="1200">
                          <a:effectLst/>
                          <a:latin typeface="+mn-lt"/>
                        </a:rPr>
                        <a:t>10</a:t>
                      </a:r>
                      <a:r>
                        <a:rPr lang="en-US" sz="1200" baseline="30000">
                          <a:effectLst/>
                          <a:latin typeface="+mn-lt"/>
                        </a:rPr>
                        <a:t>th</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1996</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Canberra, Australia</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CSIRO</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endParaRPr lang="en-FR" sz="1200">
                        <a:effectLst/>
                        <a:latin typeface="+mn-lt"/>
                        <a:cs typeface="Times New Roman" panose="02020603050405020304" pitchFamily="18" charset="0"/>
                      </a:endParaRPr>
                    </a:p>
                  </a:txBody>
                  <a:tcPr marL="55941" marR="55941" marT="27970" marB="27970"/>
                </a:tc>
                <a:tc>
                  <a:txBody>
                    <a:bodyPr/>
                    <a:lstStyle/>
                    <a:p>
                      <a:r>
                        <a:rPr lang="en-US" sz="1200">
                          <a:effectLst/>
                          <a:latin typeface="+mn-lt"/>
                        </a:rPr>
                        <a:t>29th </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2015</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Kyoto, Japan</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JAXA</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extLst>
                  <a:ext uri="{0D108BD9-81ED-4DB2-BD59-A6C34878D82A}">
                    <a16:rowId xmlns:a16="http://schemas.microsoft.com/office/drawing/2014/main" val="2815944786"/>
                  </a:ext>
                </a:extLst>
              </a:tr>
              <a:tr h="232146">
                <a:tc>
                  <a:txBody>
                    <a:bodyPr/>
                    <a:lstStyle/>
                    <a:p>
                      <a:r>
                        <a:rPr lang="en-US" sz="1200">
                          <a:effectLst/>
                          <a:latin typeface="+mn-lt"/>
                        </a:rPr>
                        <a:t>11</a:t>
                      </a:r>
                      <a:r>
                        <a:rPr lang="en-US" sz="1200" baseline="30000">
                          <a:effectLst/>
                          <a:latin typeface="+mn-lt"/>
                        </a:rPr>
                        <a:t>th</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1997</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Toulouse, France</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CNES</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endParaRPr lang="en-FR" sz="1200">
                        <a:effectLst/>
                        <a:latin typeface="+mn-lt"/>
                        <a:cs typeface="Times New Roman" panose="02020603050405020304" pitchFamily="18" charset="0"/>
                      </a:endParaRPr>
                    </a:p>
                  </a:txBody>
                  <a:tcPr marL="55941" marR="55941" marT="27970" marB="27970"/>
                </a:tc>
                <a:tc>
                  <a:txBody>
                    <a:bodyPr/>
                    <a:lstStyle/>
                    <a:p>
                      <a:r>
                        <a:rPr lang="en-US" sz="1200">
                          <a:effectLst/>
                          <a:latin typeface="+mn-lt"/>
                        </a:rPr>
                        <a:t>30th</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2016</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Brisbane, Australia</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CSIRO</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extLst>
                  <a:ext uri="{0D108BD9-81ED-4DB2-BD59-A6C34878D82A}">
                    <a16:rowId xmlns:a16="http://schemas.microsoft.com/office/drawing/2014/main" val="2682442072"/>
                  </a:ext>
                </a:extLst>
              </a:tr>
              <a:tr h="232146">
                <a:tc>
                  <a:txBody>
                    <a:bodyPr/>
                    <a:lstStyle/>
                    <a:p>
                      <a:r>
                        <a:rPr lang="en-US" sz="1200">
                          <a:effectLst/>
                          <a:latin typeface="+mn-lt"/>
                        </a:rPr>
                        <a:t>12</a:t>
                      </a:r>
                      <a:r>
                        <a:rPr lang="en-US" sz="1200" baseline="30000">
                          <a:effectLst/>
                          <a:latin typeface="+mn-lt"/>
                        </a:rPr>
                        <a:t>th</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1998</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Bangalore, India</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ISRO</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endParaRPr lang="en-FR" sz="1200">
                        <a:effectLst/>
                        <a:latin typeface="+mn-lt"/>
                        <a:cs typeface="Times New Roman" panose="02020603050405020304" pitchFamily="18" charset="0"/>
                      </a:endParaRPr>
                    </a:p>
                  </a:txBody>
                  <a:tcPr marL="55941" marR="55941" marT="27970" marB="27970"/>
                </a:tc>
                <a:tc>
                  <a:txBody>
                    <a:bodyPr/>
                    <a:lstStyle/>
                    <a:p>
                      <a:r>
                        <a:rPr lang="en-US" sz="1200">
                          <a:effectLst/>
                          <a:latin typeface="+mn-lt"/>
                        </a:rPr>
                        <a:t>31st</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2017</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GB" sz="1200">
                          <a:effectLst/>
                          <a:latin typeface="+mn-lt"/>
                        </a:rPr>
                        <a:t>Rapid City, USA</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USGS</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extLst>
                  <a:ext uri="{0D108BD9-81ED-4DB2-BD59-A6C34878D82A}">
                    <a16:rowId xmlns:a16="http://schemas.microsoft.com/office/drawing/2014/main" val="3191240403"/>
                  </a:ext>
                </a:extLst>
              </a:tr>
              <a:tr h="232146">
                <a:tc>
                  <a:txBody>
                    <a:bodyPr/>
                    <a:lstStyle/>
                    <a:p>
                      <a:r>
                        <a:rPr lang="en-US" sz="1200">
                          <a:effectLst/>
                          <a:latin typeface="+mn-lt"/>
                        </a:rPr>
                        <a:t>13</a:t>
                      </a:r>
                      <a:r>
                        <a:rPr lang="en-US" sz="1200" baseline="30000">
                          <a:effectLst/>
                          <a:latin typeface="+mn-lt"/>
                        </a:rPr>
                        <a:t>th</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1999</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Stockholm, Sweden</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EUMETSAT</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endParaRPr lang="en-FR" sz="1200">
                        <a:effectLst/>
                        <a:latin typeface="+mn-lt"/>
                        <a:cs typeface="Times New Roman" panose="02020603050405020304" pitchFamily="18" charset="0"/>
                      </a:endParaRPr>
                    </a:p>
                  </a:txBody>
                  <a:tcPr marL="55941" marR="55941" marT="27970" marB="27970"/>
                </a:tc>
                <a:tc>
                  <a:txBody>
                    <a:bodyPr/>
                    <a:lstStyle/>
                    <a:p>
                      <a:r>
                        <a:rPr lang="en-US" sz="1200">
                          <a:effectLst/>
                          <a:latin typeface="+mn-lt"/>
                        </a:rPr>
                        <a:t>32nd</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2018</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Brussels, Belgium</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EC</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extLst>
                  <a:ext uri="{0D108BD9-81ED-4DB2-BD59-A6C34878D82A}">
                    <a16:rowId xmlns:a16="http://schemas.microsoft.com/office/drawing/2014/main" val="558891262"/>
                  </a:ext>
                </a:extLst>
              </a:tr>
              <a:tr h="306530">
                <a:tc>
                  <a:txBody>
                    <a:bodyPr/>
                    <a:lstStyle/>
                    <a:p>
                      <a:r>
                        <a:rPr lang="en-US" sz="1200">
                          <a:effectLst/>
                          <a:latin typeface="+mn-lt"/>
                        </a:rPr>
                        <a:t>14</a:t>
                      </a:r>
                      <a:r>
                        <a:rPr lang="en-US" sz="1200" baseline="30000">
                          <a:effectLst/>
                          <a:latin typeface="+mn-lt"/>
                        </a:rPr>
                        <a:t>th</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2000</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Rio de Janeiro, Brazil</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INPE</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endParaRPr lang="en-FR" sz="1200">
                        <a:effectLst/>
                        <a:latin typeface="+mn-lt"/>
                        <a:cs typeface="Times New Roman" panose="02020603050405020304" pitchFamily="18" charset="0"/>
                      </a:endParaRPr>
                    </a:p>
                  </a:txBody>
                  <a:tcPr marL="55941" marR="55941" marT="27970" marB="27970"/>
                </a:tc>
                <a:tc>
                  <a:txBody>
                    <a:bodyPr/>
                    <a:lstStyle/>
                    <a:p>
                      <a:r>
                        <a:rPr lang="en-US" sz="1200">
                          <a:effectLst/>
                          <a:latin typeface="+mn-lt"/>
                        </a:rPr>
                        <a:t>33rd</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2019</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Hanoi, Vietnam</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VAST/VNSC</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extLst>
                  <a:ext uri="{0D108BD9-81ED-4DB2-BD59-A6C34878D82A}">
                    <a16:rowId xmlns:a16="http://schemas.microsoft.com/office/drawing/2014/main" val="3425271003"/>
                  </a:ext>
                </a:extLst>
              </a:tr>
              <a:tr h="318372">
                <a:tc>
                  <a:txBody>
                    <a:bodyPr/>
                    <a:lstStyle/>
                    <a:p>
                      <a:r>
                        <a:rPr lang="en-US" sz="1200">
                          <a:effectLst/>
                          <a:latin typeface="+mn-lt"/>
                        </a:rPr>
                        <a:t>15th</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2001</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Kyoto, Japan</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MEXT/NASDA</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endParaRPr lang="en-FR" sz="1200">
                        <a:effectLst/>
                        <a:latin typeface="+mn-lt"/>
                        <a:cs typeface="Times New Roman" panose="02020603050405020304" pitchFamily="18" charset="0"/>
                      </a:endParaRPr>
                    </a:p>
                  </a:txBody>
                  <a:tcPr marL="55941" marR="55941" marT="27970" marB="27970"/>
                </a:tc>
                <a:tc>
                  <a:txBody>
                    <a:bodyPr/>
                    <a:lstStyle/>
                    <a:p>
                      <a:r>
                        <a:rPr lang="en-US" sz="1200">
                          <a:effectLst/>
                          <a:latin typeface="+mn-lt"/>
                        </a:rPr>
                        <a:t>34th</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2020</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Virtual</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ISRO</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extLst>
                  <a:ext uri="{0D108BD9-81ED-4DB2-BD59-A6C34878D82A}">
                    <a16:rowId xmlns:a16="http://schemas.microsoft.com/office/drawing/2014/main" val="45649622"/>
                  </a:ext>
                </a:extLst>
              </a:tr>
              <a:tr h="232146">
                <a:tc>
                  <a:txBody>
                    <a:bodyPr/>
                    <a:lstStyle/>
                    <a:p>
                      <a:r>
                        <a:rPr lang="en-US" sz="1200">
                          <a:effectLst/>
                          <a:latin typeface="+mn-lt"/>
                        </a:rPr>
                        <a:t>16</a:t>
                      </a:r>
                      <a:r>
                        <a:rPr lang="en-US" sz="1200" baseline="30000">
                          <a:effectLst/>
                          <a:latin typeface="+mn-lt"/>
                        </a:rPr>
                        <a:t>th</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2002</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Frascati, Italy</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ESA</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GB" sz="1200">
                          <a:effectLst/>
                          <a:latin typeface="+mn-lt"/>
                        </a:rPr>
                        <a:t> </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35th</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2021</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Virtual</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NASA</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extLst>
                  <a:ext uri="{0D108BD9-81ED-4DB2-BD59-A6C34878D82A}">
                    <a16:rowId xmlns:a16="http://schemas.microsoft.com/office/drawing/2014/main" val="307430000"/>
                  </a:ext>
                </a:extLst>
              </a:tr>
              <a:tr h="232146">
                <a:tc>
                  <a:txBody>
                    <a:bodyPr/>
                    <a:lstStyle/>
                    <a:p>
                      <a:r>
                        <a:rPr lang="en-US" sz="1200">
                          <a:effectLst/>
                          <a:latin typeface="+mn-lt"/>
                        </a:rPr>
                        <a:t>17</a:t>
                      </a:r>
                      <a:r>
                        <a:rPr lang="en-US" sz="1200" baseline="30000">
                          <a:effectLst/>
                          <a:latin typeface="+mn-lt"/>
                        </a:rPr>
                        <a:t>th</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2003</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Colorado Springs, USA</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NOAA</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GB" sz="1200">
                          <a:effectLst/>
                          <a:latin typeface="+mn-lt"/>
                        </a:rPr>
                        <a:t> </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36th</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2022</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Biarritz, France</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CNES</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extLst>
                  <a:ext uri="{0D108BD9-81ED-4DB2-BD59-A6C34878D82A}">
                    <a16:rowId xmlns:a16="http://schemas.microsoft.com/office/drawing/2014/main" val="3132210100"/>
                  </a:ext>
                </a:extLst>
              </a:tr>
              <a:tr h="232146">
                <a:tc>
                  <a:txBody>
                    <a:bodyPr/>
                    <a:lstStyle/>
                    <a:p>
                      <a:r>
                        <a:rPr lang="en-US" sz="1200">
                          <a:effectLst/>
                          <a:latin typeface="+mn-lt"/>
                        </a:rPr>
                        <a:t>18</a:t>
                      </a:r>
                      <a:r>
                        <a:rPr lang="en-US" sz="1200" baseline="30000">
                          <a:effectLst/>
                          <a:latin typeface="+mn-lt"/>
                        </a:rPr>
                        <a:t>th</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2004</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Beijing, China</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NRSCC</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GB" sz="1200">
                          <a:effectLst/>
                          <a:latin typeface="+mn-lt"/>
                        </a:rPr>
                        <a:t> </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37th</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2023</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Chiang Rai, Thailand</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GISTDA</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extLst>
                  <a:ext uri="{0D108BD9-81ED-4DB2-BD59-A6C34878D82A}">
                    <a16:rowId xmlns:a16="http://schemas.microsoft.com/office/drawing/2014/main" val="1929457015"/>
                  </a:ext>
                </a:extLst>
              </a:tr>
              <a:tr h="232146">
                <a:tc>
                  <a:txBody>
                    <a:bodyPr/>
                    <a:lstStyle/>
                    <a:p>
                      <a:r>
                        <a:rPr lang="en-US" sz="1200" dirty="0">
                          <a:effectLst/>
                          <a:latin typeface="+mn-lt"/>
                        </a:rPr>
                        <a:t>19</a:t>
                      </a:r>
                      <a:r>
                        <a:rPr lang="en-US" sz="1200" baseline="30000" dirty="0">
                          <a:effectLst/>
                          <a:latin typeface="+mn-lt"/>
                        </a:rPr>
                        <a:t>th</a:t>
                      </a:r>
                      <a:endParaRPr lang="en-FR" sz="1200" dirty="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2005</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London, UK</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dirty="0">
                          <a:effectLst/>
                          <a:latin typeface="+mn-lt"/>
                        </a:rPr>
                        <a:t>BNSC</a:t>
                      </a:r>
                      <a:endParaRPr lang="en-FR" sz="1200" dirty="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GB" sz="1200">
                          <a:effectLst/>
                          <a:latin typeface="+mn-lt"/>
                        </a:rPr>
                        <a:t> </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 </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 </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a:effectLst/>
                          <a:latin typeface="+mn-lt"/>
                        </a:rPr>
                        <a:t> </a:t>
                      </a:r>
                      <a:endParaRPr lang="en-FR" sz="1200">
                        <a:effectLst/>
                        <a:latin typeface="+mn-lt"/>
                        <a:ea typeface="Calibri" panose="020F0502020204030204" pitchFamily="34" charset="0"/>
                        <a:cs typeface="Times New Roman" panose="02020603050405020304" pitchFamily="18" charset="0"/>
                      </a:endParaRPr>
                    </a:p>
                  </a:txBody>
                  <a:tcPr marL="55941" marR="55941" marT="27970" marB="27970"/>
                </a:tc>
                <a:tc>
                  <a:txBody>
                    <a:bodyPr/>
                    <a:lstStyle/>
                    <a:p>
                      <a:r>
                        <a:rPr lang="en-US" sz="1200" dirty="0">
                          <a:effectLst/>
                          <a:latin typeface="+mn-lt"/>
                        </a:rPr>
                        <a:t> </a:t>
                      </a:r>
                      <a:endParaRPr lang="en-FR" sz="1200" dirty="0">
                        <a:effectLst/>
                        <a:latin typeface="+mn-lt"/>
                        <a:ea typeface="Calibri" panose="020F0502020204030204" pitchFamily="34" charset="0"/>
                        <a:cs typeface="Times New Roman" panose="02020603050405020304" pitchFamily="18" charset="0"/>
                      </a:endParaRPr>
                    </a:p>
                  </a:txBody>
                  <a:tcPr marL="55941" marR="55941" marT="27970" marB="27970"/>
                </a:tc>
                <a:extLst>
                  <a:ext uri="{0D108BD9-81ED-4DB2-BD59-A6C34878D82A}">
                    <a16:rowId xmlns:a16="http://schemas.microsoft.com/office/drawing/2014/main" val="4280292164"/>
                  </a:ext>
                </a:extLst>
              </a:tr>
            </a:tbl>
          </a:graphicData>
        </a:graphic>
      </p:graphicFrame>
    </p:spTree>
    <p:extLst>
      <p:ext uri="{BB962C8B-B14F-4D97-AF65-F5344CB8AC3E}">
        <p14:creationId xmlns:p14="http://schemas.microsoft.com/office/powerpoint/2010/main" val="10292859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751ACBF-E8E5-6694-FA3A-864CF1B5CA50}"/>
              </a:ext>
            </a:extLst>
          </p:cNvPr>
          <p:cNvSpPr txBox="1"/>
          <p:nvPr/>
        </p:nvSpPr>
        <p:spPr>
          <a:xfrm>
            <a:off x="10391625" y="4107880"/>
            <a:ext cx="1669686" cy="64632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rtl="0" latinLnBrk="1" hangingPunct="0"/>
            <a:r>
              <a:rPr lang="en-US" dirty="0"/>
              <a:t>https://ceos.org</a:t>
            </a:r>
          </a:p>
          <a:p>
            <a:pPr algn="l" rtl="0" latinLnBrk="1" hangingPunct="0"/>
            <a:endParaRPr lang="en-US" dirty="0"/>
          </a:p>
        </p:txBody>
      </p:sp>
      <p:pic>
        <p:nvPicPr>
          <p:cNvPr id="6" name="Picture 5">
            <a:extLst>
              <a:ext uri="{FF2B5EF4-FFF2-40B4-BE49-F238E27FC236}">
                <a16:creationId xmlns:a16="http://schemas.microsoft.com/office/drawing/2014/main" id="{5314C6E9-5DB0-FE34-E14F-76825F48A6B8}"/>
              </a:ext>
            </a:extLst>
          </p:cNvPr>
          <p:cNvPicPr>
            <a:picLocks noChangeAspect="1"/>
          </p:cNvPicPr>
          <p:nvPr/>
        </p:nvPicPr>
        <p:blipFill>
          <a:blip r:embed="rId2"/>
          <a:stretch>
            <a:fillRect/>
          </a:stretch>
        </p:blipFill>
        <p:spPr>
          <a:xfrm>
            <a:off x="9753600" y="3998496"/>
            <a:ext cx="511577" cy="508000"/>
          </a:xfrm>
          <a:prstGeom prst="rect">
            <a:avLst/>
          </a:prstGeom>
        </p:spPr>
      </p:pic>
      <p:pic>
        <p:nvPicPr>
          <p:cNvPr id="7" name="Picture 6">
            <a:extLst>
              <a:ext uri="{FF2B5EF4-FFF2-40B4-BE49-F238E27FC236}">
                <a16:creationId xmlns:a16="http://schemas.microsoft.com/office/drawing/2014/main" id="{D15850D6-F0A8-4799-947A-94A642A08371}"/>
              </a:ext>
            </a:extLst>
          </p:cNvPr>
          <p:cNvPicPr>
            <a:picLocks noChangeAspect="1"/>
          </p:cNvPicPr>
          <p:nvPr/>
        </p:nvPicPr>
        <p:blipFill>
          <a:blip r:embed="rId3"/>
          <a:stretch>
            <a:fillRect/>
          </a:stretch>
        </p:blipFill>
        <p:spPr>
          <a:xfrm>
            <a:off x="9758965" y="4612170"/>
            <a:ext cx="495300" cy="444500"/>
          </a:xfrm>
          <a:prstGeom prst="rect">
            <a:avLst/>
          </a:prstGeom>
        </p:spPr>
      </p:pic>
      <p:pic>
        <p:nvPicPr>
          <p:cNvPr id="8" name="Picture 7">
            <a:extLst>
              <a:ext uri="{FF2B5EF4-FFF2-40B4-BE49-F238E27FC236}">
                <a16:creationId xmlns:a16="http://schemas.microsoft.com/office/drawing/2014/main" id="{3D810FFB-56A1-BE99-8B75-725111FEF60A}"/>
              </a:ext>
            </a:extLst>
          </p:cNvPr>
          <p:cNvPicPr>
            <a:picLocks noChangeAspect="1"/>
          </p:cNvPicPr>
          <p:nvPr/>
        </p:nvPicPr>
        <p:blipFill rotWithShape="1">
          <a:blip r:embed="rId4"/>
          <a:srcRect l="10864" t="13131" r="13028" b="12466"/>
          <a:stretch/>
        </p:blipFill>
        <p:spPr>
          <a:xfrm>
            <a:off x="9816118" y="5926483"/>
            <a:ext cx="380995" cy="380738"/>
          </a:xfrm>
          <a:prstGeom prst="rect">
            <a:avLst/>
          </a:prstGeom>
        </p:spPr>
      </p:pic>
      <p:pic>
        <p:nvPicPr>
          <p:cNvPr id="9" name="Picture 8">
            <a:extLst>
              <a:ext uri="{FF2B5EF4-FFF2-40B4-BE49-F238E27FC236}">
                <a16:creationId xmlns:a16="http://schemas.microsoft.com/office/drawing/2014/main" id="{43CAFBB6-ADBA-8E71-C03F-A3D1FBEA2909}"/>
              </a:ext>
            </a:extLst>
          </p:cNvPr>
          <p:cNvPicPr>
            <a:picLocks noChangeAspect="1"/>
          </p:cNvPicPr>
          <p:nvPr/>
        </p:nvPicPr>
        <p:blipFill>
          <a:blip r:embed="rId5"/>
          <a:stretch>
            <a:fillRect/>
          </a:stretch>
        </p:blipFill>
        <p:spPr>
          <a:xfrm>
            <a:off x="9816118" y="5205624"/>
            <a:ext cx="380995" cy="369332"/>
          </a:xfrm>
          <a:prstGeom prst="rect">
            <a:avLst/>
          </a:prstGeom>
        </p:spPr>
      </p:pic>
      <p:sp>
        <p:nvSpPr>
          <p:cNvPr id="10" name="TextBox 9">
            <a:extLst>
              <a:ext uri="{FF2B5EF4-FFF2-40B4-BE49-F238E27FC236}">
                <a16:creationId xmlns:a16="http://schemas.microsoft.com/office/drawing/2014/main" id="{1A8C1AB7-EBBF-E646-0618-899CBF7339F2}"/>
              </a:ext>
            </a:extLst>
          </p:cNvPr>
          <p:cNvSpPr txBox="1"/>
          <p:nvPr/>
        </p:nvSpPr>
        <p:spPr>
          <a:xfrm>
            <a:off x="10295138" y="5884874"/>
            <a:ext cx="1926826" cy="46166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spAutoFit/>
          </a:bodyPr>
          <a:lstStyle/>
          <a:p>
            <a:r>
              <a:rPr lang="en-US" sz="1200" dirty="0"/>
              <a:t>https://</a:t>
            </a:r>
            <a:r>
              <a:rPr lang="en-US" sz="1200" dirty="0" err="1"/>
              <a:t>www.linkedin.com</a:t>
            </a:r>
            <a:r>
              <a:rPr lang="en-US" sz="1200" dirty="0"/>
              <a:t>/groups/6724186/</a:t>
            </a:r>
          </a:p>
        </p:txBody>
      </p:sp>
      <p:pic>
        <p:nvPicPr>
          <p:cNvPr id="11" name="Picture 10">
            <a:extLst>
              <a:ext uri="{FF2B5EF4-FFF2-40B4-BE49-F238E27FC236}">
                <a16:creationId xmlns:a16="http://schemas.microsoft.com/office/drawing/2014/main" id="{82E7171A-A19F-EA5B-9C63-F4C0713CC274}"/>
              </a:ext>
            </a:extLst>
          </p:cNvPr>
          <p:cNvPicPr>
            <a:picLocks noChangeAspect="1"/>
          </p:cNvPicPr>
          <p:nvPr/>
        </p:nvPicPr>
        <p:blipFill rotWithShape="1">
          <a:blip r:embed="rId6"/>
          <a:srcRect l="48945" b="9856"/>
          <a:stretch/>
        </p:blipFill>
        <p:spPr>
          <a:xfrm>
            <a:off x="323650" y="1240890"/>
            <a:ext cx="4319788" cy="768138"/>
          </a:xfrm>
          <a:prstGeom prst="rect">
            <a:avLst/>
          </a:prstGeom>
        </p:spPr>
      </p:pic>
      <p:pic>
        <p:nvPicPr>
          <p:cNvPr id="12" name="Picture 11">
            <a:extLst>
              <a:ext uri="{FF2B5EF4-FFF2-40B4-BE49-F238E27FC236}">
                <a16:creationId xmlns:a16="http://schemas.microsoft.com/office/drawing/2014/main" id="{3D6475F4-F7B1-81C1-6EC7-E88F6BA3E6ED}"/>
              </a:ext>
            </a:extLst>
          </p:cNvPr>
          <p:cNvPicPr>
            <a:picLocks noChangeAspect="1"/>
          </p:cNvPicPr>
          <p:nvPr/>
        </p:nvPicPr>
        <p:blipFill>
          <a:blip r:embed="rId7"/>
          <a:stretch>
            <a:fillRect/>
          </a:stretch>
        </p:blipFill>
        <p:spPr>
          <a:xfrm>
            <a:off x="379201" y="2955995"/>
            <a:ext cx="1341091" cy="1115064"/>
          </a:xfrm>
          <a:prstGeom prst="rect">
            <a:avLst/>
          </a:prstGeom>
        </p:spPr>
      </p:pic>
      <p:pic>
        <p:nvPicPr>
          <p:cNvPr id="13" name="Picture 12">
            <a:extLst>
              <a:ext uri="{FF2B5EF4-FFF2-40B4-BE49-F238E27FC236}">
                <a16:creationId xmlns:a16="http://schemas.microsoft.com/office/drawing/2014/main" id="{1CE40179-52DF-3706-14A8-2AA1FFDE25AB}"/>
              </a:ext>
            </a:extLst>
          </p:cNvPr>
          <p:cNvPicPr>
            <a:picLocks noChangeAspect="1"/>
          </p:cNvPicPr>
          <p:nvPr/>
        </p:nvPicPr>
        <p:blipFill>
          <a:blip r:embed="rId8"/>
          <a:stretch>
            <a:fillRect/>
          </a:stretch>
        </p:blipFill>
        <p:spPr>
          <a:xfrm>
            <a:off x="4110064" y="2803606"/>
            <a:ext cx="2869907" cy="751108"/>
          </a:xfrm>
          <a:prstGeom prst="rect">
            <a:avLst/>
          </a:prstGeom>
        </p:spPr>
      </p:pic>
      <p:pic>
        <p:nvPicPr>
          <p:cNvPr id="14" name="Picture 13">
            <a:extLst>
              <a:ext uri="{FF2B5EF4-FFF2-40B4-BE49-F238E27FC236}">
                <a16:creationId xmlns:a16="http://schemas.microsoft.com/office/drawing/2014/main" id="{BBBEEDCD-5774-027A-FEA1-74A51BB8C1FA}"/>
              </a:ext>
            </a:extLst>
          </p:cNvPr>
          <p:cNvPicPr>
            <a:picLocks noChangeAspect="1"/>
          </p:cNvPicPr>
          <p:nvPr/>
        </p:nvPicPr>
        <p:blipFill>
          <a:blip r:embed="rId9"/>
          <a:stretch>
            <a:fillRect/>
          </a:stretch>
        </p:blipFill>
        <p:spPr>
          <a:xfrm>
            <a:off x="4989373" y="1610354"/>
            <a:ext cx="1466373" cy="765318"/>
          </a:xfrm>
          <a:prstGeom prst="rect">
            <a:avLst/>
          </a:prstGeom>
        </p:spPr>
      </p:pic>
      <p:pic>
        <p:nvPicPr>
          <p:cNvPr id="15" name="Picture 14">
            <a:extLst>
              <a:ext uri="{FF2B5EF4-FFF2-40B4-BE49-F238E27FC236}">
                <a16:creationId xmlns:a16="http://schemas.microsoft.com/office/drawing/2014/main" id="{9782660B-873F-6075-07FA-4EB3A8C2408C}"/>
              </a:ext>
            </a:extLst>
          </p:cNvPr>
          <p:cNvPicPr>
            <a:picLocks noChangeAspect="1"/>
          </p:cNvPicPr>
          <p:nvPr/>
        </p:nvPicPr>
        <p:blipFill>
          <a:blip r:embed="rId10"/>
          <a:stretch>
            <a:fillRect/>
          </a:stretch>
        </p:blipFill>
        <p:spPr>
          <a:xfrm>
            <a:off x="7311234" y="2620851"/>
            <a:ext cx="3803650" cy="425450"/>
          </a:xfrm>
          <a:prstGeom prst="rect">
            <a:avLst/>
          </a:prstGeom>
        </p:spPr>
      </p:pic>
      <p:pic>
        <p:nvPicPr>
          <p:cNvPr id="17" name="Picture 16">
            <a:extLst>
              <a:ext uri="{FF2B5EF4-FFF2-40B4-BE49-F238E27FC236}">
                <a16:creationId xmlns:a16="http://schemas.microsoft.com/office/drawing/2014/main" id="{D6ABCB9C-2750-6A54-3813-49925CB43E43}"/>
              </a:ext>
            </a:extLst>
          </p:cNvPr>
          <p:cNvPicPr>
            <a:picLocks noChangeAspect="1"/>
          </p:cNvPicPr>
          <p:nvPr/>
        </p:nvPicPr>
        <p:blipFill rotWithShape="1">
          <a:blip r:embed="rId11"/>
          <a:srcRect b="2576"/>
          <a:stretch/>
        </p:blipFill>
        <p:spPr>
          <a:xfrm>
            <a:off x="7247240" y="1357833"/>
            <a:ext cx="825500" cy="853728"/>
          </a:xfrm>
          <a:prstGeom prst="rect">
            <a:avLst/>
          </a:prstGeom>
        </p:spPr>
      </p:pic>
      <p:pic>
        <p:nvPicPr>
          <p:cNvPr id="18" name="Picture 17">
            <a:extLst>
              <a:ext uri="{FF2B5EF4-FFF2-40B4-BE49-F238E27FC236}">
                <a16:creationId xmlns:a16="http://schemas.microsoft.com/office/drawing/2014/main" id="{44C766ED-1E92-A215-427B-F46CB3A50DAD}"/>
              </a:ext>
            </a:extLst>
          </p:cNvPr>
          <p:cNvPicPr>
            <a:picLocks noChangeAspect="1"/>
          </p:cNvPicPr>
          <p:nvPr/>
        </p:nvPicPr>
        <p:blipFill>
          <a:blip r:embed="rId12"/>
          <a:stretch>
            <a:fillRect/>
          </a:stretch>
        </p:blipFill>
        <p:spPr>
          <a:xfrm>
            <a:off x="4700802" y="4252496"/>
            <a:ext cx="1503416" cy="518419"/>
          </a:xfrm>
          <a:prstGeom prst="rect">
            <a:avLst/>
          </a:prstGeom>
        </p:spPr>
      </p:pic>
      <p:pic>
        <p:nvPicPr>
          <p:cNvPr id="19" name="Picture 18">
            <a:extLst>
              <a:ext uri="{FF2B5EF4-FFF2-40B4-BE49-F238E27FC236}">
                <a16:creationId xmlns:a16="http://schemas.microsoft.com/office/drawing/2014/main" id="{613ADB99-A58A-79AE-E28D-8B13875310F8}"/>
              </a:ext>
            </a:extLst>
          </p:cNvPr>
          <p:cNvPicPr>
            <a:picLocks noChangeAspect="1"/>
          </p:cNvPicPr>
          <p:nvPr/>
        </p:nvPicPr>
        <p:blipFill>
          <a:blip r:embed="rId13"/>
          <a:stretch>
            <a:fillRect/>
          </a:stretch>
        </p:blipFill>
        <p:spPr>
          <a:xfrm>
            <a:off x="6319721" y="3646907"/>
            <a:ext cx="2869907" cy="424152"/>
          </a:xfrm>
          <a:prstGeom prst="rect">
            <a:avLst/>
          </a:prstGeom>
        </p:spPr>
      </p:pic>
      <p:pic>
        <p:nvPicPr>
          <p:cNvPr id="20" name="Picture 19">
            <a:extLst>
              <a:ext uri="{FF2B5EF4-FFF2-40B4-BE49-F238E27FC236}">
                <a16:creationId xmlns:a16="http://schemas.microsoft.com/office/drawing/2014/main" id="{B7E3EA29-A7EA-83F4-F1E7-6A19DFD2ED20}"/>
              </a:ext>
            </a:extLst>
          </p:cNvPr>
          <p:cNvPicPr>
            <a:picLocks noChangeAspect="1"/>
          </p:cNvPicPr>
          <p:nvPr/>
        </p:nvPicPr>
        <p:blipFill>
          <a:blip r:embed="rId14"/>
          <a:stretch>
            <a:fillRect/>
          </a:stretch>
        </p:blipFill>
        <p:spPr>
          <a:xfrm>
            <a:off x="771133" y="4464884"/>
            <a:ext cx="3424822" cy="456237"/>
          </a:xfrm>
          <a:prstGeom prst="rect">
            <a:avLst/>
          </a:prstGeom>
        </p:spPr>
      </p:pic>
      <p:pic>
        <p:nvPicPr>
          <p:cNvPr id="21" name="Picture 20">
            <a:extLst>
              <a:ext uri="{FF2B5EF4-FFF2-40B4-BE49-F238E27FC236}">
                <a16:creationId xmlns:a16="http://schemas.microsoft.com/office/drawing/2014/main" id="{CC067B66-79B9-3733-F011-31972FF2E499}"/>
              </a:ext>
            </a:extLst>
          </p:cNvPr>
          <p:cNvPicPr>
            <a:picLocks noChangeAspect="1"/>
          </p:cNvPicPr>
          <p:nvPr/>
        </p:nvPicPr>
        <p:blipFill>
          <a:blip r:embed="rId15"/>
          <a:stretch>
            <a:fillRect/>
          </a:stretch>
        </p:blipFill>
        <p:spPr>
          <a:xfrm>
            <a:off x="8531681" y="1277310"/>
            <a:ext cx="2781301" cy="425766"/>
          </a:xfrm>
          <a:prstGeom prst="rect">
            <a:avLst/>
          </a:prstGeom>
        </p:spPr>
      </p:pic>
      <p:pic>
        <p:nvPicPr>
          <p:cNvPr id="22" name="Picture 21">
            <a:extLst>
              <a:ext uri="{FF2B5EF4-FFF2-40B4-BE49-F238E27FC236}">
                <a16:creationId xmlns:a16="http://schemas.microsoft.com/office/drawing/2014/main" id="{A1BB9D1D-642E-149D-24F6-9F7FFEFDA007}"/>
              </a:ext>
            </a:extLst>
          </p:cNvPr>
          <p:cNvPicPr>
            <a:picLocks noChangeAspect="1"/>
          </p:cNvPicPr>
          <p:nvPr/>
        </p:nvPicPr>
        <p:blipFill>
          <a:blip r:embed="rId16"/>
          <a:stretch>
            <a:fillRect/>
          </a:stretch>
        </p:blipFill>
        <p:spPr>
          <a:xfrm>
            <a:off x="1213838" y="2258629"/>
            <a:ext cx="2982117" cy="438017"/>
          </a:xfrm>
          <a:prstGeom prst="rect">
            <a:avLst/>
          </a:prstGeom>
        </p:spPr>
      </p:pic>
      <p:pic>
        <p:nvPicPr>
          <p:cNvPr id="23" name="Picture 22">
            <a:extLst>
              <a:ext uri="{FF2B5EF4-FFF2-40B4-BE49-F238E27FC236}">
                <a16:creationId xmlns:a16="http://schemas.microsoft.com/office/drawing/2014/main" id="{2E977565-CC2D-A151-90E1-9539A32B2E22}"/>
              </a:ext>
            </a:extLst>
          </p:cNvPr>
          <p:cNvPicPr>
            <a:picLocks noChangeAspect="1"/>
          </p:cNvPicPr>
          <p:nvPr/>
        </p:nvPicPr>
        <p:blipFill>
          <a:blip r:embed="rId17"/>
          <a:stretch>
            <a:fillRect/>
          </a:stretch>
        </p:blipFill>
        <p:spPr>
          <a:xfrm>
            <a:off x="2539993" y="3675999"/>
            <a:ext cx="2333208" cy="436896"/>
          </a:xfrm>
          <a:prstGeom prst="rect">
            <a:avLst/>
          </a:prstGeom>
        </p:spPr>
      </p:pic>
      <p:pic>
        <p:nvPicPr>
          <p:cNvPr id="24" name="Picture 23">
            <a:extLst>
              <a:ext uri="{FF2B5EF4-FFF2-40B4-BE49-F238E27FC236}">
                <a16:creationId xmlns:a16="http://schemas.microsoft.com/office/drawing/2014/main" id="{01047C35-E41E-C015-FECA-BB981640EB31}"/>
              </a:ext>
            </a:extLst>
          </p:cNvPr>
          <p:cNvPicPr>
            <a:picLocks noChangeAspect="1"/>
          </p:cNvPicPr>
          <p:nvPr/>
        </p:nvPicPr>
        <p:blipFill>
          <a:blip r:embed="rId18"/>
          <a:stretch>
            <a:fillRect/>
          </a:stretch>
        </p:blipFill>
        <p:spPr>
          <a:xfrm>
            <a:off x="1514767" y="5431153"/>
            <a:ext cx="2227064" cy="552642"/>
          </a:xfrm>
          <a:prstGeom prst="rect">
            <a:avLst/>
          </a:prstGeom>
        </p:spPr>
      </p:pic>
      <p:sp>
        <p:nvSpPr>
          <p:cNvPr id="25" name="TextBox 24">
            <a:extLst>
              <a:ext uri="{FF2B5EF4-FFF2-40B4-BE49-F238E27FC236}">
                <a16:creationId xmlns:a16="http://schemas.microsoft.com/office/drawing/2014/main" id="{4D1C4340-8842-C6E6-5CE5-ADD933D858A1}"/>
              </a:ext>
            </a:extLst>
          </p:cNvPr>
          <p:cNvSpPr txBox="1"/>
          <p:nvPr/>
        </p:nvSpPr>
        <p:spPr>
          <a:xfrm>
            <a:off x="10412214" y="5266401"/>
            <a:ext cx="4705350" cy="36933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spAutoFit/>
          </a:bodyPr>
          <a:lstStyle/>
          <a:p>
            <a:r>
              <a:rPr lang="en-US" dirty="0"/>
              <a:t>@</a:t>
            </a:r>
            <a:r>
              <a:rPr lang="en-US" dirty="0" err="1"/>
              <a:t>socialceos</a:t>
            </a:r>
            <a:endParaRPr lang="en-US" dirty="0"/>
          </a:p>
        </p:txBody>
      </p:sp>
      <p:sp>
        <p:nvSpPr>
          <p:cNvPr id="26" name="TextBox 25">
            <a:extLst>
              <a:ext uri="{FF2B5EF4-FFF2-40B4-BE49-F238E27FC236}">
                <a16:creationId xmlns:a16="http://schemas.microsoft.com/office/drawing/2014/main" id="{5B5F5A56-C40C-7487-2940-4DBE35D63C4F}"/>
              </a:ext>
            </a:extLst>
          </p:cNvPr>
          <p:cNvSpPr txBox="1"/>
          <p:nvPr/>
        </p:nvSpPr>
        <p:spPr>
          <a:xfrm>
            <a:off x="10401303" y="4643132"/>
            <a:ext cx="4705350" cy="36933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spAutoFit/>
          </a:bodyPr>
          <a:lstStyle/>
          <a:p>
            <a:r>
              <a:rPr lang="en-US" dirty="0"/>
              <a:t>@</a:t>
            </a:r>
            <a:r>
              <a:rPr lang="en-US" dirty="0" err="1"/>
              <a:t>ceosdotorg</a:t>
            </a:r>
            <a:endParaRPr lang="en-US" dirty="0"/>
          </a:p>
        </p:txBody>
      </p:sp>
      <p:sp>
        <p:nvSpPr>
          <p:cNvPr id="2" name="Title 2">
            <a:extLst>
              <a:ext uri="{FF2B5EF4-FFF2-40B4-BE49-F238E27FC236}">
                <a16:creationId xmlns:a16="http://schemas.microsoft.com/office/drawing/2014/main" id="{2064EC91-B253-6D45-0AD0-841FF34FB2F9}"/>
              </a:ext>
            </a:extLst>
          </p:cNvPr>
          <p:cNvSpPr>
            <a:spLocks noGrp="1"/>
          </p:cNvSpPr>
          <p:nvPr>
            <p:ph type="title"/>
          </p:nvPr>
        </p:nvSpPr>
        <p:spPr>
          <a:xfrm>
            <a:off x="179769" y="240715"/>
            <a:ext cx="9386864" cy="779002"/>
          </a:xfrm>
        </p:spPr>
        <p:txBody>
          <a:bodyPr/>
          <a:lstStyle/>
          <a:p>
            <a:r>
              <a:rPr lang="en-GB" sz="3600" dirty="0"/>
              <a:t>Engage with CEOS!</a:t>
            </a:r>
          </a:p>
        </p:txBody>
      </p:sp>
      <p:pic>
        <p:nvPicPr>
          <p:cNvPr id="3" name="Picture 2">
            <a:extLst>
              <a:ext uri="{FF2B5EF4-FFF2-40B4-BE49-F238E27FC236}">
                <a16:creationId xmlns:a16="http://schemas.microsoft.com/office/drawing/2014/main" id="{0D87E5B3-9A5C-A140-8C48-9F5B7C5F1E17}"/>
              </a:ext>
            </a:extLst>
          </p:cNvPr>
          <p:cNvPicPr>
            <a:picLocks noChangeAspect="1"/>
          </p:cNvPicPr>
          <p:nvPr/>
        </p:nvPicPr>
        <p:blipFill>
          <a:blip r:embed="rId19"/>
          <a:stretch>
            <a:fillRect/>
          </a:stretch>
        </p:blipFill>
        <p:spPr>
          <a:xfrm>
            <a:off x="6713624" y="4731309"/>
            <a:ext cx="2208308" cy="556963"/>
          </a:xfrm>
          <a:prstGeom prst="rect">
            <a:avLst/>
          </a:prstGeom>
        </p:spPr>
      </p:pic>
      <p:pic>
        <p:nvPicPr>
          <p:cNvPr id="4" name="Picture 3">
            <a:extLst>
              <a:ext uri="{FF2B5EF4-FFF2-40B4-BE49-F238E27FC236}">
                <a16:creationId xmlns:a16="http://schemas.microsoft.com/office/drawing/2014/main" id="{B5A732E8-C938-EE05-529B-04FCBCAB5905}"/>
              </a:ext>
            </a:extLst>
          </p:cNvPr>
          <p:cNvPicPr>
            <a:picLocks noChangeAspect="1"/>
          </p:cNvPicPr>
          <p:nvPr/>
        </p:nvPicPr>
        <p:blipFill>
          <a:blip r:embed="rId20"/>
          <a:stretch>
            <a:fillRect/>
          </a:stretch>
        </p:blipFill>
        <p:spPr>
          <a:xfrm>
            <a:off x="4309227" y="5381083"/>
            <a:ext cx="2171700" cy="457200"/>
          </a:xfrm>
          <a:prstGeom prst="rect">
            <a:avLst/>
          </a:prstGeom>
        </p:spPr>
      </p:pic>
    </p:spTree>
    <p:extLst>
      <p:ext uri="{BB962C8B-B14F-4D97-AF65-F5344CB8AC3E}">
        <p14:creationId xmlns:p14="http://schemas.microsoft.com/office/powerpoint/2010/main" val="12307864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
          <p:cNvSpPr txBox="1">
            <a:spLocks noGrp="1"/>
          </p:cNvSpPr>
          <p:nvPr>
            <p:ph type="title"/>
          </p:nvPr>
        </p:nvSpPr>
        <p:spPr>
          <a:xfrm>
            <a:off x="216965" y="1740842"/>
            <a:ext cx="6157185" cy="397264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8000"/>
              <a:buFont typeface="Arial"/>
              <a:buNone/>
            </a:pPr>
            <a:r>
              <a:rPr lang="en-GB" sz="7500" dirty="0"/>
              <a:t>Thank you!</a:t>
            </a:r>
            <a:endParaRPr sz="4000" i="1" dirty="0"/>
          </a:p>
        </p:txBody>
      </p:sp>
      <p:sp>
        <p:nvSpPr>
          <p:cNvPr id="2" name="Google Shape;67;p7">
            <a:extLst>
              <a:ext uri="{FF2B5EF4-FFF2-40B4-BE49-F238E27FC236}">
                <a16:creationId xmlns:a16="http://schemas.microsoft.com/office/drawing/2014/main" id="{F757B9D6-6F1E-370F-2F64-9E56EEA1876E}"/>
              </a:ext>
            </a:extLst>
          </p:cNvPr>
          <p:cNvSpPr/>
          <p:nvPr/>
        </p:nvSpPr>
        <p:spPr>
          <a:xfrm>
            <a:off x="7043738" y="3925705"/>
            <a:ext cx="5148262" cy="2605200"/>
          </a:xfrm>
          <a:prstGeom prst="rect">
            <a:avLst/>
          </a:prstGeom>
          <a:noFill/>
          <a:ln>
            <a:noFill/>
          </a:ln>
        </p:spPr>
        <p:txBody>
          <a:bodyPr spcFirstLastPara="1" wrap="square" lIns="0" tIns="0" rIns="0" bIns="0" anchor="t" anchorCtr="0">
            <a:noAutofit/>
          </a:bodyPr>
          <a:lstStyle/>
          <a:p>
            <a:pPr marL="0" marR="0" lvl="0" indent="0" algn="r" rtl="0">
              <a:lnSpc>
                <a:spcPct val="150000"/>
              </a:lnSpc>
              <a:spcBef>
                <a:spcPts val="0"/>
              </a:spcBef>
              <a:spcAft>
                <a:spcPts val="0"/>
              </a:spcAft>
              <a:buNone/>
            </a:pPr>
            <a:endParaRPr sz="2200" b="1" dirty="0">
              <a:solidFill>
                <a:schemeClr val="accent1"/>
              </a:solidFill>
            </a:endParaRPr>
          </a:p>
          <a:p>
            <a:pPr marL="0" marR="0" lvl="0" indent="0" algn="r" rtl="0">
              <a:lnSpc>
                <a:spcPct val="150000"/>
              </a:lnSpc>
              <a:spcBef>
                <a:spcPts val="0"/>
              </a:spcBef>
              <a:spcAft>
                <a:spcPts val="0"/>
              </a:spcAft>
              <a:buNone/>
            </a:pPr>
            <a:r>
              <a:rPr lang="fr-FR" sz="2200" b="1" i="0" u="none" strike="noStrike" cap="none" dirty="0">
                <a:solidFill>
                  <a:schemeClr val="accent1"/>
                </a:solidFill>
                <a:latin typeface="Arial"/>
                <a:ea typeface="Arial"/>
                <a:cs typeface="Arial"/>
                <a:sym typeface="Arial"/>
              </a:rPr>
              <a:t>   </a:t>
            </a:r>
          </a:p>
        </p:txBody>
      </p:sp>
    </p:spTree>
    <p:extLst>
      <p:ext uri="{BB962C8B-B14F-4D97-AF65-F5344CB8AC3E}">
        <p14:creationId xmlns:p14="http://schemas.microsoft.com/office/powerpoint/2010/main" val="29683313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1010B66C-ACF2-350A-62D8-66886E4E1F19}"/>
              </a:ext>
            </a:extLst>
          </p:cNvPr>
          <p:cNvSpPr>
            <a:spLocks noGrp="1"/>
          </p:cNvSpPr>
          <p:nvPr>
            <p:ph type="body" idx="1"/>
          </p:nvPr>
        </p:nvSpPr>
        <p:spPr>
          <a:xfrm>
            <a:off x="304800" y="1244161"/>
            <a:ext cx="11582400" cy="962796"/>
          </a:xfrm>
        </p:spPr>
        <p:txBody>
          <a:bodyPr/>
          <a:lstStyle/>
          <a:p>
            <a:pPr marL="101600" indent="0">
              <a:buNone/>
            </a:pPr>
            <a:r>
              <a:rPr lang="en-AU" sz="2000" dirty="0"/>
              <a:t>The Committee on Earth Observation Satellites (CEOS) was </a:t>
            </a:r>
            <a:r>
              <a:rPr lang="en-AU" sz="2000" dirty="0">
                <a:sym typeface="Arial"/>
              </a:rPr>
              <a:t>stablished in 1984 under </a:t>
            </a:r>
            <a:r>
              <a:rPr lang="en-GB" sz="2000" dirty="0"/>
              <a:t>aegis of the G7 Economic Summit of Industrial Nations Working Group on Growth, Technology, and Employment</a:t>
            </a:r>
          </a:p>
          <a:p>
            <a:pPr marL="101600" indent="0">
              <a:buNone/>
            </a:pPr>
            <a:endParaRPr lang="en-GB" sz="2000" dirty="0"/>
          </a:p>
        </p:txBody>
      </p:sp>
      <p:sp>
        <p:nvSpPr>
          <p:cNvPr id="29" name="TextBox 28">
            <a:extLst>
              <a:ext uri="{FF2B5EF4-FFF2-40B4-BE49-F238E27FC236}">
                <a16:creationId xmlns:a16="http://schemas.microsoft.com/office/drawing/2014/main" id="{66A87D82-21D8-58D8-47C3-243388C907C4}"/>
              </a:ext>
            </a:extLst>
          </p:cNvPr>
          <p:cNvSpPr txBox="1"/>
          <p:nvPr/>
        </p:nvSpPr>
        <p:spPr>
          <a:xfrm>
            <a:off x="333486" y="2418333"/>
            <a:ext cx="4902114" cy="317009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spAutoFit/>
          </a:bodyPr>
          <a:lstStyle/>
          <a:p>
            <a:pPr marL="101600"/>
            <a:r>
              <a:rPr lang="en-GB" sz="2000" dirty="0">
                <a:sym typeface="Arial"/>
              </a:rPr>
              <a:t>Now in its fourth decade,</a:t>
            </a:r>
          </a:p>
          <a:p>
            <a:pPr marL="101600"/>
            <a:r>
              <a:rPr lang="en-US" altLang="x-none" sz="2000" dirty="0"/>
              <a:t>CEOS comprises</a:t>
            </a:r>
          </a:p>
          <a:p>
            <a:pPr marL="444500" indent="-342900">
              <a:buFont typeface="Arial" panose="020B0604020202020204" pitchFamily="34" charset="0"/>
              <a:buChar char="•"/>
            </a:pPr>
            <a:r>
              <a:rPr lang="en-US" altLang="x-none" sz="2000" b="1" dirty="0"/>
              <a:t>34 Members</a:t>
            </a:r>
          </a:p>
          <a:p>
            <a:pPr marL="101600"/>
            <a:r>
              <a:rPr lang="en-US" altLang="x-none" sz="2000" dirty="0"/>
              <a:t>	(</a:t>
            </a:r>
            <a:r>
              <a:rPr lang="en-US" altLang="x-none" sz="2000" i="1" dirty="0"/>
              <a:t>Space Agencies</a:t>
            </a:r>
            <a:r>
              <a:rPr lang="en-US" altLang="x-none" sz="2000" dirty="0"/>
              <a:t>) and</a:t>
            </a:r>
          </a:p>
          <a:p>
            <a:pPr marL="444500" indent="-342900">
              <a:buFont typeface="Arial" panose="020B0604020202020204" pitchFamily="34" charset="0"/>
              <a:buChar char="•"/>
            </a:pPr>
            <a:r>
              <a:rPr lang="en-US" altLang="x-none" sz="2000" b="1" dirty="0"/>
              <a:t>30 Associates</a:t>
            </a:r>
          </a:p>
          <a:p>
            <a:pPr marL="933450" indent="-831850"/>
            <a:r>
              <a:rPr lang="en-AU" sz="2000" dirty="0"/>
              <a:t>	(</a:t>
            </a:r>
            <a:r>
              <a:rPr lang="en-AU" sz="2000" i="1" dirty="0"/>
              <a:t>UN Agencies, Phase A programmes or supporting ground facility programmes</a:t>
            </a:r>
            <a:r>
              <a:rPr lang="en-AU" sz="2000" dirty="0"/>
              <a:t>)</a:t>
            </a:r>
          </a:p>
          <a:p>
            <a:pPr marL="101600" indent="0">
              <a:buNone/>
            </a:pPr>
            <a:r>
              <a:rPr lang="en-US" altLang="x-none" sz="2000" dirty="0"/>
              <a:t>All of whom contribute to CEOS on a ‘best efforts’ and voluntary basis.</a:t>
            </a:r>
            <a:endParaRPr lang="en-US" sz="2000" dirty="0"/>
          </a:p>
        </p:txBody>
      </p:sp>
      <p:sp>
        <p:nvSpPr>
          <p:cNvPr id="56" name="Text Placeholder 2">
            <a:extLst>
              <a:ext uri="{FF2B5EF4-FFF2-40B4-BE49-F238E27FC236}">
                <a16:creationId xmlns:a16="http://schemas.microsoft.com/office/drawing/2014/main" id="{5FE0F69C-8827-6A0F-8CB2-1092DD8306AD}"/>
              </a:ext>
            </a:extLst>
          </p:cNvPr>
          <p:cNvSpPr txBox="1">
            <a:spLocks/>
          </p:cNvSpPr>
          <p:nvPr/>
        </p:nvSpPr>
        <p:spPr>
          <a:xfrm>
            <a:off x="304800" y="126304"/>
            <a:ext cx="9146984" cy="9144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600" dirty="0">
                <a:solidFill>
                  <a:schemeClr val="lt1"/>
                </a:solidFill>
              </a:rPr>
              <a:t>CEOS Membership</a:t>
            </a:r>
          </a:p>
        </p:txBody>
      </p:sp>
      <p:pic>
        <p:nvPicPr>
          <p:cNvPr id="58" name="Picture 57">
            <a:extLst>
              <a:ext uri="{FF2B5EF4-FFF2-40B4-BE49-F238E27FC236}">
                <a16:creationId xmlns:a16="http://schemas.microsoft.com/office/drawing/2014/main" id="{81AFA87E-0C64-D315-C427-C3F544D19CC9}"/>
              </a:ext>
            </a:extLst>
          </p:cNvPr>
          <p:cNvPicPr>
            <a:picLocks noChangeAspect="1"/>
          </p:cNvPicPr>
          <p:nvPr/>
        </p:nvPicPr>
        <p:blipFill rotWithShape="1">
          <a:blip r:embed="rId3"/>
          <a:srcRect b="13958"/>
          <a:stretch/>
        </p:blipFill>
        <p:spPr>
          <a:xfrm>
            <a:off x="5235600" y="2583136"/>
            <a:ext cx="6808518" cy="3154044"/>
          </a:xfrm>
          <a:prstGeom prst="rect">
            <a:avLst/>
          </a:prstGeom>
        </p:spPr>
      </p:pic>
      <p:pic>
        <p:nvPicPr>
          <p:cNvPr id="3" name="Picture 2">
            <a:extLst>
              <a:ext uri="{FF2B5EF4-FFF2-40B4-BE49-F238E27FC236}">
                <a16:creationId xmlns:a16="http://schemas.microsoft.com/office/drawing/2014/main" id="{B9BB9644-1F84-6B13-6024-047A010EF0CA}"/>
              </a:ext>
            </a:extLst>
          </p:cNvPr>
          <p:cNvPicPr>
            <a:picLocks noChangeAspect="1"/>
          </p:cNvPicPr>
          <p:nvPr/>
        </p:nvPicPr>
        <p:blipFill rotWithShape="1">
          <a:blip r:embed="rId4"/>
          <a:srcRect t="8437" r="4001"/>
          <a:stretch/>
        </p:blipFill>
        <p:spPr>
          <a:xfrm>
            <a:off x="5262141" y="5154303"/>
            <a:ext cx="806565" cy="589799"/>
          </a:xfrm>
          <a:prstGeom prst="rect">
            <a:avLst/>
          </a:prstGeom>
        </p:spPr>
      </p:pic>
      <p:pic>
        <p:nvPicPr>
          <p:cNvPr id="6" name="Picture 5" descr="A red maple leaf and stars&#10;&#10;Description automatically generated">
            <a:extLst>
              <a:ext uri="{FF2B5EF4-FFF2-40B4-BE49-F238E27FC236}">
                <a16:creationId xmlns:a16="http://schemas.microsoft.com/office/drawing/2014/main" id="{C7350CF1-55C5-450B-A8BD-19638CE133A8}"/>
              </a:ext>
            </a:extLst>
          </p:cNvPr>
          <p:cNvPicPr>
            <a:picLocks noChangeAspect="1"/>
          </p:cNvPicPr>
          <p:nvPr/>
        </p:nvPicPr>
        <p:blipFill>
          <a:blip r:embed="rId5"/>
          <a:stretch>
            <a:fillRect/>
          </a:stretch>
        </p:blipFill>
        <p:spPr>
          <a:xfrm>
            <a:off x="9893261" y="3912243"/>
            <a:ext cx="488905" cy="491787"/>
          </a:xfrm>
          <a:prstGeom prst="rect">
            <a:avLst/>
          </a:prstGeom>
          <a:solidFill>
            <a:schemeClr val="lt1"/>
          </a:solidFill>
        </p:spPr>
      </p:pic>
    </p:spTree>
    <p:extLst>
      <p:ext uri="{BB962C8B-B14F-4D97-AF65-F5344CB8AC3E}">
        <p14:creationId xmlns:p14="http://schemas.microsoft.com/office/powerpoint/2010/main" val="31865600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83B10FC-6C46-5C96-152E-6C1BEE0754BD}"/>
              </a:ext>
            </a:extLst>
          </p:cNvPr>
          <p:cNvSpPr>
            <a:spLocks noGrp="1"/>
          </p:cNvSpPr>
          <p:nvPr>
            <p:ph type="title"/>
          </p:nvPr>
        </p:nvSpPr>
        <p:spPr/>
        <p:txBody>
          <a:bodyPr/>
          <a:lstStyle/>
          <a:p>
            <a:r>
              <a:rPr lang="en-GB" sz="3600" dirty="0"/>
              <a:t>CEOS Members and Associates</a:t>
            </a:r>
          </a:p>
        </p:txBody>
      </p:sp>
      <p:sp>
        <p:nvSpPr>
          <p:cNvPr id="6" name="TextBox 5">
            <a:extLst>
              <a:ext uri="{FF2B5EF4-FFF2-40B4-BE49-F238E27FC236}">
                <a16:creationId xmlns:a16="http://schemas.microsoft.com/office/drawing/2014/main" id="{80492DBF-D099-EB6C-1147-AF0A391A4719}"/>
              </a:ext>
            </a:extLst>
          </p:cNvPr>
          <p:cNvSpPr txBox="1"/>
          <p:nvPr/>
        </p:nvSpPr>
        <p:spPr>
          <a:xfrm>
            <a:off x="176048" y="1114280"/>
            <a:ext cx="7310603" cy="5324535"/>
          </a:xfrm>
          <a:prstGeom prst="rect">
            <a:avLst/>
          </a:prstGeom>
          <a:noFill/>
        </p:spPr>
        <p:txBody>
          <a:bodyPr wrap="square">
            <a:spAutoFit/>
          </a:bodyPr>
          <a:lstStyle/>
          <a:p>
            <a:pPr marL="270510" marR="365760" indent="-270510">
              <a:spcAft>
                <a:spcPts val="0"/>
              </a:spcAft>
            </a:pPr>
            <a:r>
              <a:rPr lang="en-GB" sz="1000" spc="10" dirty="0" err="1">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Agenzia</a:t>
            </a:r>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 </a:t>
            </a:r>
            <a:r>
              <a:rPr lang="en-GB" sz="1000" spc="10" dirty="0" err="1">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Spaziale</a:t>
            </a:r>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 </a:t>
            </a:r>
            <a:r>
              <a:rPr lang="en-GB" sz="1000" spc="10" dirty="0" err="1">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Italiana</a:t>
            </a:r>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 (ASI), Italy</a:t>
            </a:r>
            <a:endParaRPr lang="en-GB" sz="1000" dirty="0">
              <a:effectLst/>
              <a:latin typeface="Times New Roman" panose="02020603050405020304" pitchFamily="18" charset="0"/>
              <a:ea typeface="Times New Roman" panose="02020603050405020304" pitchFamily="18" charset="0"/>
            </a:endParaRPr>
          </a:p>
          <a:p>
            <a:pPr marL="270510" marR="365760" indent="-270510">
              <a:spcAft>
                <a:spcPts val="0"/>
              </a:spcAft>
            </a:pPr>
            <a:r>
              <a:rPr lang="es-ES_tradnl"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Canadian </a:t>
            </a:r>
            <a:r>
              <a:rPr lang="es-ES_tradnl" sz="1000" spc="10" dirty="0" err="1">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Space</a:t>
            </a:r>
            <a:r>
              <a:rPr lang="es-ES_tradnl"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 Agency (CSA), </a:t>
            </a:r>
            <a:r>
              <a:rPr lang="es-ES_tradnl" sz="1000" spc="10" dirty="0" err="1">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Canada</a:t>
            </a:r>
            <a:endParaRPr lang="en-GB" sz="1000" dirty="0">
              <a:effectLst/>
              <a:latin typeface="Times New Roman" panose="02020603050405020304" pitchFamily="18" charset="0"/>
              <a:ea typeface="Times New Roman" panose="02020603050405020304" pitchFamily="18" charset="0"/>
            </a:endParaRPr>
          </a:p>
          <a:p>
            <a:pPr marL="270510" marR="365760" indent="-270510">
              <a:spcAft>
                <a:spcPts val="0"/>
              </a:spcAft>
            </a:pPr>
            <a:r>
              <a:rPr lang="es-ES_tradnl"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Centre </a:t>
            </a:r>
            <a:r>
              <a:rPr lang="es-ES_tradnl" sz="1000" spc="10" dirty="0" err="1">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National</a:t>
            </a:r>
            <a:r>
              <a:rPr lang="es-ES_tradnl"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 </a:t>
            </a:r>
            <a:r>
              <a:rPr lang="es-ES_tradnl" sz="1000" spc="10" dirty="0" err="1">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d’Etudes</a:t>
            </a:r>
            <a:r>
              <a:rPr lang="es-ES_tradnl"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 </a:t>
            </a:r>
            <a:r>
              <a:rPr lang="es-ES_tradnl" sz="1000" spc="10" dirty="0" err="1">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Spatiales</a:t>
            </a:r>
            <a:r>
              <a:rPr lang="es-ES_tradnl"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 (CNES), France</a:t>
            </a:r>
            <a:endParaRPr lang="en-GB" sz="1000" dirty="0">
              <a:effectLst/>
              <a:latin typeface="Times New Roman" panose="02020603050405020304" pitchFamily="18" charset="0"/>
              <a:ea typeface="Times New Roman" panose="02020603050405020304" pitchFamily="18" charset="0"/>
            </a:endParaRPr>
          </a:p>
          <a:p>
            <a:pPr marL="270510" marR="365760" indent="-270510">
              <a:spcAft>
                <a:spcPts val="0"/>
              </a:spcAft>
            </a:pPr>
            <a:r>
              <a:rPr lang="es-ES_tradnl"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Centro para Desarrollo </a:t>
            </a:r>
            <a:r>
              <a:rPr lang="es-ES_tradnl" sz="1000" spc="10" dirty="0" err="1">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Tecnólogico</a:t>
            </a:r>
            <a:r>
              <a:rPr lang="es-ES_tradnl"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 Industrial (CDTI), </a:t>
            </a:r>
            <a:r>
              <a:rPr lang="es-ES_tradnl" sz="1000" spc="10" dirty="0" err="1">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Spain</a:t>
            </a:r>
            <a:endParaRPr lang="en-GB" sz="1000" dirty="0">
              <a:effectLst/>
              <a:latin typeface="Times New Roman" panose="02020603050405020304" pitchFamily="18" charset="0"/>
              <a:ea typeface="Times New Roman" panose="02020603050405020304" pitchFamily="18" charset="0"/>
            </a:endParaRPr>
          </a:p>
          <a:p>
            <a:pPr marL="270510" marR="365760" indent="-270510">
              <a:spcAft>
                <a:spcPts val="0"/>
              </a:spcAft>
            </a:pPr>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China </a:t>
            </a:r>
            <a:r>
              <a:rPr lang="en-GB" sz="1000" spc="10" dirty="0" err="1">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Center</a:t>
            </a:r>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 for Resources Satellite Data and Applications (CRESDA), China</a:t>
            </a:r>
            <a:endParaRPr lang="en-GB" sz="1000" dirty="0">
              <a:effectLst/>
              <a:latin typeface="Times New Roman" panose="02020603050405020304" pitchFamily="18" charset="0"/>
              <a:ea typeface="Times New Roman" panose="02020603050405020304" pitchFamily="18" charset="0"/>
            </a:endParaRPr>
          </a:p>
          <a:p>
            <a:pPr marL="270510" marR="365760" indent="-270510">
              <a:spcAft>
                <a:spcPts val="0"/>
              </a:spcAft>
            </a:pPr>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Chinese Academy of Space Technology (CAST), China</a:t>
            </a:r>
            <a:endParaRPr lang="en-GB" sz="1000" dirty="0">
              <a:effectLst/>
              <a:latin typeface="Times New Roman" panose="02020603050405020304" pitchFamily="18" charset="0"/>
              <a:ea typeface="Times New Roman" panose="02020603050405020304" pitchFamily="18" charset="0"/>
            </a:endParaRPr>
          </a:p>
          <a:p>
            <a:pPr marL="270510" marR="365760" indent="-270510">
              <a:spcAft>
                <a:spcPts val="0"/>
              </a:spcAft>
            </a:pPr>
            <a:r>
              <a:rPr lang="es-ES_tradnl"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Comisión Nacional</a:t>
            </a:r>
            <a:r>
              <a:rPr lang="es-ES_tradnl" sz="1000" spc="95"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 </a:t>
            </a:r>
            <a:r>
              <a:rPr lang="es-ES_tradnl"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d</a:t>
            </a:r>
            <a:r>
              <a:rPr lang="es-ES_tradnl" sz="100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e</a:t>
            </a:r>
            <a:r>
              <a:rPr lang="es-ES_tradnl" sz="1000" spc="4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 </a:t>
            </a:r>
            <a:r>
              <a:rPr lang="es-ES_tradnl"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Ac</a:t>
            </a:r>
            <a:r>
              <a:rPr lang="es-ES_tradnl" sz="1000" spc="5"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ti</a:t>
            </a:r>
            <a:r>
              <a:rPr lang="es-ES_tradnl"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v</a:t>
            </a:r>
            <a:r>
              <a:rPr lang="es-ES_tradnl" sz="1000" spc="5"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i</a:t>
            </a:r>
            <a:r>
              <a:rPr lang="es-ES_tradnl"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dade</a:t>
            </a:r>
            <a:r>
              <a:rPr lang="es-ES_tradnl" sz="100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s</a:t>
            </a:r>
            <a:r>
              <a:rPr lang="es-ES_tradnl" sz="1000" spc="125"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 </a:t>
            </a:r>
            <a:r>
              <a:rPr lang="es-ES_tradnl"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Espac</a:t>
            </a:r>
            <a:r>
              <a:rPr lang="es-ES_tradnl" sz="1000" spc="5"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i</a:t>
            </a:r>
            <a:r>
              <a:rPr lang="es-ES_tradnl"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a</a:t>
            </a:r>
            <a:r>
              <a:rPr lang="es-ES_tradnl" sz="1000" spc="5"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l</a:t>
            </a:r>
            <a:r>
              <a:rPr lang="es-ES_tradnl"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e</a:t>
            </a:r>
            <a:r>
              <a:rPr lang="es-ES_tradnl" sz="100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s </a:t>
            </a:r>
            <a:r>
              <a:rPr lang="es-ES_tradnl" sz="1000" spc="5"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a:t>
            </a:r>
            <a:r>
              <a:rPr lang="es-ES_tradnl"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C</a:t>
            </a:r>
            <a:r>
              <a:rPr lang="es-ES_tradnl" sz="1000" spc="15"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ON</a:t>
            </a:r>
            <a:r>
              <a:rPr lang="es-ES_tradnl"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AE</a:t>
            </a:r>
            <a:r>
              <a:rPr lang="es-ES_tradnl" sz="1000" spc="5"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a:t>
            </a:r>
            <a:r>
              <a:rPr lang="es-ES_tradnl" sz="100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a:t>
            </a:r>
            <a:r>
              <a:rPr lang="es-ES_tradnl" sz="1000" spc="95"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 </a:t>
            </a:r>
            <a:r>
              <a:rPr lang="es-ES_tradnl"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Argen</a:t>
            </a:r>
            <a:r>
              <a:rPr lang="es-ES_tradnl" sz="1000" spc="5"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ti</a:t>
            </a:r>
            <a:r>
              <a:rPr lang="es-ES_tradnl"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na</a:t>
            </a:r>
            <a:endParaRPr lang="en-GB" sz="1000" dirty="0">
              <a:effectLst/>
              <a:latin typeface="Times New Roman" panose="02020603050405020304" pitchFamily="18" charset="0"/>
              <a:ea typeface="Times New Roman" panose="02020603050405020304" pitchFamily="18" charset="0"/>
            </a:endParaRPr>
          </a:p>
          <a:p>
            <a:pPr marL="270510" marR="365760" indent="-270510">
              <a:spcAft>
                <a:spcPts val="0"/>
              </a:spcAft>
            </a:pPr>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Co</a:t>
            </a:r>
            <a:r>
              <a:rPr lang="en-GB" sz="1000" spc="15"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mm</a:t>
            </a:r>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on</a:t>
            </a:r>
            <a:r>
              <a:rPr lang="en-GB" sz="1000" spc="15"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w</a:t>
            </a:r>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ea</a:t>
            </a:r>
            <a:r>
              <a:rPr lang="en-GB" sz="1000" spc="5"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lt</a:t>
            </a:r>
            <a:r>
              <a:rPr lang="en-GB" sz="100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h</a:t>
            </a:r>
            <a:r>
              <a:rPr lang="en-GB" sz="1000" spc="16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 </a:t>
            </a:r>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Sc</a:t>
            </a:r>
            <a:r>
              <a:rPr lang="en-GB" sz="1000" spc="5"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i</a:t>
            </a:r>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en</a:t>
            </a:r>
            <a:r>
              <a:rPr lang="en-GB" sz="1000" spc="5"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tifi</a:t>
            </a:r>
            <a:r>
              <a:rPr lang="en-GB" sz="100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c</a:t>
            </a:r>
            <a:r>
              <a:rPr lang="en-GB" sz="1000" spc="105"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 </a:t>
            </a:r>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an</a:t>
            </a:r>
            <a:r>
              <a:rPr lang="en-GB" sz="100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d</a:t>
            </a:r>
            <a:r>
              <a:rPr lang="en-GB" sz="1000" spc="5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 </a:t>
            </a:r>
            <a:r>
              <a:rPr lang="en-GB" sz="1000" spc="5"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I</a:t>
            </a:r>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ndu</a:t>
            </a:r>
            <a:r>
              <a:rPr lang="en-GB" sz="1000" spc="5"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stri</a:t>
            </a:r>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a</a:t>
            </a:r>
            <a:r>
              <a:rPr lang="en-GB" sz="100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l</a:t>
            </a:r>
            <a:r>
              <a:rPr lang="en-GB" sz="1000" spc="10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 </a:t>
            </a:r>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Resea</a:t>
            </a:r>
            <a:r>
              <a:rPr lang="en-GB" sz="1000" spc="5"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r</a:t>
            </a:r>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c</a:t>
            </a:r>
            <a:r>
              <a:rPr lang="en-GB" sz="100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h </a:t>
            </a:r>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Organisation (CSIRO), Australia</a:t>
            </a:r>
            <a:endParaRPr lang="en-GB" sz="1000" dirty="0">
              <a:effectLst/>
              <a:latin typeface="Times New Roman" panose="02020603050405020304" pitchFamily="18" charset="0"/>
              <a:ea typeface="Times New Roman" panose="02020603050405020304" pitchFamily="18" charset="0"/>
            </a:endParaRPr>
          </a:p>
          <a:p>
            <a:pPr marL="270510" marR="365760" indent="-270510">
              <a:spcAft>
                <a:spcPts val="0"/>
              </a:spcAft>
            </a:pPr>
            <a:r>
              <a:rPr lang="en-GB" sz="1000" spc="10" dirty="0" err="1">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Deutsches</a:t>
            </a:r>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 </a:t>
            </a:r>
            <a:r>
              <a:rPr lang="en-GB" sz="1000" spc="10" dirty="0" err="1">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Zentrum</a:t>
            </a:r>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 für </a:t>
            </a:r>
            <a:r>
              <a:rPr lang="en-GB" sz="1000" spc="10" dirty="0" err="1">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Luft</a:t>
            </a:r>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-­‐und </a:t>
            </a:r>
            <a:r>
              <a:rPr lang="en-GB" sz="1000" spc="10" dirty="0" err="1">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Raumfahrt</a:t>
            </a:r>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 (DLR), Germany</a:t>
            </a:r>
            <a:endParaRPr lang="en-GB" sz="1000" dirty="0">
              <a:effectLst/>
              <a:latin typeface="Times New Roman" panose="02020603050405020304" pitchFamily="18" charset="0"/>
              <a:ea typeface="Times New Roman" panose="02020603050405020304" pitchFamily="18" charset="0"/>
            </a:endParaRPr>
          </a:p>
          <a:p>
            <a:pPr marL="270510" marR="365760" indent="-270510">
              <a:spcAft>
                <a:spcPts val="0"/>
              </a:spcAft>
            </a:pPr>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European Commission (EC)</a:t>
            </a:r>
            <a:endParaRPr lang="en-GB" sz="1000" dirty="0">
              <a:effectLst/>
              <a:latin typeface="Times New Roman" panose="02020603050405020304" pitchFamily="18" charset="0"/>
              <a:ea typeface="Times New Roman" panose="02020603050405020304" pitchFamily="18" charset="0"/>
            </a:endParaRPr>
          </a:p>
          <a:p>
            <a:pPr marL="270510" marR="365760" indent="-270510">
              <a:spcAft>
                <a:spcPts val="0"/>
              </a:spcAft>
            </a:pPr>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European Organisation for the Exploitation of Meteorological Satellites (EUMETSAT)</a:t>
            </a:r>
            <a:endParaRPr lang="en-GB" sz="1000" dirty="0">
              <a:effectLst/>
              <a:latin typeface="Times New Roman" panose="02020603050405020304" pitchFamily="18" charset="0"/>
              <a:ea typeface="Times New Roman" panose="02020603050405020304" pitchFamily="18" charset="0"/>
            </a:endParaRPr>
          </a:p>
          <a:p>
            <a:pPr marL="270510" marR="365760" indent="-270510">
              <a:spcAft>
                <a:spcPts val="0"/>
              </a:spcAft>
            </a:pPr>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European Space Agency (ESA)</a:t>
            </a:r>
            <a:endParaRPr lang="en-GB" sz="1000" dirty="0">
              <a:effectLst/>
              <a:latin typeface="Times New Roman" panose="02020603050405020304" pitchFamily="18" charset="0"/>
              <a:ea typeface="Times New Roman" panose="02020603050405020304" pitchFamily="18" charset="0"/>
            </a:endParaRPr>
          </a:p>
          <a:p>
            <a:pPr marL="270510" marR="365760" indent="-270510">
              <a:spcAft>
                <a:spcPts val="0"/>
              </a:spcAft>
            </a:pPr>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Geo-­‐Informatics and Space Technology Development Agency (GISTDA), Thailand</a:t>
            </a:r>
            <a:endParaRPr lang="en-GB" sz="1000" dirty="0">
              <a:effectLst/>
              <a:latin typeface="Times New Roman" panose="02020603050405020304" pitchFamily="18" charset="0"/>
              <a:ea typeface="Times New Roman" panose="02020603050405020304" pitchFamily="18" charset="0"/>
            </a:endParaRPr>
          </a:p>
          <a:p>
            <a:pPr marL="270510" marR="365760" indent="-270510">
              <a:spcAft>
                <a:spcPts val="0"/>
              </a:spcAft>
            </a:pPr>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Indian Space Research Organisation (ISRO), India</a:t>
            </a:r>
            <a:endParaRPr lang="en-GB" sz="1000" dirty="0">
              <a:effectLst/>
              <a:latin typeface="Times New Roman" panose="02020603050405020304" pitchFamily="18" charset="0"/>
              <a:ea typeface="Times New Roman" panose="02020603050405020304" pitchFamily="18" charset="0"/>
            </a:endParaRPr>
          </a:p>
          <a:p>
            <a:pPr marL="270510" marR="365760" indent="-270510">
              <a:spcAft>
                <a:spcPts val="0"/>
              </a:spcAft>
            </a:pPr>
            <a:r>
              <a:rPr lang="es-ES_tradnl"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Instituto Nacional de Pesquisas </a:t>
            </a:r>
            <a:r>
              <a:rPr lang="es-ES_tradnl" sz="1000" spc="10" dirty="0" err="1">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Espaciais</a:t>
            </a:r>
            <a:r>
              <a:rPr lang="es-ES_tradnl"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 (INPE), </a:t>
            </a:r>
            <a:r>
              <a:rPr lang="es-ES_tradnl" sz="1000" spc="10" dirty="0" err="1">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Brazil</a:t>
            </a:r>
            <a:endParaRPr lang="en-GB" sz="1000" dirty="0">
              <a:effectLst/>
              <a:latin typeface="Times New Roman" panose="02020603050405020304" pitchFamily="18" charset="0"/>
              <a:ea typeface="Times New Roman" panose="02020603050405020304" pitchFamily="18" charset="0"/>
            </a:endParaRPr>
          </a:p>
          <a:p>
            <a:pPr marL="270510" marR="365760" indent="-270510">
              <a:spcAft>
                <a:spcPts val="0"/>
              </a:spcAft>
            </a:pPr>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Japan Aerospace Exploration Agency / Ministry of Education, Culture, Sports, Science and Technology (JAXA/MEXT), Japan</a:t>
            </a:r>
          </a:p>
          <a:p>
            <a:pPr marL="270510" marR="365760" indent="-270510">
              <a:spcAft>
                <a:spcPts val="0"/>
              </a:spcAft>
            </a:pPr>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Korea Aerospace Research Institute (KARI), Republic of Korea</a:t>
            </a:r>
            <a:endParaRPr lang="en-GB" sz="1000" dirty="0">
              <a:effectLst/>
              <a:latin typeface="Times New Roman" panose="02020603050405020304" pitchFamily="18" charset="0"/>
              <a:ea typeface="Times New Roman" panose="02020603050405020304" pitchFamily="18" charset="0"/>
            </a:endParaRPr>
          </a:p>
          <a:p>
            <a:pPr marL="270510" marR="365760" indent="-270510">
              <a:spcAft>
                <a:spcPts val="0"/>
              </a:spcAft>
            </a:pPr>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Korea Meteorological Administration (KMA), Republic of Korea</a:t>
            </a:r>
            <a:endParaRPr lang="en-GB" sz="1000" dirty="0">
              <a:effectLst/>
              <a:latin typeface="Times New Roman" panose="02020603050405020304" pitchFamily="18" charset="0"/>
              <a:ea typeface="Times New Roman" panose="02020603050405020304" pitchFamily="18" charset="0"/>
            </a:endParaRPr>
          </a:p>
          <a:p>
            <a:pPr marL="270510" marR="365760" indent="-270510">
              <a:spcAft>
                <a:spcPts val="0"/>
              </a:spcAft>
            </a:pPr>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National Aeronautics and Space Administration (NASA), USA</a:t>
            </a:r>
            <a:endParaRPr lang="en-GB" sz="1000" dirty="0">
              <a:effectLst/>
              <a:latin typeface="Times New Roman" panose="02020603050405020304" pitchFamily="18" charset="0"/>
              <a:ea typeface="Times New Roman" panose="02020603050405020304" pitchFamily="18" charset="0"/>
            </a:endParaRPr>
          </a:p>
          <a:p>
            <a:pPr marL="270510" marR="365760" indent="-270510">
              <a:spcAft>
                <a:spcPts val="0"/>
              </a:spcAft>
            </a:pPr>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National Institute of Environmental Research (NIER), Republic of Korea</a:t>
            </a:r>
            <a:endParaRPr lang="en-GB" sz="1000" dirty="0">
              <a:effectLst/>
              <a:latin typeface="Times New Roman" panose="02020603050405020304" pitchFamily="18" charset="0"/>
              <a:ea typeface="Times New Roman" panose="02020603050405020304" pitchFamily="18" charset="0"/>
            </a:endParaRPr>
          </a:p>
          <a:p>
            <a:pPr marL="270510" marR="365760" indent="-270510">
              <a:spcAft>
                <a:spcPts val="0"/>
              </a:spcAft>
            </a:pPr>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National Oceanic and Atmospheric Administration (NOAA), USA</a:t>
            </a:r>
            <a:endParaRPr lang="en-GB" sz="1000" dirty="0">
              <a:effectLst/>
              <a:latin typeface="Times New Roman" panose="02020603050405020304" pitchFamily="18" charset="0"/>
              <a:ea typeface="Times New Roman" panose="02020603050405020304" pitchFamily="18" charset="0"/>
            </a:endParaRPr>
          </a:p>
          <a:p>
            <a:pPr marL="270510" marR="365760" indent="-270510">
              <a:spcAft>
                <a:spcPts val="0"/>
              </a:spcAft>
            </a:pPr>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National Remote Sensing </a:t>
            </a:r>
            <a:r>
              <a:rPr lang="en-GB" sz="1000" spc="10" dirty="0" err="1">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Center</a:t>
            </a:r>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 of China (NRSCC), China</a:t>
            </a:r>
            <a:endParaRPr lang="en-GB" sz="1000" dirty="0">
              <a:effectLst/>
              <a:latin typeface="Times New Roman" panose="02020603050405020304" pitchFamily="18" charset="0"/>
              <a:ea typeface="Times New Roman" panose="02020603050405020304" pitchFamily="18" charset="0"/>
            </a:endParaRPr>
          </a:p>
          <a:p>
            <a:pPr marL="270510" marR="365760" indent="-270510">
              <a:spcAft>
                <a:spcPts val="0"/>
              </a:spcAft>
            </a:pPr>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National Satellite Meteorological </a:t>
            </a:r>
            <a:r>
              <a:rPr lang="en-GB" sz="1000" spc="10" dirty="0" err="1">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Center</a:t>
            </a:r>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 / China Meteorological Administration (NSMC/CMA), China</a:t>
            </a:r>
            <a:endParaRPr lang="en-GB" sz="1000" dirty="0">
              <a:effectLst/>
              <a:latin typeface="Times New Roman" panose="02020603050405020304" pitchFamily="18" charset="0"/>
              <a:ea typeface="Times New Roman" panose="02020603050405020304" pitchFamily="18" charset="0"/>
            </a:endParaRPr>
          </a:p>
          <a:p>
            <a:pPr marL="270510" marR="365760" indent="-270510">
              <a:spcAft>
                <a:spcPts val="0"/>
              </a:spcAft>
            </a:pPr>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National Space Research Agency of Nigeria (NASRDA), Nigeria</a:t>
            </a:r>
            <a:endParaRPr lang="en-GB" sz="1000" dirty="0">
              <a:effectLst/>
              <a:latin typeface="Times New Roman" panose="02020603050405020304" pitchFamily="18" charset="0"/>
              <a:ea typeface="Times New Roman" panose="02020603050405020304" pitchFamily="18" charset="0"/>
            </a:endParaRPr>
          </a:p>
          <a:p>
            <a:pPr marL="270510" marR="365760" indent="-270510">
              <a:spcAft>
                <a:spcPts val="0"/>
              </a:spcAft>
            </a:pPr>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Netherlands Space Office (NSO), Netherlands</a:t>
            </a:r>
            <a:endParaRPr lang="en-GB" sz="1000" dirty="0">
              <a:effectLst/>
              <a:latin typeface="Times New Roman" panose="02020603050405020304" pitchFamily="18" charset="0"/>
              <a:ea typeface="Times New Roman" panose="02020603050405020304" pitchFamily="18" charset="0"/>
            </a:endParaRPr>
          </a:p>
          <a:p>
            <a:pPr marL="270510" marR="365760" indent="-270510">
              <a:spcAft>
                <a:spcPts val="0"/>
              </a:spcAft>
            </a:pPr>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Russian Federal Service for Hydrometeorology and Environmental Monitoring (ROSHYDROMET), Russia</a:t>
            </a:r>
            <a:endParaRPr lang="en-GB" sz="1000" dirty="0">
              <a:effectLst/>
              <a:latin typeface="Times New Roman" panose="02020603050405020304" pitchFamily="18" charset="0"/>
              <a:ea typeface="Times New Roman" panose="02020603050405020304" pitchFamily="18" charset="0"/>
            </a:endParaRPr>
          </a:p>
          <a:p>
            <a:pPr marL="270510" marR="365760" indent="-270510">
              <a:spcAft>
                <a:spcPts val="0"/>
              </a:spcAft>
            </a:pPr>
            <a:r>
              <a:rPr lang="en-GB" sz="1000" spc="10" dirty="0" err="1">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Roscosmos</a:t>
            </a:r>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 State Cooperation for Space Activities (ROSCOSMOS), Russia</a:t>
            </a:r>
          </a:p>
          <a:p>
            <a:pPr marL="270510" marR="365760" indent="-270510">
              <a:spcAft>
                <a:spcPts val="0"/>
              </a:spcAft>
            </a:pPr>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South African National Space Agency (SANSA), South Africa </a:t>
            </a:r>
            <a:endParaRPr lang="en-GB" sz="1000" dirty="0">
              <a:effectLst/>
              <a:latin typeface="Times New Roman" panose="02020603050405020304" pitchFamily="18" charset="0"/>
              <a:ea typeface="Times New Roman" panose="02020603050405020304" pitchFamily="18" charset="0"/>
            </a:endParaRPr>
          </a:p>
          <a:p>
            <a:pPr marL="270510" marR="365760" indent="-270510">
              <a:spcAft>
                <a:spcPts val="0"/>
              </a:spcAft>
            </a:pPr>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State Space Agency of Ukraine (SSAU), Ukraine</a:t>
            </a:r>
            <a:endParaRPr lang="en-GB" sz="1000" spc="10" dirty="0">
              <a:latin typeface="Times New Roman" panose="02020603050405020304" pitchFamily="18" charset="0"/>
              <a:cs typeface="Calibri" panose="020F0502020204030204" pitchFamily="34" charset="0"/>
            </a:endParaRPr>
          </a:p>
          <a:p>
            <a:pPr marL="270510" marR="365760" indent="-270510">
              <a:spcAft>
                <a:spcPts val="0"/>
              </a:spcAft>
            </a:pPr>
            <a:r>
              <a:rPr lang="en-GB" sz="1000" spc="10" dirty="0">
                <a:latin typeface="Times New Roman" panose="02020603050405020304" pitchFamily="18" charset="0"/>
                <a:cs typeface="Calibri" panose="020F0502020204030204" pitchFamily="34" charset="0"/>
              </a:rPr>
              <a:t>TÜBİTAK Space Technologies Research Institute (TÜBİTAK UZAY), Turkey</a:t>
            </a:r>
          </a:p>
          <a:p>
            <a:pPr marL="270510" marR="365760" indent="-270510">
              <a:spcAft>
                <a:spcPts val="0"/>
              </a:spcAft>
            </a:pPr>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United Arab Emirates Space Agency (UAESA), UAE</a:t>
            </a:r>
            <a:endParaRPr lang="en-GB" sz="1000" dirty="0">
              <a:effectLst/>
              <a:latin typeface="Times New Roman" panose="02020603050405020304" pitchFamily="18" charset="0"/>
              <a:ea typeface="Times New Roman" panose="02020603050405020304" pitchFamily="18" charset="0"/>
            </a:endParaRPr>
          </a:p>
          <a:p>
            <a:pPr marL="270510" marR="365760" indent="-270510">
              <a:spcAft>
                <a:spcPts val="0"/>
              </a:spcAft>
            </a:pPr>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United Kingdom Space Agency (UKSA), UK</a:t>
            </a:r>
            <a:endParaRPr lang="en-GB" sz="1000" dirty="0">
              <a:effectLst/>
              <a:latin typeface="Times New Roman" panose="02020603050405020304" pitchFamily="18" charset="0"/>
              <a:ea typeface="Times New Roman" panose="02020603050405020304" pitchFamily="18" charset="0"/>
            </a:endParaRPr>
          </a:p>
          <a:p>
            <a:pPr marL="270510" marR="365760" indent="-270510">
              <a:spcAft>
                <a:spcPts val="0"/>
              </a:spcAft>
            </a:pPr>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United States Geological Survey (USGS), USA</a:t>
            </a:r>
            <a:endParaRPr lang="en-GB" sz="1000" dirty="0">
              <a:effectLst/>
              <a:latin typeface="Times New Roman" panose="02020603050405020304" pitchFamily="18" charset="0"/>
              <a:ea typeface="Times New Roman" panose="02020603050405020304" pitchFamily="18" charset="0"/>
            </a:endParaRPr>
          </a:p>
          <a:p>
            <a:pPr marL="270510" marR="365760" indent="-270510">
              <a:spcAft>
                <a:spcPts val="0"/>
              </a:spcAft>
            </a:pPr>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Vietnam Academy of Science and Technology (VAST), Vietnam</a:t>
            </a:r>
            <a:endParaRPr lang="en-GB" sz="1000" dirty="0">
              <a:effectLst/>
              <a:latin typeface="Times New Roman" panose="02020603050405020304" pitchFamily="18" charset="0"/>
              <a:ea typeface="Times New Roman" panose="02020603050405020304" pitchFamily="18" charset="0"/>
            </a:endParaRPr>
          </a:p>
        </p:txBody>
      </p:sp>
      <p:sp>
        <p:nvSpPr>
          <p:cNvPr id="8" name="TextBox 7">
            <a:extLst>
              <a:ext uri="{FF2B5EF4-FFF2-40B4-BE49-F238E27FC236}">
                <a16:creationId xmlns:a16="http://schemas.microsoft.com/office/drawing/2014/main" id="{B0A280E6-FE2F-94F4-95E8-5F02C285D671}"/>
              </a:ext>
            </a:extLst>
          </p:cNvPr>
          <p:cNvSpPr txBox="1"/>
          <p:nvPr/>
        </p:nvSpPr>
        <p:spPr>
          <a:xfrm>
            <a:off x="7291200" y="1575945"/>
            <a:ext cx="5250335" cy="4708981"/>
          </a:xfrm>
          <a:prstGeom prst="rect">
            <a:avLst/>
          </a:prstGeom>
          <a:noFill/>
        </p:spPr>
        <p:txBody>
          <a:bodyPr wrap="square">
            <a:spAutoFit/>
          </a:bodyPr>
          <a:lstStyle/>
          <a:p>
            <a:pPr marL="270510" marR="365760" indent="-270510">
              <a:spcAft>
                <a:spcPts val="0"/>
              </a:spcAft>
            </a:pPr>
            <a:r>
              <a:rPr lang="en-GB" sz="1000" spc="10" dirty="0" err="1">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Agence</a:t>
            </a:r>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 </a:t>
            </a:r>
            <a:r>
              <a:rPr lang="en-GB" sz="1000" spc="10" dirty="0" err="1">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Gabonaise</a:t>
            </a:r>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 </a:t>
            </a:r>
            <a:r>
              <a:rPr lang="en-GB" sz="1000" spc="10" dirty="0" err="1">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d'Études</a:t>
            </a:r>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 et </a:t>
            </a:r>
            <a:r>
              <a:rPr lang="en-GB" sz="1000" spc="10" dirty="0" err="1">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d'Observations</a:t>
            </a:r>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 </a:t>
            </a:r>
            <a:r>
              <a:rPr lang="en-GB" sz="1000" spc="10" dirty="0" err="1">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Spatiales</a:t>
            </a:r>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 (AGEOS), Gabon</a:t>
            </a:r>
            <a:endParaRPr lang="en-GB" sz="1000" dirty="0">
              <a:effectLst/>
              <a:latin typeface="Times New Roman" panose="02020603050405020304" pitchFamily="18" charset="0"/>
              <a:ea typeface="Times New Roman" panose="02020603050405020304" pitchFamily="18" charset="0"/>
            </a:endParaRPr>
          </a:p>
          <a:p>
            <a:pPr marL="270510" marR="365760" indent="-270510">
              <a:spcAft>
                <a:spcPts val="0"/>
              </a:spcAft>
            </a:pPr>
            <a:r>
              <a:rPr lang="en-GB" sz="1000" spc="10" dirty="0" err="1">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Agencia</a:t>
            </a:r>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 </a:t>
            </a:r>
            <a:r>
              <a:rPr lang="en-GB" sz="1000" spc="10" dirty="0" err="1">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Espacial</a:t>
            </a:r>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 Mexicana (AEM), Mexico</a:t>
            </a:r>
            <a:endParaRPr lang="en-GB" sz="1000" dirty="0">
              <a:effectLst/>
              <a:latin typeface="Times New Roman" panose="02020603050405020304" pitchFamily="18" charset="0"/>
              <a:ea typeface="Times New Roman" panose="02020603050405020304" pitchFamily="18" charset="0"/>
            </a:endParaRPr>
          </a:p>
          <a:p>
            <a:pPr marL="270510" marR="365760" indent="-270510">
              <a:spcAft>
                <a:spcPts val="0"/>
              </a:spcAft>
            </a:pPr>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Australian Bureau of Meteorology (BoM), Australia</a:t>
            </a:r>
            <a:endParaRPr lang="en-GB" sz="1000" dirty="0">
              <a:effectLst/>
              <a:latin typeface="Times New Roman" panose="02020603050405020304" pitchFamily="18" charset="0"/>
              <a:ea typeface="Times New Roman" panose="02020603050405020304" pitchFamily="18" charset="0"/>
            </a:endParaRPr>
          </a:p>
          <a:p>
            <a:pPr marL="270510" marR="365760" indent="-270510">
              <a:spcAft>
                <a:spcPts val="0"/>
              </a:spcAft>
            </a:pPr>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Belgian Federal Science Policy Office (BELSPO), Belgium</a:t>
            </a:r>
            <a:endParaRPr lang="en-GB" sz="1000" dirty="0">
              <a:effectLst/>
              <a:latin typeface="Times New Roman" panose="02020603050405020304" pitchFamily="18" charset="0"/>
              <a:ea typeface="Times New Roman" panose="02020603050405020304" pitchFamily="18" charset="0"/>
            </a:endParaRPr>
          </a:p>
          <a:p>
            <a:pPr marL="270510" marR="365760" indent="-270510">
              <a:spcAft>
                <a:spcPts val="0"/>
              </a:spcAft>
            </a:pPr>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Canada Centre for Mapping and Earth Observation (CCMEO), Canada</a:t>
            </a:r>
            <a:endParaRPr lang="en-GB" sz="1000" dirty="0">
              <a:effectLst/>
              <a:latin typeface="Times New Roman" panose="02020603050405020304" pitchFamily="18" charset="0"/>
              <a:ea typeface="Times New Roman" panose="02020603050405020304" pitchFamily="18" charset="0"/>
            </a:endParaRPr>
          </a:p>
          <a:p>
            <a:pPr marL="270510" marR="365760" indent="-270510">
              <a:spcAft>
                <a:spcPts val="0"/>
              </a:spcAft>
            </a:pPr>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Earth System Science Organisation (ESSO), India</a:t>
            </a:r>
          </a:p>
          <a:p>
            <a:pPr marL="270510" marR="365760" indent="-270510">
              <a:spcAft>
                <a:spcPts val="0"/>
              </a:spcAft>
            </a:pPr>
            <a:r>
              <a:rPr lang="en-GB" sz="1000" spc="10" dirty="0">
                <a:latin typeface="Times New Roman" panose="02020603050405020304" pitchFamily="18" charset="0"/>
                <a:ea typeface="Times New Roman" panose="02020603050405020304" pitchFamily="18" charset="0"/>
                <a:cs typeface="Calibri" panose="020F0502020204030204" pitchFamily="34" charset="0"/>
              </a:rPr>
              <a:t>Environment and Climate Change Canada (ECCC), Canada</a:t>
            </a:r>
            <a:endParaRPr lang="en-GB" sz="1000" dirty="0">
              <a:effectLst/>
              <a:latin typeface="Times New Roman" panose="02020603050405020304" pitchFamily="18" charset="0"/>
              <a:ea typeface="Times New Roman" panose="02020603050405020304" pitchFamily="18" charset="0"/>
            </a:endParaRPr>
          </a:p>
          <a:p>
            <a:pPr marL="270510" marR="365760" indent="-270510">
              <a:spcAft>
                <a:spcPts val="0"/>
              </a:spcAft>
            </a:pPr>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European Centre for Medium-range Weather Forecasts (ECMWF)</a:t>
            </a:r>
            <a:endParaRPr lang="en-GB" sz="1000" dirty="0">
              <a:effectLst/>
              <a:latin typeface="Times New Roman" panose="02020603050405020304" pitchFamily="18" charset="0"/>
              <a:ea typeface="Times New Roman" panose="02020603050405020304" pitchFamily="18" charset="0"/>
            </a:endParaRPr>
          </a:p>
          <a:p>
            <a:pPr marL="270510" marR="365760" indent="-270510">
              <a:spcAft>
                <a:spcPts val="0"/>
              </a:spcAft>
            </a:pPr>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Geoscience Australia (GA), Australia</a:t>
            </a:r>
            <a:endParaRPr lang="en-GB" sz="1000" dirty="0">
              <a:effectLst/>
              <a:latin typeface="Times New Roman" panose="02020603050405020304" pitchFamily="18" charset="0"/>
              <a:ea typeface="Times New Roman" panose="02020603050405020304" pitchFamily="18" charset="0"/>
            </a:endParaRPr>
          </a:p>
          <a:p>
            <a:pPr marL="270510" marR="365760" indent="-270510">
              <a:spcAft>
                <a:spcPts val="0"/>
              </a:spcAft>
            </a:pPr>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Global Climate Observing System (GCOS)</a:t>
            </a:r>
            <a:endParaRPr lang="en-GB" sz="1000" dirty="0">
              <a:effectLst/>
              <a:latin typeface="Times New Roman" panose="02020603050405020304" pitchFamily="18" charset="0"/>
              <a:ea typeface="Times New Roman" panose="02020603050405020304" pitchFamily="18" charset="0"/>
            </a:endParaRPr>
          </a:p>
          <a:p>
            <a:pPr marL="270510" marR="365760" indent="-270510">
              <a:spcAft>
                <a:spcPts val="0"/>
              </a:spcAft>
            </a:pPr>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Global Geodetic Observing System (GGOS)</a:t>
            </a:r>
            <a:endParaRPr lang="en-GB" sz="1000" dirty="0">
              <a:effectLst/>
              <a:latin typeface="Times New Roman" panose="02020603050405020304" pitchFamily="18" charset="0"/>
              <a:ea typeface="Times New Roman" panose="02020603050405020304" pitchFamily="18" charset="0"/>
            </a:endParaRPr>
          </a:p>
          <a:p>
            <a:pPr marL="270510" marR="365760" indent="-270510">
              <a:spcAft>
                <a:spcPts val="0"/>
              </a:spcAft>
            </a:pPr>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Global Ocean Observing System (GOOS)</a:t>
            </a:r>
            <a:endParaRPr lang="en-GB" sz="1000" dirty="0">
              <a:effectLst/>
              <a:latin typeface="Times New Roman" panose="02020603050405020304" pitchFamily="18" charset="0"/>
              <a:ea typeface="Times New Roman" panose="02020603050405020304" pitchFamily="18" charset="0"/>
            </a:endParaRPr>
          </a:p>
          <a:p>
            <a:pPr marL="270510" marR="365760" indent="-270510">
              <a:spcAft>
                <a:spcPts val="0"/>
              </a:spcAft>
            </a:pPr>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Global Terrestrial Observing System (GTOS)</a:t>
            </a:r>
            <a:endParaRPr lang="en-GB" sz="1000" dirty="0">
              <a:effectLst/>
              <a:latin typeface="Times New Roman" panose="02020603050405020304" pitchFamily="18" charset="0"/>
              <a:ea typeface="Times New Roman" panose="02020603050405020304" pitchFamily="18" charset="0"/>
            </a:endParaRPr>
          </a:p>
          <a:p>
            <a:pPr marL="270510" marR="365760" indent="-270510">
              <a:spcAft>
                <a:spcPts val="0"/>
              </a:spcAft>
            </a:pPr>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International Science Council (ISC)</a:t>
            </a:r>
            <a:endParaRPr lang="en-GB" sz="1000" dirty="0">
              <a:effectLst/>
              <a:latin typeface="Times New Roman" panose="02020603050405020304" pitchFamily="18" charset="0"/>
              <a:ea typeface="Times New Roman" panose="02020603050405020304" pitchFamily="18" charset="0"/>
            </a:endParaRPr>
          </a:p>
          <a:p>
            <a:pPr marL="270510" marR="365760" indent="-270510">
              <a:spcAft>
                <a:spcPts val="0"/>
              </a:spcAft>
            </a:pPr>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Intergovernmental Oceanographic Commission (IOC)</a:t>
            </a:r>
            <a:endParaRPr lang="en-GB" sz="1000" dirty="0">
              <a:effectLst/>
              <a:latin typeface="Times New Roman" panose="02020603050405020304" pitchFamily="18" charset="0"/>
              <a:ea typeface="Times New Roman" panose="02020603050405020304" pitchFamily="18" charset="0"/>
            </a:endParaRPr>
          </a:p>
          <a:p>
            <a:pPr marL="270510" marR="365760" indent="-270510">
              <a:spcAft>
                <a:spcPts val="0"/>
              </a:spcAft>
            </a:pPr>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International Ocean Colour Coordinating Group (IOCCG)</a:t>
            </a:r>
            <a:endParaRPr lang="en-GB" sz="1000" dirty="0">
              <a:effectLst/>
              <a:latin typeface="Times New Roman" panose="02020603050405020304" pitchFamily="18" charset="0"/>
              <a:ea typeface="Times New Roman" panose="02020603050405020304" pitchFamily="18" charset="0"/>
            </a:endParaRPr>
          </a:p>
          <a:p>
            <a:pPr marL="270510" marR="365760" indent="-270510">
              <a:spcAft>
                <a:spcPts val="0"/>
              </a:spcAft>
            </a:pPr>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International Society of Photogrammetry and Remote Sensing (ISPRS)</a:t>
            </a:r>
            <a:endParaRPr lang="en-GB" sz="1000" dirty="0">
              <a:effectLst/>
              <a:latin typeface="Times New Roman" panose="02020603050405020304" pitchFamily="18" charset="0"/>
              <a:ea typeface="Times New Roman" panose="02020603050405020304" pitchFamily="18" charset="0"/>
            </a:endParaRPr>
          </a:p>
          <a:p>
            <a:pPr marL="270510" marR="365760" indent="-270510">
              <a:spcAft>
                <a:spcPts val="0"/>
              </a:spcAft>
            </a:pPr>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Malaysian Space Agency (MYSA), Malaysia</a:t>
            </a:r>
            <a:endParaRPr lang="en-GB" sz="1000" dirty="0">
              <a:effectLst/>
              <a:latin typeface="Times New Roman" panose="02020603050405020304" pitchFamily="18" charset="0"/>
              <a:ea typeface="Times New Roman" panose="02020603050405020304" pitchFamily="18" charset="0"/>
            </a:endParaRPr>
          </a:p>
          <a:p>
            <a:pPr marL="270510" marR="365760" indent="-270510">
              <a:spcAft>
                <a:spcPts val="0"/>
              </a:spcAft>
            </a:pPr>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Norwegian Space Agency (NOSA), Norway</a:t>
            </a:r>
            <a:endParaRPr lang="en-GB" sz="1000" dirty="0">
              <a:effectLst/>
              <a:latin typeface="Times New Roman" panose="02020603050405020304" pitchFamily="18" charset="0"/>
              <a:ea typeface="Times New Roman" panose="02020603050405020304" pitchFamily="18" charset="0"/>
            </a:endParaRPr>
          </a:p>
          <a:p>
            <a:pPr marL="270510" marR="365760" indent="-270510">
              <a:spcAft>
                <a:spcPts val="0"/>
              </a:spcAft>
            </a:pPr>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Polska </a:t>
            </a:r>
            <a:r>
              <a:rPr lang="en-GB" sz="1000" spc="10" dirty="0" err="1">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Agencja</a:t>
            </a:r>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 </a:t>
            </a:r>
            <a:r>
              <a:rPr lang="en-GB" sz="1000" spc="10" dirty="0" err="1">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Kosmiczna</a:t>
            </a:r>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 (POLSA), Poland</a:t>
            </a:r>
            <a:endParaRPr lang="en-GB" sz="1000" dirty="0">
              <a:effectLst/>
              <a:latin typeface="Times New Roman" panose="02020603050405020304" pitchFamily="18" charset="0"/>
              <a:ea typeface="Times New Roman" panose="02020603050405020304" pitchFamily="18" charset="0"/>
            </a:endParaRPr>
          </a:p>
          <a:p>
            <a:pPr marL="270510" marR="365760" indent="-270510">
              <a:spcAft>
                <a:spcPts val="0"/>
              </a:spcAft>
            </a:pPr>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Portuguese Space Agency (Portugal Space), Portugal</a:t>
            </a:r>
            <a:endParaRPr lang="en-GB" sz="1000" dirty="0">
              <a:effectLst/>
              <a:latin typeface="Times New Roman" panose="02020603050405020304" pitchFamily="18" charset="0"/>
              <a:ea typeface="Times New Roman" panose="02020603050405020304" pitchFamily="18" charset="0"/>
            </a:endParaRPr>
          </a:p>
          <a:p>
            <a:pPr marL="270510" marR="365760" indent="-270510">
              <a:spcAft>
                <a:spcPts val="0"/>
              </a:spcAft>
            </a:pPr>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South African Council for Scientific and Industrial Research (CSIR/SAC), South Africa</a:t>
            </a:r>
            <a:endParaRPr lang="en-GB" sz="1000" dirty="0">
              <a:effectLst/>
              <a:latin typeface="Times New Roman" panose="02020603050405020304" pitchFamily="18" charset="0"/>
              <a:ea typeface="Times New Roman" panose="02020603050405020304" pitchFamily="18" charset="0"/>
            </a:endParaRPr>
          </a:p>
          <a:p>
            <a:pPr marL="270510" marR="365760" indent="-270510">
              <a:spcAft>
                <a:spcPts val="0"/>
              </a:spcAft>
            </a:pPr>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Swedish National Space Agency (SNSA), Sweden</a:t>
            </a:r>
            <a:endParaRPr lang="en-GB" sz="1000" dirty="0">
              <a:effectLst/>
              <a:latin typeface="Times New Roman" panose="02020603050405020304" pitchFamily="18" charset="0"/>
              <a:ea typeface="Times New Roman" panose="02020603050405020304" pitchFamily="18" charset="0"/>
            </a:endParaRPr>
          </a:p>
          <a:p>
            <a:pPr marL="270510" marR="365760" indent="-270510">
              <a:spcAft>
                <a:spcPts val="0"/>
              </a:spcAft>
            </a:pPr>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United Nations Economic and Social Commission for Asia and the Pacific (ESCAP)</a:t>
            </a:r>
            <a:endParaRPr lang="en-GB" sz="1000" dirty="0">
              <a:effectLst/>
              <a:latin typeface="Times New Roman" panose="02020603050405020304" pitchFamily="18" charset="0"/>
              <a:ea typeface="Times New Roman" panose="02020603050405020304" pitchFamily="18" charset="0"/>
            </a:endParaRPr>
          </a:p>
          <a:p>
            <a:pPr marL="270510" marR="365760" indent="-270510">
              <a:spcAft>
                <a:spcPts val="0"/>
              </a:spcAft>
            </a:pPr>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United Nations Educational, Scientific and Cultural Organization (UNESCO)</a:t>
            </a:r>
            <a:endParaRPr lang="en-GB" sz="1000" dirty="0">
              <a:effectLst/>
              <a:latin typeface="Times New Roman" panose="02020603050405020304" pitchFamily="18" charset="0"/>
              <a:ea typeface="Times New Roman" panose="02020603050405020304" pitchFamily="18" charset="0"/>
            </a:endParaRPr>
          </a:p>
          <a:p>
            <a:pPr marL="270510" marR="365760" indent="-270510">
              <a:spcAft>
                <a:spcPts val="0"/>
              </a:spcAft>
            </a:pPr>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United Nations Environment Programme (UNEP)</a:t>
            </a:r>
          </a:p>
          <a:p>
            <a:pPr marL="270510" marR="365760" indent="-270510"/>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United Nations Food and Agriculture Organization (FAO)</a:t>
            </a:r>
            <a:endParaRPr lang="en-GB" sz="1000" dirty="0">
              <a:effectLst/>
              <a:latin typeface="Times New Roman" panose="02020603050405020304" pitchFamily="18" charset="0"/>
              <a:ea typeface="Times New Roman" panose="02020603050405020304" pitchFamily="18" charset="0"/>
            </a:endParaRPr>
          </a:p>
          <a:p>
            <a:pPr marL="270510" marR="365760" indent="-270510">
              <a:spcAft>
                <a:spcPts val="0"/>
              </a:spcAft>
            </a:pPr>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United Nations Office for Outer Space Affairs (UNOOSA)</a:t>
            </a:r>
            <a:endParaRPr lang="en-GB" sz="1000" dirty="0">
              <a:effectLst/>
              <a:latin typeface="Times New Roman" panose="02020603050405020304" pitchFamily="18" charset="0"/>
              <a:ea typeface="Times New Roman" panose="02020603050405020304" pitchFamily="18" charset="0"/>
            </a:endParaRPr>
          </a:p>
          <a:p>
            <a:pPr marL="270510" marR="365760" indent="-270510">
              <a:spcAft>
                <a:spcPts val="0"/>
              </a:spcAft>
            </a:pPr>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World Climate Research Programme (WCRP)</a:t>
            </a:r>
            <a:endParaRPr lang="en-GB" sz="1000" dirty="0">
              <a:effectLst/>
              <a:latin typeface="Times New Roman" panose="02020603050405020304" pitchFamily="18" charset="0"/>
              <a:ea typeface="Times New Roman" panose="02020603050405020304" pitchFamily="18" charset="0"/>
            </a:endParaRPr>
          </a:p>
          <a:p>
            <a:r>
              <a:rPr lang="en-GB" sz="1000" spc="1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World Meteorological Organization (WMO)</a:t>
            </a:r>
            <a:r>
              <a:rPr lang="en-GB" sz="1000" dirty="0">
                <a:effectLst/>
              </a:rPr>
              <a:t> </a:t>
            </a:r>
            <a:endParaRPr lang="en-GB" sz="1000" dirty="0"/>
          </a:p>
        </p:txBody>
      </p:sp>
      <p:sp>
        <p:nvSpPr>
          <p:cNvPr id="11" name="TextBox 10">
            <a:extLst>
              <a:ext uri="{FF2B5EF4-FFF2-40B4-BE49-F238E27FC236}">
                <a16:creationId xmlns:a16="http://schemas.microsoft.com/office/drawing/2014/main" id="{209C3BE6-CFAB-3842-4F4A-71439CD861E5}"/>
              </a:ext>
            </a:extLst>
          </p:cNvPr>
          <p:cNvSpPr txBox="1"/>
          <p:nvPr/>
        </p:nvSpPr>
        <p:spPr>
          <a:xfrm>
            <a:off x="3486151" y="1114280"/>
            <a:ext cx="2374368" cy="461665"/>
          </a:xfrm>
          <a:prstGeom prst="rect">
            <a:avLst/>
          </a:prstGeom>
          <a:noFill/>
        </p:spPr>
        <p:txBody>
          <a:bodyPr wrap="none" rtlCol="0">
            <a:spAutoFit/>
          </a:bodyPr>
          <a:lstStyle/>
          <a:p>
            <a:r>
              <a:rPr lang="en-GB" sz="2400" dirty="0"/>
              <a:t>MEMBERS (34)</a:t>
            </a:r>
          </a:p>
        </p:txBody>
      </p:sp>
      <p:sp>
        <p:nvSpPr>
          <p:cNvPr id="12" name="TextBox 11">
            <a:extLst>
              <a:ext uri="{FF2B5EF4-FFF2-40B4-BE49-F238E27FC236}">
                <a16:creationId xmlns:a16="http://schemas.microsoft.com/office/drawing/2014/main" id="{7C7687F0-1BC6-E514-2FD7-15EBE5E334F0}"/>
              </a:ext>
            </a:extLst>
          </p:cNvPr>
          <p:cNvSpPr txBox="1"/>
          <p:nvPr/>
        </p:nvSpPr>
        <p:spPr>
          <a:xfrm>
            <a:off x="8917332" y="1114280"/>
            <a:ext cx="2783134" cy="461665"/>
          </a:xfrm>
          <a:prstGeom prst="rect">
            <a:avLst/>
          </a:prstGeom>
          <a:noFill/>
        </p:spPr>
        <p:txBody>
          <a:bodyPr wrap="none" rtlCol="0">
            <a:spAutoFit/>
          </a:bodyPr>
          <a:lstStyle/>
          <a:p>
            <a:r>
              <a:rPr lang="en-GB" sz="2400" dirty="0"/>
              <a:t>ASSOCIATES (30)</a:t>
            </a:r>
          </a:p>
        </p:txBody>
      </p:sp>
    </p:spTree>
    <p:extLst>
      <p:ext uri="{BB962C8B-B14F-4D97-AF65-F5344CB8AC3E}">
        <p14:creationId xmlns:p14="http://schemas.microsoft.com/office/powerpoint/2010/main" val="31529758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D31144-DBFC-B28D-DB3C-D8FCCD11C96A}"/>
              </a:ext>
            </a:extLst>
          </p:cNvPr>
          <p:cNvSpPr>
            <a:spLocks noGrp="1"/>
          </p:cNvSpPr>
          <p:nvPr>
            <p:ph type="title"/>
          </p:nvPr>
        </p:nvSpPr>
        <p:spPr/>
        <p:txBody>
          <a:bodyPr/>
          <a:lstStyle/>
          <a:p>
            <a:r>
              <a:rPr lang="en-GB" sz="3600" dirty="0"/>
              <a:t>CEOS Agency Missions</a:t>
            </a:r>
          </a:p>
        </p:txBody>
      </p:sp>
      <p:sp>
        <p:nvSpPr>
          <p:cNvPr id="6" name="Text Placeholder 5">
            <a:extLst>
              <a:ext uri="{FF2B5EF4-FFF2-40B4-BE49-F238E27FC236}">
                <a16:creationId xmlns:a16="http://schemas.microsoft.com/office/drawing/2014/main" id="{4FFCF604-A80D-8F73-D501-DEB9BB9E6EBD}"/>
              </a:ext>
            </a:extLst>
          </p:cNvPr>
          <p:cNvSpPr>
            <a:spLocks noGrp="1"/>
          </p:cNvSpPr>
          <p:nvPr>
            <p:ph type="body" idx="1"/>
          </p:nvPr>
        </p:nvSpPr>
        <p:spPr>
          <a:xfrm>
            <a:off x="176048" y="1140673"/>
            <a:ext cx="8053552" cy="4662871"/>
          </a:xfrm>
        </p:spPr>
        <p:txBody>
          <a:bodyPr/>
          <a:lstStyle/>
          <a:p>
            <a:pPr marL="50800" indent="0">
              <a:buNone/>
            </a:pPr>
            <a:r>
              <a:rPr lang="en-GB" sz="2000" dirty="0"/>
              <a:t>As of October 2021, CEOS Agencies were operating 224 missions, approved 73, and have plans for another 77.</a:t>
            </a:r>
          </a:p>
          <a:p>
            <a:pPr marL="50800" indent="0">
              <a:buNone/>
            </a:pPr>
            <a:r>
              <a:rPr lang="en-GB" sz="2000" dirty="0"/>
              <a:t>Upcoming launches for 2023 include:</a:t>
            </a:r>
          </a:p>
          <a:p>
            <a:pPr lvl="1">
              <a:buFont typeface="Wingdings" pitchFamily="2" charset="2"/>
              <a:buChar char="§"/>
            </a:pPr>
            <a:r>
              <a:rPr lang="en-GB" sz="2000" dirty="0"/>
              <a:t>TEMPO (NASA)</a:t>
            </a:r>
          </a:p>
          <a:p>
            <a:pPr lvl="1">
              <a:buFont typeface="Wingdings" pitchFamily="2" charset="2"/>
              <a:buChar char="§"/>
            </a:pPr>
            <a:r>
              <a:rPr lang="en-GB" sz="2000" dirty="0"/>
              <a:t>Kondor-FKA N1 (ROSKOSMOS)</a:t>
            </a:r>
          </a:p>
          <a:p>
            <a:pPr lvl="1">
              <a:buFont typeface="Wingdings" pitchFamily="2" charset="2"/>
              <a:buChar char="§"/>
            </a:pPr>
            <a:r>
              <a:rPr lang="en-GB" sz="2000" dirty="0"/>
              <a:t>HY-1E, -3A, -3B (NSOAS / CAST)</a:t>
            </a:r>
          </a:p>
          <a:p>
            <a:pPr lvl="1">
              <a:buFont typeface="Wingdings" pitchFamily="2" charset="2"/>
              <a:buChar char="§"/>
            </a:pPr>
            <a:r>
              <a:rPr lang="en-GB" sz="2000" dirty="0"/>
              <a:t>THEOS-2 &amp; -2A (GISTDA)</a:t>
            </a:r>
          </a:p>
          <a:p>
            <a:pPr lvl="1">
              <a:buFont typeface="Wingdings" pitchFamily="2" charset="2"/>
              <a:buChar char="§"/>
            </a:pPr>
            <a:r>
              <a:rPr lang="en-GB" sz="2000" dirty="0"/>
              <a:t>NORSAT-TD (NOSA / NSO / ASI / CNES)</a:t>
            </a:r>
          </a:p>
          <a:p>
            <a:pPr lvl="1">
              <a:buFont typeface="Wingdings" pitchFamily="2" charset="2"/>
              <a:buChar char="§"/>
            </a:pPr>
            <a:r>
              <a:rPr lang="en-GB" sz="2000" dirty="0"/>
              <a:t>LOTUSat-1 (VAST)</a:t>
            </a:r>
          </a:p>
          <a:p>
            <a:pPr lvl="1">
              <a:buFont typeface="Wingdings" pitchFamily="2" charset="2"/>
              <a:buChar char="§"/>
            </a:pPr>
            <a:r>
              <a:rPr lang="en-GB" sz="2000" dirty="0" err="1"/>
              <a:t>Ionosphera</a:t>
            </a:r>
            <a:r>
              <a:rPr lang="en-GB" sz="2000" dirty="0"/>
              <a:t>-M N1 &amp; N2 (ROSKOSMOS / ROSHYDROMET)</a:t>
            </a:r>
          </a:p>
          <a:p>
            <a:pPr lvl="1">
              <a:buFont typeface="Wingdings" pitchFamily="2" charset="2"/>
              <a:buChar char="§"/>
            </a:pPr>
            <a:r>
              <a:rPr lang="en-GB" sz="2000" dirty="0"/>
              <a:t>Sentinel-1C (ESA / COM)</a:t>
            </a:r>
          </a:p>
          <a:p>
            <a:pPr lvl="1">
              <a:buFont typeface="Wingdings" pitchFamily="2" charset="2"/>
              <a:buChar char="§"/>
            </a:pPr>
            <a:r>
              <a:rPr lang="en-GB" sz="2000" dirty="0"/>
              <a:t>TROPICS (NASA)</a:t>
            </a:r>
          </a:p>
          <a:p>
            <a:pPr lvl="1">
              <a:buFont typeface="Wingdings" pitchFamily="2" charset="2"/>
              <a:buChar char="§"/>
            </a:pPr>
            <a:r>
              <a:rPr lang="en-GB" sz="2000" dirty="0"/>
              <a:t>…. and more</a:t>
            </a:r>
          </a:p>
        </p:txBody>
      </p:sp>
      <p:pic>
        <p:nvPicPr>
          <p:cNvPr id="14" name="Picture 13">
            <a:extLst>
              <a:ext uri="{FF2B5EF4-FFF2-40B4-BE49-F238E27FC236}">
                <a16:creationId xmlns:a16="http://schemas.microsoft.com/office/drawing/2014/main" id="{3EFEC06C-CE47-4099-4414-59399D7AEAB6}"/>
              </a:ext>
            </a:extLst>
          </p:cNvPr>
          <p:cNvPicPr>
            <a:picLocks noChangeAspect="1"/>
          </p:cNvPicPr>
          <p:nvPr/>
        </p:nvPicPr>
        <p:blipFill>
          <a:blip r:embed="rId3"/>
          <a:stretch>
            <a:fillRect/>
          </a:stretch>
        </p:blipFill>
        <p:spPr>
          <a:xfrm>
            <a:off x="10494010" y="2710500"/>
            <a:ext cx="1521778" cy="1851975"/>
          </a:xfrm>
          <a:prstGeom prst="rect">
            <a:avLst/>
          </a:prstGeom>
        </p:spPr>
      </p:pic>
      <p:pic>
        <p:nvPicPr>
          <p:cNvPr id="15" name="Picture 14">
            <a:extLst>
              <a:ext uri="{FF2B5EF4-FFF2-40B4-BE49-F238E27FC236}">
                <a16:creationId xmlns:a16="http://schemas.microsoft.com/office/drawing/2014/main" id="{C67C7413-ECC6-D890-F524-3E83C9F17DEA}"/>
              </a:ext>
            </a:extLst>
          </p:cNvPr>
          <p:cNvPicPr>
            <a:picLocks noChangeAspect="1"/>
          </p:cNvPicPr>
          <p:nvPr/>
        </p:nvPicPr>
        <p:blipFill>
          <a:blip r:embed="rId4"/>
          <a:stretch>
            <a:fillRect/>
          </a:stretch>
        </p:blipFill>
        <p:spPr>
          <a:xfrm>
            <a:off x="8560502" y="1392245"/>
            <a:ext cx="1698718" cy="1889092"/>
          </a:xfrm>
          <a:prstGeom prst="rect">
            <a:avLst/>
          </a:prstGeom>
        </p:spPr>
      </p:pic>
      <p:pic>
        <p:nvPicPr>
          <p:cNvPr id="16" name="Picture 15">
            <a:extLst>
              <a:ext uri="{FF2B5EF4-FFF2-40B4-BE49-F238E27FC236}">
                <a16:creationId xmlns:a16="http://schemas.microsoft.com/office/drawing/2014/main" id="{A57E6FB5-2EA4-C73F-46D7-35573030CC92}"/>
              </a:ext>
            </a:extLst>
          </p:cNvPr>
          <p:cNvPicPr>
            <a:picLocks noChangeAspect="1"/>
          </p:cNvPicPr>
          <p:nvPr/>
        </p:nvPicPr>
        <p:blipFill>
          <a:blip r:embed="rId5"/>
          <a:stretch>
            <a:fillRect/>
          </a:stretch>
        </p:blipFill>
        <p:spPr>
          <a:xfrm>
            <a:off x="6742384" y="5243513"/>
            <a:ext cx="3092179" cy="991831"/>
          </a:xfrm>
          <a:prstGeom prst="rect">
            <a:avLst/>
          </a:prstGeom>
        </p:spPr>
      </p:pic>
      <p:pic>
        <p:nvPicPr>
          <p:cNvPr id="17" name="Picture 16">
            <a:extLst>
              <a:ext uri="{FF2B5EF4-FFF2-40B4-BE49-F238E27FC236}">
                <a16:creationId xmlns:a16="http://schemas.microsoft.com/office/drawing/2014/main" id="{2D3D5C12-00C6-4781-41C9-21AE2A9153CE}"/>
              </a:ext>
            </a:extLst>
          </p:cNvPr>
          <p:cNvPicPr>
            <a:picLocks noChangeAspect="1"/>
          </p:cNvPicPr>
          <p:nvPr/>
        </p:nvPicPr>
        <p:blipFill>
          <a:blip r:embed="rId6"/>
          <a:stretch>
            <a:fillRect/>
          </a:stretch>
        </p:blipFill>
        <p:spPr>
          <a:xfrm>
            <a:off x="8560502" y="3604785"/>
            <a:ext cx="1757455" cy="991831"/>
          </a:xfrm>
          <a:prstGeom prst="rect">
            <a:avLst/>
          </a:prstGeom>
        </p:spPr>
      </p:pic>
      <p:pic>
        <p:nvPicPr>
          <p:cNvPr id="18" name="Picture 17">
            <a:extLst>
              <a:ext uri="{FF2B5EF4-FFF2-40B4-BE49-F238E27FC236}">
                <a16:creationId xmlns:a16="http://schemas.microsoft.com/office/drawing/2014/main" id="{BDE2FD09-AD71-8942-2CC8-0D2627CD1BCA}"/>
              </a:ext>
            </a:extLst>
          </p:cNvPr>
          <p:cNvPicPr>
            <a:picLocks noChangeAspect="1"/>
          </p:cNvPicPr>
          <p:nvPr/>
        </p:nvPicPr>
        <p:blipFill>
          <a:blip r:embed="rId7"/>
          <a:stretch>
            <a:fillRect/>
          </a:stretch>
        </p:blipFill>
        <p:spPr>
          <a:xfrm>
            <a:off x="10494010" y="1333500"/>
            <a:ext cx="1363028" cy="1009650"/>
          </a:xfrm>
          <a:prstGeom prst="rect">
            <a:avLst/>
          </a:prstGeom>
        </p:spPr>
      </p:pic>
      <p:pic>
        <p:nvPicPr>
          <p:cNvPr id="19" name="Picture 18">
            <a:extLst>
              <a:ext uri="{FF2B5EF4-FFF2-40B4-BE49-F238E27FC236}">
                <a16:creationId xmlns:a16="http://schemas.microsoft.com/office/drawing/2014/main" id="{7A45E46C-DBFB-E220-5F48-9F964BAA9210}"/>
              </a:ext>
            </a:extLst>
          </p:cNvPr>
          <p:cNvPicPr>
            <a:picLocks noChangeAspect="1"/>
          </p:cNvPicPr>
          <p:nvPr/>
        </p:nvPicPr>
        <p:blipFill>
          <a:blip r:embed="rId8"/>
          <a:stretch>
            <a:fillRect/>
          </a:stretch>
        </p:blipFill>
        <p:spPr>
          <a:xfrm>
            <a:off x="10072688" y="4742271"/>
            <a:ext cx="1943100" cy="1625600"/>
          </a:xfrm>
          <a:prstGeom prst="rect">
            <a:avLst/>
          </a:prstGeom>
        </p:spPr>
      </p:pic>
    </p:spTree>
    <p:extLst>
      <p:ext uri="{BB962C8B-B14F-4D97-AF65-F5344CB8AC3E}">
        <p14:creationId xmlns:p14="http://schemas.microsoft.com/office/powerpoint/2010/main" val="3282773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4D7C1DAD-07E6-C3D9-16CB-D85FF26C62A0}"/>
              </a:ext>
            </a:extLst>
          </p:cNvPr>
          <p:cNvSpPr>
            <a:spLocks noGrp="1"/>
          </p:cNvSpPr>
          <p:nvPr>
            <p:ph type="body" idx="1"/>
          </p:nvPr>
        </p:nvSpPr>
        <p:spPr>
          <a:xfrm>
            <a:off x="304800" y="3692832"/>
            <a:ext cx="11658599" cy="3117272"/>
          </a:xfrm>
        </p:spPr>
        <p:txBody>
          <a:bodyPr/>
          <a:lstStyle/>
          <a:p>
            <a:pPr marL="11113" lvl="1" indent="0">
              <a:buNone/>
            </a:pPr>
            <a:r>
              <a:rPr lang="en-GB" sz="2000" b="1" dirty="0"/>
              <a:t>Primary Objectives:</a:t>
            </a:r>
          </a:p>
          <a:p>
            <a:pPr marL="11113" lvl="1" indent="0">
              <a:buNone/>
            </a:pPr>
            <a:endParaRPr lang="en-GB" sz="2000" dirty="0"/>
          </a:p>
          <a:p>
            <a:pPr>
              <a:buFont typeface="Wingdings" pitchFamily="2" charset="2"/>
              <a:buChar char="§"/>
            </a:pPr>
            <a:r>
              <a:rPr lang="en-GB" sz="2000" dirty="0"/>
              <a:t>To optimise global societal benefit from space-based Earth observation missions</a:t>
            </a:r>
          </a:p>
          <a:p>
            <a:pPr>
              <a:buFont typeface="Wingdings" pitchFamily="2" charset="2"/>
              <a:buChar char="§"/>
            </a:pPr>
            <a:r>
              <a:rPr lang="en-GB" sz="2000" dirty="0"/>
              <a:t>To serve as the focal point for sustained international coordination among space-based Earth observation programs, remote sensing experts, and activities</a:t>
            </a:r>
          </a:p>
          <a:p>
            <a:pPr>
              <a:buFont typeface="Wingdings" pitchFamily="2" charset="2"/>
              <a:buChar char="§"/>
            </a:pPr>
            <a:r>
              <a:rPr lang="en-GB" sz="2000" dirty="0"/>
              <a:t>To promote complementarity and compatibility for the benefit of data user communities worldwide</a:t>
            </a:r>
          </a:p>
        </p:txBody>
      </p:sp>
      <p:sp>
        <p:nvSpPr>
          <p:cNvPr id="5" name="Text Placeholder 3">
            <a:extLst>
              <a:ext uri="{FF2B5EF4-FFF2-40B4-BE49-F238E27FC236}">
                <a16:creationId xmlns:a16="http://schemas.microsoft.com/office/drawing/2014/main" id="{754C0BF7-90A4-6892-1844-FA3CB8E6D290}"/>
              </a:ext>
            </a:extLst>
          </p:cNvPr>
          <p:cNvSpPr txBox="1">
            <a:spLocks/>
          </p:cNvSpPr>
          <p:nvPr/>
        </p:nvSpPr>
        <p:spPr>
          <a:xfrm>
            <a:off x="163937" y="128282"/>
            <a:ext cx="9392439" cy="736134"/>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600" dirty="0">
                <a:solidFill>
                  <a:schemeClr val="lt1"/>
                </a:solidFill>
              </a:rPr>
              <a:t>CEOS Mission &amp; Primary Objectives</a:t>
            </a:r>
          </a:p>
        </p:txBody>
      </p:sp>
      <p:pic>
        <p:nvPicPr>
          <p:cNvPr id="6" name="Picture 5">
            <a:extLst>
              <a:ext uri="{FF2B5EF4-FFF2-40B4-BE49-F238E27FC236}">
                <a16:creationId xmlns:a16="http://schemas.microsoft.com/office/drawing/2014/main" id="{5267EAF5-6DFD-19E3-1B79-951E53CC61C3}"/>
              </a:ext>
            </a:extLst>
          </p:cNvPr>
          <p:cNvPicPr>
            <a:picLocks noChangeAspect="1"/>
          </p:cNvPicPr>
          <p:nvPr/>
        </p:nvPicPr>
        <p:blipFill>
          <a:blip r:embed="rId2"/>
          <a:stretch>
            <a:fillRect/>
          </a:stretch>
        </p:blipFill>
        <p:spPr>
          <a:xfrm>
            <a:off x="583538" y="1371601"/>
            <a:ext cx="11075062" cy="2013647"/>
          </a:xfrm>
          <a:prstGeom prst="rect">
            <a:avLst/>
          </a:prstGeom>
        </p:spPr>
      </p:pic>
    </p:spTree>
    <p:extLst>
      <p:ext uri="{BB962C8B-B14F-4D97-AF65-F5344CB8AC3E}">
        <p14:creationId xmlns:p14="http://schemas.microsoft.com/office/powerpoint/2010/main" val="33926061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9EA88085-CA9C-6344-D1FD-F3ACF2C0108F}"/>
              </a:ext>
            </a:extLst>
          </p:cNvPr>
          <p:cNvSpPr>
            <a:spLocks noGrp="1"/>
          </p:cNvSpPr>
          <p:nvPr>
            <p:ph type="body" idx="1"/>
          </p:nvPr>
        </p:nvSpPr>
        <p:spPr>
          <a:xfrm>
            <a:off x="1908936" y="1056818"/>
            <a:ext cx="10128992" cy="5142452"/>
          </a:xfrm>
        </p:spPr>
        <p:txBody>
          <a:bodyPr/>
          <a:lstStyle/>
          <a:p>
            <a:pPr marL="50800" indent="0">
              <a:buNone/>
            </a:pPr>
            <a:r>
              <a:rPr lang="en-GB" sz="2000" dirty="0"/>
              <a:t>Ensure that climate observation requirements identified by the Global Climate Observing System (GCOS) – and implications of the Paris Climate Agreement – are addressed. </a:t>
            </a:r>
          </a:p>
          <a:p>
            <a:pPr marL="101600" indent="0">
              <a:buNone/>
            </a:pPr>
            <a:endParaRPr lang="en-GB" sz="2000" dirty="0"/>
          </a:p>
          <a:p>
            <a:pPr marL="50800" indent="0">
              <a:buNone/>
            </a:pPr>
            <a:r>
              <a:rPr lang="en-GB" sz="2000" dirty="0"/>
              <a:t>Ensure, in the context of the Sendai Framework for Disaster Risk Reduction 2015-2030, that CEOS Agency data are made available in support of disaster risk reduction and that CEOS continues engagement with UN agencies and authorities. </a:t>
            </a:r>
          </a:p>
          <a:p>
            <a:pPr marL="101600" indent="0">
              <a:buNone/>
            </a:pPr>
            <a:endParaRPr lang="en-GB" sz="2000" dirty="0"/>
          </a:p>
          <a:p>
            <a:pPr marL="50800" indent="0">
              <a:buNone/>
            </a:pPr>
            <a:r>
              <a:rPr lang="en-GB" sz="2000" dirty="0"/>
              <a:t>Ensure that space-based Earth observation data and products are integral to the success of the next decade of the Group on Earth Observations (GEO), and that CEOS contributions to, and engagement in, GEO governance and leadership are further enhanced.</a:t>
            </a:r>
          </a:p>
          <a:p>
            <a:pPr marL="50800" indent="0">
              <a:buNone/>
            </a:pPr>
            <a:endParaRPr lang="en-GB" sz="2000" dirty="0"/>
          </a:p>
          <a:p>
            <a:pPr marL="50800" indent="0">
              <a:buNone/>
            </a:pPr>
            <a:r>
              <a:rPr lang="en-GB" sz="2000" dirty="0"/>
              <a:t>Systematically engage in and contribute to global efforts on the critical challenges that face humanity in support of the UN 2030 Agenda for Sustainable Development.</a:t>
            </a:r>
          </a:p>
          <a:p>
            <a:pPr marL="50800" indent="0">
              <a:buNone/>
            </a:pPr>
            <a:endParaRPr lang="en-GB" sz="2000" dirty="0"/>
          </a:p>
        </p:txBody>
      </p:sp>
      <p:sp>
        <p:nvSpPr>
          <p:cNvPr id="5" name="Text Placeholder 3">
            <a:extLst>
              <a:ext uri="{FF2B5EF4-FFF2-40B4-BE49-F238E27FC236}">
                <a16:creationId xmlns:a16="http://schemas.microsoft.com/office/drawing/2014/main" id="{206BEABB-A1F5-E956-782B-A9F97F173669}"/>
              </a:ext>
            </a:extLst>
          </p:cNvPr>
          <p:cNvSpPr txBox="1">
            <a:spLocks/>
          </p:cNvSpPr>
          <p:nvPr/>
        </p:nvSpPr>
        <p:spPr>
          <a:xfrm>
            <a:off x="224150" y="145812"/>
            <a:ext cx="8121316" cy="757107"/>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600" dirty="0">
                <a:solidFill>
                  <a:schemeClr val="lt1"/>
                </a:solidFill>
              </a:rPr>
              <a:t>CEOS Long-term Priorities</a:t>
            </a:r>
          </a:p>
        </p:txBody>
      </p:sp>
      <p:pic>
        <p:nvPicPr>
          <p:cNvPr id="6" name="Picture 5">
            <a:extLst>
              <a:ext uri="{FF2B5EF4-FFF2-40B4-BE49-F238E27FC236}">
                <a16:creationId xmlns:a16="http://schemas.microsoft.com/office/drawing/2014/main" id="{C8F408CA-5302-7BB0-1F90-4A01B02F256B}"/>
              </a:ext>
            </a:extLst>
          </p:cNvPr>
          <p:cNvPicPr>
            <a:picLocks noChangeAspect="1"/>
          </p:cNvPicPr>
          <p:nvPr/>
        </p:nvPicPr>
        <p:blipFill>
          <a:blip r:embed="rId2"/>
          <a:stretch>
            <a:fillRect/>
          </a:stretch>
        </p:blipFill>
        <p:spPr>
          <a:xfrm>
            <a:off x="914400" y="2581029"/>
            <a:ext cx="838200" cy="767763"/>
          </a:xfrm>
          <a:prstGeom prst="rect">
            <a:avLst/>
          </a:prstGeom>
        </p:spPr>
      </p:pic>
      <p:pic>
        <p:nvPicPr>
          <p:cNvPr id="7" name="Picture 6">
            <a:extLst>
              <a:ext uri="{FF2B5EF4-FFF2-40B4-BE49-F238E27FC236}">
                <a16:creationId xmlns:a16="http://schemas.microsoft.com/office/drawing/2014/main" id="{4A3300AA-6D77-5FA5-A390-EDE64C2EC9D3}"/>
              </a:ext>
            </a:extLst>
          </p:cNvPr>
          <p:cNvPicPr>
            <a:picLocks noChangeAspect="1"/>
          </p:cNvPicPr>
          <p:nvPr/>
        </p:nvPicPr>
        <p:blipFill>
          <a:blip r:embed="rId3"/>
          <a:stretch>
            <a:fillRect/>
          </a:stretch>
        </p:blipFill>
        <p:spPr>
          <a:xfrm>
            <a:off x="654080" y="4275758"/>
            <a:ext cx="1079470" cy="444634"/>
          </a:xfrm>
          <a:prstGeom prst="rect">
            <a:avLst/>
          </a:prstGeom>
        </p:spPr>
      </p:pic>
      <p:pic>
        <p:nvPicPr>
          <p:cNvPr id="8" name="Picture 7">
            <a:extLst>
              <a:ext uri="{FF2B5EF4-FFF2-40B4-BE49-F238E27FC236}">
                <a16:creationId xmlns:a16="http://schemas.microsoft.com/office/drawing/2014/main" id="{5F81BF40-64F9-7BF8-8816-AA62470F3736}"/>
              </a:ext>
            </a:extLst>
          </p:cNvPr>
          <p:cNvPicPr>
            <a:picLocks noChangeAspect="1"/>
          </p:cNvPicPr>
          <p:nvPr/>
        </p:nvPicPr>
        <p:blipFill>
          <a:blip r:embed="rId4"/>
          <a:stretch>
            <a:fillRect/>
          </a:stretch>
        </p:blipFill>
        <p:spPr>
          <a:xfrm>
            <a:off x="894678" y="5552829"/>
            <a:ext cx="869880" cy="767763"/>
          </a:xfrm>
          <a:prstGeom prst="rect">
            <a:avLst/>
          </a:prstGeom>
        </p:spPr>
      </p:pic>
      <p:pic>
        <p:nvPicPr>
          <p:cNvPr id="9" name="Picture 8">
            <a:extLst>
              <a:ext uri="{FF2B5EF4-FFF2-40B4-BE49-F238E27FC236}">
                <a16:creationId xmlns:a16="http://schemas.microsoft.com/office/drawing/2014/main" id="{16795D0C-F258-2775-1379-F6735B8EA147}"/>
              </a:ext>
            </a:extLst>
          </p:cNvPr>
          <p:cNvPicPr>
            <a:picLocks noChangeAspect="1"/>
          </p:cNvPicPr>
          <p:nvPr/>
        </p:nvPicPr>
        <p:blipFill>
          <a:blip r:embed="rId5"/>
          <a:stretch>
            <a:fillRect/>
          </a:stretch>
        </p:blipFill>
        <p:spPr>
          <a:xfrm>
            <a:off x="639480" y="1229111"/>
            <a:ext cx="1125078" cy="367081"/>
          </a:xfrm>
          <a:prstGeom prst="rect">
            <a:avLst/>
          </a:prstGeom>
        </p:spPr>
      </p:pic>
    </p:spTree>
    <p:extLst>
      <p:ext uri="{BB962C8B-B14F-4D97-AF65-F5344CB8AC3E}">
        <p14:creationId xmlns:p14="http://schemas.microsoft.com/office/powerpoint/2010/main" val="19121896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5"/>
          <p:cNvSpPr txBox="1">
            <a:spLocks noGrp="1"/>
          </p:cNvSpPr>
          <p:nvPr>
            <p:ph type="body" idx="1"/>
          </p:nvPr>
        </p:nvSpPr>
        <p:spPr>
          <a:xfrm>
            <a:off x="2532768" y="1268212"/>
            <a:ext cx="9443814" cy="253691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2800"/>
              <a:buNone/>
            </a:pPr>
            <a:r>
              <a:rPr lang="en-US" sz="2000" dirty="0"/>
              <a:t>3-year plan re-evaluated and updated annually by all CEOS entities and presented for formal endorsement in Q1 of each calendar year.</a:t>
            </a:r>
          </a:p>
          <a:p>
            <a:pPr marL="0" lvl="0" indent="0" algn="l" rtl="0">
              <a:lnSpc>
                <a:spcPct val="90000"/>
              </a:lnSpc>
              <a:spcBef>
                <a:spcPts val="1000"/>
              </a:spcBef>
              <a:spcAft>
                <a:spcPts val="0"/>
              </a:spcAft>
              <a:buSzPts val="2800"/>
              <a:buNone/>
            </a:pPr>
            <a:r>
              <a:rPr lang="en-US" sz="2000" dirty="0"/>
              <a:t>CEOS undertakes rigorous work planning, monitoring and implementation of its activities, all of which ensure CEOS’s internal accountability and external credibility.</a:t>
            </a:r>
          </a:p>
          <a:p>
            <a:pPr marL="0" indent="0">
              <a:buNone/>
            </a:pPr>
            <a:r>
              <a:rPr lang="en-US" sz="2000" b="0" i="0" u="none" strike="noStrike" cap="none" dirty="0">
                <a:solidFill>
                  <a:srgbClr val="000000"/>
                </a:solidFill>
                <a:latin typeface="Arial"/>
                <a:ea typeface="Arial"/>
                <a:cs typeface="Arial"/>
                <a:sym typeface="Arial"/>
              </a:rPr>
              <a:t>The Work Plan informs the spectrum of </a:t>
            </a:r>
            <a:r>
              <a:rPr lang="en-US" sz="2000" b="0" i="1" u="none" strike="noStrike" cap="none" dirty="0">
                <a:solidFill>
                  <a:srgbClr val="000000"/>
                </a:solidFill>
                <a:latin typeface="Arial"/>
                <a:ea typeface="Arial"/>
                <a:cs typeface="Arial"/>
                <a:sym typeface="Arial"/>
              </a:rPr>
              <a:t>deliverables</a:t>
            </a:r>
            <a:r>
              <a:rPr lang="en-US" sz="2000" b="0" i="0" u="none" strike="noStrike" cap="none" dirty="0">
                <a:solidFill>
                  <a:srgbClr val="000000"/>
                </a:solidFill>
                <a:latin typeface="Arial"/>
                <a:ea typeface="Arial"/>
                <a:cs typeface="Arial"/>
                <a:sym typeface="Arial"/>
              </a:rPr>
              <a:t> that CEOS membership agree to undertake.</a:t>
            </a:r>
          </a:p>
          <a:p>
            <a:pPr marL="0" lvl="0" indent="0" algn="l" rtl="0">
              <a:lnSpc>
                <a:spcPct val="90000"/>
              </a:lnSpc>
              <a:spcBef>
                <a:spcPts val="1000"/>
              </a:spcBef>
              <a:spcAft>
                <a:spcPts val="0"/>
              </a:spcAft>
              <a:buSzPts val="2800"/>
              <a:buNone/>
            </a:pPr>
            <a:endParaRPr sz="2000" dirty="0"/>
          </a:p>
        </p:txBody>
      </p:sp>
      <p:sp>
        <p:nvSpPr>
          <p:cNvPr id="163" name="Google Shape;163;p5"/>
          <p:cNvSpPr txBox="1">
            <a:spLocks noGrp="1"/>
          </p:cNvSpPr>
          <p:nvPr>
            <p:ph type="title"/>
          </p:nvPr>
        </p:nvSpPr>
        <p:spPr>
          <a:xfrm>
            <a:off x="215418" y="157345"/>
            <a:ext cx="9386864" cy="77900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4400"/>
              <a:buFont typeface="Arial"/>
              <a:buNone/>
            </a:pPr>
            <a:r>
              <a:rPr lang="en-US" sz="3600" dirty="0"/>
              <a:t>CEOS Work Plan</a:t>
            </a:r>
            <a:endParaRPr sz="3600" dirty="0"/>
          </a:p>
        </p:txBody>
      </p:sp>
      <p:pic>
        <p:nvPicPr>
          <p:cNvPr id="164" name="Google Shape;164;p5"/>
          <p:cNvPicPr preferRelativeResize="0"/>
          <p:nvPr/>
        </p:nvPicPr>
        <p:blipFill rotWithShape="1">
          <a:blip r:embed="rId3">
            <a:alphaModFix/>
          </a:blip>
          <a:srcRect/>
          <a:stretch/>
        </p:blipFill>
        <p:spPr>
          <a:xfrm>
            <a:off x="7597902" y="3823785"/>
            <a:ext cx="4392748" cy="2361140"/>
          </a:xfrm>
          <a:prstGeom prst="rect">
            <a:avLst/>
          </a:prstGeom>
          <a:noFill/>
          <a:ln>
            <a:noFill/>
          </a:ln>
        </p:spPr>
      </p:pic>
      <p:sp>
        <p:nvSpPr>
          <p:cNvPr id="226" name="Google Shape;226;p5"/>
          <p:cNvSpPr txBox="1"/>
          <p:nvPr/>
        </p:nvSpPr>
        <p:spPr>
          <a:xfrm>
            <a:off x="215418" y="4244670"/>
            <a:ext cx="7368416" cy="1179770"/>
          </a:xfrm>
          <a:prstGeom prst="rect">
            <a:avLst/>
          </a:prstGeom>
          <a:noFill/>
          <a:ln>
            <a:noFill/>
          </a:ln>
        </p:spPr>
        <p:txBody>
          <a:bodyPr spcFirstLastPara="1" wrap="square" lIns="91425" tIns="45700" rIns="91425" bIns="45700" anchor="t" anchorCtr="0">
            <a:spAutoFit/>
          </a:bodyPr>
          <a:lstStyle/>
          <a:p>
            <a:pPr>
              <a:lnSpc>
                <a:spcPct val="90000"/>
              </a:lnSpc>
              <a:spcBef>
                <a:spcPts val="1000"/>
              </a:spcBef>
              <a:buClr>
                <a:schemeClr val="dk1"/>
              </a:buClr>
              <a:buSzPts val="2800"/>
            </a:pPr>
            <a:r>
              <a:rPr lang="en-US" sz="2000" b="0" i="0" u="none" strike="noStrike" cap="none" dirty="0">
                <a:solidFill>
                  <a:srgbClr val="000000"/>
                </a:solidFill>
                <a:latin typeface="Arial"/>
                <a:ea typeface="Arial"/>
                <a:cs typeface="Arial"/>
                <a:sym typeface="Arial"/>
              </a:rPr>
              <a:t>CEOS </a:t>
            </a:r>
            <a:r>
              <a:rPr lang="en-US" sz="2000" dirty="0">
                <a:solidFill>
                  <a:schemeClr val="dk1"/>
                </a:solidFill>
              </a:rPr>
              <a:t>deliverables are reconciled and tracked with a dedicated CEOS deliverable tracking tool.  </a:t>
            </a:r>
          </a:p>
          <a:p>
            <a:pPr>
              <a:lnSpc>
                <a:spcPct val="90000"/>
              </a:lnSpc>
              <a:spcBef>
                <a:spcPts val="1000"/>
              </a:spcBef>
              <a:buClr>
                <a:schemeClr val="dk1"/>
              </a:buClr>
              <a:buSzPts val="2800"/>
            </a:pPr>
            <a:r>
              <a:rPr lang="en-US" sz="2000" dirty="0">
                <a:solidFill>
                  <a:schemeClr val="dk1"/>
                </a:solidFill>
              </a:rPr>
              <a:t>The CEOS 2023-2025 Work Plan defines 130 deliverables.</a:t>
            </a:r>
            <a:endParaRPr lang="en-US" sz="2000" b="0" i="0" strike="noStrike" cap="none" dirty="0">
              <a:solidFill>
                <a:srgbClr val="000000"/>
              </a:solidFill>
              <a:latin typeface="Arial"/>
              <a:ea typeface="Arial"/>
              <a:cs typeface="Arial"/>
              <a:sym typeface="Arial"/>
            </a:endParaRPr>
          </a:p>
        </p:txBody>
      </p:sp>
      <p:sp>
        <p:nvSpPr>
          <p:cNvPr id="3" name="TextBox 2">
            <a:extLst>
              <a:ext uri="{FF2B5EF4-FFF2-40B4-BE49-F238E27FC236}">
                <a16:creationId xmlns:a16="http://schemas.microsoft.com/office/drawing/2014/main" id="{9CF00FD9-9003-BE90-416B-C85032FA6B9D}"/>
              </a:ext>
            </a:extLst>
          </p:cNvPr>
          <p:cNvSpPr txBox="1"/>
          <p:nvPr/>
        </p:nvSpPr>
        <p:spPr>
          <a:xfrm>
            <a:off x="5850102" y="6165068"/>
            <a:ext cx="6126480" cy="307777"/>
          </a:xfrm>
          <a:prstGeom prst="rect">
            <a:avLst/>
          </a:prstGeom>
          <a:noFill/>
        </p:spPr>
        <p:txBody>
          <a:bodyPr wrap="square">
            <a:spAutoFit/>
          </a:bodyPr>
          <a:lstStyle/>
          <a:p>
            <a:pPr algn="r"/>
            <a:r>
              <a:rPr lang="en-GB" dirty="0">
                <a:hlinkClick r:id="rId4"/>
              </a:rPr>
              <a:t>http://deliverables.ceos.org/</a:t>
            </a:r>
            <a:endParaRPr lang="en-GB" dirty="0"/>
          </a:p>
        </p:txBody>
      </p:sp>
      <p:pic>
        <p:nvPicPr>
          <p:cNvPr id="2" name="Picture 1">
            <a:extLst>
              <a:ext uri="{FF2B5EF4-FFF2-40B4-BE49-F238E27FC236}">
                <a16:creationId xmlns:a16="http://schemas.microsoft.com/office/drawing/2014/main" id="{F52E701B-70EA-EC2C-C916-3E81E6756879}"/>
              </a:ext>
            </a:extLst>
          </p:cNvPr>
          <p:cNvPicPr>
            <a:picLocks noChangeAspect="1"/>
          </p:cNvPicPr>
          <p:nvPr/>
        </p:nvPicPr>
        <p:blipFill>
          <a:blip r:embed="rId5"/>
          <a:stretch>
            <a:fillRect/>
          </a:stretch>
        </p:blipFill>
        <p:spPr>
          <a:xfrm>
            <a:off x="409486" y="1443982"/>
            <a:ext cx="1824171" cy="236114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3A82C3-483F-29E2-DEBB-D95DF115F1C3}"/>
              </a:ext>
            </a:extLst>
          </p:cNvPr>
          <p:cNvSpPr>
            <a:spLocks noGrp="1"/>
          </p:cNvSpPr>
          <p:nvPr>
            <p:ph type="body" idx="1"/>
          </p:nvPr>
        </p:nvSpPr>
        <p:spPr>
          <a:xfrm>
            <a:off x="161980" y="1176692"/>
            <a:ext cx="12030020" cy="4662871"/>
          </a:xfrm>
        </p:spPr>
        <p:txBody>
          <a:bodyPr/>
          <a:lstStyle/>
          <a:p>
            <a:pPr marL="50800" lvl="0" indent="0">
              <a:buSzPct val="100000"/>
              <a:buNone/>
              <a:defRPr>
                <a:solidFill>
                  <a:srgbClr val="000000"/>
                </a:solidFill>
              </a:defRPr>
            </a:pPr>
            <a:r>
              <a:rPr lang="en-AU" sz="2000" dirty="0">
                <a:latin typeface="Arial" panose="020B0604020202020204" pitchFamily="34" charset="0"/>
                <a:cs typeface="Arial" panose="020B0604020202020204" pitchFamily="34" charset="0"/>
              </a:rPr>
              <a:t>The CEOS Work Plan’s Expected Outcomes reflect ongoing </a:t>
            </a:r>
            <a:r>
              <a:rPr lang="en-GB" sz="2000" dirty="0">
                <a:latin typeface="Arial" panose="020B0604020202020204" pitchFamily="34" charset="0"/>
                <a:cs typeface="Arial" panose="020B0604020202020204" pitchFamily="34" charset="0"/>
              </a:rPr>
              <a:t>and</a:t>
            </a:r>
            <a:r>
              <a:rPr lang="en-AU" sz="2000" dirty="0">
                <a:latin typeface="Arial" panose="020B0604020202020204" pitchFamily="34" charset="0"/>
                <a:cs typeface="Arial" panose="020B0604020202020204" pitchFamily="34" charset="0"/>
              </a:rPr>
              <a:t> emerging priorities as characterised by internal decision making </a:t>
            </a:r>
            <a:r>
              <a:rPr lang="uk-UA" sz="2000" dirty="0">
                <a:latin typeface="Arial" panose="020B0604020202020204" pitchFamily="34" charset="0"/>
                <a:cs typeface="Arial" panose="020B0604020202020204" pitchFamily="34" charset="0"/>
              </a:rPr>
              <a:t>&amp;</a:t>
            </a:r>
            <a:r>
              <a:rPr lang="en-AU" sz="2000" dirty="0">
                <a:latin typeface="Arial" panose="020B0604020202020204" pitchFamily="34" charset="0"/>
                <a:cs typeface="Arial" panose="020B0604020202020204" pitchFamily="34" charset="0"/>
              </a:rPr>
              <a:t> external commitments (focusing on improved EO systems coordination </a:t>
            </a:r>
            <a:r>
              <a:rPr lang="en-GB" sz="2000" dirty="0">
                <a:latin typeface="Arial" panose="020B0604020202020204" pitchFamily="34" charset="0"/>
                <a:cs typeface="Arial" panose="020B0604020202020204" pitchFamily="34" charset="0"/>
              </a:rPr>
              <a:t>and</a:t>
            </a:r>
            <a:r>
              <a:rPr lang="en-AU" sz="2000" dirty="0">
                <a:latin typeface="Arial" panose="020B0604020202020204" pitchFamily="34" charset="0"/>
                <a:cs typeface="Arial" panose="020B0604020202020204" pitchFamily="34" charset="0"/>
              </a:rPr>
              <a:t> enhanced data access for key global programmes </a:t>
            </a:r>
            <a:r>
              <a:rPr lang="en-GB" sz="2000" dirty="0">
                <a:latin typeface="Arial" panose="020B0604020202020204" pitchFamily="34" charset="0"/>
                <a:cs typeface="Arial" panose="020B0604020202020204" pitchFamily="34" charset="0"/>
              </a:rPr>
              <a:t>and</a:t>
            </a:r>
            <a:r>
              <a:rPr lang="en-AU" sz="2000" dirty="0">
                <a:latin typeface="Arial" panose="020B0604020202020204" pitchFamily="34" charset="0"/>
                <a:cs typeface="Arial" panose="020B0604020202020204" pitchFamily="34" charset="0"/>
              </a:rPr>
              <a:t> initiatives) in the following areas:</a:t>
            </a:r>
          </a:p>
          <a:p>
            <a:pPr marL="50800" lvl="0" indent="0">
              <a:buSzPct val="100000"/>
              <a:buNone/>
              <a:defRPr>
                <a:solidFill>
                  <a:srgbClr val="000000"/>
                </a:solidFill>
              </a:defRPr>
            </a:pPr>
            <a:endParaRPr lang="en-AU" sz="600" dirty="0">
              <a:latin typeface="Arial" panose="020B0604020202020204" pitchFamily="34" charset="0"/>
              <a:cs typeface="Arial" panose="020B0604020202020204" pitchFamily="34" charset="0"/>
            </a:endParaRPr>
          </a:p>
          <a:p>
            <a:pPr marL="800100" lvl="1" indent="-342900" algn="just">
              <a:spcBef>
                <a:spcPts val="400"/>
              </a:spcBef>
              <a:buFont typeface="Wingdings" pitchFamily="2" charset="2"/>
              <a:buChar char="§"/>
              <a:tabLst>
                <a:tab pos="977900" algn="l"/>
              </a:tabLst>
            </a:pPr>
            <a:r>
              <a:rPr lang="en-US" sz="2000" dirty="0">
                <a:effectLst/>
                <a:latin typeface="Arial" panose="020B0604020202020204" pitchFamily="34" charset="0"/>
                <a:ea typeface="Calibri" panose="020F0502020204030204" pitchFamily="34" charset="0"/>
                <a:cs typeface="Arial" panose="020B0604020202020204" pitchFamily="34" charset="0"/>
              </a:rPr>
              <a:t>CEOS and the ‘New Space’ agenda</a:t>
            </a:r>
            <a:endParaRPr lang="en-GB" sz="2000" dirty="0">
              <a:effectLst/>
              <a:latin typeface="Arial" panose="020B0604020202020204" pitchFamily="34" charset="0"/>
              <a:ea typeface="Calibri" panose="020F0502020204030204" pitchFamily="34" charset="0"/>
              <a:cs typeface="Arial" panose="020B0604020202020204" pitchFamily="34" charset="0"/>
            </a:endParaRPr>
          </a:p>
          <a:p>
            <a:pPr marL="800100" lvl="1" indent="-342900" algn="just">
              <a:spcBef>
                <a:spcPts val="400"/>
              </a:spcBef>
              <a:buFont typeface="Wingdings" pitchFamily="2" charset="2"/>
              <a:buChar char="§"/>
              <a:tabLst>
                <a:tab pos="977900" algn="l"/>
              </a:tabLst>
            </a:pPr>
            <a:r>
              <a:rPr lang="en-US" sz="2000" dirty="0">
                <a:effectLst/>
                <a:latin typeface="Arial" panose="020B0604020202020204" pitchFamily="34" charset="0"/>
                <a:ea typeface="Calibri" panose="020F0502020204030204" pitchFamily="34" charset="0"/>
                <a:cs typeface="Arial" panose="020B0604020202020204" pitchFamily="34" charset="0"/>
              </a:rPr>
              <a:t>Clima</a:t>
            </a:r>
            <a:r>
              <a:rPr lang="en-US" sz="2000" spc="5" dirty="0">
                <a:effectLst/>
                <a:latin typeface="Arial" panose="020B0604020202020204" pitchFamily="34" charset="0"/>
                <a:ea typeface="Calibri" panose="020F0502020204030204" pitchFamily="34" charset="0"/>
                <a:cs typeface="Arial" panose="020B0604020202020204" pitchFamily="34" charset="0"/>
              </a:rPr>
              <a:t>t</a:t>
            </a:r>
            <a:r>
              <a:rPr lang="en-US" sz="2000" dirty="0">
                <a:effectLst/>
                <a:latin typeface="Arial" panose="020B0604020202020204" pitchFamily="34" charset="0"/>
                <a:ea typeface="Calibri" panose="020F0502020204030204" pitchFamily="34" charset="0"/>
                <a:cs typeface="Arial" panose="020B0604020202020204" pitchFamily="34" charset="0"/>
              </a:rPr>
              <a:t>e</a:t>
            </a:r>
            <a:r>
              <a:rPr lang="en-US" sz="2000" spc="-5" dirty="0">
                <a:effectLst/>
                <a:latin typeface="Arial" panose="020B0604020202020204" pitchFamily="34" charset="0"/>
                <a:ea typeface="Calibri" panose="020F0502020204030204" pitchFamily="34" charset="0"/>
                <a:cs typeface="Arial" panose="020B0604020202020204" pitchFamily="34" charset="0"/>
              </a:rPr>
              <a:t> </a:t>
            </a:r>
            <a:r>
              <a:rPr lang="en-US" sz="2000" spc="5" dirty="0">
                <a:effectLst/>
                <a:latin typeface="Arial" panose="020B0604020202020204" pitchFamily="34" charset="0"/>
                <a:ea typeface="Calibri" panose="020F0502020204030204" pitchFamily="34" charset="0"/>
                <a:cs typeface="Arial" panose="020B0604020202020204" pitchFamily="34" charset="0"/>
              </a:rPr>
              <a:t>M</a:t>
            </a:r>
            <a:r>
              <a:rPr lang="en-US" sz="2000" dirty="0">
                <a:effectLst/>
                <a:latin typeface="Arial" panose="020B0604020202020204" pitchFamily="34" charset="0"/>
                <a:ea typeface="Calibri" panose="020F0502020204030204" pitchFamily="34" charset="0"/>
                <a:cs typeface="Arial" panose="020B0604020202020204" pitchFamily="34" charset="0"/>
              </a:rPr>
              <a:t>o</a:t>
            </a:r>
            <a:r>
              <a:rPr lang="en-US" sz="2000" spc="5" dirty="0">
                <a:effectLst/>
                <a:latin typeface="Arial" panose="020B0604020202020204" pitchFamily="34" charset="0"/>
                <a:ea typeface="Calibri" panose="020F0502020204030204" pitchFamily="34" charset="0"/>
                <a:cs typeface="Arial" panose="020B0604020202020204" pitchFamily="34" charset="0"/>
              </a:rPr>
              <a:t>n</a:t>
            </a:r>
            <a:r>
              <a:rPr lang="en-US" sz="2000" spc="-10" dirty="0">
                <a:effectLst/>
                <a:latin typeface="Arial" panose="020B0604020202020204" pitchFamily="34" charset="0"/>
                <a:ea typeface="Calibri" panose="020F0502020204030204" pitchFamily="34" charset="0"/>
                <a:cs typeface="Arial" panose="020B0604020202020204" pitchFamily="34" charset="0"/>
              </a:rPr>
              <a:t>i</a:t>
            </a:r>
            <a:r>
              <a:rPr lang="en-US" sz="2000" spc="5" dirty="0">
                <a:effectLst/>
                <a:latin typeface="Arial" panose="020B0604020202020204" pitchFamily="34" charset="0"/>
                <a:ea typeface="Calibri" panose="020F0502020204030204" pitchFamily="34" charset="0"/>
                <a:cs typeface="Arial" panose="020B0604020202020204" pitchFamily="34" charset="0"/>
              </a:rPr>
              <a:t>t</a:t>
            </a:r>
            <a:r>
              <a:rPr lang="en-US" sz="2000" dirty="0">
                <a:effectLst/>
                <a:latin typeface="Arial" panose="020B0604020202020204" pitchFamily="34" charset="0"/>
                <a:ea typeface="Calibri" panose="020F0502020204030204" pitchFamily="34" charset="0"/>
                <a:cs typeface="Arial" panose="020B0604020202020204" pitchFamily="34" charset="0"/>
              </a:rPr>
              <a:t>or</a:t>
            </a:r>
            <a:r>
              <a:rPr lang="en-US" sz="2000" spc="-10" dirty="0">
                <a:effectLst/>
                <a:latin typeface="Arial" panose="020B0604020202020204" pitchFamily="34" charset="0"/>
                <a:ea typeface="Calibri" panose="020F0502020204030204" pitchFamily="34" charset="0"/>
                <a:cs typeface="Arial" panose="020B0604020202020204" pitchFamily="34" charset="0"/>
              </a:rPr>
              <a:t>i</a:t>
            </a:r>
            <a:r>
              <a:rPr lang="en-US" sz="2000" spc="5" dirty="0">
                <a:effectLst/>
                <a:latin typeface="Arial" panose="020B0604020202020204" pitchFamily="34" charset="0"/>
                <a:ea typeface="Calibri" panose="020F0502020204030204" pitchFamily="34" charset="0"/>
                <a:cs typeface="Arial" panose="020B0604020202020204" pitchFamily="34" charset="0"/>
              </a:rPr>
              <a:t>n</a:t>
            </a:r>
            <a:r>
              <a:rPr lang="en-US" sz="2000" spc="10" dirty="0">
                <a:effectLst/>
                <a:latin typeface="Arial" panose="020B0604020202020204" pitchFamily="34" charset="0"/>
                <a:ea typeface="Calibri" panose="020F0502020204030204" pitchFamily="34" charset="0"/>
                <a:cs typeface="Arial" panose="020B0604020202020204" pitchFamily="34" charset="0"/>
              </a:rPr>
              <a:t>g</a:t>
            </a:r>
            <a:r>
              <a:rPr lang="en-US" sz="2000" dirty="0">
                <a:effectLst/>
                <a:latin typeface="Arial" panose="020B0604020202020204" pitchFamily="34" charset="0"/>
                <a:ea typeface="Calibri" panose="020F0502020204030204" pitchFamily="34" charset="0"/>
                <a:cs typeface="Arial" panose="020B0604020202020204" pitchFamily="34" charset="0"/>
              </a:rPr>
              <a:t>,</a:t>
            </a:r>
            <a:r>
              <a:rPr lang="en-US" sz="2000" spc="5" dirty="0">
                <a:effectLst/>
                <a:latin typeface="Arial" panose="020B0604020202020204" pitchFamily="34" charset="0"/>
                <a:ea typeface="Calibri" panose="020F0502020204030204" pitchFamily="34" charset="0"/>
                <a:cs typeface="Arial" panose="020B0604020202020204" pitchFamily="34" charset="0"/>
              </a:rPr>
              <a:t> </a:t>
            </a:r>
            <a:r>
              <a:rPr lang="en-US" sz="2000" dirty="0">
                <a:effectLst/>
                <a:latin typeface="Arial" panose="020B0604020202020204" pitchFamily="34" charset="0"/>
                <a:ea typeface="Calibri" panose="020F0502020204030204" pitchFamily="34" charset="0"/>
                <a:cs typeface="Arial" panose="020B0604020202020204" pitchFamily="34" charset="0"/>
              </a:rPr>
              <a:t>Re</a:t>
            </a:r>
            <a:r>
              <a:rPr lang="en-US" sz="2000" spc="-15" dirty="0">
                <a:effectLst/>
                <a:latin typeface="Arial" panose="020B0604020202020204" pitchFamily="34" charset="0"/>
                <a:ea typeface="Calibri" panose="020F0502020204030204" pitchFamily="34" charset="0"/>
                <a:cs typeface="Arial" panose="020B0604020202020204" pitchFamily="34" charset="0"/>
              </a:rPr>
              <a:t>s</a:t>
            </a:r>
            <a:r>
              <a:rPr lang="en-US" sz="2000" dirty="0">
                <a:effectLst/>
                <a:latin typeface="Arial" panose="020B0604020202020204" pitchFamily="34" charset="0"/>
                <a:ea typeface="Calibri" panose="020F0502020204030204" pitchFamily="34" charset="0"/>
                <a:cs typeface="Arial" panose="020B0604020202020204" pitchFamily="34" charset="0"/>
              </a:rPr>
              <a:t>e</a:t>
            </a:r>
            <a:r>
              <a:rPr lang="en-US" sz="2000" spc="5" dirty="0">
                <a:effectLst/>
                <a:latin typeface="Arial" panose="020B0604020202020204" pitchFamily="34" charset="0"/>
                <a:ea typeface="Calibri" panose="020F0502020204030204" pitchFamily="34" charset="0"/>
                <a:cs typeface="Arial" panose="020B0604020202020204" pitchFamily="34" charset="0"/>
              </a:rPr>
              <a:t>a</a:t>
            </a:r>
            <a:r>
              <a:rPr lang="en-US" sz="2000" dirty="0">
                <a:effectLst/>
                <a:latin typeface="Arial" panose="020B0604020202020204" pitchFamily="34" charset="0"/>
                <a:ea typeface="Calibri" panose="020F0502020204030204" pitchFamily="34" charset="0"/>
                <a:cs typeface="Arial" panose="020B0604020202020204" pitchFamily="34" charset="0"/>
              </a:rPr>
              <a:t>rc</a:t>
            </a:r>
            <a:r>
              <a:rPr lang="en-US" sz="2000" spc="5" dirty="0">
                <a:effectLst/>
                <a:latin typeface="Arial" panose="020B0604020202020204" pitchFamily="34" charset="0"/>
                <a:ea typeface="Calibri" panose="020F0502020204030204" pitchFamily="34" charset="0"/>
                <a:cs typeface="Arial" panose="020B0604020202020204" pitchFamily="34" charset="0"/>
              </a:rPr>
              <a:t>h</a:t>
            </a:r>
            <a:r>
              <a:rPr lang="en-US" sz="2000" dirty="0">
                <a:effectLst/>
                <a:latin typeface="Arial" panose="020B0604020202020204" pitchFamily="34" charset="0"/>
                <a:ea typeface="Calibri" panose="020F0502020204030204" pitchFamily="34" charset="0"/>
                <a:cs typeface="Arial" panose="020B0604020202020204" pitchFamily="34" charset="0"/>
              </a:rPr>
              <a:t>,</a:t>
            </a:r>
            <a:r>
              <a:rPr lang="en-US" sz="2000" spc="5" dirty="0">
                <a:effectLst/>
                <a:latin typeface="Arial" panose="020B0604020202020204" pitchFamily="34" charset="0"/>
                <a:ea typeface="Calibri" panose="020F0502020204030204" pitchFamily="34" charset="0"/>
                <a:cs typeface="Arial" panose="020B0604020202020204" pitchFamily="34" charset="0"/>
              </a:rPr>
              <a:t> </a:t>
            </a:r>
            <a:r>
              <a:rPr lang="en-US" sz="2000" spc="-10" dirty="0">
                <a:effectLst/>
                <a:latin typeface="Arial" panose="020B0604020202020204" pitchFamily="34" charset="0"/>
                <a:ea typeface="Calibri" panose="020F0502020204030204" pitchFamily="34" charset="0"/>
                <a:cs typeface="Arial" panose="020B0604020202020204" pitchFamily="34" charset="0"/>
              </a:rPr>
              <a:t>a</a:t>
            </a:r>
            <a:r>
              <a:rPr lang="en-US" sz="2000" spc="5" dirty="0">
                <a:effectLst/>
                <a:latin typeface="Arial" panose="020B0604020202020204" pitchFamily="34" charset="0"/>
                <a:ea typeface="Calibri" panose="020F0502020204030204" pitchFamily="34" charset="0"/>
                <a:cs typeface="Arial" panose="020B0604020202020204" pitchFamily="34" charset="0"/>
              </a:rPr>
              <a:t>n</a:t>
            </a:r>
            <a:r>
              <a:rPr lang="en-US" sz="2000" dirty="0">
                <a:effectLst/>
                <a:latin typeface="Arial" panose="020B0604020202020204" pitchFamily="34" charset="0"/>
                <a:ea typeface="Calibri" panose="020F0502020204030204" pitchFamily="34" charset="0"/>
                <a:cs typeface="Arial" panose="020B0604020202020204" pitchFamily="34" charset="0"/>
              </a:rPr>
              <a:t>d</a:t>
            </a:r>
            <a:r>
              <a:rPr lang="en-US" sz="2000" spc="-5" dirty="0">
                <a:effectLst/>
                <a:latin typeface="Arial" panose="020B0604020202020204" pitchFamily="34" charset="0"/>
                <a:ea typeface="Calibri" panose="020F0502020204030204" pitchFamily="34" charset="0"/>
                <a:cs typeface="Arial" panose="020B0604020202020204" pitchFamily="34" charset="0"/>
              </a:rPr>
              <a:t> </a:t>
            </a:r>
            <a:r>
              <a:rPr lang="en-US" sz="2000" dirty="0">
                <a:effectLst/>
                <a:latin typeface="Arial" panose="020B0604020202020204" pitchFamily="34" charset="0"/>
                <a:ea typeface="Calibri" panose="020F0502020204030204" pitchFamily="34" charset="0"/>
                <a:cs typeface="Arial" panose="020B0604020202020204" pitchFamily="34" charset="0"/>
              </a:rPr>
              <a:t>Servi</a:t>
            </a:r>
            <a:r>
              <a:rPr lang="en-US" sz="2000" spc="-5" dirty="0">
                <a:effectLst/>
                <a:latin typeface="Arial" panose="020B0604020202020204" pitchFamily="34" charset="0"/>
                <a:ea typeface="Calibri" panose="020F0502020204030204" pitchFamily="34" charset="0"/>
                <a:cs typeface="Arial" panose="020B0604020202020204" pitchFamily="34" charset="0"/>
              </a:rPr>
              <a:t>c</a:t>
            </a:r>
            <a:r>
              <a:rPr lang="en-US" sz="2000" dirty="0">
                <a:effectLst/>
                <a:latin typeface="Arial" panose="020B0604020202020204" pitchFamily="34" charset="0"/>
                <a:ea typeface="Calibri" panose="020F0502020204030204" pitchFamily="34" charset="0"/>
                <a:cs typeface="Arial" panose="020B0604020202020204" pitchFamily="34" charset="0"/>
              </a:rPr>
              <a:t>es</a:t>
            </a:r>
            <a:endParaRPr lang="en-GB" sz="2000" dirty="0">
              <a:effectLst/>
              <a:latin typeface="Arial" panose="020B0604020202020204" pitchFamily="34" charset="0"/>
              <a:ea typeface="Calibri" panose="020F0502020204030204" pitchFamily="34" charset="0"/>
              <a:cs typeface="Arial" panose="020B0604020202020204" pitchFamily="34" charset="0"/>
            </a:endParaRPr>
          </a:p>
          <a:p>
            <a:pPr marL="800100" lvl="1" indent="-342900" algn="just">
              <a:spcBef>
                <a:spcPts val="400"/>
              </a:spcBef>
              <a:buFont typeface="Wingdings" pitchFamily="2" charset="2"/>
              <a:buChar char="§"/>
              <a:tabLst>
                <a:tab pos="977900" algn="l"/>
              </a:tabLst>
            </a:pPr>
            <a:r>
              <a:rPr lang="en-US" sz="2000" dirty="0">
                <a:effectLst/>
                <a:latin typeface="Arial" panose="020B0604020202020204" pitchFamily="34" charset="0"/>
                <a:ea typeface="Calibri" panose="020F0502020204030204" pitchFamily="34" charset="0"/>
                <a:cs typeface="Arial" panose="020B0604020202020204" pitchFamily="34" charset="0"/>
              </a:rPr>
              <a:t>Car</a:t>
            </a:r>
            <a:r>
              <a:rPr lang="en-US" sz="2000" spc="5" dirty="0">
                <a:effectLst/>
                <a:latin typeface="Arial" panose="020B0604020202020204" pitchFamily="34" charset="0"/>
                <a:ea typeface="Calibri" panose="020F0502020204030204" pitchFamily="34" charset="0"/>
                <a:cs typeface="Arial" panose="020B0604020202020204" pitchFamily="34" charset="0"/>
              </a:rPr>
              <a:t>b</a:t>
            </a:r>
            <a:r>
              <a:rPr lang="en-US" sz="2000" dirty="0">
                <a:effectLst/>
                <a:latin typeface="Arial" panose="020B0604020202020204" pitchFamily="34" charset="0"/>
                <a:ea typeface="Calibri" panose="020F0502020204030204" pitchFamily="34" charset="0"/>
                <a:cs typeface="Arial" panose="020B0604020202020204" pitchFamily="34" charset="0"/>
              </a:rPr>
              <a:t>on</a:t>
            </a:r>
            <a:r>
              <a:rPr lang="en-US" sz="2000" spc="10" dirty="0">
                <a:effectLst/>
                <a:latin typeface="Arial" panose="020B0604020202020204" pitchFamily="34" charset="0"/>
                <a:ea typeface="Calibri" panose="020F0502020204030204" pitchFamily="34" charset="0"/>
                <a:cs typeface="Arial" panose="020B0604020202020204" pitchFamily="34" charset="0"/>
              </a:rPr>
              <a:t> </a:t>
            </a:r>
            <a:r>
              <a:rPr lang="en-US" sz="2000" spc="-15" dirty="0">
                <a:effectLst/>
                <a:latin typeface="Arial" panose="020B0604020202020204" pitchFamily="34" charset="0"/>
                <a:ea typeface="Calibri" panose="020F0502020204030204" pitchFamily="34" charset="0"/>
                <a:cs typeface="Arial" panose="020B0604020202020204" pitchFamily="34" charset="0"/>
              </a:rPr>
              <a:t>O</a:t>
            </a:r>
            <a:r>
              <a:rPr lang="en-US" sz="2000" spc="5" dirty="0">
                <a:effectLst/>
                <a:latin typeface="Arial" panose="020B0604020202020204" pitchFamily="34" charset="0"/>
                <a:ea typeface="Calibri" panose="020F0502020204030204" pitchFamily="34" charset="0"/>
                <a:cs typeface="Arial" panose="020B0604020202020204" pitchFamily="34" charset="0"/>
              </a:rPr>
              <a:t>b</a:t>
            </a:r>
            <a:r>
              <a:rPr lang="en-US" sz="2000" dirty="0">
                <a:effectLst/>
                <a:latin typeface="Arial" panose="020B0604020202020204" pitchFamily="34" charset="0"/>
                <a:ea typeface="Calibri" panose="020F0502020204030204" pitchFamily="34" charset="0"/>
                <a:cs typeface="Arial" panose="020B0604020202020204" pitchFamily="34" charset="0"/>
              </a:rPr>
              <a:t>serva</a:t>
            </a:r>
            <a:r>
              <a:rPr lang="en-US" sz="2000" spc="5" dirty="0">
                <a:effectLst/>
                <a:latin typeface="Arial" panose="020B0604020202020204" pitchFamily="34" charset="0"/>
                <a:ea typeface="Calibri" panose="020F0502020204030204" pitchFamily="34" charset="0"/>
                <a:cs typeface="Arial" panose="020B0604020202020204" pitchFamily="34" charset="0"/>
              </a:rPr>
              <a:t>t</a:t>
            </a:r>
            <a:r>
              <a:rPr lang="en-US" sz="2000" spc="-10" dirty="0">
                <a:effectLst/>
                <a:latin typeface="Arial" panose="020B0604020202020204" pitchFamily="34" charset="0"/>
                <a:ea typeface="Calibri" panose="020F0502020204030204" pitchFamily="34" charset="0"/>
                <a:cs typeface="Arial" panose="020B0604020202020204" pitchFamily="34" charset="0"/>
              </a:rPr>
              <a:t>i</a:t>
            </a:r>
            <a:r>
              <a:rPr lang="en-US" sz="2000" dirty="0">
                <a:effectLst/>
                <a:latin typeface="Arial" panose="020B0604020202020204" pitchFamily="34" charset="0"/>
                <a:ea typeface="Calibri" panose="020F0502020204030204" pitchFamily="34" charset="0"/>
                <a:cs typeface="Arial" panose="020B0604020202020204" pitchFamily="34" charset="0"/>
              </a:rPr>
              <a:t>o</a:t>
            </a:r>
            <a:r>
              <a:rPr lang="en-US" sz="2000" spc="5" dirty="0">
                <a:effectLst/>
                <a:latin typeface="Arial" panose="020B0604020202020204" pitchFamily="34" charset="0"/>
                <a:ea typeface="Calibri" panose="020F0502020204030204" pitchFamily="34" charset="0"/>
                <a:cs typeface="Arial" panose="020B0604020202020204" pitchFamily="34" charset="0"/>
              </a:rPr>
              <a:t>n</a:t>
            </a:r>
            <a:r>
              <a:rPr lang="en-US" sz="2000" spc="10" dirty="0">
                <a:effectLst/>
                <a:latin typeface="Arial" panose="020B0604020202020204" pitchFamily="34" charset="0"/>
                <a:ea typeface="Calibri" panose="020F0502020204030204" pitchFamily="34" charset="0"/>
                <a:cs typeface="Arial" panose="020B0604020202020204" pitchFamily="34" charset="0"/>
              </a:rPr>
              <a:t>s in Support of Climate Science and Policy</a:t>
            </a:r>
            <a:endParaRPr lang="en-GB" sz="2000" dirty="0">
              <a:effectLst/>
              <a:latin typeface="Arial" panose="020B0604020202020204" pitchFamily="34" charset="0"/>
              <a:ea typeface="Calibri" panose="020F0502020204030204" pitchFamily="34" charset="0"/>
              <a:cs typeface="Arial" panose="020B0604020202020204" pitchFamily="34" charset="0"/>
            </a:endParaRPr>
          </a:p>
          <a:p>
            <a:pPr marL="800100" lvl="1" indent="-342900" algn="just">
              <a:spcBef>
                <a:spcPts val="400"/>
              </a:spcBef>
              <a:buFont typeface="Wingdings" pitchFamily="2" charset="2"/>
              <a:buChar char="§"/>
              <a:tabLst>
                <a:tab pos="977900" algn="l"/>
              </a:tabLst>
            </a:pPr>
            <a:r>
              <a:rPr lang="en-US" sz="2000" spc="10" dirty="0">
                <a:effectLst/>
                <a:latin typeface="Arial" panose="020B0604020202020204" pitchFamily="34" charset="0"/>
                <a:ea typeface="Calibri" panose="020F0502020204030204" pitchFamily="34" charset="0"/>
                <a:cs typeface="Arial" panose="020B0604020202020204" pitchFamily="34" charset="0"/>
              </a:rPr>
              <a:t>Observations in Support of the Global </a:t>
            </a:r>
            <a:r>
              <a:rPr lang="en-US" sz="2000" spc="10" dirty="0" err="1">
                <a:effectLst/>
                <a:latin typeface="Arial" panose="020B0604020202020204" pitchFamily="34" charset="0"/>
                <a:ea typeface="Calibri" panose="020F0502020204030204" pitchFamily="34" charset="0"/>
                <a:cs typeface="Arial" panose="020B0604020202020204" pitchFamily="34" charset="0"/>
              </a:rPr>
              <a:t>Stocktake</a:t>
            </a:r>
            <a:r>
              <a:rPr lang="en-US" sz="2000" spc="10" dirty="0">
                <a:effectLst/>
                <a:latin typeface="Arial" panose="020B0604020202020204" pitchFamily="34" charset="0"/>
                <a:ea typeface="Calibri" panose="020F0502020204030204" pitchFamily="34" charset="0"/>
                <a:cs typeface="Arial" panose="020B0604020202020204" pitchFamily="34" charset="0"/>
              </a:rPr>
              <a:t> of the UNFCCC</a:t>
            </a:r>
            <a:endParaRPr lang="en-GB" sz="2000" dirty="0">
              <a:effectLst/>
              <a:latin typeface="Arial" panose="020B0604020202020204" pitchFamily="34" charset="0"/>
              <a:ea typeface="Calibri" panose="020F0502020204030204" pitchFamily="34" charset="0"/>
              <a:cs typeface="Arial" panose="020B0604020202020204" pitchFamily="34" charset="0"/>
            </a:endParaRPr>
          </a:p>
          <a:p>
            <a:pPr marL="800100" lvl="1" indent="-342900" algn="just">
              <a:spcBef>
                <a:spcPts val="400"/>
              </a:spcBef>
              <a:buFont typeface="Wingdings" pitchFamily="2" charset="2"/>
              <a:buChar char="§"/>
              <a:tabLst>
                <a:tab pos="977900" algn="l"/>
              </a:tabLst>
            </a:pPr>
            <a:r>
              <a:rPr lang="en-US" sz="2000" dirty="0">
                <a:effectLst/>
                <a:latin typeface="Arial" panose="020B0604020202020204" pitchFamily="34" charset="0"/>
                <a:ea typeface="Calibri" panose="020F0502020204030204" pitchFamily="34" charset="0"/>
                <a:cs typeface="Arial" panose="020B0604020202020204" pitchFamily="34" charset="0"/>
              </a:rPr>
              <a:t>Data Quality</a:t>
            </a:r>
            <a:endParaRPr lang="en-GB" sz="2000" dirty="0">
              <a:effectLst/>
              <a:latin typeface="Arial" panose="020B0604020202020204" pitchFamily="34" charset="0"/>
              <a:ea typeface="Calibri" panose="020F0502020204030204" pitchFamily="34" charset="0"/>
              <a:cs typeface="Arial" panose="020B0604020202020204" pitchFamily="34" charset="0"/>
            </a:endParaRPr>
          </a:p>
          <a:p>
            <a:pPr marL="800100" lvl="1" indent="-342900" algn="just">
              <a:spcBef>
                <a:spcPts val="400"/>
              </a:spcBef>
              <a:buFont typeface="Wingdings" pitchFamily="2" charset="2"/>
              <a:buChar char="§"/>
              <a:tabLst>
                <a:tab pos="977900" algn="l"/>
              </a:tabLst>
            </a:pPr>
            <a:r>
              <a:rPr lang="en-US" sz="2000" dirty="0">
                <a:effectLst/>
                <a:latin typeface="Arial" panose="020B0604020202020204" pitchFamily="34" charset="0"/>
                <a:ea typeface="Calibri" panose="020F0502020204030204" pitchFamily="34" charset="0"/>
                <a:cs typeface="Arial" panose="020B0604020202020204" pitchFamily="34" charset="0"/>
              </a:rPr>
              <a:t>Data Discovery, Access, Preservation, Usability &amp; Exploitation</a:t>
            </a:r>
          </a:p>
          <a:p>
            <a:pPr marL="800100" lvl="1" indent="-342900" algn="just">
              <a:spcBef>
                <a:spcPts val="400"/>
              </a:spcBef>
              <a:buFont typeface="Wingdings" pitchFamily="2" charset="2"/>
              <a:buChar char="§"/>
              <a:tabLst>
                <a:tab pos="977900" algn="l"/>
              </a:tabLst>
            </a:pPr>
            <a:r>
              <a:rPr lang="en-US" sz="2000" dirty="0">
                <a:effectLst/>
                <a:latin typeface="Arial" panose="020B0604020202020204" pitchFamily="34" charset="0"/>
                <a:ea typeface="Calibri" panose="020F0502020204030204" pitchFamily="34" charset="0"/>
                <a:cs typeface="Arial" panose="020B0604020202020204" pitchFamily="34" charset="0"/>
              </a:rPr>
              <a:t>Capacity Building and Data Democracy</a:t>
            </a:r>
            <a:endParaRPr lang="en-GB" sz="2000" dirty="0">
              <a:effectLst/>
              <a:latin typeface="Arial" panose="020B0604020202020204" pitchFamily="34" charset="0"/>
              <a:ea typeface="Calibri" panose="020F0502020204030204" pitchFamily="34" charset="0"/>
              <a:cs typeface="Arial" panose="020B0604020202020204" pitchFamily="34" charset="0"/>
            </a:endParaRPr>
          </a:p>
          <a:p>
            <a:pPr marL="800100" lvl="1" indent="-342900" algn="just">
              <a:spcBef>
                <a:spcPts val="400"/>
              </a:spcBef>
              <a:buFont typeface="Wingdings" pitchFamily="2" charset="2"/>
              <a:buChar char="§"/>
              <a:tabLst>
                <a:tab pos="990600" algn="l"/>
              </a:tabLst>
            </a:pPr>
            <a:r>
              <a:rPr lang="en-US" sz="2000" dirty="0">
                <a:effectLst/>
                <a:latin typeface="Arial" panose="020B0604020202020204" pitchFamily="34" charset="0"/>
                <a:ea typeface="Calibri" panose="020F0502020204030204" pitchFamily="34" charset="0"/>
                <a:cs typeface="Arial" panose="020B0604020202020204" pitchFamily="34" charset="0"/>
              </a:rPr>
              <a:t>Observa</a:t>
            </a:r>
            <a:r>
              <a:rPr lang="en-US" sz="2000" spc="5" dirty="0">
                <a:effectLst/>
                <a:latin typeface="Arial" panose="020B0604020202020204" pitchFamily="34" charset="0"/>
                <a:ea typeface="Calibri" panose="020F0502020204030204" pitchFamily="34" charset="0"/>
                <a:cs typeface="Arial" panose="020B0604020202020204" pitchFamily="34" charset="0"/>
              </a:rPr>
              <a:t>t</a:t>
            </a:r>
            <a:r>
              <a:rPr lang="en-US" sz="2000" dirty="0">
                <a:effectLst/>
                <a:latin typeface="Arial" panose="020B0604020202020204" pitchFamily="34" charset="0"/>
                <a:ea typeface="Calibri" panose="020F0502020204030204" pitchFamily="34" charset="0"/>
                <a:cs typeface="Arial" panose="020B0604020202020204" pitchFamily="34" charset="0"/>
              </a:rPr>
              <a:t>i</a:t>
            </a:r>
            <a:r>
              <a:rPr lang="en-US" sz="2000" spc="-10" dirty="0">
                <a:effectLst/>
                <a:latin typeface="Arial" panose="020B0604020202020204" pitchFamily="34" charset="0"/>
                <a:ea typeface="Calibri" panose="020F0502020204030204" pitchFamily="34" charset="0"/>
                <a:cs typeface="Arial" panose="020B0604020202020204" pitchFamily="34" charset="0"/>
              </a:rPr>
              <a:t>o</a:t>
            </a:r>
            <a:r>
              <a:rPr lang="en-US" sz="2000" spc="5" dirty="0">
                <a:effectLst/>
                <a:latin typeface="Arial" panose="020B0604020202020204" pitchFamily="34" charset="0"/>
                <a:ea typeface="Calibri" panose="020F0502020204030204" pitchFamily="34" charset="0"/>
                <a:cs typeface="Arial" panose="020B0604020202020204" pitchFamily="34" charset="0"/>
              </a:rPr>
              <a:t>n</a:t>
            </a:r>
            <a:r>
              <a:rPr lang="en-US" sz="2000" dirty="0">
                <a:effectLst/>
                <a:latin typeface="Arial" panose="020B0604020202020204" pitchFamily="34" charset="0"/>
                <a:ea typeface="Calibri" panose="020F0502020204030204" pitchFamily="34" charset="0"/>
                <a:cs typeface="Arial" panose="020B0604020202020204" pitchFamily="34" charset="0"/>
              </a:rPr>
              <a:t>s </a:t>
            </a:r>
            <a:r>
              <a:rPr lang="en-US" sz="2000" spc="-5" dirty="0">
                <a:effectLst/>
                <a:latin typeface="Arial" panose="020B0604020202020204" pitchFamily="34" charset="0"/>
                <a:ea typeface="Calibri" panose="020F0502020204030204" pitchFamily="34" charset="0"/>
                <a:cs typeface="Arial" panose="020B0604020202020204" pitchFamily="34" charset="0"/>
              </a:rPr>
              <a:t>f</a:t>
            </a:r>
            <a:r>
              <a:rPr lang="en-US" sz="2000" dirty="0">
                <a:effectLst/>
                <a:latin typeface="Arial" panose="020B0604020202020204" pitchFamily="34" charset="0"/>
                <a:ea typeface="Calibri" panose="020F0502020204030204" pitchFamily="34" charset="0"/>
                <a:cs typeface="Arial" panose="020B0604020202020204" pitchFamily="34" charset="0"/>
              </a:rPr>
              <a:t>or</a:t>
            </a:r>
            <a:r>
              <a:rPr lang="en-US" sz="2000" spc="5" dirty="0">
                <a:effectLst/>
                <a:latin typeface="Arial" panose="020B0604020202020204" pitchFamily="34" charset="0"/>
                <a:ea typeface="Calibri" panose="020F0502020204030204" pitchFamily="34" charset="0"/>
                <a:cs typeface="Arial" panose="020B0604020202020204" pitchFamily="34" charset="0"/>
              </a:rPr>
              <a:t> D</a:t>
            </a:r>
            <a:r>
              <a:rPr lang="en-US" sz="2000" dirty="0">
                <a:effectLst/>
                <a:latin typeface="Arial" panose="020B0604020202020204" pitchFamily="34" charset="0"/>
                <a:ea typeface="Calibri" panose="020F0502020204030204" pitchFamily="34" charset="0"/>
                <a:cs typeface="Arial" panose="020B0604020202020204" pitchFamily="34" charset="0"/>
              </a:rPr>
              <a:t>isas</a:t>
            </a:r>
            <a:r>
              <a:rPr lang="en-US" sz="2000" spc="5" dirty="0">
                <a:effectLst/>
                <a:latin typeface="Arial" panose="020B0604020202020204" pitchFamily="34" charset="0"/>
                <a:ea typeface="Calibri" panose="020F0502020204030204" pitchFamily="34" charset="0"/>
                <a:cs typeface="Arial" panose="020B0604020202020204" pitchFamily="34" charset="0"/>
              </a:rPr>
              <a:t>t</a:t>
            </a:r>
            <a:r>
              <a:rPr lang="en-US" sz="2000" spc="-10" dirty="0">
                <a:effectLst/>
                <a:latin typeface="Arial" panose="020B0604020202020204" pitchFamily="34" charset="0"/>
                <a:ea typeface="Calibri" panose="020F0502020204030204" pitchFamily="34" charset="0"/>
                <a:cs typeface="Arial" panose="020B0604020202020204" pitchFamily="34" charset="0"/>
              </a:rPr>
              <a:t>e</a:t>
            </a:r>
            <a:r>
              <a:rPr lang="en-US" sz="2000" spc="5" dirty="0">
                <a:effectLst/>
                <a:latin typeface="Arial" panose="020B0604020202020204" pitchFamily="34" charset="0"/>
                <a:ea typeface="Calibri" panose="020F0502020204030204" pitchFamily="34" charset="0"/>
                <a:cs typeface="Arial" panose="020B0604020202020204" pitchFamily="34" charset="0"/>
              </a:rPr>
              <a:t>r</a:t>
            </a:r>
            <a:r>
              <a:rPr lang="en-US" sz="2000" dirty="0">
                <a:effectLst/>
                <a:latin typeface="Arial" panose="020B0604020202020204" pitchFamily="34" charset="0"/>
                <a:ea typeface="Calibri" panose="020F0502020204030204" pitchFamily="34" charset="0"/>
                <a:cs typeface="Arial" panose="020B0604020202020204" pitchFamily="34" charset="0"/>
              </a:rPr>
              <a:t>s</a:t>
            </a:r>
            <a:endParaRPr lang="en-GB" sz="2000" dirty="0">
              <a:effectLst/>
              <a:latin typeface="Arial" panose="020B0604020202020204" pitchFamily="34" charset="0"/>
              <a:ea typeface="Calibri" panose="020F0502020204030204" pitchFamily="34" charset="0"/>
              <a:cs typeface="Arial" panose="020B0604020202020204" pitchFamily="34" charset="0"/>
            </a:endParaRPr>
          </a:p>
          <a:p>
            <a:pPr marL="800100" lvl="1" indent="-342900" algn="just">
              <a:spcBef>
                <a:spcPts val="400"/>
              </a:spcBef>
              <a:buFont typeface="Wingdings" pitchFamily="2" charset="2"/>
              <a:buChar char="§"/>
              <a:tabLst>
                <a:tab pos="977900" algn="l"/>
              </a:tabLst>
            </a:pPr>
            <a:r>
              <a:rPr lang="en-US" sz="2000" dirty="0">
                <a:effectLst/>
                <a:latin typeface="Arial" panose="020B0604020202020204" pitchFamily="34" charset="0"/>
                <a:ea typeface="Calibri" panose="020F0502020204030204" pitchFamily="34" charset="0"/>
                <a:cs typeface="Arial" panose="020B0604020202020204" pitchFamily="34" charset="0"/>
              </a:rPr>
              <a:t>Observa</a:t>
            </a:r>
            <a:r>
              <a:rPr lang="en-US" sz="2000" spc="5" dirty="0">
                <a:effectLst/>
                <a:latin typeface="Arial" panose="020B0604020202020204" pitchFamily="34" charset="0"/>
                <a:ea typeface="Calibri" panose="020F0502020204030204" pitchFamily="34" charset="0"/>
                <a:cs typeface="Arial" panose="020B0604020202020204" pitchFamily="34" charset="0"/>
              </a:rPr>
              <a:t>t</a:t>
            </a:r>
            <a:r>
              <a:rPr lang="en-US" sz="2000" dirty="0">
                <a:effectLst/>
                <a:latin typeface="Arial" panose="020B0604020202020204" pitchFamily="34" charset="0"/>
                <a:ea typeface="Calibri" panose="020F0502020204030204" pitchFamily="34" charset="0"/>
                <a:cs typeface="Arial" panose="020B0604020202020204" pitchFamily="34" charset="0"/>
              </a:rPr>
              <a:t>i</a:t>
            </a:r>
            <a:r>
              <a:rPr lang="en-US" sz="2000" spc="-10" dirty="0">
                <a:effectLst/>
                <a:latin typeface="Arial" panose="020B0604020202020204" pitchFamily="34" charset="0"/>
                <a:ea typeface="Calibri" panose="020F0502020204030204" pitchFamily="34" charset="0"/>
                <a:cs typeface="Arial" panose="020B0604020202020204" pitchFamily="34" charset="0"/>
              </a:rPr>
              <a:t>o</a:t>
            </a:r>
            <a:r>
              <a:rPr lang="en-US" sz="2000" spc="5" dirty="0">
                <a:effectLst/>
                <a:latin typeface="Arial" panose="020B0604020202020204" pitchFamily="34" charset="0"/>
                <a:ea typeface="Calibri" panose="020F0502020204030204" pitchFamily="34" charset="0"/>
                <a:cs typeface="Arial" panose="020B0604020202020204" pitchFamily="34" charset="0"/>
              </a:rPr>
              <a:t>n</a:t>
            </a:r>
            <a:r>
              <a:rPr lang="en-US" sz="2000" dirty="0">
                <a:effectLst/>
                <a:latin typeface="Arial" panose="020B0604020202020204" pitchFamily="34" charset="0"/>
                <a:ea typeface="Calibri" panose="020F0502020204030204" pitchFamily="34" charset="0"/>
                <a:cs typeface="Arial" panose="020B0604020202020204" pitchFamily="34" charset="0"/>
              </a:rPr>
              <a:t>s </a:t>
            </a:r>
            <a:r>
              <a:rPr lang="en-US" sz="2000" spc="-5" dirty="0">
                <a:effectLst/>
                <a:latin typeface="Arial" panose="020B0604020202020204" pitchFamily="34" charset="0"/>
                <a:ea typeface="Calibri" panose="020F0502020204030204" pitchFamily="34" charset="0"/>
                <a:cs typeface="Arial" panose="020B0604020202020204" pitchFamily="34" charset="0"/>
              </a:rPr>
              <a:t>f</a:t>
            </a:r>
            <a:r>
              <a:rPr lang="en-US" sz="2000" dirty="0">
                <a:effectLst/>
                <a:latin typeface="Arial" panose="020B0604020202020204" pitchFamily="34" charset="0"/>
                <a:ea typeface="Calibri" panose="020F0502020204030204" pitchFamily="34" charset="0"/>
                <a:cs typeface="Arial" panose="020B0604020202020204" pitchFamily="34" charset="0"/>
              </a:rPr>
              <a:t>or</a:t>
            </a:r>
            <a:r>
              <a:rPr lang="en-US" sz="2000" spc="5" dirty="0">
                <a:effectLst/>
                <a:latin typeface="Arial" panose="020B0604020202020204" pitchFamily="34" charset="0"/>
                <a:ea typeface="Calibri" panose="020F0502020204030204" pitchFamily="34" charset="0"/>
                <a:cs typeface="Arial" panose="020B0604020202020204" pitchFamily="34" charset="0"/>
              </a:rPr>
              <a:t> </a:t>
            </a:r>
            <a:r>
              <a:rPr lang="en-US" sz="2000" dirty="0">
                <a:effectLst/>
                <a:latin typeface="Arial" panose="020B0604020202020204" pitchFamily="34" charset="0"/>
                <a:ea typeface="Calibri" panose="020F0502020204030204" pitchFamily="34" charset="0"/>
                <a:cs typeface="Arial" panose="020B0604020202020204" pitchFamily="34" charset="0"/>
              </a:rPr>
              <a:t>W</a:t>
            </a:r>
            <a:r>
              <a:rPr lang="en-US" sz="2000" spc="-10" dirty="0">
                <a:effectLst/>
                <a:latin typeface="Arial" panose="020B0604020202020204" pitchFamily="34" charset="0"/>
                <a:ea typeface="Calibri" panose="020F0502020204030204" pitchFamily="34" charset="0"/>
                <a:cs typeface="Arial" panose="020B0604020202020204" pitchFamily="34" charset="0"/>
              </a:rPr>
              <a:t>a</a:t>
            </a:r>
            <a:r>
              <a:rPr lang="en-US" sz="2000" spc="5" dirty="0">
                <a:effectLst/>
                <a:latin typeface="Arial" panose="020B0604020202020204" pitchFamily="34" charset="0"/>
                <a:ea typeface="Calibri" panose="020F0502020204030204" pitchFamily="34" charset="0"/>
                <a:cs typeface="Arial" panose="020B0604020202020204" pitchFamily="34" charset="0"/>
              </a:rPr>
              <a:t>t</a:t>
            </a:r>
            <a:r>
              <a:rPr lang="en-US" sz="2000" dirty="0">
                <a:effectLst/>
                <a:latin typeface="Arial" panose="020B0604020202020204" pitchFamily="34" charset="0"/>
                <a:ea typeface="Calibri" panose="020F0502020204030204" pitchFamily="34" charset="0"/>
                <a:cs typeface="Arial" panose="020B0604020202020204" pitchFamily="34" charset="0"/>
              </a:rPr>
              <a:t>er and Oceans </a:t>
            </a:r>
          </a:p>
          <a:p>
            <a:pPr marL="800100" lvl="1" indent="-342900" algn="just">
              <a:spcBef>
                <a:spcPts val="400"/>
              </a:spcBef>
              <a:buFont typeface="Wingdings" pitchFamily="2" charset="2"/>
              <a:buChar char="§"/>
              <a:tabLst>
                <a:tab pos="977900" algn="l"/>
              </a:tabLst>
            </a:pPr>
            <a:r>
              <a:rPr lang="en-US" sz="2000" dirty="0">
                <a:effectLst/>
                <a:latin typeface="Arial" panose="020B0604020202020204" pitchFamily="34" charset="0"/>
                <a:ea typeface="Calibri" panose="020F0502020204030204" pitchFamily="34" charset="0"/>
                <a:cs typeface="Arial" panose="020B0604020202020204" pitchFamily="34" charset="0"/>
              </a:rPr>
              <a:t>Observations for Land</a:t>
            </a:r>
          </a:p>
          <a:p>
            <a:pPr marL="800100" lvl="1" indent="-342900" algn="just">
              <a:spcBef>
                <a:spcPts val="400"/>
              </a:spcBef>
              <a:buFont typeface="Wingdings" pitchFamily="2" charset="2"/>
              <a:buChar char="§"/>
              <a:tabLst>
                <a:tab pos="977900" algn="l"/>
              </a:tabLst>
            </a:pPr>
            <a:r>
              <a:rPr lang="en-US" sz="2000" dirty="0">
                <a:effectLst/>
                <a:latin typeface="Arial" panose="020B0604020202020204" pitchFamily="34" charset="0"/>
                <a:ea typeface="Calibri" panose="020F0502020204030204" pitchFamily="34" charset="0"/>
                <a:cs typeface="Arial" panose="020B0604020202020204" pitchFamily="34" charset="0"/>
              </a:rPr>
              <a:t>Observations in Support of the United Nations Sustainable Development Goals</a:t>
            </a:r>
          </a:p>
          <a:p>
            <a:pPr marL="800100" lvl="1" indent="-342900" algn="just">
              <a:spcBef>
                <a:spcPts val="400"/>
              </a:spcBef>
              <a:buFont typeface="Wingdings" pitchFamily="2" charset="2"/>
              <a:buChar char="§"/>
              <a:tabLst>
                <a:tab pos="977900" algn="l"/>
              </a:tabLst>
            </a:pPr>
            <a:r>
              <a:rPr lang="en-US" sz="2000" dirty="0">
                <a:effectLst/>
                <a:latin typeface="Arial" panose="020B0604020202020204" pitchFamily="34" charset="0"/>
                <a:ea typeface="Calibri" panose="020F0502020204030204" pitchFamily="34" charset="0"/>
                <a:cs typeface="Arial" panose="020B0604020202020204" pitchFamily="34" charset="0"/>
              </a:rPr>
              <a:t>A</a:t>
            </a:r>
            <a:r>
              <a:rPr lang="en-US" sz="2000" spc="5" dirty="0">
                <a:effectLst/>
                <a:latin typeface="Arial" panose="020B0604020202020204" pitchFamily="34" charset="0"/>
                <a:ea typeface="Calibri" panose="020F0502020204030204" pitchFamily="34" charset="0"/>
                <a:cs typeface="Arial" panose="020B0604020202020204" pitchFamily="34" charset="0"/>
              </a:rPr>
              <a:t>d</a:t>
            </a:r>
            <a:r>
              <a:rPr lang="en-US" sz="2000" dirty="0">
                <a:effectLst/>
                <a:latin typeface="Arial" panose="020B0604020202020204" pitchFamily="34" charset="0"/>
                <a:ea typeface="Calibri" panose="020F0502020204030204" pitchFamily="34" charset="0"/>
                <a:cs typeface="Arial" panose="020B0604020202020204" pitchFamily="34" charset="0"/>
              </a:rPr>
              <a:t>va</a:t>
            </a:r>
            <a:r>
              <a:rPr lang="en-US" sz="2000" spc="5" dirty="0">
                <a:effectLst/>
                <a:latin typeface="Arial" panose="020B0604020202020204" pitchFamily="34" charset="0"/>
                <a:ea typeface="Calibri" panose="020F0502020204030204" pitchFamily="34" charset="0"/>
                <a:cs typeface="Arial" panose="020B0604020202020204" pitchFamily="34" charset="0"/>
              </a:rPr>
              <a:t>n</a:t>
            </a:r>
            <a:r>
              <a:rPr lang="en-US" sz="2000" spc="-5" dirty="0">
                <a:effectLst/>
                <a:latin typeface="Arial" panose="020B0604020202020204" pitchFamily="34" charset="0"/>
                <a:ea typeface="Calibri" panose="020F0502020204030204" pitchFamily="34" charset="0"/>
                <a:cs typeface="Arial" panose="020B0604020202020204" pitchFamily="34" charset="0"/>
              </a:rPr>
              <a:t>c</a:t>
            </a:r>
            <a:r>
              <a:rPr lang="en-US" sz="2000" dirty="0">
                <a:effectLst/>
                <a:latin typeface="Arial" panose="020B0604020202020204" pitchFamily="34" charset="0"/>
                <a:ea typeface="Calibri" panose="020F0502020204030204" pitchFamily="34" charset="0"/>
                <a:cs typeface="Arial" panose="020B0604020202020204" pitchFamily="34" charset="0"/>
              </a:rPr>
              <a:t>e</a:t>
            </a:r>
            <a:r>
              <a:rPr lang="en-US" sz="2000" spc="5" dirty="0">
                <a:effectLst/>
                <a:latin typeface="Arial" panose="020B0604020202020204" pitchFamily="34" charset="0"/>
                <a:ea typeface="Calibri" panose="020F0502020204030204" pitchFamily="34" charset="0"/>
                <a:cs typeface="Arial" panose="020B0604020202020204" pitchFamily="34" charset="0"/>
              </a:rPr>
              <a:t>m</a:t>
            </a:r>
            <a:r>
              <a:rPr lang="en-US" sz="2000" spc="-10" dirty="0">
                <a:effectLst/>
                <a:latin typeface="Arial" panose="020B0604020202020204" pitchFamily="34" charset="0"/>
                <a:ea typeface="Calibri" panose="020F0502020204030204" pitchFamily="34" charset="0"/>
                <a:cs typeface="Arial" panose="020B0604020202020204" pitchFamily="34" charset="0"/>
              </a:rPr>
              <a:t>e</a:t>
            </a:r>
            <a:r>
              <a:rPr lang="en-US" sz="2000" spc="5" dirty="0">
                <a:effectLst/>
                <a:latin typeface="Arial" panose="020B0604020202020204" pitchFamily="34" charset="0"/>
                <a:ea typeface="Calibri" panose="020F0502020204030204" pitchFamily="34" charset="0"/>
                <a:cs typeface="Arial" panose="020B0604020202020204" pitchFamily="34" charset="0"/>
              </a:rPr>
              <a:t>n</a:t>
            </a:r>
            <a:r>
              <a:rPr lang="en-US" sz="2000" dirty="0">
                <a:effectLst/>
                <a:latin typeface="Arial" panose="020B0604020202020204" pitchFamily="34" charset="0"/>
                <a:ea typeface="Calibri" panose="020F0502020204030204" pitchFamily="34" charset="0"/>
                <a:cs typeface="Arial" panose="020B0604020202020204" pitchFamily="34" charset="0"/>
              </a:rPr>
              <a:t>t of </a:t>
            </a:r>
            <a:r>
              <a:rPr lang="en-US" sz="2000" spc="-5" dirty="0">
                <a:effectLst/>
                <a:latin typeface="Arial" panose="020B0604020202020204" pitchFamily="34" charset="0"/>
                <a:ea typeface="Calibri" panose="020F0502020204030204" pitchFamily="34" charset="0"/>
                <a:cs typeface="Arial" panose="020B0604020202020204" pitchFamily="34" charset="0"/>
              </a:rPr>
              <a:t>t</a:t>
            </a:r>
            <a:r>
              <a:rPr lang="en-US" sz="2000" spc="5" dirty="0">
                <a:effectLst/>
                <a:latin typeface="Arial" panose="020B0604020202020204" pitchFamily="34" charset="0"/>
                <a:ea typeface="Calibri" panose="020F0502020204030204" pitchFamily="34" charset="0"/>
                <a:cs typeface="Arial" panose="020B0604020202020204" pitchFamily="34" charset="0"/>
              </a:rPr>
              <a:t>h</a:t>
            </a:r>
            <a:r>
              <a:rPr lang="en-US" sz="2000" dirty="0">
                <a:effectLst/>
                <a:latin typeface="Arial" panose="020B0604020202020204" pitchFamily="34" charset="0"/>
                <a:ea typeface="Calibri" panose="020F0502020204030204" pitchFamily="34" charset="0"/>
                <a:cs typeface="Arial" panose="020B0604020202020204" pitchFamily="34" charset="0"/>
              </a:rPr>
              <a:t>e</a:t>
            </a:r>
            <a:r>
              <a:rPr lang="en-US" sz="2000" spc="5" dirty="0">
                <a:effectLst/>
                <a:latin typeface="Arial" panose="020B0604020202020204" pitchFamily="34" charset="0"/>
                <a:ea typeface="Calibri" panose="020F0502020204030204" pitchFamily="34" charset="0"/>
                <a:cs typeface="Arial" panose="020B0604020202020204" pitchFamily="34" charset="0"/>
              </a:rPr>
              <a:t> </a:t>
            </a:r>
            <a:r>
              <a:rPr lang="en-US" sz="2000" dirty="0">
                <a:effectLst/>
                <a:latin typeface="Arial" panose="020B0604020202020204" pitchFamily="34" charset="0"/>
                <a:ea typeface="Calibri" panose="020F0502020204030204" pitchFamily="34" charset="0"/>
                <a:cs typeface="Arial" panose="020B0604020202020204" pitchFamily="34" charset="0"/>
              </a:rPr>
              <a:t>CE</a:t>
            </a:r>
            <a:r>
              <a:rPr lang="en-US" sz="2000" spc="-15" dirty="0">
                <a:effectLst/>
                <a:latin typeface="Arial" panose="020B0604020202020204" pitchFamily="34" charset="0"/>
                <a:ea typeface="Calibri" panose="020F0502020204030204" pitchFamily="34" charset="0"/>
                <a:cs typeface="Arial" panose="020B0604020202020204" pitchFamily="34" charset="0"/>
              </a:rPr>
              <a:t>O</a:t>
            </a:r>
            <a:r>
              <a:rPr lang="en-US" sz="2000" dirty="0">
                <a:effectLst/>
                <a:latin typeface="Arial" panose="020B0604020202020204" pitchFamily="34" charset="0"/>
                <a:ea typeface="Calibri" panose="020F0502020204030204" pitchFamily="34" charset="0"/>
                <a:cs typeface="Arial" panose="020B0604020202020204" pitchFamily="34" charset="0"/>
              </a:rPr>
              <a:t>S</a:t>
            </a:r>
            <a:r>
              <a:rPr lang="en-US" sz="2000" spc="20" dirty="0">
                <a:effectLst/>
                <a:latin typeface="Arial" panose="020B0604020202020204" pitchFamily="34" charset="0"/>
                <a:ea typeface="Calibri" panose="020F0502020204030204" pitchFamily="34" charset="0"/>
                <a:cs typeface="Arial" panose="020B0604020202020204" pitchFamily="34" charset="0"/>
              </a:rPr>
              <a:t> </a:t>
            </a:r>
            <a:r>
              <a:rPr lang="en-US" sz="2000" dirty="0">
                <a:effectLst/>
                <a:latin typeface="Arial" panose="020B0604020202020204" pitchFamily="34" charset="0"/>
                <a:ea typeface="Calibri" panose="020F0502020204030204" pitchFamily="34" charset="0"/>
                <a:cs typeface="Arial" panose="020B0604020202020204" pitchFamily="34" charset="0"/>
              </a:rPr>
              <a:t>Vir</a:t>
            </a:r>
            <a:r>
              <a:rPr lang="en-US" sz="2000" spc="-5" dirty="0">
                <a:effectLst/>
                <a:latin typeface="Arial" panose="020B0604020202020204" pitchFamily="34" charset="0"/>
                <a:ea typeface="Calibri" panose="020F0502020204030204" pitchFamily="34" charset="0"/>
                <a:cs typeface="Arial" panose="020B0604020202020204" pitchFamily="34" charset="0"/>
              </a:rPr>
              <a:t>t</a:t>
            </a:r>
            <a:r>
              <a:rPr lang="en-US" sz="2000" spc="5" dirty="0">
                <a:effectLst/>
                <a:latin typeface="Arial" panose="020B0604020202020204" pitchFamily="34" charset="0"/>
                <a:ea typeface="Calibri" panose="020F0502020204030204" pitchFamily="34" charset="0"/>
                <a:cs typeface="Arial" panose="020B0604020202020204" pitchFamily="34" charset="0"/>
              </a:rPr>
              <a:t>u</a:t>
            </a:r>
            <a:r>
              <a:rPr lang="en-US" sz="2000" dirty="0">
                <a:effectLst/>
                <a:latin typeface="Arial" panose="020B0604020202020204" pitchFamily="34" charset="0"/>
                <a:ea typeface="Calibri" panose="020F0502020204030204" pitchFamily="34" charset="0"/>
                <a:cs typeface="Arial" panose="020B0604020202020204" pitchFamily="34" charset="0"/>
              </a:rPr>
              <a:t>al</a:t>
            </a:r>
            <a:r>
              <a:rPr lang="en-US" sz="2000" spc="5" dirty="0">
                <a:effectLst/>
                <a:latin typeface="Arial" panose="020B0604020202020204" pitchFamily="34" charset="0"/>
                <a:ea typeface="Calibri" panose="020F0502020204030204" pitchFamily="34" charset="0"/>
                <a:cs typeface="Arial" panose="020B0604020202020204" pitchFamily="34" charset="0"/>
              </a:rPr>
              <a:t> </a:t>
            </a:r>
            <a:r>
              <a:rPr lang="en-US" sz="2000" dirty="0">
                <a:effectLst/>
                <a:latin typeface="Arial" panose="020B0604020202020204" pitchFamily="34" charset="0"/>
                <a:ea typeface="Calibri" panose="020F0502020204030204" pitchFamily="34" charset="0"/>
                <a:cs typeface="Arial" panose="020B0604020202020204" pitchFamily="34" charset="0"/>
              </a:rPr>
              <a:t>C</a:t>
            </a:r>
            <a:r>
              <a:rPr lang="en-US" sz="2000" spc="-15" dirty="0">
                <a:effectLst/>
                <a:latin typeface="Arial" panose="020B0604020202020204" pitchFamily="34" charset="0"/>
                <a:ea typeface="Calibri" panose="020F0502020204030204" pitchFamily="34" charset="0"/>
                <a:cs typeface="Arial" panose="020B0604020202020204" pitchFamily="34" charset="0"/>
              </a:rPr>
              <a:t>o</a:t>
            </a:r>
            <a:r>
              <a:rPr lang="en-US" sz="2000" spc="5" dirty="0">
                <a:effectLst/>
                <a:latin typeface="Arial" panose="020B0604020202020204" pitchFamily="34" charset="0"/>
                <a:ea typeface="Calibri" panose="020F0502020204030204" pitchFamily="34" charset="0"/>
                <a:cs typeface="Arial" panose="020B0604020202020204" pitchFamily="34" charset="0"/>
              </a:rPr>
              <a:t>n</a:t>
            </a:r>
            <a:r>
              <a:rPr lang="en-US" sz="2000" dirty="0">
                <a:effectLst/>
                <a:latin typeface="Arial" panose="020B0604020202020204" pitchFamily="34" charset="0"/>
                <a:ea typeface="Calibri" panose="020F0502020204030204" pitchFamily="34" charset="0"/>
                <a:cs typeface="Arial" panose="020B0604020202020204" pitchFamily="34" charset="0"/>
              </a:rPr>
              <a:t>s</a:t>
            </a:r>
            <a:r>
              <a:rPr lang="en-US" sz="2000" spc="5" dirty="0">
                <a:effectLst/>
                <a:latin typeface="Arial" panose="020B0604020202020204" pitchFamily="34" charset="0"/>
                <a:ea typeface="Calibri" panose="020F0502020204030204" pitchFamily="34" charset="0"/>
                <a:cs typeface="Arial" panose="020B0604020202020204" pitchFamily="34" charset="0"/>
              </a:rPr>
              <a:t>t</a:t>
            </a:r>
            <a:r>
              <a:rPr lang="en-US" sz="2000" dirty="0">
                <a:effectLst/>
                <a:latin typeface="Arial" panose="020B0604020202020204" pitchFamily="34" charset="0"/>
                <a:ea typeface="Calibri" panose="020F0502020204030204" pitchFamily="34" charset="0"/>
                <a:cs typeface="Arial" panose="020B0604020202020204" pitchFamily="34" charset="0"/>
              </a:rPr>
              <a:t>el</a:t>
            </a:r>
            <a:r>
              <a:rPr lang="en-US" sz="2000" spc="-10" dirty="0">
                <a:effectLst/>
                <a:latin typeface="Arial" panose="020B0604020202020204" pitchFamily="34" charset="0"/>
                <a:ea typeface="Calibri" panose="020F0502020204030204" pitchFamily="34" charset="0"/>
                <a:cs typeface="Arial" panose="020B0604020202020204" pitchFamily="34" charset="0"/>
              </a:rPr>
              <a:t>l</a:t>
            </a:r>
            <a:r>
              <a:rPr lang="en-US" sz="2000" dirty="0">
                <a:effectLst/>
                <a:latin typeface="Arial" panose="020B0604020202020204" pitchFamily="34" charset="0"/>
                <a:ea typeface="Calibri" panose="020F0502020204030204" pitchFamily="34" charset="0"/>
                <a:cs typeface="Arial" panose="020B0604020202020204" pitchFamily="34" charset="0"/>
              </a:rPr>
              <a:t>a</a:t>
            </a:r>
            <a:r>
              <a:rPr lang="en-US" sz="2000" spc="5" dirty="0">
                <a:effectLst/>
                <a:latin typeface="Arial" panose="020B0604020202020204" pitchFamily="34" charset="0"/>
                <a:ea typeface="Calibri" panose="020F0502020204030204" pitchFamily="34" charset="0"/>
                <a:cs typeface="Arial" panose="020B0604020202020204" pitchFamily="34" charset="0"/>
              </a:rPr>
              <a:t>t</a:t>
            </a:r>
            <a:r>
              <a:rPr lang="en-US" sz="2000" dirty="0">
                <a:effectLst/>
                <a:latin typeface="Arial" panose="020B0604020202020204" pitchFamily="34" charset="0"/>
                <a:ea typeface="Calibri" panose="020F0502020204030204" pitchFamily="34" charset="0"/>
                <a:cs typeface="Arial" panose="020B0604020202020204" pitchFamily="34" charset="0"/>
              </a:rPr>
              <a:t>i</a:t>
            </a:r>
            <a:r>
              <a:rPr lang="en-US" sz="2000" spc="-10" dirty="0">
                <a:effectLst/>
                <a:latin typeface="Arial" panose="020B0604020202020204" pitchFamily="34" charset="0"/>
                <a:ea typeface="Calibri" panose="020F0502020204030204" pitchFamily="34" charset="0"/>
                <a:cs typeface="Arial" panose="020B0604020202020204" pitchFamily="34" charset="0"/>
              </a:rPr>
              <a:t>o</a:t>
            </a:r>
            <a:r>
              <a:rPr lang="en-US" sz="2000" spc="5" dirty="0">
                <a:effectLst/>
                <a:latin typeface="Arial" panose="020B0604020202020204" pitchFamily="34" charset="0"/>
                <a:ea typeface="Calibri" panose="020F0502020204030204" pitchFamily="34" charset="0"/>
                <a:cs typeface="Arial" panose="020B0604020202020204" pitchFamily="34" charset="0"/>
              </a:rPr>
              <a:t>n</a:t>
            </a:r>
            <a:r>
              <a:rPr lang="en-US" sz="2000" spc="5" dirty="0">
                <a:latin typeface="Arial" panose="020B0604020202020204" pitchFamily="34" charset="0"/>
                <a:ea typeface="Calibri" panose="020F0502020204030204" pitchFamily="34" charset="0"/>
                <a:cs typeface="Arial" panose="020B0604020202020204" pitchFamily="34" charset="0"/>
              </a:rPr>
              <a:t>s</a:t>
            </a:r>
            <a:endParaRPr lang="en-GB" sz="2000"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Title 2">
            <a:extLst>
              <a:ext uri="{FF2B5EF4-FFF2-40B4-BE49-F238E27FC236}">
                <a16:creationId xmlns:a16="http://schemas.microsoft.com/office/drawing/2014/main" id="{482634C7-9428-059A-0517-32CB2BD35442}"/>
              </a:ext>
            </a:extLst>
          </p:cNvPr>
          <p:cNvSpPr>
            <a:spLocks noGrp="1"/>
          </p:cNvSpPr>
          <p:nvPr>
            <p:ph type="title"/>
          </p:nvPr>
        </p:nvSpPr>
        <p:spPr/>
        <p:txBody>
          <a:bodyPr/>
          <a:lstStyle/>
          <a:p>
            <a:r>
              <a:rPr lang="en-GB" sz="3600" dirty="0"/>
              <a:t>CEOS Work Plan: Expected Outcomes</a:t>
            </a:r>
          </a:p>
        </p:txBody>
      </p:sp>
    </p:spTree>
    <p:extLst>
      <p:ext uri="{BB962C8B-B14F-4D97-AF65-F5344CB8AC3E}">
        <p14:creationId xmlns:p14="http://schemas.microsoft.com/office/powerpoint/2010/main" val="41480796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9627FFA-D558-9322-A553-AEBE6FFDE923}"/>
              </a:ext>
            </a:extLst>
          </p:cNvPr>
          <p:cNvSpPr>
            <a:spLocks noGrp="1"/>
          </p:cNvSpPr>
          <p:nvPr>
            <p:ph type="title"/>
          </p:nvPr>
        </p:nvSpPr>
        <p:spPr/>
        <p:txBody>
          <a:bodyPr/>
          <a:lstStyle/>
          <a:p>
            <a:r>
              <a:rPr lang="en-GB" sz="3600" dirty="0"/>
              <a:t>CEOS Organisational</a:t>
            </a:r>
            <a:r>
              <a:rPr lang="en-US" sz="3600" dirty="0"/>
              <a:t> Structure</a:t>
            </a:r>
          </a:p>
        </p:txBody>
      </p:sp>
      <p:sp>
        <p:nvSpPr>
          <p:cNvPr id="5" name="TextBox 4">
            <a:extLst>
              <a:ext uri="{FF2B5EF4-FFF2-40B4-BE49-F238E27FC236}">
                <a16:creationId xmlns:a16="http://schemas.microsoft.com/office/drawing/2014/main" id="{55172A9B-85F4-302D-77F4-3AF76AB6E061}"/>
              </a:ext>
            </a:extLst>
          </p:cNvPr>
          <p:cNvSpPr txBox="1"/>
          <p:nvPr/>
        </p:nvSpPr>
        <p:spPr>
          <a:xfrm>
            <a:off x="365423" y="1461706"/>
            <a:ext cx="5320784" cy="3170099"/>
          </a:xfrm>
          <a:prstGeom prst="rect">
            <a:avLst/>
          </a:prstGeom>
          <a:noFill/>
        </p:spPr>
        <p:txBody>
          <a:bodyPr wrap="square">
            <a:spAutoFit/>
          </a:bodyPr>
          <a:lstStyle/>
          <a:p>
            <a:r>
              <a:rPr lang="en-GB" sz="2000" dirty="0">
                <a:latin typeface="Arial" panose="020B0604020202020204" pitchFamily="34" charset="0"/>
                <a:cs typeface="Arial" panose="020B0604020202020204" pitchFamily="34" charset="0"/>
              </a:rPr>
              <a:t>T</a:t>
            </a:r>
            <a:r>
              <a:rPr lang="en-GB" sz="2000" dirty="0">
                <a:effectLst/>
                <a:latin typeface="Arial" panose="020B0604020202020204" pitchFamily="34" charset="0"/>
                <a:cs typeface="Arial" panose="020B0604020202020204" pitchFamily="34" charset="0"/>
              </a:rPr>
              <a:t>his organogram depicts the CEOS organisational structure, including the paths by which each CEOS entity reports to leadership.</a:t>
            </a:r>
          </a:p>
          <a:p>
            <a:endParaRPr lang="en-GB" sz="2000" dirty="0">
              <a:latin typeface="Arial" panose="020B0604020202020204" pitchFamily="34" charset="0"/>
              <a:cs typeface="Arial" panose="020B0604020202020204" pitchFamily="34" charset="0"/>
            </a:endParaRPr>
          </a:p>
          <a:p>
            <a:r>
              <a:rPr lang="en-GB" sz="2000" dirty="0">
                <a:effectLst/>
                <a:latin typeface="Arial" panose="020B0604020202020204" pitchFamily="34" charset="0"/>
                <a:cs typeface="Arial" panose="020B0604020202020204" pitchFamily="34" charset="0"/>
              </a:rPr>
              <a:t>Secondary reporting paths reflect augmented leadership arrangements that are normally put in place at the discretion of the entity charged with primary leadership responsibility. </a:t>
            </a:r>
            <a:endParaRPr lang="en-GB" sz="2000"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787FA1A6-91F5-27C3-2F43-23AD11555B47}"/>
              </a:ext>
            </a:extLst>
          </p:cNvPr>
          <p:cNvPicPr>
            <a:picLocks noChangeAspect="1"/>
          </p:cNvPicPr>
          <p:nvPr/>
        </p:nvPicPr>
        <p:blipFill>
          <a:blip r:embed="rId2"/>
          <a:stretch>
            <a:fillRect/>
          </a:stretch>
        </p:blipFill>
        <p:spPr>
          <a:xfrm>
            <a:off x="6794339" y="1099594"/>
            <a:ext cx="5231139" cy="5384545"/>
          </a:xfrm>
          <a:prstGeom prst="rect">
            <a:avLst/>
          </a:prstGeom>
        </p:spPr>
      </p:pic>
    </p:spTree>
    <p:extLst>
      <p:ext uri="{BB962C8B-B14F-4D97-AF65-F5344CB8AC3E}">
        <p14:creationId xmlns:p14="http://schemas.microsoft.com/office/powerpoint/2010/main" val="1222568037"/>
      </p:ext>
    </p:extLst>
  </p:cSld>
  <p:clrMapOvr>
    <a:masterClrMapping/>
  </p:clrMapOvr>
</p:sld>
</file>

<file path=ppt/theme/theme1.xml><?xml version="1.0" encoding="utf-8"?>
<a:theme xmlns:a="http://schemas.openxmlformats.org/drawingml/2006/main" name="ceos">
  <a:themeElements>
    <a:clrScheme name="Custom 2">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692a242a-a3b0-43b2-b81a-576b104cf8b0" xsi:nil="true"/>
    <lcf76f155ced4ddcb4097134ff3c332f xmlns="72c27b34-1b25-4250-b328-5bf8e959a2eb">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970FBBFFCD15449839570E9C06B93E3" ma:contentTypeVersion="16" ma:contentTypeDescription="Create a new document." ma:contentTypeScope="" ma:versionID="556cf6d4f93498bfeecd804fef4d1033">
  <xsd:schema xmlns:xsd="http://www.w3.org/2001/XMLSchema" xmlns:xs="http://www.w3.org/2001/XMLSchema" xmlns:p="http://schemas.microsoft.com/office/2006/metadata/properties" xmlns:ns2="72c27b34-1b25-4250-b328-5bf8e959a2eb" xmlns:ns3="692a242a-a3b0-43b2-b81a-576b104cf8b0" targetNamespace="http://schemas.microsoft.com/office/2006/metadata/properties" ma:root="true" ma:fieldsID="01ba9dfcf9754ccc23af77b7fac476ec" ns2:_="" ns3:_="">
    <xsd:import namespace="72c27b34-1b25-4250-b328-5bf8e959a2eb"/>
    <xsd:import namespace="692a242a-a3b0-43b2-b81a-576b104cf8b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MediaLengthInSeconds"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2c27b34-1b25-4250-b328-5bf8e959a2e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3e19eb1-911f-4d1b-90a6-c7d5047e8689"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692a242a-a3b0-43b2-b81a-576b104cf8b0"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1120871-c191-4b92-8506-6a011a618937}" ma:internalName="TaxCatchAll" ma:showField="CatchAllData" ma:web="692a242a-a3b0-43b2-b81a-576b104cf8b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4AB56E0-101E-46C0-A462-BF11C35F1FC6}">
  <ds:schemaRefs>
    <ds:schemaRef ds:uri="http://schemas.microsoft.com/sharepoint/v3/contenttype/forms"/>
  </ds:schemaRefs>
</ds:datastoreItem>
</file>

<file path=customXml/itemProps2.xml><?xml version="1.0" encoding="utf-8"?>
<ds:datastoreItem xmlns:ds="http://schemas.openxmlformats.org/officeDocument/2006/customXml" ds:itemID="{BA2F28DD-3C0A-4A2C-AA64-2816FD4CB4E6}">
  <ds:schemaRefs>
    <ds:schemaRef ds:uri="http://schemas.openxmlformats.org/package/2006/metadata/core-properties"/>
    <ds:schemaRef ds:uri="72c27b34-1b25-4250-b328-5bf8e959a2eb"/>
    <ds:schemaRef ds:uri="http://purl.org/dc/dcmitype/"/>
    <ds:schemaRef ds:uri="http://purl.org/dc/terms/"/>
    <ds:schemaRef ds:uri="http://schemas.microsoft.com/office/2006/documentManagement/types"/>
    <ds:schemaRef ds:uri="http://www.w3.org/XML/1998/namespace"/>
    <ds:schemaRef ds:uri="http://purl.org/dc/elements/1.1/"/>
    <ds:schemaRef ds:uri="692a242a-a3b0-43b2-b81a-576b104cf8b0"/>
    <ds:schemaRef ds:uri="http://schemas.microsoft.com/office/infopath/2007/PartnerControls"/>
    <ds:schemaRef ds:uri="http://schemas.microsoft.com/office/2006/metadata/properties"/>
  </ds:schemaRefs>
</ds:datastoreItem>
</file>

<file path=customXml/itemProps3.xml><?xml version="1.0" encoding="utf-8"?>
<ds:datastoreItem xmlns:ds="http://schemas.openxmlformats.org/officeDocument/2006/customXml" ds:itemID="{AAAB4E34-8C8C-475D-8EF5-14AC3D801BB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2c27b34-1b25-4250-b328-5bf8e959a2eb"/>
    <ds:schemaRef ds:uri="692a242a-a3b0-43b2-b81a-576b104cf8b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3976fa30-1907-4356-8241-62ea5e1c0256}" enabled="1" method="Standard" siteId="{9a5cacd0-2bef-4dd7-ac5c-7ebe1f54f495}" removed="0"/>
</clbl:labelList>
</file>

<file path=docProps/app.xml><?xml version="1.0" encoding="utf-8"?>
<Properties xmlns="http://schemas.openxmlformats.org/officeDocument/2006/extended-properties" xmlns:vt="http://schemas.openxmlformats.org/officeDocument/2006/docPropsVTypes">
  <TotalTime>19475</TotalTime>
  <Words>1538</Words>
  <Application>Microsoft Macintosh PowerPoint</Application>
  <PresentationFormat>Widescreen</PresentationFormat>
  <Paragraphs>309</Paragraphs>
  <Slides>12</Slides>
  <Notes>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Chalkboard</vt:lpstr>
      <vt:lpstr>Courier New</vt:lpstr>
      <vt:lpstr>Noto Sans Symbols</vt:lpstr>
      <vt:lpstr>Times New Roman</vt:lpstr>
      <vt:lpstr>Wingdings</vt:lpstr>
      <vt:lpstr>ceos</vt:lpstr>
      <vt:lpstr>Committee on Earth Observation Satellites</vt:lpstr>
      <vt:lpstr>PowerPoint Presentation</vt:lpstr>
      <vt:lpstr>CEOS Members and Associates</vt:lpstr>
      <vt:lpstr>CEOS Agency Missions</vt:lpstr>
      <vt:lpstr>PowerPoint Presentation</vt:lpstr>
      <vt:lpstr>PowerPoint Presentation</vt:lpstr>
      <vt:lpstr>CEOS Work Plan</vt:lpstr>
      <vt:lpstr>CEOS Work Plan: Expected Outcomes</vt:lpstr>
      <vt:lpstr>CEOS Organisational Structure</vt:lpstr>
      <vt:lpstr>CEOS Plenaries</vt:lpstr>
      <vt:lpstr>Engage with CEOS!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2022 CEOS Plenary  Presentation Template and Guidance</dc:title>
  <dc:creator>Marsal Olivier</dc:creator>
  <cp:lastModifiedBy>Marie-Claire Greening</cp:lastModifiedBy>
  <cp:revision>14</cp:revision>
  <cp:lastPrinted>2022-11-09T09:26:34Z</cp:lastPrinted>
  <dcterms:modified xsi:type="dcterms:W3CDTF">2024-01-03T12:41:27Z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0x0101005970FBBFFCD15449839570E9C06B93E3</vt:lpwstr>
  </property>
  <property fmtid="{D5CDD505-2E9C-101B-9397-08002B2CF9AE}" pid="3" name="MediaServiceImageTags">
    <vt:lpwstr/>
  </property>
</Properties>
</file>