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15"/>
  </p:notesMasterIdLst>
  <p:sldIdLst>
    <p:sldId id="256" r:id="rId5"/>
    <p:sldId id="285" r:id="rId6"/>
    <p:sldId id="303" r:id="rId7"/>
    <p:sldId id="304" r:id="rId8"/>
    <p:sldId id="305" r:id="rId9"/>
    <p:sldId id="306" r:id="rId10"/>
    <p:sldId id="307" r:id="rId11"/>
    <p:sldId id="308" r:id="rId12"/>
    <p:sldId id="309" r:id="rId13"/>
    <p:sldId id="277" r:id="rId14"/>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386C8-F990-094C-92C3-A81FDC530F28}" v="1" dt="2024-01-03T12:48:43.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1"/>
    <p:restoredTop sz="96181"/>
  </p:normalViewPr>
  <p:slideViewPr>
    <p:cSldViewPr snapToGrid="0">
      <p:cViewPr varScale="1">
        <p:scale>
          <a:sx n="113" d="100"/>
          <a:sy n="113" d="100"/>
        </p:scale>
        <p:origin x="200" y="2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ire Greening" userId="08966b7c-6558-4f96-8853-0c58b119906e" providerId="ADAL" clId="{615386C8-F990-094C-92C3-A81FDC530F28}"/>
    <pc:docChg chg="custSel modSld">
      <pc:chgData name="Marie-Claire Greening" userId="08966b7c-6558-4f96-8853-0c58b119906e" providerId="ADAL" clId="{615386C8-F990-094C-92C3-A81FDC530F28}" dt="2024-01-03T12:48:54.959" v="52" actId="1037"/>
      <pc:docMkLst>
        <pc:docMk/>
      </pc:docMkLst>
      <pc:sldChg chg="modSp mod">
        <pc:chgData name="Marie-Claire Greening" userId="08966b7c-6558-4f96-8853-0c58b119906e" providerId="ADAL" clId="{615386C8-F990-094C-92C3-A81FDC530F28}" dt="2024-01-03T12:47:33.793" v="13" actId="20577"/>
        <pc:sldMkLst>
          <pc:docMk/>
          <pc:sldMk cId="0" sldId="256"/>
        </pc:sldMkLst>
        <pc:spChg chg="mod">
          <ac:chgData name="Marie-Claire Greening" userId="08966b7c-6558-4f96-8853-0c58b119906e" providerId="ADAL" clId="{615386C8-F990-094C-92C3-A81FDC530F28}" dt="2024-01-03T12:47:33.793" v="13" actId="20577"/>
          <ac:spMkLst>
            <pc:docMk/>
            <pc:sldMk cId="0" sldId="256"/>
            <ac:spMk id="67" creationId="{00000000-0000-0000-0000-000000000000}"/>
          </ac:spMkLst>
        </pc:spChg>
      </pc:sldChg>
      <pc:sldChg chg="addSp delSp modSp mod">
        <pc:chgData name="Marie-Claire Greening" userId="08966b7c-6558-4f96-8853-0c58b119906e" providerId="ADAL" clId="{615386C8-F990-094C-92C3-A81FDC530F28}" dt="2024-01-03T12:48:54.959" v="52" actId="1037"/>
        <pc:sldMkLst>
          <pc:docMk/>
          <pc:sldMk cId="3680952382" sldId="309"/>
        </pc:sldMkLst>
        <pc:spChg chg="mod">
          <ac:chgData name="Marie-Claire Greening" userId="08966b7c-6558-4f96-8853-0c58b119906e" providerId="ADAL" clId="{615386C8-F990-094C-92C3-A81FDC530F28}" dt="2024-01-03T12:48:35.678" v="26" actId="20577"/>
          <ac:spMkLst>
            <pc:docMk/>
            <pc:sldMk cId="3680952382" sldId="309"/>
            <ac:spMk id="9" creationId="{4E440F56-2ED2-4D60-4195-38D9D150D2AF}"/>
          </ac:spMkLst>
        </pc:spChg>
        <pc:picChg chg="del">
          <ac:chgData name="Marie-Claire Greening" userId="08966b7c-6558-4f96-8853-0c58b119906e" providerId="ADAL" clId="{615386C8-F990-094C-92C3-A81FDC530F28}" dt="2024-01-03T12:48:43.074" v="27" actId="478"/>
          <ac:picMkLst>
            <pc:docMk/>
            <pc:sldMk cId="3680952382" sldId="309"/>
            <ac:picMk id="2" creationId="{54A15256-53FE-88A2-9100-ED675DDD6B16}"/>
          </ac:picMkLst>
        </pc:picChg>
        <pc:picChg chg="add mod">
          <ac:chgData name="Marie-Claire Greening" userId="08966b7c-6558-4f96-8853-0c58b119906e" providerId="ADAL" clId="{615386C8-F990-094C-92C3-A81FDC530F28}" dt="2024-01-03T12:48:54.959" v="52" actId="1037"/>
          <ac:picMkLst>
            <pc:docMk/>
            <pc:sldMk cId="3680952382" sldId="309"/>
            <ac:picMk id="4" creationId="{08CC10AC-2D12-072A-D7B8-CE80E7BB7B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920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671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3972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3749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4641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8275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691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2636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72" y="6562800"/>
            <a:ext cx="64488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b="1" dirty="0">
                <a:solidFill>
                  <a:schemeClr val="accent1"/>
                </a:solidFill>
              </a:rPr>
              <a:t>CEOS Virtual Constellations</a:t>
            </a:r>
            <a:endParaRPr b="1" dirty="0">
              <a:solidFill>
                <a:schemeClr val="accent1"/>
              </a:solidFill>
            </a:endParaRPr>
          </a:p>
          <a:p>
            <a:pPr marL="0" marR="0" lvl="0" indent="0" algn="l" rtl="0">
              <a:spcBef>
                <a:spcPts val="0"/>
              </a:spcBef>
              <a:spcAft>
                <a:spcPts val="0"/>
              </a:spcAft>
              <a:buNone/>
            </a:pP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ceos.org/ourwork/virtual-constellations/p-v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ceos.org/ourwork/virtual-constellations/ac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80394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600" dirty="0"/>
              <a:t>Committee on</a:t>
            </a:r>
            <a:br>
              <a:rPr lang="en-GB" sz="4600" dirty="0"/>
            </a:br>
            <a:r>
              <a:rPr lang="en-GB" sz="4600" dirty="0"/>
              <a:t>Earth</a:t>
            </a:r>
            <a:br>
              <a:rPr lang="en-GB" sz="4600" dirty="0"/>
            </a:br>
            <a:r>
              <a:rPr lang="en-GB" sz="4600" dirty="0"/>
              <a:t>Observation</a:t>
            </a:r>
            <a:br>
              <a:rPr lang="en-GB" sz="4600" dirty="0"/>
            </a:br>
            <a:r>
              <a:rPr lang="en-GB" sz="4600" dirty="0"/>
              <a:t>Satellites</a:t>
            </a:r>
            <a:endParaRPr sz="4000" i="1" dirty="0"/>
          </a:p>
        </p:txBody>
      </p:sp>
      <p:sp>
        <p:nvSpPr>
          <p:cNvPr id="67" name="Google Shape;67;p7"/>
          <p:cNvSpPr/>
          <p:nvPr/>
        </p:nvSpPr>
        <p:spPr>
          <a:xfrm>
            <a:off x="6704630" y="4599473"/>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r>
              <a:rPr lang="en-GB" sz="2200" b="1" i="1" dirty="0">
                <a:solidFill>
                  <a:schemeClr val="accent1"/>
                </a:solidFill>
              </a:rPr>
              <a:t>CEOS Virtual Constellations</a:t>
            </a:r>
          </a:p>
          <a:p>
            <a:pPr marL="0" marR="0" lvl="0" indent="0" algn="r" rtl="0">
              <a:lnSpc>
                <a:spcPct val="150000"/>
              </a:lnSpc>
              <a:spcBef>
                <a:spcPts val="0"/>
              </a:spcBef>
              <a:spcAft>
                <a:spcPts val="0"/>
              </a:spcAft>
              <a:buNone/>
            </a:pPr>
            <a:r>
              <a:rPr lang="en-GB" sz="2200" b="1" i="1" dirty="0">
                <a:solidFill>
                  <a:schemeClr val="accent1"/>
                </a:solidFill>
              </a:rPr>
              <a:t>January 2024</a:t>
            </a:r>
            <a:endParaRPr lang="fr-FR" sz="2200" b="1" i="1"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endParaRPr lang="fr-FR" sz="2200" b="1" i="0"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257E7938-20E3-ACC2-2BDF-FC76947008BE}"/>
              </a:ext>
            </a:extLst>
          </p:cNvPr>
          <p:cNvSpPr txBox="1"/>
          <p:nvPr/>
        </p:nvSpPr>
        <p:spPr>
          <a:xfrm>
            <a:off x="7575884" y="327095"/>
            <a:ext cx="29718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i="1" dirty="0">
                <a:solidFill>
                  <a:schemeClr val="bg1"/>
                </a:solidFill>
                <a:latin typeface="Chalkboard" panose="03050602040202020205" pitchFamily="66" charset="77"/>
              </a:rPr>
              <a:t>Viewing Earth</a:t>
            </a:r>
          </a:p>
          <a:p>
            <a:pPr marL="541338" lvl="2" indent="-541338" algn="l" rtl="0" latinLnBrk="1" hangingPunct="0"/>
            <a:r>
              <a:rPr lang="en-US" sz="2400" i="1" dirty="0">
                <a:solidFill>
                  <a:schemeClr val="bg1"/>
                </a:solidFill>
                <a:latin typeface="Chalkboard" panose="03050602040202020205" pitchFamily="66" charset="77"/>
              </a:rPr>
              <a:t>	Serving Society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6965" y="1740842"/>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4000" i="1" dirty="0"/>
          </a:p>
        </p:txBody>
      </p:sp>
      <p:sp>
        <p:nvSpPr>
          <p:cNvPr id="2" name="Google Shape;67;p7">
            <a:extLst>
              <a:ext uri="{FF2B5EF4-FFF2-40B4-BE49-F238E27FC236}">
                <a16:creationId xmlns:a16="http://schemas.microsoft.com/office/drawing/2014/main" id="{F757B9D6-6F1E-370F-2F64-9E56EEA1876E}"/>
              </a:ext>
            </a:extLst>
          </p:cNvPr>
          <p:cNvSpPr/>
          <p:nvPr/>
        </p:nvSpPr>
        <p:spPr>
          <a:xfrm>
            <a:off x="7043738" y="3925705"/>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fr-FR" sz="2200" b="1" i="0" u="none" strike="noStrike" cap="none" dirty="0">
                <a:solidFill>
                  <a:schemeClr val="accent1"/>
                </a:solidFill>
                <a:latin typeface="Arial"/>
                <a:ea typeface="Arial"/>
                <a:cs typeface="Arial"/>
                <a:sym typeface="Arial"/>
              </a:rPr>
              <a:t>   </a:t>
            </a:r>
          </a:p>
        </p:txBody>
      </p:sp>
    </p:spTree>
    <p:extLst>
      <p:ext uri="{BB962C8B-B14F-4D97-AF65-F5344CB8AC3E}">
        <p14:creationId xmlns:p14="http://schemas.microsoft.com/office/powerpoint/2010/main" val="296833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137D23-E2BC-4248-D116-DB413370C64B}"/>
              </a:ext>
            </a:extLst>
          </p:cNvPr>
          <p:cNvSpPr>
            <a:spLocks noGrp="1"/>
          </p:cNvSpPr>
          <p:nvPr>
            <p:ph type="body" idx="1"/>
          </p:nvPr>
        </p:nvSpPr>
        <p:spPr>
          <a:xfrm>
            <a:off x="176048" y="1177920"/>
            <a:ext cx="11828718" cy="4662871"/>
          </a:xfrm>
        </p:spPr>
        <p:txBody>
          <a:bodyPr/>
          <a:lstStyle/>
          <a:p>
            <a:pPr marL="50800" indent="0" fontAlgn="base">
              <a:lnSpc>
                <a:spcPct val="100000"/>
              </a:lnSpc>
              <a:spcBef>
                <a:spcPts val="0"/>
              </a:spcBef>
              <a:buClr>
                <a:srgbClr val="000000"/>
              </a:buClr>
              <a:buSzPct val="100000"/>
              <a:buNone/>
              <a:defRPr>
                <a:solidFill>
                  <a:srgbClr val="000000"/>
                </a:solidFill>
              </a:defRPr>
            </a:pPr>
            <a:r>
              <a:rPr lang="en-AU" sz="2000" dirty="0">
                <a:solidFill>
                  <a:srgbClr val="000000"/>
                </a:solidFill>
              </a:rPr>
              <a:t>The CEOS Virtual Constellations (VCs) are a set of space </a:t>
            </a:r>
            <a:r>
              <a:rPr lang="uk-UA" sz="2000" dirty="0">
                <a:solidFill>
                  <a:srgbClr val="000000"/>
                </a:solidFill>
              </a:rPr>
              <a:t>&amp;</a:t>
            </a:r>
            <a:r>
              <a:rPr lang="en-AU" sz="2000" dirty="0">
                <a:solidFill>
                  <a:srgbClr val="000000"/>
                </a:solidFill>
              </a:rPr>
              <a:t> ground segment capabilities operating in a coordinated manner to meet a combined/common set of EO requirements.  The VCs aim to demonstrate the value of collaborative partnerships in addressing key observational gaps </a:t>
            </a:r>
            <a:r>
              <a:rPr lang="en-GB" sz="2000" dirty="0">
                <a:solidFill>
                  <a:srgbClr val="000000"/>
                </a:solidFill>
              </a:rPr>
              <a:t>and</a:t>
            </a:r>
            <a:r>
              <a:rPr lang="en-AU" sz="2000" dirty="0">
                <a:solidFill>
                  <a:srgbClr val="000000"/>
                </a:solidFill>
              </a:rPr>
              <a:t> to bridge multiple SBAs while maintaining the independence of individual contributions.  The focus of the collaboration is to facilitate dialogue from “all topics, all agencies” to small, specialised groups with the aim to provide guidance on the design </a:t>
            </a:r>
            <a:r>
              <a:rPr lang="uk-UA" sz="2000" dirty="0">
                <a:solidFill>
                  <a:srgbClr val="000000"/>
                </a:solidFill>
              </a:rPr>
              <a:t>&amp;</a:t>
            </a:r>
            <a:r>
              <a:rPr lang="en-AU" sz="2000" dirty="0">
                <a:solidFill>
                  <a:srgbClr val="000000"/>
                </a:solidFill>
              </a:rPr>
              <a:t> development of future systems to meet a broad spectrum of EO requirements.</a:t>
            </a:r>
          </a:p>
          <a:p>
            <a:pPr marL="50800" indent="0" fontAlgn="base">
              <a:lnSpc>
                <a:spcPct val="100000"/>
              </a:lnSpc>
              <a:spcBef>
                <a:spcPts val="0"/>
              </a:spcBef>
              <a:buClr>
                <a:srgbClr val="000000"/>
              </a:buClr>
              <a:buSzPct val="100000"/>
              <a:buNone/>
              <a:defRPr>
                <a:solidFill>
                  <a:srgbClr val="000000"/>
                </a:solidFill>
              </a:defRPr>
            </a:pPr>
            <a:endParaRPr lang="en-GB" sz="1200" dirty="0"/>
          </a:p>
          <a:p>
            <a:pPr marL="50800" lvl="0" indent="1373188" fontAlgn="base">
              <a:lnSpc>
                <a:spcPct val="100000"/>
              </a:lnSpc>
              <a:spcBef>
                <a:spcPts val="0"/>
              </a:spcBef>
              <a:buClr>
                <a:srgbClr val="000000"/>
              </a:buClr>
              <a:buSzPct val="100000"/>
              <a:buFont typeface="Arial"/>
              <a:buNone/>
              <a:defRPr>
                <a:solidFill>
                  <a:srgbClr val="000000"/>
                </a:solidFill>
              </a:defRPr>
            </a:pPr>
            <a:r>
              <a:rPr lang="en-AU" sz="2000" dirty="0">
                <a:solidFill>
                  <a:srgbClr val="000000"/>
                </a:solidFill>
              </a:rPr>
              <a:t>There are seven CEOS Virtual Constellations: </a:t>
            </a:r>
          </a:p>
          <a:p>
            <a:pPr marL="50800" lvl="0" indent="0" fontAlgn="base">
              <a:lnSpc>
                <a:spcPct val="100000"/>
              </a:lnSpc>
              <a:spcBef>
                <a:spcPts val="0"/>
              </a:spcBef>
              <a:buClr>
                <a:srgbClr val="000000"/>
              </a:buClr>
              <a:buSzPct val="100000"/>
              <a:buFont typeface="Arial"/>
              <a:buNone/>
              <a:defRPr>
                <a:solidFill>
                  <a:srgbClr val="000000"/>
                </a:solidFill>
              </a:defRPr>
            </a:pPr>
            <a:endParaRPr lang="en-AU" sz="600" dirty="0">
              <a:solidFill>
                <a:srgbClr val="000000"/>
              </a:solidFill>
            </a:endParaRPr>
          </a:p>
          <a:p>
            <a:pPr marL="2319338" lvl="1" indent="439738" fontAlgn="base">
              <a:buFont typeface="Wingdings" pitchFamily="2" charset="2"/>
              <a:buChar char="§"/>
            </a:pPr>
            <a:r>
              <a:rPr lang="en-AU" sz="2000" b="1" dirty="0">
                <a:solidFill>
                  <a:srgbClr val="000000"/>
                </a:solidFill>
              </a:rPr>
              <a:t>Atmospheric Composition</a:t>
            </a:r>
            <a:r>
              <a:rPr lang="en-AU" sz="2000" dirty="0">
                <a:solidFill>
                  <a:srgbClr val="000000"/>
                </a:solidFill>
              </a:rPr>
              <a:t> (AC-VC)</a:t>
            </a:r>
          </a:p>
          <a:p>
            <a:pPr marL="2319338" lvl="1" indent="439738" fontAlgn="base">
              <a:buFont typeface="Wingdings" pitchFamily="2" charset="2"/>
              <a:buChar char="§"/>
            </a:pPr>
            <a:r>
              <a:rPr lang="en-AU" sz="2000" b="1" dirty="0">
                <a:solidFill>
                  <a:srgbClr val="000000"/>
                </a:solidFill>
              </a:rPr>
              <a:t>Land Surface Imaging</a:t>
            </a:r>
            <a:r>
              <a:rPr lang="en-AU" sz="2000" dirty="0">
                <a:solidFill>
                  <a:srgbClr val="000000"/>
                </a:solidFill>
              </a:rPr>
              <a:t> (LSI-VC)</a:t>
            </a:r>
          </a:p>
          <a:p>
            <a:pPr marL="2319338" lvl="1" indent="439738" fontAlgn="base">
              <a:buFont typeface="Wingdings" pitchFamily="2" charset="2"/>
              <a:buChar char="§"/>
            </a:pPr>
            <a:r>
              <a:rPr lang="en-AU" sz="2000" b="1" dirty="0">
                <a:solidFill>
                  <a:srgbClr val="000000"/>
                </a:solidFill>
              </a:rPr>
              <a:t>Ocean Colour Radiometry </a:t>
            </a:r>
            <a:r>
              <a:rPr lang="en-AU" sz="2000" dirty="0">
                <a:solidFill>
                  <a:srgbClr val="000000"/>
                </a:solidFill>
              </a:rPr>
              <a:t>(OCR-VC)</a:t>
            </a:r>
          </a:p>
          <a:p>
            <a:pPr marL="2319338" lvl="1" indent="439738" fontAlgn="base">
              <a:buFont typeface="Wingdings" pitchFamily="2" charset="2"/>
              <a:buChar char="§"/>
            </a:pPr>
            <a:r>
              <a:rPr lang="en-AU" sz="2000" b="1" dirty="0">
                <a:solidFill>
                  <a:srgbClr val="000000"/>
                </a:solidFill>
              </a:rPr>
              <a:t>Ocean Surface Topography</a:t>
            </a:r>
            <a:r>
              <a:rPr lang="en-AU" sz="2000" dirty="0">
                <a:solidFill>
                  <a:srgbClr val="000000"/>
                </a:solidFill>
              </a:rPr>
              <a:t> (OST-VC)</a:t>
            </a:r>
          </a:p>
          <a:p>
            <a:pPr marL="2319338" lvl="1" indent="439738" fontAlgn="base">
              <a:buFont typeface="Wingdings" pitchFamily="2" charset="2"/>
              <a:buChar char="§"/>
            </a:pPr>
            <a:r>
              <a:rPr lang="en-AU" sz="2000" b="1" dirty="0">
                <a:solidFill>
                  <a:srgbClr val="000000"/>
                </a:solidFill>
              </a:rPr>
              <a:t>Ocean Surface Vector Wind </a:t>
            </a:r>
            <a:r>
              <a:rPr lang="en-AU" sz="2000" dirty="0">
                <a:solidFill>
                  <a:srgbClr val="000000"/>
                </a:solidFill>
              </a:rPr>
              <a:t>(OSVW-VC)</a:t>
            </a:r>
          </a:p>
          <a:p>
            <a:pPr marL="2319338" lvl="1" indent="439738" fontAlgn="base">
              <a:buFont typeface="Wingdings" pitchFamily="2" charset="2"/>
              <a:buChar char="§"/>
            </a:pPr>
            <a:r>
              <a:rPr lang="en-AU" sz="2000" b="1" dirty="0">
                <a:solidFill>
                  <a:srgbClr val="000000"/>
                </a:solidFill>
              </a:rPr>
              <a:t>Precipitation</a:t>
            </a:r>
            <a:r>
              <a:rPr lang="en-AU" sz="2000" dirty="0">
                <a:solidFill>
                  <a:srgbClr val="000000"/>
                </a:solidFill>
              </a:rPr>
              <a:t> (P-VC)</a:t>
            </a:r>
          </a:p>
          <a:p>
            <a:pPr marL="2319338" lvl="1" indent="439738" fontAlgn="base">
              <a:buFont typeface="Wingdings" pitchFamily="2" charset="2"/>
              <a:buChar char="§"/>
            </a:pPr>
            <a:r>
              <a:rPr lang="en-AU" sz="2000" b="1" dirty="0">
                <a:solidFill>
                  <a:srgbClr val="000000"/>
                </a:solidFill>
              </a:rPr>
              <a:t>Sea Surface Temperature </a:t>
            </a:r>
            <a:r>
              <a:rPr lang="en-AU" sz="2000" dirty="0">
                <a:solidFill>
                  <a:srgbClr val="000000"/>
                </a:solidFill>
              </a:rPr>
              <a:t>(SST-VC)</a:t>
            </a:r>
          </a:p>
          <a:p>
            <a:endParaRPr lang="en-GB" sz="2000" dirty="0"/>
          </a:p>
        </p:txBody>
      </p:sp>
      <p:sp>
        <p:nvSpPr>
          <p:cNvPr id="3" name="Title 2">
            <a:extLst>
              <a:ext uri="{FF2B5EF4-FFF2-40B4-BE49-F238E27FC236}">
                <a16:creationId xmlns:a16="http://schemas.microsoft.com/office/drawing/2014/main" id="{781BAAE9-0BA2-7450-3EDE-05B3A834F6B2}"/>
              </a:ext>
            </a:extLst>
          </p:cNvPr>
          <p:cNvSpPr>
            <a:spLocks noGrp="1"/>
          </p:cNvSpPr>
          <p:nvPr>
            <p:ph type="title"/>
          </p:nvPr>
        </p:nvSpPr>
        <p:spPr>
          <a:xfrm>
            <a:off x="176048" y="159829"/>
            <a:ext cx="9386864" cy="779002"/>
          </a:xfrm>
        </p:spPr>
        <p:txBody>
          <a:bodyPr/>
          <a:lstStyle/>
          <a:p>
            <a:r>
              <a:rPr lang="en-GB" sz="3600" dirty="0"/>
              <a:t>CEOS Virtual Constellations</a:t>
            </a:r>
          </a:p>
        </p:txBody>
      </p:sp>
    </p:spTree>
    <p:extLst>
      <p:ext uri="{BB962C8B-B14F-4D97-AF65-F5344CB8AC3E}">
        <p14:creationId xmlns:p14="http://schemas.microsoft.com/office/powerpoint/2010/main" val="364337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AC-VC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596172"/>
            <a:ext cx="11808913" cy="1323439"/>
          </a:xfrm>
          <a:prstGeom prst="rect">
            <a:avLst/>
          </a:prstGeom>
          <a:noFill/>
        </p:spPr>
        <p:txBody>
          <a:bodyPr wrap="square">
            <a:spAutoFit/>
          </a:bodyPr>
          <a:lstStyle/>
          <a:p>
            <a:pPr algn="l" fontAlgn="base"/>
            <a:r>
              <a:rPr lang="en-GB" sz="2000" dirty="0"/>
              <a:t>The CEOS Atmospheric Composition Virtual Constellation (AC-VC) collaboration collects and delivers data to improve monitoring, assessment, and predictive capabilities for changes in the ozone layer, air quality, and climate forcing associated with changes in the environment through coordination of existing and future international space assets.</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https://ceos.org/ourwork/virtual-constellations/acc/</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712200" y="3868620"/>
            <a:ext cx="3362890" cy="2554545"/>
          </a:xfrm>
          <a:prstGeom prst="rect">
            <a:avLst/>
          </a:prstGeom>
          <a:noFill/>
          <a:ln w="25400">
            <a:solidFill>
              <a:schemeClr val="tx1"/>
            </a:solidFill>
          </a:ln>
        </p:spPr>
        <p:txBody>
          <a:bodyPr wrap="square" rtlCol="0">
            <a:spAutoFit/>
          </a:bodyPr>
          <a:lstStyle/>
          <a:p>
            <a:pPr algn="r"/>
            <a:r>
              <a:rPr lang="en-GB" sz="2000" dirty="0"/>
              <a:t>CEOS AC-VC Co-leads</a:t>
            </a:r>
          </a:p>
          <a:p>
            <a:pPr algn="r"/>
            <a:endParaRPr lang="en-GB" sz="2000" dirty="0"/>
          </a:p>
          <a:p>
            <a:pPr algn="r"/>
            <a:r>
              <a:rPr lang="en-GB" sz="2000" i="1" dirty="0"/>
              <a:t>Barry </a:t>
            </a:r>
            <a:r>
              <a:rPr lang="en-GB" sz="2000" i="1" dirty="0" err="1"/>
              <a:t>Lefer</a:t>
            </a:r>
            <a:endParaRPr lang="en-GB" sz="2000" i="1" dirty="0"/>
          </a:p>
          <a:p>
            <a:pPr algn="r"/>
            <a:endParaRPr lang="en-GB" sz="2000" dirty="0"/>
          </a:p>
          <a:p>
            <a:pPr algn="r"/>
            <a:r>
              <a:rPr lang="en-GB" sz="2000" i="1" dirty="0"/>
              <a:t>Ben </a:t>
            </a:r>
            <a:r>
              <a:rPr lang="en-GB" sz="2000" i="1" dirty="0" err="1"/>
              <a:t>Veihelmann</a:t>
            </a:r>
            <a:endParaRPr lang="en-GB" sz="2000" i="1" dirty="0"/>
          </a:p>
          <a:p>
            <a:pPr algn="r"/>
            <a:endParaRPr lang="en-GB" sz="2000" i="1" dirty="0"/>
          </a:p>
          <a:p>
            <a:pPr algn="r"/>
            <a:r>
              <a:rPr lang="en-GB" sz="2000" i="1" dirty="0" err="1"/>
              <a:t>Tanimoto</a:t>
            </a:r>
            <a:r>
              <a:rPr lang="en-GB" sz="2000" i="1" dirty="0"/>
              <a:t> Hiroshi</a:t>
            </a:r>
          </a:p>
          <a:p>
            <a:pPr algn="r"/>
            <a:endParaRPr lang="en-GB" sz="2000" i="1" dirty="0"/>
          </a:p>
        </p:txBody>
      </p:sp>
      <p:pic>
        <p:nvPicPr>
          <p:cNvPr id="13" name="Picture 12">
            <a:extLst>
              <a:ext uri="{FF2B5EF4-FFF2-40B4-BE49-F238E27FC236}">
                <a16:creationId xmlns:a16="http://schemas.microsoft.com/office/drawing/2014/main" id="{085D5360-7E72-D8FD-CC2B-8F4D89CDEF2C}"/>
              </a:ext>
            </a:extLst>
          </p:cNvPr>
          <p:cNvPicPr>
            <a:picLocks noChangeAspect="1"/>
          </p:cNvPicPr>
          <p:nvPr/>
        </p:nvPicPr>
        <p:blipFill>
          <a:blip r:embed="rId4"/>
          <a:stretch>
            <a:fillRect/>
          </a:stretch>
        </p:blipFill>
        <p:spPr>
          <a:xfrm>
            <a:off x="9088507" y="5706832"/>
            <a:ext cx="948809" cy="562444"/>
          </a:xfrm>
          <a:prstGeom prst="rect">
            <a:avLst/>
          </a:prstGeom>
        </p:spPr>
      </p:pic>
      <p:pic>
        <p:nvPicPr>
          <p:cNvPr id="2" name="Picture 1">
            <a:extLst>
              <a:ext uri="{FF2B5EF4-FFF2-40B4-BE49-F238E27FC236}">
                <a16:creationId xmlns:a16="http://schemas.microsoft.com/office/drawing/2014/main" id="{54A15256-53FE-88A2-9100-ED675DDD6B16}"/>
              </a:ext>
            </a:extLst>
          </p:cNvPr>
          <p:cNvPicPr>
            <a:picLocks noChangeAspect="1"/>
          </p:cNvPicPr>
          <p:nvPr/>
        </p:nvPicPr>
        <p:blipFill>
          <a:blip r:embed="rId5"/>
          <a:stretch>
            <a:fillRect/>
          </a:stretch>
        </p:blipFill>
        <p:spPr>
          <a:xfrm>
            <a:off x="9833447" y="4360396"/>
            <a:ext cx="763056" cy="635091"/>
          </a:xfrm>
          <a:prstGeom prst="rect">
            <a:avLst/>
          </a:prstGeom>
        </p:spPr>
      </p:pic>
      <p:pic>
        <p:nvPicPr>
          <p:cNvPr id="4" name="Picture 3">
            <a:extLst>
              <a:ext uri="{FF2B5EF4-FFF2-40B4-BE49-F238E27FC236}">
                <a16:creationId xmlns:a16="http://schemas.microsoft.com/office/drawing/2014/main" id="{E9457313-1D92-0395-CA3B-3EAA3D4D22B2}"/>
              </a:ext>
            </a:extLst>
          </p:cNvPr>
          <p:cNvPicPr>
            <a:picLocks noChangeAspect="1"/>
          </p:cNvPicPr>
          <p:nvPr/>
        </p:nvPicPr>
        <p:blipFill>
          <a:blip r:embed="rId6"/>
          <a:stretch>
            <a:fillRect/>
          </a:stretch>
        </p:blipFill>
        <p:spPr>
          <a:xfrm>
            <a:off x="8871831" y="5076109"/>
            <a:ext cx="1165485" cy="463995"/>
          </a:xfrm>
          <a:prstGeom prst="rect">
            <a:avLst/>
          </a:prstGeom>
        </p:spPr>
      </p:pic>
    </p:spTree>
    <p:extLst>
      <p:ext uri="{BB962C8B-B14F-4D97-AF65-F5344CB8AC3E}">
        <p14:creationId xmlns:p14="http://schemas.microsoft.com/office/powerpoint/2010/main" val="303282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a:xfrm>
            <a:off x="142452" y="181596"/>
            <a:ext cx="9386864" cy="779002"/>
          </a:xfrm>
        </p:spPr>
        <p:txBody>
          <a:bodyPr/>
          <a:lstStyle/>
          <a:p>
            <a:r>
              <a:rPr lang="en-GB" sz="3600" dirty="0"/>
              <a:t>CEOS LSI-VC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446717"/>
            <a:ext cx="11808913" cy="2554545"/>
          </a:xfrm>
          <a:prstGeom prst="rect">
            <a:avLst/>
          </a:prstGeom>
          <a:noFill/>
        </p:spPr>
        <p:txBody>
          <a:bodyPr wrap="square">
            <a:spAutoFit/>
          </a:bodyPr>
          <a:lstStyle/>
          <a:p>
            <a:pPr fontAlgn="base"/>
            <a:r>
              <a:rPr lang="en-GB" sz="2000" dirty="0"/>
              <a:t>The Land Surface Imaging Virtual Constellation (LSI-VC) engages in overarching collaboration to maximise the value derived from CEOS Agency land surface imaging assets and activities.</a:t>
            </a:r>
          </a:p>
          <a:p>
            <a:pPr fontAlgn="base"/>
            <a:endParaRPr lang="en-GB" sz="2000" dirty="0"/>
          </a:p>
          <a:p>
            <a:pPr algn="l" fontAlgn="base"/>
            <a:r>
              <a:rPr lang="en-GB" sz="2000" dirty="0"/>
              <a:t>The LSI-VC facilitates coordinated and optimised land surface imaging contributions from CEOS Agencies to enable access to fundamental measurement products in support of confirmed/validated requirements linked to adopted CEOS priorities.  These priorities are typically derived from scientific users and key stakeholders, such as UN agencies/programmes and GEO.</a:t>
            </a:r>
          </a:p>
          <a:p>
            <a:pPr algn="l" fontAlgn="base"/>
            <a:endParaRPr lang="en-GB" sz="2000" dirty="0"/>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https://ceos.org/ourwork/virtual-constellations/lsi/</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712200" y="3868620"/>
            <a:ext cx="3362890" cy="2554545"/>
          </a:xfrm>
          <a:prstGeom prst="rect">
            <a:avLst/>
          </a:prstGeom>
          <a:noFill/>
          <a:ln w="25400">
            <a:solidFill>
              <a:schemeClr val="tx1"/>
            </a:solidFill>
          </a:ln>
        </p:spPr>
        <p:txBody>
          <a:bodyPr wrap="square" rtlCol="0">
            <a:spAutoFit/>
          </a:bodyPr>
          <a:lstStyle/>
          <a:p>
            <a:pPr algn="r"/>
            <a:r>
              <a:rPr lang="en-GB" sz="2000" dirty="0"/>
              <a:t>CEOS LSI-VC Co-leads</a:t>
            </a:r>
          </a:p>
          <a:p>
            <a:pPr algn="r"/>
            <a:endParaRPr lang="en-GB" sz="2000" dirty="0"/>
          </a:p>
          <a:p>
            <a:pPr algn="r"/>
            <a:r>
              <a:rPr lang="en-GB" sz="2000" i="1" dirty="0"/>
              <a:t>Steve </a:t>
            </a:r>
            <a:r>
              <a:rPr lang="en-GB" sz="2000" i="1" dirty="0" err="1"/>
              <a:t>Labahn</a:t>
            </a:r>
            <a:endParaRPr lang="en-GB" sz="2000" i="1" dirty="0"/>
          </a:p>
          <a:p>
            <a:pPr algn="r"/>
            <a:endParaRPr lang="en-GB" sz="2000" dirty="0"/>
          </a:p>
          <a:p>
            <a:pPr algn="r"/>
            <a:r>
              <a:rPr lang="en-GB" sz="2000" i="1" dirty="0" err="1"/>
              <a:t>Andreia</a:t>
            </a:r>
            <a:r>
              <a:rPr lang="en-GB" sz="2000" i="1" dirty="0"/>
              <a:t> Siqueira</a:t>
            </a:r>
          </a:p>
          <a:p>
            <a:pPr algn="r"/>
            <a:endParaRPr lang="en-GB" sz="2000" i="1" dirty="0"/>
          </a:p>
          <a:p>
            <a:pPr algn="r"/>
            <a:r>
              <a:rPr lang="en-GB" sz="2000" i="1" dirty="0"/>
              <a:t>Peter Strobl</a:t>
            </a:r>
          </a:p>
          <a:p>
            <a:pPr algn="r"/>
            <a:endParaRPr lang="en-GB" sz="2000" i="1" dirty="0"/>
          </a:p>
        </p:txBody>
      </p:sp>
      <p:pic>
        <p:nvPicPr>
          <p:cNvPr id="5" name="Picture 4">
            <a:extLst>
              <a:ext uri="{FF2B5EF4-FFF2-40B4-BE49-F238E27FC236}">
                <a16:creationId xmlns:a16="http://schemas.microsoft.com/office/drawing/2014/main" id="{D1833420-076E-BED9-0528-BCADBF1F4560}"/>
              </a:ext>
            </a:extLst>
          </p:cNvPr>
          <p:cNvPicPr>
            <a:picLocks noChangeAspect="1"/>
          </p:cNvPicPr>
          <p:nvPr/>
        </p:nvPicPr>
        <p:blipFill>
          <a:blip r:embed="rId4"/>
          <a:stretch>
            <a:fillRect/>
          </a:stretch>
        </p:blipFill>
        <p:spPr>
          <a:xfrm>
            <a:off x="9088507" y="4439311"/>
            <a:ext cx="1239405" cy="463995"/>
          </a:xfrm>
          <a:prstGeom prst="rect">
            <a:avLst/>
          </a:prstGeom>
        </p:spPr>
      </p:pic>
      <p:pic>
        <p:nvPicPr>
          <p:cNvPr id="7" name="Picture 6">
            <a:extLst>
              <a:ext uri="{FF2B5EF4-FFF2-40B4-BE49-F238E27FC236}">
                <a16:creationId xmlns:a16="http://schemas.microsoft.com/office/drawing/2014/main" id="{D482891E-8EAD-9DB1-093F-94A071BD9F07}"/>
              </a:ext>
            </a:extLst>
          </p:cNvPr>
          <p:cNvPicPr>
            <a:picLocks noChangeAspect="1"/>
          </p:cNvPicPr>
          <p:nvPr/>
        </p:nvPicPr>
        <p:blipFill>
          <a:blip r:embed="rId5"/>
          <a:stretch>
            <a:fillRect/>
          </a:stretch>
        </p:blipFill>
        <p:spPr>
          <a:xfrm>
            <a:off x="9021316" y="5014905"/>
            <a:ext cx="1016000" cy="659863"/>
          </a:xfrm>
          <a:prstGeom prst="rect">
            <a:avLst/>
          </a:prstGeom>
        </p:spPr>
      </p:pic>
      <p:pic>
        <p:nvPicPr>
          <p:cNvPr id="10" name="Picture 9">
            <a:extLst>
              <a:ext uri="{FF2B5EF4-FFF2-40B4-BE49-F238E27FC236}">
                <a16:creationId xmlns:a16="http://schemas.microsoft.com/office/drawing/2014/main" id="{9AF9F3B2-7CD3-F8BC-D435-559C885B69F2}"/>
              </a:ext>
            </a:extLst>
          </p:cNvPr>
          <p:cNvPicPr>
            <a:picLocks noChangeAspect="1"/>
          </p:cNvPicPr>
          <p:nvPr/>
        </p:nvPicPr>
        <p:blipFill>
          <a:blip r:embed="rId6"/>
          <a:stretch>
            <a:fillRect/>
          </a:stretch>
        </p:blipFill>
        <p:spPr>
          <a:xfrm>
            <a:off x="9514233" y="5674768"/>
            <a:ext cx="1016000" cy="710094"/>
          </a:xfrm>
          <a:prstGeom prst="rect">
            <a:avLst/>
          </a:prstGeom>
        </p:spPr>
      </p:pic>
    </p:spTree>
    <p:extLst>
      <p:ext uri="{BB962C8B-B14F-4D97-AF65-F5344CB8AC3E}">
        <p14:creationId xmlns:p14="http://schemas.microsoft.com/office/powerpoint/2010/main" val="365386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a:xfrm>
            <a:off x="162985" y="255530"/>
            <a:ext cx="9386864" cy="779002"/>
          </a:xfrm>
        </p:spPr>
        <p:txBody>
          <a:bodyPr/>
          <a:lstStyle/>
          <a:p>
            <a:r>
              <a:rPr lang="en-GB" sz="3600" dirty="0"/>
              <a:t>CEOS OCR-VC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596172"/>
            <a:ext cx="11808913" cy="1938992"/>
          </a:xfrm>
          <a:prstGeom prst="rect">
            <a:avLst/>
          </a:prstGeom>
          <a:noFill/>
        </p:spPr>
        <p:txBody>
          <a:bodyPr wrap="square">
            <a:spAutoFit/>
          </a:bodyPr>
          <a:lstStyle/>
          <a:p>
            <a:pPr algn="l" fontAlgn="base"/>
            <a:r>
              <a:rPr lang="en-GB" sz="2000" dirty="0"/>
              <a:t>The CEOS Ocean Colour Radiometry Virtual Constellation (OCR-VC) was established with the goal of producing sustained data records of well-calibrated and validated satellite ocean colour datasets from measurements obtained from multiple satellites. </a:t>
            </a:r>
          </a:p>
          <a:p>
            <a:pPr algn="l" fontAlgn="base"/>
            <a:endParaRPr lang="en-GB" sz="2000" dirty="0"/>
          </a:p>
          <a:p>
            <a:pPr algn="l" fontAlgn="base"/>
            <a:r>
              <a:rPr lang="en-GB" sz="2000" dirty="0"/>
              <a:t>OCR-VC activities include calibration, validation, merging of satellite and </a:t>
            </a:r>
            <a:r>
              <a:rPr lang="en-GB" sz="2000" i="1" dirty="0"/>
              <a:t>in situ </a:t>
            </a:r>
            <a:r>
              <a:rPr lang="en-GB" sz="2000" dirty="0"/>
              <a:t>data, product generation, as well as development and demonstrations of new and improved applications.</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https://ceos.org/ourwork/virtual-constellations/ocr/</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572500" y="4458494"/>
            <a:ext cx="3502590" cy="1938992"/>
          </a:xfrm>
          <a:prstGeom prst="rect">
            <a:avLst/>
          </a:prstGeom>
          <a:noFill/>
          <a:ln w="25400">
            <a:solidFill>
              <a:schemeClr val="tx1"/>
            </a:solidFill>
          </a:ln>
        </p:spPr>
        <p:txBody>
          <a:bodyPr wrap="square" rtlCol="0">
            <a:spAutoFit/>
          </a:bodyPr>
          <a:lstStyle/>
          <a:p>
            <a:pPr algn="r"/>
            <a:r>
              <a:rPr lang="en-GB" sz="2000" dirty="0"/>
              <a:t>CEOS OCR-VC Co-leads</a:t>
            </a:r>
          </a:p>
          <a:p>
            <a:pPr algn="r"/>
            <a:endParaRPr lang="en-GB" sz="2000" dirty="0"/>
          </a:p>
          <a:p>
            <a:pPr algn="r"/>
            <a:r>
              <a:rPr lang="en-GB" sz="2000" i="1" dirty="0" err="1"/>
              <a:t>Ewa</a:t>
            </a:r>
            <a:r>
              <a:rPr lang="en-GB" sz="2000" i="1" dirty="0"/>
              <a:t> </a:t>
            </a:r>
            <a:r>
              <a:rPr lang="en-GB" sz="2000" i="1" dirty="0" err="1"/>
              <a:t>Kwiatkowska</a:t>
            </a:r>
            <a:endParaRPr lang="en-GB" sz="2000" i="1" dirty="0"/>
          </a:p>
          <a:p>
            <a:pPr algn="r"/>
            <a:endParaRPr lang="en-GB" sz="2000" dirty="0"/>
          </a:p>
          <a:p>
            <a:pPr algn="r"/>
            <a:r>
              <a:rPr lang="en-GB" sz="2000" i="1" dirty="0"/>
              <a:t>Marie-Helene Rio</a:t>
            </a:r>
          </a:p>
          <a:p>
            <a:pPr algn="r"/>
            <a:endParaRPr lang="en-GB" sz="2000" i="1" dirty="0"/>
          </a:p>
        </p:txBody>
      </p:sp>
      <p:pic>
        <p:nvPicPr>
          <p:cNvPr id="4" name="Picture 3">
            <a:extLst>
              <a:ext uri="{FF2B5EF4-FFF2-40B4-BE49-F238E27FC236}">
                <a16:creationId xmlns:a16="http://schemas.microsoft.com/office/drawing/2014/main" id="{E9457313-1D92-0395-CA3B-3EAA3D4D22B2}"/>
              </a:ext>
            </a:extLst>
          </p:cNvPr>
          <p:cNvPicPr>
            <a:picLocks noChangeAspect="1"/>
          </p:cNvPicPr>
          <p:nvPr/>
        </p:nvPicPr>
        <p:blipFill>
          <a:blip r:embed="rId4"/>
          <a:stretch>
            <a:fillRect/>
          </a:stretch>
        </p:blipFill>
        <p:spPr>
          <a:xfrm>
            <a:off x="8737600" y="5748974"/>
            <a:ext cx="1165485" cy="463995"/>
          </a:xfrm>
          <a:prstGeom prst="rect">
            <a:avLst/>
          </a:prstGeom>
        </p:spPr>
      </p:pic>
      <p:pic>
        <p:nvPicPr>
          <p:cNvPr id="5" name="Picture 4">
            <a:extLst>
              <a:ext uri="{FF2B5EF4-FFF2-40B4-BE49-F238E27FC236}">
                <a16:creationId xmlns:a16="http://schemas.microsoft.com/office/drawing/2014/main" id="{2BD594DD-51FA-7439-E2A4-9BD6C40AE52C}"/>
              </a:ext>
            </a:extLst>
          </p:cNvPr>
          <p:cNvPicPr>
            <a:picLocks noChangeAspect="1"/>
          </p:cNvPicPr>
          <p:nvPr/>
        </p:nvPicPr>
        <p:blipFill>
          <a:blip r:embed="rId5"/>
          <a:stretch>
            <a:fillRect/>
          </a:stretch>
        </p:blipFill>
        <p:spPr>
          <a:xfrm>
            <a:off x="8911336" y="4923955"/>
            <a:ext cx="945012" cy="725679"/>
          </a:xfrm>
          <a:prstGeom prst="rect">
            <a:avLst/>
          </a:prstGeom>
        </p:spPr>
      </p:pic>
    </p:spTree>
    <p:extLst>
      <p:ext uri="{BB962C8B-B14F-4D97-AF65-F5344CB8AC3E}">
        <p14:creationId xmlns:p14="http://schemas.microsoft.com/office/powerpoint/2010/main" val="374201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OST-VC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191219"/>
            <a:ext cx="11808913" cy="3170099"/>
          </a:xfrm>
          <a:prstGeom prst="rect">
            <a:avLst/>
          </a:prstGeom>
          <a:noFill/>
        </p:spPr>
        <p:txBody>
          <a:bodyPr wrap="square">
            <a:spAutoFit/>
          </a:bodyPr>
          <a:lstStyle/>
          <a:p>
            <a:pPr algn="l" fontAlgn="base"/>
            <a:r>
              <a:rPr lang="en-GB" sz="2000" dirty="0"/>
              <a:t>The Ocean Surface Topography Virtual Constellation (OST-VC) works to implement a sustained, systematic capability to observe the surface topography of global oceans from the basin scale to the mesoscale (~ 100 km).</a:t>
            </a:r>
          </a:p>
          <a:p>
            <a:pPr algn="l" fontAlgn="base"/>
            <a:endParaRPr lang="en-GB" sz="2000" dirty="0"/>
          </a:p>
          <a:p>
            <a:pPr algn="l" fontAlgn="base"/>
            <a:r>
              <a:rPr lang="en-GB" sz="2000" dirty="0"/>
              <a:t>The surface topography from satellite altimeters and the upper-ocean density field from Argo profiling floats are oceanic analogues to the surface pressure from barometers and the density field from atmospheric profilers.</a:t>
            </a:r>
          </a:p>
          <a:p>
            <a:pPr algn="l" fontAlgn="base"/>
            <a:endParaRPr lang="en-GB" sz="2000" dirty="0"/>
          </a:p>
          <a:p>
            <a:pPr algn="l" fontAlgn="base"/>
            <a:r>
              <a:rPr lang="en-GB" sz="2000" dirty="0"/>
              <a:t>Observations of these two fundamental state variables are necessary for understanding the dynamics of the oceans, assessing their role in climate, and further developing an operational forecast capability.</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https://ceos.org/ourwork/virtual-constellations/ost/</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597900" y="4453395"/>
            <a:ext cx="3477190" cy="1938992"/>
          </a:xfrm>
          <a:prstGeom prst="rect">
            <a:avLst/>
          </a:prstGeom>
          <a:noFill/>
          <a:ln w="25400">
            <a:solidFill>
              <a:schemeClr val="tx1"/>
            </a:solidFill>
          </a:ln>
        </p:spPr>
        <p:txBody>
          <a:bodyPr wrap="square" rtlCol="0">
            <a:spAutoFit/>
          </a:bodyPr>
          <a:lstStyle/>
          <a:p>
            <a:pPr algn="r"/>
            <a:r>
              <a:rPr lang="en-GB" sz="2000" dirty="0"/>
              <a:t>CEOS OST-VC Co-leads</a:t>
            </a:r>
          </a:p>
          <a:p>
            <a:pPr algn="r"/>
            <a:endParaRPr lang="en-GB" sz="2000" dirty="0"/>
          </a:p>
          <a:p>
            <a:pPr algn="r"/>
            <a:r>
              <a:rPr lang="en-GB" sz="2000" i="1" dirty="0"/>
              <a:t>Annick </a:t>
            </a:r>
            <a:r>
              <a:rPr lang="en-GB" sz="2000" i="1" dirty="0" err="1"/>
              <a:t>Sylvestre</a:t>
            </a:r>
            <a:r>
              <a:rPr lang="en-GB" sz="2000" i="1" dirty="0"/>
              <a:t>-Baron</a:t>
            </a:r>
          </a:p>
          <a:p>
            <a:pPr algn="r"/>
            <a:endParaRPr lang="en-GB" sz="2000" dirty="0"/>
          </a:p>
          <a:p>
            <a:pPr algn="r"/>
            <a:r>
              <a:rPr lang="en-GB" sz="2000" i="1" dirty="0"/>
              <a:t>Estelle </a:t>
            </a:r>
            <a:r>
              <a:rPr lang="en-GB" sz="2000" i="1" dirty="0" err="1"/>
              <a:t>Obligis</a:t>
            </a:r>
            <a:endParaRPr lang="en-GB" sz="2000" i="1" dirty="0"/>
          </a:p>
          <a:p>
            <a:pPr algn="r"/>
            <a:endParaRPr lang="en-GB" sz="2000" i="1" dirty="0"/>
          </a:p>
        </p:txBody>
      </p:sp>
      <p:pic>
        <p:nvPicPr>
          <p:cNvPr id="5" name="Picture 4">
            <a:extLst>
              <a:ext uri="{FF2B5EF4-FFF2-40B4-BE49-F238E27FC236}">
                <a16:creationId xmlns:a16="http://schemas.microsoft.com/office/drawing/2014/main" id="{FEE241EF-6491-5E43-71A4-5C2FC30EB025}"/>
              </a:ext>
            </a:extLst>
          </p:cNvPr>
          <p:cNvPicPr>
            <a:picLocks noChangeAspect="1"/>
          </p:cNvPicPr>
          <p:nvPr/>
        </p:nvPicPr>
        <p:blipFill>
          <a:blip r:embed="rId4"/>
          <a:stretch>
            <a:fillRect/>
          </a:stretch>
        </p:blipFill>
        <p:spPr>
          <a:xfrm>
            <a:off x="9393186" y="5570433"/>
            <a:ext cx="945012" cy="725679"/>
          </a:xfrm>
          <a:prstGeom prst="rect">
            <a:avLst/>
          </a:prstGeom>
        </p:spPr>
      </p:pic>
      <p:pic>
        <p:nvPicPr>
          <p:cNvPr id="7" name="Picture 6">
            <a:extLst>
              <a:ext uri="{FF2B5EF4-FFF2-40B4-BE49-F238E27FC236}">
                <a16:creationId xmlns:a16="http://schemas.microsoft.com/office/drawing/2014/main" id="{98FD13C8-8558-0982-FBCD-B7DD9D9C4922}"/>
              </a:ext>
            </a:extLst>
          </p:cNvPr>
          <p:cNvPicPr>
            <a:picLocks noChangeAspect="1"/>
          </p:cNvPicPr>
          <p:nvPr/>
        </p:nvPicPr>
        <p:blipFill>
          <a:blip r:embed="rId5"/>
          <a:stretch>
            <a:fillRect/>
          </a:stretch>
        </p:blipFill>
        <p:spPr>
          <a:xfrm>
            <a:off x="8712200" y="5029983"/>
            <a:ext cx="566686" cy="602193"/>
          </a:xfrm>
          <a:prstGeom prst="rect">
            <a:avLst/>
          </a:prstGeom>
        </p:spPr>
      </p:pic>
    </p:spTree>
    <p:extLst>
      <p:ext uri="{BB962C8B-B14F-4D97-AF65-F5344CB8AC3E}">
        <p14:creationId xmlns:p14="http://schemas.microsoft.com/office/powerpoint/2010/main" val="1917360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OSVW-VC</a:t>
            </a:r>
          </a:p>
        </p:txBody>
      </p:sp>
      <p:sp>
        <p:nvSpPr>
          <p:cNvPr id="6" name="TextBox 5">
            <a:extLst>
              <a:ext uri="{FF2B5EF4-FFF2-40B4-BE49-F238E27FC236}">
                <a16:creationId xmlns:a16="http://schemas.microsoft.com/office/drawing/2014/main" id="{E4E7567E-24FE-EC12-B16A-6CA7C4CBA198}"/>
              </a:ext>
            </a:extLst>
          </p:cNvPr>
          <p:cNvSpPr txBox="1"/>
          <p:nvPr/>
        </p:nvSpPr>
        <p:spPr>
          <a:xfrm>
            <a:off x="191543" y="1177072"/>
            <a:ext cx="11808913" cy="2862322"/>
          </a:xfrm>
          <a:prstGeom prst="rect">
            <a:avLst/>
          </a:prstGeom>
          <a:noFill/>
        </p:spPr>
        <p:txBody>
          <a:bodyPr wrap="square">
            <a:spAutoFit/>
          </a:bodyPr>
          <a:lstStyle/>
          <a:p>
            <a:pPr algn="l" fontAlgn="base"/>
            <a:r>
              <a:rPr lang="en-GB" sz="2000" dirty="0"/>
              <a:t>The Ocean Surface Vector Wind Virtual Constellation (OSVW-VC) seeks to optimise the availability of best quality ocean surface vector wind data for applications in short, medium, and decadal time scales in the most efficient manner through sustained international collaboration, scientific innovation, and rigour. </a:t>
            </a:r>
          </a:p>
          <a:p>
            <a:pPr algn="l" fontAlgn="base"/>
            <a:endParaRPr lang="en-GB" sz="2000" dirty="0"/>
          </a:p>
          <a:p>
            <a:pPr algn="l" fontAlgn="base"/>
            <a:r>
              <a:rPr lang="en-GB" sz="2000" dirty="0"/>
              <a:t>The OSVW-VC seeks to develop recommendations on the driving requirements to create, validate, and sustain the development of an international ensemble of Essential Climate Variable (ECV) measurements, and provides advice and advocacy to the international EO community on the importance of OSVW measurements.</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https://ceos.org/ourwork/virtual-constellations/osvw/</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637566" y="3868620"/>
            <a:ext cx="3362890" cy="2554545"/>
          </a:xfrm>
          <a:prstGeom prst="rect">
            <a:avLst/>
          </a:prstGeom>
          <a:noFill/>
          <a:ln w="25400">
            <a:solidFill>
              <a:schemeClr val="tx1"/>
            </a:solidFill>
          </a:ln>
        </p:spPr>
        <p:txBody>
          <a:bodyPr wrap="square" rtlCol="0">
            <a:spAutoFit/>
          </a:bodyPr>
          <a:lstStyle/>
          <a:p>
            <a:pPr algn="r"/>
            <a:r>
              <a:rPr lang="en-GB" sz="2000" dirty="0"/>
              <a:t>CEOS OSVW-VC Co-leads</a:t>
            </a:r>
          </a:p>
          <a:p>
            <a:pPr algn="r"/>
            <a:endParaRPr lang="en-GB" sz="2000" dirty="0"/>
          </a:p>
          <a:p>
            <a:pPr algn="r"/>
            <a:r>
              <a:rPr lang="en-GB" sz="2000" i="1" dirty="0"/>
              <a:t>Paul Chang</a:t>
            </a:r>
          </a:p>
          <a:p>
            <a:pPr algn="r"/>
            <a:endParaRPr lang="en-GB" sz="2000" dirty="0"/>
          </a:p>
          <a:p>
            <a:pPr algn="r"/>
            <a:r>
              <a:rPr lang="en-GB" sz="2000" i="1" dirty="0"/>
              <a:t>Stefanie </a:t>
            </a:r>
            <a:r>
              <a:rPr lang="en-GB" sz="2000" i="1" dirty="0" err="1"/>
              <a:t>Linow</a:t>
            </a:r>
            <a:endParaRPr lang="en-GB" sz="2000" i="1" dirty="0"/>
          </a:p>
          <a:p>
            <a:pPr algn="r"/>
            <a:endParaRPr lang="en-GB" sz="2000" i="1" dirty="0"/>
          </a:p>
          <a:p>
            <a:pPr algn="r"/>
            <a:r>
              <a:rPr lang="en-GB" sz="2000" i="1" dirty="0" err="1"/>
              <a:t>Abhisek</a:t>
            </a:r>
            <a:r>
              <a:rPr lang="en-GB" sz="2000" i="1" dirty="0"/>
              <a:t> Chakraborty</a:t>
            </a:r>
          </a:p>
          <a:p>
            <a:pPr algn="r"/>
            <a:endParaRPr lang="en-GB" sz="2000" i="1" dirty="0"/>
          </a:p>
        </p:txBody>
      </p:sp>
      <p:pic>
        <p:nvPicPr>
          <p:cNvPr id="5" name="Picture 4">
            <a:extLst>
              <a:ext uri="{FF2B5EF4-FFF2-40B4-BE49-F238E27FC236}">
                <a16:creationId xmlns:a16="http://schemas.microsoft.com/office/drawing/2014/main" id="{0D1FB521-779A-1965-43E3-C56AFDBB02EA}"/>
              </a:ext>
            </a:extLst>
          </p:cNvPr>
          <p:cNvPicPr>
            <a:picLocks noChangeAspect="1"/>
          </p:cNvPicPr>
          <p:nvPr/>
        </p:nvPicPr>
        <p:blipFill>
          <a:blip r:embed="rId4"/>
          <a:stretch>
            <a:fillRect/>
          </a:stretch>
        </p:blipFill>
        <p:spPr>
          <a:xfrm>
            <a:off x="9208567" y="4821667"/>
            <a:ext cx="942305" cy="723600"/>
          </a:xfrm>
          <a:prstGeom prst="rect">
            <a:avLst/>
          </a:prstGeom>
        </p:spPr>
      </p:pic>
      <p:pic>
        <p:nvPicPr>
          <p:cNvPr id="7" name="Picture 6">
            <a:extLst>
              <a:ext uri="{FF2B5EF4-FFF2-40B4-BE49-F238E27FC236}">
                <a16:creationId xmlns:a16="http://schemas.microsoft.com/office/drawing/2014/main" id="{1615EB22-7B79-04E5-52EF-9D585B1CB21D}"/>
              </a:ext>
            </a:extLst>
          </p:cNvPr>
          <p:cNvPicPr>
            <a:picLocks noChangeAspect="1"/>
          </p:cNvPicPr>
          <p:nvPr/>
        </p:nvPicPr>
        <p:blipFill>
          <a:blip r:embed="rId5"/>
          <a:stretch>
            <a:fillRect/>
          </a:stretch>
        </p:blipFill>
        <p:spPr>
          <a:xfrm>
            <a:off x="9837958" y="4344076"/>
            <a:ext cx="625827" cy="567586"/>
          </a:xfrm>
          <a:prstGeom prst="rect">
            <a:avLst/>
          </a:prstGeom>
        </p:spPr>
      </p:pic>
      <p:pic>
        <p:nvPicPr>
          <p:cNvPr id="2" name="Picture 1">
            <a:extLst>
              <a:ext uri="{FF2B5EF4-FFF2-40B4-BE49-F238E27FC236}">
                <a16:creationId xmlns:a16="http://schemas.microsoft.com/office/drawing/2014/main" id="{0905F186-2EE7-C03E-B218-C70B6B43ADE2}"/>
              </a:ext>
            </a:extLst>
          </p:cNvPr>
          <p:cNvPicPr>
            <a:picLocks noChangeAspect="1"/>
          </p:cNvPicPr>
          <p:nvPr/>
        </p:nvPicPr>
        <p:blipFill>
          <a:blip r:embed="rId6"/>
          <a:stretch>
            <a:fillRect/>
          </a:stretch>
        </p:blipFill>
        <p:spPr>
          <a:xfrm>
            <a:off x="8690384" y="5561111"/>
            <a:ext cx="777090" cy="708165"/>
          </a:xfrm>
          <a:prstGeom prst="rect">
            <a:avLst/>
          </a:prstGeom>
        </p:spPr>
      </p:pic>
    </p:spTree>
    <p:extLst>
      <p:ext uri="{BB962C8B-B14F-4D97-AF65-F5344CB8AC3E}">
        <p14:creationId xmlns:p14="http://schemas.microsoft.com/office/powerpoint/2010/main" val="316122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P-VC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504731"/>
            <a:ext cx="11808913" cy="2246769"/>
          </a:xfrm>
          <a:prstGeom prst="rect">
            <a:avLst/>
          </a:prstGeom>
          <a:noFill/>
        </p:spPr>
        <p:txBody>
          <a:bodyPr wrap="square">
            <a:spAutoFit/>
          </a:bodyPr>
          <a:lstStyle/>
          <a:p>
            <a:pPr algn="l" fontAlgn="base"/>
            <a:r>
              <a:rPr lang="en-GB" sz="2000" dirty="0"/>
              <a:t>The Precipitation Virtual Constellation (P-VC) seeks to sustain and enhance a systematic capability to observe and measure global precipitation, central to understanding the distribution and characteristics of precipitation, its role in the hydrological/water cycle, and its impact on the climate system.</a:t>
            </a:r>
          </a:p>
          <a:p>
            <a:pPr algn="l" fontAlgn="base"/>
            <a:endParaRPr lang="en-GB" sz="2000" dirty="0"/>
          </a:p>
          <a:p>
            <a:pPr algn="l" fontAlgn="base"/>
            <a:r>
              <a:rPr lang="en-GB" sz="2000" dirty="0"/>
              <a:t>The P-VC aims to provide a coordination mechanism to harmonise satellite, data processing and calibration/validation infrastructures for precipitation, and serves as a programmatic point of contact for precipitation measurements, addressing issues beyond individual mission programmes.</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https://ceos.org/ourwork/virtual-constellations/p-vc/</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9118600" y="4484173"/>
            <a:ext cx="2956490" cy="1938992"/>
          </a:xfrm>
          <a:prstGeom prst="rect">
            <a:avLst/>
          </a:prstGeom>
          <a:noFill/>
          <a:ln w="25400">
            <a:solidFill>
              <a:schemeClr val="tx1"/>
            </a:solidFill>
          </a:ln>
        </p:spPr>
        <p:txBody>
          <a:bodyPr wrap="square" rtlCol="0">
            <a:spAutoFit/>
          </a:bodyPr>
          <a:lstStyle/>
          <a:p>
            <a:pPr algn="r"/>
            <a:r>
              <a:rPr lang="en-GB" sz="2000" dirty="0"/>
              <a:t>CEOS P-VC Co-leads</a:t>
            </a:r>
          </a:p>
          <a:p>
            <a:pPr algn="r"/>
            <a:endParaRPr lang="en-GB" sz="2000" dirty="0"/>
          </a:p>
          <a:p>
            <a:pPr algn="r"/>
            <a:r>
              <a:rPr lang="en-GB" sz="2000" i="1" dirty="0"/>
              <a:t>Chris Kidd</a:t>
            </a:r>
          </a:p>
          <a:p>
            <a:pPr algn="r"/>
            <a:endParaRPr lang="en-GB" sz="2000" i="1" dirty="0"/>
          </a:p>
          <a:p>
            <a:pPr algn="r"/>
            <a:r>
              <a:rPr lang="en-GB" sz="2000" i="1" dirty="0"/>
              <a:t>Kubota </a:t>
            </a:r>
            <a:r>
              <a:rPr lang="en-GB" sz="2000" i="1" dirty="0" err="1"/>
              <a:t>Takuji</a:t>
            </a:r>
            <a:endParaRPr lang="en-GB" sz="2000" i="1" dirty="0"/>
          </a:p>
          <a:p>
            <a:pPr algn="r"/>
            <a:endParaRPr lang="en-GB" sz="2000" i="1" dirty="0"/>
          </a:p>
        </p:txBody>
      </p:sp>
      <p:pic>
        <p:nvPicPr>
          <p:cNvPr id="13" name="Picture 12">
            <a:extLst>
              <a:ext uri="{FF2B5EF4-FFF2-40B4-BE49-F238E27FC236}">
                <a16:creationId xmlns:a16="http://schemas.microsoft.com/office/drawing/2014/main" id="{085D5360-7E72-D8FD-CC2B-8F4D89CDEF2C}"/>
              </a:ext>
            </a:extLst>
          </p:cNvPr>
          <p:cNvPicPr>
            <a:picLocks noChangeAspect="1"/>
          </p:cNvPicPr>
          <p:nvPr/>
        </p:nvPicPr>
        <p:blipFill>
          <a:blip r:embed="rId4"/>
          <a:stretch>
            <a:fillRect/>
          </a:stretch>
        </p:blipFill>
        <p:spPr>
          <a:xfrm>
            <a:off x="9409842" y="5720047"/>
            <a:ext cx="948809" cy="562444"/>
          </a:xfrm>
          <a:prstGeom prst="rect">
            <a:avLst/>
          </a:prstGeom>
        </p:spPr>
      </p:pic>
      <p:pic>
        <p:nvPicPr>
          <p:cNvPr id="2" name="Picture 1">
            <a:extLst>
              <a:ext uri="{FF2B5EF4-FFF2-40B4-BE49-F238E27FC236}">
                <a16:creationId xmlns:a16="http://schemas.microsoft.com/office/drawing/2014/main" id="{54A15256-53FE-88A2-9100-ED675DDD6B16}"/>
              </a:ext>
            </a:extLst>
          </p:cNvPr>
          <p:cNvPicPr>
            <a:picLocks noChangeAspect="1"/>
          </p:cNvPicPr>
          <p:nvPr/>
        </p:nvPicPr>
        <p:blipFill>
          <a:blip r:embed="rId5"/>
          <a:stretch>
            <a:fillRect/>
          </a:stretch>
        </p:blipFill>
        <p:spPr>
          <a:xfrm>
            <a:off x="9977123" y="4953782"/>
            <a:ext cx="763056" cy="635091"/>
          </a:xfrm>
          <a:prstGeom prst="rect">
            <a:avLst/>
          </a:prstGeom>
        </p:spPr>
      </p:pic>
    </p:spTree>
    <p:extLst>
      <p:ext uri="{BB962C8B-B14F-4D97-AF65-F5344CB8AC3E}">
        <p14:creationId xmlns:p14="http://schemas.microsoft.com/office/powerpoint/2010/main" val="300241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SST-VC</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413290"/>
            <a:ext cx="11808913" cy="2862322"/>
          </a:xfrm>
          <a:prstGeom prst="rect">
            <a:avLst/>
          </a:prstGeom>
          <a:noFill/>
        </p:spPr>
        <p:txBody>
          <a:bodyPr wrap="square">
            <a:spAutoFit/>
          </a:bodyPr>
          <a:lstStyle/>
          <a:p>
            <a:pPr algn="l" fontAlgn="base"/>
            <a:r>
              <a:rPr lang="en-GB" sz="2000" dirty="0"/>
              <a:t>The Sea Surface Temperature Virtual Constellation (SST-VC) serves as the formal link between the Group for High-Resolution Sea Surface Temperature (GHRSST) and the broader CEOS community.</a:t>
            </a:r>
          </a:p>
          <a:p>
            <a:pPr algn="l" fontAlgn="base"/>
            <a:endParaRPr lang="en-GB" sz="2000" dirty="0"/>
          </a:p>
          <a:p>
            <a:pPr algn="l" fontAlgn="base"/>
            <a:r>
              <a:rPr lang="en-GB" sz="2000" dirty="0"/>
              <a:t>At the highest level, the SST-VC provides a means for CEOS to present its needs and requirements to GHRSST and for GHRSST to present its needs directly to CEOS as a global community of space agencies.</a:t>
            </a:r>
          </a:p>
          <a:p>
            <a:pPr algn="l" fontAlgn="base"/>
            <a:endParaRPr lang="en-GB" sz="2000" dirty="0"/>
          </a:p>
          <a:p>
            <a:pPr algn="l" fontAlgn="base"/>
            <a:r>
              <a:rPr lang="en-GB" sz="2000" dirty="0"/>
              <a:t>GHRSST and the CEOS SST-VC have been producing standardised satellite-based sea surface temperature products in </a:t>
            </a:r>
            <a:r>
              <a:rPr lang="en-GB" sz="2000" dirty="0" err="1"/>
              <a:t>netCDF</a:t>
            </a:r>
            <a:r>
              <a:rPr lang="en-GB" sz="2000" dirty="0"/>
              <a:t> (network Common Data Form) format since 2005.</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https://ceos.org/ourwork/virtual-constellations/sst/</a:t>
            </a:r>
            <a:r>
              <a:rPr lang="en-GB" dirty="0"/>
              <a:t> </a:t>
            </a:r>
          </a:p>
        </p:txBody>
      </p:sp>
      <p:sp>
        <p:nvSpPr>
          <p:cNvPr id="9" name="TextBox 8">
            <a:extLst>
              <a:ext uri="{FF2B5EF4-FFF2-40B4-BE49-F238E27FC236}">
                <a16:creationId xmlns:a16="http://schemas.microsoft.com/office/drawing/2014/main" id="{4E440F56-2ED2-4D60-4195-38D9D150D2AF}"/>
              </a:ext>
            </a:extLst>
          </p:cNvPr>
          <p:cNvSpPr txBox="1"/>
          <p:nvPr/>
        </p:nvSpPr>
        <p:spPr>
          <a:xfrm>
            <a:off x="8826500" y="4484173"/>
            <a:ext cx="3248590" cy="1938992"/>
          </a:xfrm>
          <a:prstGeom prst="rect">
            <a:avLst/>
          </a:prstGeom>
          <a:noFill/>
          <a:ln w="25400">
            <a:solidFill>
              <a:schemeClr val="tx1"/>
            </a:solidFill>
          </a:ln>
        </p:spPr>
        <p:txBody>
          <a:bodyPr wrap="square" rtlCol="0">
            <a:spAutoFit/>
          </a:bodyPr>
          <a:lstStyle/>
          <a:p>
            <a:pPr algn="r"/>
            <a:r>
              <a:rPr lang="en-GB" sz="2000" dirty="0"/>
              <a:t>CEOS SST-VC Co-leads</a:t>
            </a:r>
          </a:p>
          <a:p>
            <a:pPr algn="r"/>
            <a:endParaRPr lang="en-GB" sz="2000" dirty="0"/>
          </a:p>
          <a:p>
            <a:pPr algn="r"/>
            <a:r>
              <a:rPr lang="en-GB" sz="2000" i="1" dirty="0"/>
              <a:t>Misako </a:t>
            </a:r>
            <a:r>
              <a:rPr lang="en-GB" sz="2000" i="1" dirty="0" err="1"/>
              <a:t>Kachi</a:t>
            </a:r>
            <a:endParaRPr lang="en-GB" sz="2000" i="1" dirty="0"/>
          </a:p>
          <a:p>
            <a:pPr algn="r"/>
            <a:endParaRPr lang="en-GB" sz="2000" dirty="0"/>
          </a:p>
          <a:p>
            <a:pPr algn="r"/>
            <a:r>
              <a:rPr lang="en-GB" sz="2000" i="1" dirty="0"/>
              <a:t>Christo Whittle</a:t>
            </a:r>
          </a:p>
          <a:p>
            <a:pPr algn="r"/>
            <a:endParaRPr lang="en-GB" sz="2000" i="1" dirty="0"/>
          </a:p>
        </p:txBody>
      </p:sp>
      <p:pic>
        <p:nvPicPr>
          <p:cNvPr id="5" name="Picture 4">
            <a:extLst>
              <a:ext uri="{FF2B5EF4-FFF2-40B4-BE49-F238E27FC236}">
                <a16:creationId xmlns:a16="http://schemas.microsoft.com/office/drawing/2014/main" id="{6D916D40-EE3F-CAA5-9473-6C71F5A3DA75}"/>
              </a:ext>
            </a:extLst>
          </p:cNvPr>
          <p:cNvPicPr>
            <a:picLocks noChangeAspect="1"/>
          </p:cNvPicPr>
          <p:nvPr/>
        </p:nvPicPr>
        <p:blipFill>
          <a:blip r:embed="rId4"/>
          <a:stretch>
            <a:fillRect/>
          </a:stretch>
        </p:blipFill>
        <p:spPr>
          <a:xfrm>
            <a:off x="9182100" y="5649185"/>
            <a:ext cx="1043568" cy="620091"/>
          </a:xfrm>
          <a:prstGeom prst="rect">
            <a:avLst/>
          </a:prstGeom>
        </p:spPr>
      </p:pic>
      <p:pic>
        <p:nvPicPr>
          <p:cNvPr id="4" name="Picture 3">
            <a:extLst>
              <a:ext uri="{FF2B5EF4-FFF2-40B4-BE49-F238E27FC236}">
                <a16:creationId xmlns:a16="http://schemas.microsoft.com/office/drawing/2014/main" id="{08CC10AC-2D12-072A-D7B8-CE80E7BB7B68}"/>
              </a:ext>
            </a:extLst>
          </p:cNvPr>
          <p:cNvPicPr>
            <a:picLocks noChangeAspect="1"/>
          </p:cNvPicPr>
          <p:nvPr/>
        </p:nvPicPr>
        <p:blipFill>
          <a:blip r:embed="rId5"/>
          <a:stretch>
            <a:fillRect/>
          </a:stretch>
        </p:blipFill>
        <p:spPr>
          <a:xfrm>
            <a:off x="9107523" y="4899378"/>
            <a:ext cx="1253833" cy="743259"/>
          </a:xfrm>
          <a:prstGeom prst="rect">
            <a:avLst/>
          </a:prstGeom>
        </p:spPr>
      </p:pic>
    </p:spTree>
    <p:extLst>
      <p:ext uri="{BB962C8B-B14F-4D97-AF65-F5344CB8AC3E}">
        <p14:creationId xmlns:p14="http://schemas.microsoft.com/office/powerpoint/2010/main" val="3680952382"/>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2a242a-a3b0-43b2-b81a-576b104cf8b0" xsi:nil="true"/>
    <lcf76f155ced4ddcb4097134ff3c332f xmlns="72c27b34-1b25-4250-b328-5bf8e959a2e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6" ma:contentTypeDescription="Create a new document." ma:contentTypeScope="" ma:versionID="556cf6d4f93498bfeecd804fef4d1033">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01ba9dfcf9754ccc23af77b7fac476ec"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19eb1-911f-4d1b-90a6-c7d5047e86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120871-c191-4b92-8506-6a011a618937}" ma:internalName="TaxCatchAll" ma:showField="CatchAllData" ma:web="692a242a-a3b0-43b2-b81a-576b104cf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2F28DD-3C0A-4A2C-AA64-2816FD4CB4E6}">
  <ds:schemaRefs>
    <ds:schemaRef ds:uri="http://purl.org/dc/elements/1.1/"/>
    <ds:schemaRef ds:uri="72c27b34-1b25-4250-b328-5bf8e959a2eb"/>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692a242a-a3b0-43b2-b81a-576b104cf8b0"/>
    <ds:schemaRef ds:uri="http://www.w3.org/XML/1998/namespace"/>
    <ds:schemaRef ds:uri="http://purl.org/dc/terms/"/>
  </ds:schemaRefs>
</ds:datastoreItem>
</file>

<file path=customXml/itemProps2.xml><?xml version="1.0" encoding="utf-8"?>
<ds:datastoreItem xmlns:ds="http://schemas.openxmlformats.org/officeDocument/2006/customXml" ds:itemID="{AAAB4E34-8C8C-475D-8EF5-14AC3D80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AB56E0-101E-46C0-A462-BF11C35F1FC6}">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19464</TotalTime>
  <Words>912</Words>
  <Application>Microsoft Macintosh PowerPoint</Application>
  <PresentationFormat>Widescreen</PresentationFormat>
  <Paragraphs>100</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Chalkboard</vt:lpstr>
      <vt:lpstr>Courier New</vt:lpstr>
      <vt:lpstr>Noto Sans Symbols</vt:lpstr>
      <vt:lpstr>Wingdings</vt:lpstr>
      <vt:lpstr>ceos</vt:lpstr>
      <vt:lpstr>Committee on Earth Observation Satellites</vt:lpstr>
      <vt:lpstr>CEOS Virtual Constellations</vt:lpstr>
      <vt:lpstr>CEOS AC-VC</vt:lpstr>
      <vt:lpstr>CEOS LSI-VC</vt:lpstr>
      <vt:lpstr>CEOS OCR-VC</vt:lpstr>
      <vt:lpstr>CEOS OST-VC</vt:lpstr>
      <vt:lpstr>CEOS OSVW-VC</vt:lpstr>
      <vt:lpstr>CEOS P-VC</vt:lpstr>
      <vt:lpstr>CEOS SST-VC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CEOS Plenary  Presentation Template and Guidance</dc:title>
  <dc:creator>Marsal Olivier</dc:creator>
  <cp:lastModifiedBy>Marie-Claire Greening</cp:lastModifiedBy>
  <cp:revision>15</cp:revision>
  <cp:lastPrinted>2022-11-09T09:26:34Z</cp:lastPrinted>
  <dcterms:modified xsi:type="dcterms:W3CDTF">2024-01-03T12:49:01Z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y fmtid="{D5CDD505-2E9C-101B-9397-08002B2CF9AE}" pid="3" name="MediaServiceImageTags">
    <vt:lpwstr/>
  </property>
</Properties>
</file>