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59" r:id="rId5"/>
    <p:sldId id="261" r:id="rId6"/>
    <p:sldId id="262" r:id="rId7"/>
    <p:sldId id="265" r:id="rId8"/>
    <p:sldId id="264" r:id="rId9"/>
    <p:sldId id="263" r:id="rId10"/>
    <p:sldId id="267" r:id="rId11"/>
    <p:sldId id="280" r:id="rId12"/>
    <p:sldId id="281" r:id="rId13"/>
    <p:sldId id="282" r:id="rId14"/>
    <p:sldId id="283" r:id="rId15"/>
    <p:sldId id="269" r:id="rId16"/>
    <p:sldId id="274" r:id="rId17"/>
    <p:sldId id="275" r:id="rId18"/>
    <p:sldId id="268" r:id="rId19"/>
    <p:sldId id="279" r:id="rId20"/>
    <p:sldId id="284" r:id="rId21"/>
    <p:sldId id="276" r:id="rId22"/>
    <p:sldId id="277" r:id="rId23"/>
    <p:sldId id="278" r:id="rId24"/>
    <p:sldId id="266" r:id="rId25"/>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2934" y="-14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effectLst/>
                <a:latin typeface="+mn-lt"/>
                <a:ea typeface="+mn-ea"/>
                <a:cs typeface="+mn-cs"/>
                <a:sym typeface="Avenir Roman"/>
              </a:rPr>
              <a:t>Phase A: Preliminary Analysis</a:t>
            </a:r>
            <a:endParaRPr lang="en-AU" sz="2400" dirty="0" smtClean="0">
              <a:effectLst/>
              <a:latin typeface="+mn-lt"/>
              <a:ea typeface="+mn-ea"/>
              <a:cs typeface="+mn-cs"/>
              <a:sym typeface="Avenir Roman"/>
            </a:endParaRPr>
          </a:p>
          <a:p>
            <a:r>
              <a:rPr lang="en-US" sz="2400" dirty="0" smtClean="0">
                <a:effectLst/>
                <a:latin typeface="+mn-lt"/>
                <a:ea typeface="+mn-ea"/>
                <a:cs typeface="+mn-cs"/>
                <a:sym typeface="Avenir Roman"/>
              </a:rPr>
              <a:t> </a:t>
            </a:r>
            <a:endParaRPr lang="en-AU" sz="2400" dirty="0" smtClean="0">
              <a:effectLst/>
              <a:latin typeface="+mn-lt"/>
              <a:ea typeface="+mn-ea"/>
              <a:cs typeface="+mn-cs"/>
              <a:sym typeface="Avenir Roman"/>
            </a:endParaRPr>
          </a:p>
          <a:p>
            <a:r>
              <a:rPr lang="en-US" sz="2400" dirty="0" smtClean="0">
                <a:effectLst/>
                <a:latin typeface="+mn-lt"/>
                <a:ea typeface="+mn-ea"/>
                <a:cs typeface="+mn-cs"/>
                <a:sym typeface="Avenir Roman"/>
              </a:rPr>
              <a:t>The Project creates a preliminary design and project plan as a proof of concept specifying what to build, when to launch, the course the spacecraft is to take, what is to be done during cruise, when the spacecraft will reach the target, and what operations will be carried out. The preliminary plan also addresses build-versus-buy decisions, what spacecraft instruments are needed, where system tests will be performed, who performs mission operations, what ground data system capabilities are required, and who the experimenters are. Generally speaking, publication of the preliminary plan with costing data marks the completion of Phase A: Preliminary Analysis.”</a:t>
            </a:r>
            <a:endParaRPr lang="en-AU" sz="2400" dirty="0" smtClean="0">
              <a:effectLst/>
              <a:latin typeface="+mn-lt"/>
              <a:ea typeface="+mn-ea"/>
              <a:cs typeface="+mn-cs"/>
              <a:sym typeface="Avenir Roman"/>
            </a:endParaRPr>
          </a:p>
          <a:p>
            <a:endParaRPr lang="en-AU" dirty="0"/>
          </a:p>
        </p:txBody>
      </p:sp>
    </p:spTree>
    <p:extLst>
      <p:ext uri="{BB962C8B-B14F-4D97-AF65-F5344CB8AC3E}">
        <p14:creationId xmlns:p14="http://schemas.microsoft.com/office/powerpoint/2010/main" val="1485185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The five main implementation mechanisms available to CEOS to undertake the work required on individual actions in support of GEOSS space segment targets are:  CEOS Strategic Implementation Team, CEOS Secretariat, Five Standing Working Groups, CEOS Virtual Constellations, and </a:t>
            </a:r>
            <a:r>
              <a:rPr lang="en-US" sz="900" i="1" dirty="0" smtClean="0"/>
              <a:t>Ad Hoc </a:t>
            </a:r>
            <a:r>
              <a:rPr lang="en-US" sz="900" dirty="0" smtClean="0"/>
              <a:t> Teams.</a:t>
            </a:r>
            <a:endParaRPr lang="en-US" sz="900" i="1" dirty="0" smtClean="0"/>
          </a:p>
          <a:p>
            <a:pPr>
              <a:lnSpc>
                <a:spcPct val="90000"/>
              </a:lnSpc>
            </a:pPr>
            <a:r>
              <a:rPr lang="en-GB" sz="900" dirty="0" smtClean="0"/>
              <a:t>5 CEOS Working Groups</a:t>
            </a:r>
          </a:p>
          <a:p>
            <a:pPr lvl="1">
              <a:lnSpc>
                <a:spcPct val="90000"/>
              </a:lnSpc>
            </a:pPr>
            <a:r>
              <a:rPr lang="en-US" sz="900" dirty="0" smtClean="0">
                <a:solidFill>
                  <a:srgbClr val="0066FF"/>
                </a:solidFill>
              </a:rPr>
              <a:t>Working Group on Capacity Building and Data Democracy (</a:t>
            </a:r>
            <a:r>
              <a:rPr lang="en-US" sz="900" dirty="0" err="1" smtClean="0">
                <a:solidFill>
                  <a:srgbClr val="0066FF"/>
                </a:solidFill>
              </a:rPr>
              <a:t>WGCapD</a:t>
            </a:r>
            <a:r>
              <a:rPr lang="en-US" sz="900" dirty="0" smtClean="0">
                <a:solidFill>
                  <a:srgbClr val="0066FF"/>
                </a:solidFill>
              </a:rPr>
              <a:t>):  </a:t>
            </a:r>
            <a:r>
              <a:rPr lang="en-GB" sz="900" dirty="0" smtClean="0"/>
              <a:t>to develop a strategy for future CEOS activities in education and training, particularly in developing countries. </a:t>
            </a:r>
            <a:endParaRPr lang="en-US" sz="900" dirty="0" smtClean="0"/>
          </a:p>
          <a:p>
            <a:pPr lvl="1">
              <a:lnSpc>
                <a:spcPct val="90000"/>
              </a:lnSpc>
            </a:pPr>
            <a:r>
              <a:rPr lang="en-US" sz="900" dirty="0" smtClean="0">
                <a:solidFill>
                  <a:srgbClr val="0066FF"/>
                </a:solidFill>
              </a:rPr>
              <a:t>Working Group on Calibration &amp; Validation (WGCV): </a:t>
            </a:r>
            <a:r>
              <a:rPr lang="en-GB" sz="900" dirty="0" smtClean="0"/>
              <a:t>to ensure long-term confidence in the accuracy and quality of Earth observation data and products. </a:t>
            </a:r>
            <a:endParaRPr lang="en-US" sz="900" dirty="0" smtClean="0"/>
          </a:p>
          <a:p>
            <a:pPr lvl="1">
              <a:lnSpc>
                <a:spcPct val="90000"/>
              </a:lnSpc>
            </a:pPr>
            <a:r>
              <a:rPr lang="en-US" sz="900" dirty="0" smtClean="0">
                <a:solidFill>
                  <a:srgbClr val="0066FF"/>
                </a:solidFill>
              </a:rPr>
              <a:t>Working Group on Information Systems &amp; Services (WGISS): </a:t>
            </a:r>
            <a:r>
              <a:rPr lang="en-GB" sz="900" dirty="0" smtClean="0"/>
              <a:t>to stimulate, coordinate, and monitor the development of the systems and services which manage and supply the data and information from participating agencies’ missions. </a:t>
            </a:r>
          </a:p>
          <a:p>
            <a:pPr lvl="1">
              <a:lnSpc>
                <a:spcPct val="90000"/>
              </a:lnSpc>
            </a:pPr>
            <a:r>
              <a:rPr lang="en-US" sz="900" dirty="0" smtClean="0">
                <a:solidFill>
                  <a:srgbClr val="0066FF"/>
                </a:solidFill>
              </a:rPr>
              <a:t>Working Group on Climate (</a:t>
            </a:r>
            <a:r>
              <a:rPr lang="en-US" sz="900" dirty="0" err="1" smtClean="0">
                <a:solidFill>
                  <a:srgbClr val="0066FF"/>
                </a:solidFill>
              </a:rPr>
              <a:t>WGClimate</a:t>
            </a:r>
            <a:r>
              <a:rPr lang="en-US" sz="900" dirty="0" smtClean="0">
                <a:solidFill>
                  <a:srgbClr val="0066FF"/>
                </a:solidFill>
              </a:rPr>
              <a:t>): </a:t>
            </a:r>
            <a:r>
              <a:rPr lang="en-GB" sz="900" dirty="0" smtClean="0"/>
              <a:t>to provide guidance to CEOS regarding climate-related activities in support of various international organizations</a:t>
            </a:r>
          </a:p>
          <a:p>
            <a:pPr lvl="1">
              <a:lnSpc>
                <a:spcPct val="90000"/>
              </a:lnSpc>
            </a:pPr>
            <a:r>
              <a:rPr lang="en-GB" sz="900" dirty="0" smtClean="0"/>
              <a:t>Working Group on Disasters (</a:t>
            </a:r>
            <a:r>
              <a:rPr lang="en-GB" sz="900" dirty="0" err="1" smtClean="0"/>
              <a:t>WGDisasters</a:t>
            </a:r>
            <a:r>
              <a:rPr lang="en-GB" sz="900" dirty="0" smtClean="0"/>
              <a:t>): to coordinate CEOS activities to support the disaster management community</a:t>
            </a:r>
          </a:p>
          <a:p>
            <a:pPr lvl="0">
              <a:lnSpc>
                <a:spcPct val="90000"/>
              </a:lnSpc>
            </a:pPr>
            <a:r>
              <a:rPr lang="en-US" sz="900" dirty="0" smtClean="0"/>
              <a:t>The CEOS Secretariat is chaired by the current CEOS host agency in support of the Plenary. In addition, to ensure the expeditious conduct of business, the past and the forthcoming CEOS chair are included in the CEOS Secretariat. The Secretariat prepares and distributes the minutes for the Plenary meetings, serves as a point-of-contact for external organizations interacting with CEOS, maintains and updates the CEOS database on space and ground segment activities, produces other periodic publications such as the CEOS Newsletter and Annual Report, ensures communications among members between meetings, reports at each Plenary session on its activities and the status of action items from previous Plenary meetings and perform other tasks as assigned by the CEOS Plenary.</a:t>
            </a:r>
          </a:p>
          <a:p>
            <a:endParaRPr lang="en-AU" dirty="0"/>
          </a:p>
        </p:txBody>
      </p:sp>
    </p:spTree>
    <p:extLst>
      <p:ext uri="{BB962C8B-B14F-4D97-AF65-F5344CB8AC3E}">
        <p14:creationId xmlns:p14="http://schemas.microsoft.com/office/powerpoint/2010/main" val="3948019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CEOS Virtual Constellations are a means to better address space-based Earth observation needs on a global basis – without eroding the independence of individual agencies.</a:t>
            </a:r>
          </a:p>
          <a:p>
            <a:r>
              <a:rPr lang="en-US" sz="2400" dirty="0" smtClean="0"/>
              <a:t>CEOS Virtual Constellations harmonize and maximize efforts among space agencies to deploy Earth observation (EO) missions as part of GEOSS, address emerging data gaps, avoid overlap among observing systems, and make maximum use of existing assets.  A Virtual Constellation consists of multiple satellites, ground systems, and related data delivery systems mobilized in a coordinated manner for greater efficiency.</a:t>
            </a:r>
            <a:endParaRPr lang="en-US" dirty="0" smtClean="0"/>
          </a:p>
          <a:p>
            <a:endParaRPr lang="en-AU" dirty="0"/>
          </a:p>
        </p:txBody>
      </p:sp>
    </p:spTree>
    <p:extLst>
      <p:ext uri="{BB962C8B-B14F-4D97-AF65-F5344CB8AC3E}">
        <p14:creationId xmlns:p14="http://schemas.microsoft.com/office/powerpoint/2010/main" val="865623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Working Groups typically address topics such as calibration/validation, data portals, capacity building, and common data processing standards that area shared across a wide range of Earth observation domains.  As a consequence, their activities are intimately connected with, and complementary to, the work of the Virtual Constellations and are often viewed as “cross-cutting” mechanisms within CEOS.</a:t>
            </a:r>
            <a:endParaRPr lang="en-US" dirty="0"/>
          </a:p>
        </p:txBody>
      </p:sp>
    </p:spTree>
    <p:extLst>
      <p:ext uri="{BB962C8B-B14F-4D97-AF65-F5344CB8AC3E}">
        <p14:creationId xmlns:p14="http://schemas.microsoft.com/office/powerpoint/2010/main" val="3060651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sz="2400" dirty="0" smtClean="0"/>
              <a:t>ECVs are required to support the work of the UNFCCC and the IPCC and thereby GEO. </a:t>
            </a:r>
          </a:p>
          <a:p>
            <a:pPr>
              <a:buFont typeface="Arial" pitchFamily="34" charset="0"/>
              <a:buChar char="•"/>
            </a:pPr>
            <a:r>
              <a:rPr lang="en-US" sz="2400" dirty="0" smtClean="0"/>
              <a:t>ECVs are technically and economically feasible for systematic observation. </a:t>
            </a:r>
          </a:p>
          <a:p>
            <a:pPr>
              <a:buFont typeface="Arial" pitchFamily="34" charset="0"/>
              <a:buChar char="•"/>
            </a:pPr>
            <a:r>
              <a:rPr lang="en-US" sz="2400" dirty="0" smtClean="0"/>
              <a:t>These variables require international exchange to access both current and historical observations. </a:t>
            </a:r>
          </a:p>
          <a:p>
            <a:pPr>
              <a:buFont typeface="Arial" pitchFamily="34" charset="0"/>
              <a:buChar char="•"/>
            </a:pPr>
            <a:r>
              <a:rPr lang="en-US" sz="2400" dirty="0" smtClean="0"/>
              <a:t>Currently, there are 48 ECVs as shown in the table (as detailed in the 2010 Update to the GCOS Implementation Plan).</a:t>
            </a:r>
          </a:p>
          <a:p>
            <a:pPr>
              <a:buFont typeface="Arial" pitchFamily="34" charset="0"/>
              <a:buChar char="•"/>
            </a:pPr>
            <a:r>
              <a:rPr lang="en-US" sz="2400" dirty="0" smtClean="0"/>
              <a:t>Additional variables required for research purposes have not been included. </a:t>
            </a:r>
          </a:p>
          <a:p>
            <a:endParaRPr lang="en-AU" dirty="0"/>
          </a:p>
        </p:txBody>
      </p:sp>
    </p:spTree>
    <p:extLst>
      <p:ext uri="{BB962C8B-B14F-4D97-AF65-F5344CB8AC3E}">
        <p14:creationId xmlns:p14="http://schemas.microsoft.com/office/powerpoint/2010/main" val="302730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ceos.org/document_management/Publications/CEOS_Work-Plans/CEOS_2015-2017-Work-Plan_Apr2015.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2102357" y="2207269"/>
            <a:ext cx="5746243"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AU" sz="4200" b="1" dirty="0" smtClean="0">
                <a:solidFill>
                  <a:srgbClr val="FFFFFF"/>
                </a:solidFill>
              </a:rPr>
              <a:t>Introducing CEOS</a:t>
            </a:r>
            <a:endParaRPr sz="4200" b="1" dirty="0">
              <a:solidFill>
                <a:srgbClr val="FFFFFF"/>
              </a:solidFill>
            </a:endParaRPr>
          </a:p>
        </p:txBody>
      </p:sp>
      <p:sp>
        <p:nvSpPr>
          <p:cNvPr id="11" name="Shape 11"/>
          <p:cNvSpPr/>
          <p:nvPr/>
        </p:nvSpPr>
        <p:spPr>
          <a:xfrm>
            <a:off x="5410200" y="228600"/>
            <a:ext cx="4353169"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AU" sz="2800" i="1" dirty="0" smtClean="0">
                <a:solidFill>
                  <a:srgbClr val="FFFFFF"/>
                </a:solidFill>
                <a:latin typeface="Arial Bold"/>
                <a:ea typeface="Arial Bold"/>
                <a:cs typeface="Arial Bold"/>
                <a:sym typeface="Arial Bold"/>
              </a:rPr>
              <a:t>Viewing Earth</a:t>
            </a:r>
          </a:p>
        </p:txBody>
      </p:sp>
      <p:sp>
        <p:nvSpPr>
          <p:cNvPr id="6" name="Shape 11"/>
          <p:cNvSpPr/>
          <p:nvPr/>
        </p:nvSpPr>
        <p:spPr>
          <a:xfrm>
            <a:off x="5334000" y="736599"/>
            <a:ext cx="4353169"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algn="ctr" defTabSz="914400">
              <a:lnSpc>
                <a:spcPct val="150000"/>
              </a:lnSpc>
              <a:defRPr>
                <a:solidFill>
                  <a:srgbClr val="000000"/>
                </a:solidFill>
              </a:defRPr>
            </a:pPr>
            <a:r>
              <a:rPr lang="en-AU" sz="2800" i="1" dirty="0" smtClean="0">
                <a:solidFill>
                  <a:srgbClr val="FFFFFF"/>
                </a:solidFill>
                <a:latin typeface="Arial Bold"/>
                <a:ea typeface="Arial Bold"/>
                <a:cs typeface="Arial Bold"/>
                <a:sym typeface="Arial Bold"/>
              </a:rPr>
              <a:t>Serving Society</a:t>
            </a:r>
          </a:p>
        </p:txBody>
      </p:sp>
      <p:sp>
        <p:nvSpPr>
          <p:cNvPr id="7" name="Shape 11"/>
          <p:cNvSpPr/>
          <p:nvPr/>
        </p:nvSpPr>
        <p:spPr>
          <a:xfrm>
            <a:off x="559677" y="6096000"/>
            <a:ext cx="4810858"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AU" sz="2800" i="1" dirty="0" smtClean="0">
                <a:solidFill>
                  <a:srgbClr val="FFFFFF"/>
                </a:solidFill>
                <a:latin typeface="Arial Bold"/>
                <a:ea typeface="Arial Bold"/>
                <a:cs typeface="Arial Bold"/>
                <a:sym typeface="Arial Bold"/>
              </a:rPr>
              <a:t>April 2015</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414" y="128755"/>
            <a:ext cx="2766692" cy="1469690"/>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3429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Current Objectives</a:t>
            </a:r>
          </a:p>
        </p:txBody>
      </p:sp>
      <p:sp>
        <p:nvSpPr>
          <p:cNvPr id="3" name="Shape 15"/>
          <p:cNvSpPr/>
          <p:nvPr/>
        </p:nvSpPr>
        <p:spPr>
          <a:xfrm>
            <a:off x="103562" y="1295400"/>
            <a:ext cx="8659438" cy="481157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spcAft>
                <a:spcPts val="400"/>
              </a:spcAft>
              <a:buSzPct val="100000"/>
              <a:defRPr>
                <a:solidFill>
                  <a:srgbClr val="000000"/>
                </a:solidFill>
              </a:defRPr>
            </a:pPr>
            <a:r>
              <a:rPr lang="en-AU" sz="2000" b="1" dirty="0" smtClean="0">
                <a:solidFill>
                  <a:srgbClr val="002060"/>
                </a:solidFill>
                <a:latin typeface="Arial"/>
                <a:ea typeface="Arial"/>
                <a:cs typeface="Arial"/>
                <a:sym typeface="Arial"/>
              </a:rPr>
              <a:t>Climate Monitoring, Research and </a:t>
            </a:r>
            <a:r>
              <a:rPr lang="en-AU" sz="2000" b="1" dirty="0" smtClean="0">
                <a:solidFill>
                  <a:srgbClr val="002060"/>
                </a:solidFill>
                <a:latin typeface="Arial"/>
                <a:ea typeface="Arial"/>
                <a:cs typeface="Arial"/>
                <a:sym typeface="Arial"/>
              </a:rPr>
              <a:t>Services</a:t>
            </a:r>
            <a:endParaRPr lang="en-AU" sz="2000" b="1" dirty="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Coordinate </a:t>
            </a:r>
            <a:r>
              <a:rPr lang="en-AU" sz="1500" b="1" dirty="0">
                <a:solidFill>
                  <a:srgbClr val="002060"/>
                </a:solidFill>
                <a:latin typeface="Arial"/>
                <a:ea typeface="Arial"/>
                <a:cs typeface="Arial"/>
                <a:sym typeface="Arial"/>
              </a:rPr>
              <a:t>development of Climate Data Records (CDRs) and related datasets addressing Essential Climate Variables (ECVs) established by the Global </a:t>
            </a:r>
            <a:r>
              <a:rPr lang="en-AU" sz="1500" b="1" dirty="0" smtClean="0">
                <a:solidFill>
                  <a:srgbClr val="002060"/>
                </a:solidFill>
                <a:latin typeface="Arial"/>
                <a:ea typeface="Arial"/>
                <a:cs typeface="Arial"/>
                <a:sym typeface="Arial"/>
              </a:rPr>
              <a:t>Climate </a:t>
            </a:r>
            <a:r>
              <a:rPr lang="en-AU" sz="1500" b="1" dirty="0">
                <a:solidFill>
                  <a:srgbClr val="002060"/>
                </a:solidFill>
                <a:latin typeface="Arial"/>
                <a:ea typeface="Arial"/>
                <a:cs typeface="Arial"/>
                <a:sym typeface="Arial"/>
              </a:rPr>
              <a:t>Observing System (GCOS</a:t>
            </a:r>
            <a:r>
              <a:rPr lang="en-AU" sz="1500" b="1" dirty="0" smtClean="0">
                <a:solidFill>
                  <a:srgbClr val="002060"/>
                </a:solidFill>
                <a:latin typeface="Arial"/>
                <a:ea typeface="Arial"/>
                <a:cs typeface="Arial"/>
                <a:sym typeface="Arial"/>
              </a:rPr>
              <a:t>).</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Continue </a:t>
            </a:r>
            <a:r>
              <a:rPr lang="en-AU" sz="1500" b="1" dirty="0">
                <a:solidFill>
                  <a:srgbClr val="002060"/>
                </a:solidFill>
                <a:latin typeface="Arial"/>
                <a:ea typeface="Arial"/>
                <a:cs typeface="Arial"/>
                <a:sym typeface="Arial"/>
              </a:rPr>
              <a:t>cooperation with GEO, GCOS, the World Meteorological Organization (WMO), and the CGMS in the development of a space-based system to support climate change information and adaptation</a:t>
            </a:r>
            <a:r>
              <a:rPr lang="en-AU" sz="1500" b="1" dirty="0" smtClean="0">
                <a:solidFill>
                  <a:srgbClr val="002060"/>
                </a:solidFill>
                <a:latin typeface="Arial"/>
                <a:ea typeface="Arial"/>
                <a:cs typeface="Arial"/>
                <a:sym typeface="Arial"/>
              </a:rPr>
              <a:t>.</a:t>
            </a:r>
          </a:p>
          <a:p>
            <a:pPr marL="381000" lvl="0" indent="-381000">
              <a:spcAft>
                <a:spcPts val="600"/>
              </a:spcAft>
              <a:buSzPct val="100000"/>
              <a:buFont typeface="Arial"/>
              <a:buChar char="•"/>
              <a:defRPr>
                <a:solidFill>
                  <a:srgbClr val="000000"/>
                </a:solidFill>
              </a:defRPr>
            </a:pPr>
            <a:r>
              <a:rPr lang="en-AU" sz="1500" b="1" dirty="0" smtClean="0">
                <a:solidFill>
                  <a:srgbClr val="FF0000"/>
                </a:solidFill>
                <a:latin typeface="Arial"/>
                <a:ea typeface="Arial"/>
                <a:cs typeface="Arial"/>
                <a:sym typeface="Arial"/>
              </a:rPr>
              <a:t>8 </a:t>
            </a:r>
            <a:r>
              <a:rPr lang="en-AU" sz="1500" b="1" dirty="0" smtClean="0">
                <a:solidFill>
                  <a:srgbClr val="FF0000"/>
                </a:solidFill>
                <a:latin typeface="Arial"/>
                <a:ea typeface="Arial"/>
                <a:cs typeface="Arial"/>
                <a:sym typeface="Arial"/>
              </a:rPr>
              <a:t>Objectives/Deliverables </a:t>
            </a:r>
            <a:r>
              <a:rPr lang="en-AU" sz="1500" b="1" dirty="0" smtClean="0">
                <a:solidFill>
                  <a:srgbClr val="FF0000"/>
                </a:solidFill>
                <a:latin typeface="Arial"/>
                <a:ea typeface="Arial"/>
                <a:cs typeface="Arial"/>
                <a:sym typeface="Arial"/>
              </a:rPr>
              <a:t>for 2015-17.</a:t>
            </a:r>
          </a:p>
          <a:p>
            <a:pPr lvl="0">
              <a:spcAft>
                <a:spcPts val="300"/>
              </a:spcAft>
              <a:buSzPct val="100000"/>
              <a:defRPr>
                <a:solidFill>
                  <a:srgbClr val="000000"/>
                </a:solidFill>
              </a:defRPr>
            </a:pPr>
            <a:endParaRPr lang="en-AU" sz="1500" b="1" dirty="0" smtClean="0">
              <a:solidFill>
                <a:srgbClr val="002060"/>
              </a:solidFill>
              <a:latin typeface="Arial"/>
              <a:ea typeface="Arial"/>
              <a:cs typeface="Arial"/>
              <a:sym typeface="Arial"/>
            </a:endParaRPr>
          </a:p>
          <a:p>
            <a:pPr lvl="0">
              <a:spcAft>
                <a:spcPts val="400"/>
              </a:spcAft>
              <a:buSzPct val="100000"/>
              <a:defRPr>
                <a:solidFill>
                  <a:srgbClr val="000000"/>
                </a:solidFill>
              </a:defRPr>
            </a:pPr>
            <a:r>
              <a:rPr lang="en-AU" sz="2000" b="1" dirty="0" smtClean="0">
                <a:solidFill>
                  <a:srgbClr val="002060"/>
                </a:solidFill>
                <a:latin typeface="Arial"/>
                <a:ea typeface="Arial"/>
                <a:cs typeface="Arial"/>
                <a:sym typeface="Arial"/>
              </a:rPr>
              <a:t>Carbon Observations, including Forested </a:t>
            </a:r>
            <a:r>
              <a:rPr lang="en-AU" sz="2000" b="1" dirty="0" smtClean="0">
                <a:solidFill>
                  <a:srgbClr val="002060"/>
                </a:solidFill>
                <a:latin typeface="Arial"/>
                <a:ea typeface="Arial"/>
                <a:cs typeface="Arial"/>
                <a:sym typeface="Arial"/>
              </a:rPr>
              <a:t>Regions</a:t>
            </a:r>
            <a:endParaRPr lang="en-AU" sz="2000" b="1" dirty="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Coordinate </a:t>
            </a:r>
            <a:r>
              <a:rPr lang="en-AU" sz="1500" b="1" dirty="0">
                <a:solidFill>
                  <a:srgbClr val="002060"/>
                </a:solidFill>
                <a:latin typeface="Arial"/>
                <a:ea typeface="Arial"/>
                <a:cs typeface="Arial"/>
                <a:sym typeface="Arial"/>
              </a:rPr>
              <a:t>space-based observations to support the effective monitoring and management of the world’s forested regions to support any future international climate agreement and support the Space Data Component of the GEO Global Forest Observations Initiative (GFOI</a:t>
            </a:r>
            <a:r>
              <a:rPr lang="en-AU" sz="1500" b="1" dirty="0" smtClean="0">
                <a:solidFill>
                  <a:srgbClr val="002060"/>
                </a:solidFill>
                <a:latin typeface="Arial"/>
                <a:ea typeface="Arial"/>
                <a:cs typeface="Arial"/>
                <a:sym typeface="Arial"/>
              </a:rPr>
              <a:t>).</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Progress </a:t>
            </a:r>
            <a:r>
              <a:rPr lang="en-AU" sz="1500" b="1" dirty="0">
                <a:solidFill>
                  <a:srgbClr val="002060"/>
                </a:solidFill>
                <a:latin typeface="Arial"/>
                <a:ea typeface="Arial"/>
                <a:cs typeface="Arial"/>
                <a:sym typeface="Arial"/>
              </a:rPr>
              <a:t>implementation of the CEOS Strategy for Carbon Observations from Space</a:t>
            </a:r>
          </a:p>
          <a:p>
            <a:pPr marL="381000" lvl="0" indent="-381000">
              <a:spcAft>
                <a:spcPts val="600"/>
              </a:spcAft>
              <a:buSzPct val="100000"/>
              <a:buFont typeface="Arial"/>
              <a:buChar char="•"/>
              <a:defRPr>
                <a:solidFill>
                  <a:srgbClr val="000000"/>
                </a:solidFill>
              </a:defRPr>
            </a:pPr>
            <a:r>
              <a:rPr lang="en-AU" sz="1500" b="1" dirty="0" smtClean="0">
                <a:solidFill>
                  <a:srgbClr val="FF0000"/>
                </a:solidFill>
                <a:latin typeface="Arial"/>
                <a:ea typeface="Arial"/>
                <a:cs typeface="Arial"/>
                <a:sym typeface="Arial"/>
              </a:rPr>
              <a:t>4 </a:t>
            </a:r>
            <a:r>
              <a:rPr lang="en-AU" sz="1500" b="1" dirty="0" smtClean="0">
                <a:solidFill>
                  <a:srgbClr val="FF0000"/>
                </a:solidFill>
                <a:latin typeface="Arial"/>
                <a:ea typeface="Arial"/>
                <a:cs typeface="Arial"/>
                <a:sym typeface="Arial"/>
              </a:rPr>
              <a:t>Objectives/Deliverables </a:t>
            </a:r>
            <a:r>
              <a:rPr lang="en-AU" sz="1500" b="1" dirty="0">
                <a:solidFill>
                  <a:srgbClr val="FF0000"/>
                </a:solidFill>
                <a:latin typeface="Arial"/>
                <a:ea typeface="Arial"/>
                <a:cs typeface="Arial"/>
                <a:sym typeface="Arial"/>
              </a:rPr>
              <a:t>for 2015-17.</a:t>
            </a:r>
          </a:p>
          <a:p>
            <a:pPr lvl="0">
              <a:spcAft>
                <a:spcPts val="300"/>
              </a:spcAft>
              <a:buSzPct val="100000"/>
              <a:defRPr>
                <a:solidFill>
                  <a:srgbClr val="000000"/>
                </a:solidFill>
              </a:defRPr>
            </a:pPr>
            <a:endParaRPr lang="en-AU" sz="1500" b="1" dirty="0" smtClean="0">
              <a:solidFill>
                <a:srgbClr val="002060"/>
              </a:solidFill>
              <a:latin typeface="Arial"/>
              <a:ea typeface="Arial"/>
              <a:cs typeface="Arial"/>
              <a:sym typeface="Arial"/>
            </a:endParaRPr>
          </a:p>
        </p:txBody>
      </p:sp>
    </p:spTree>
    <p:extLst>
      <p:ext uri="{BB962C8B-B14F-4D97-AF65-F5344CB8AC3E}">
        <p14:creationId xmlns:p14="http://schemas.microsoft.com/office/powerpoint/2010/main" val="2807047215"/>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3429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Current Objectives</a:t>
            </a:r>
          </a:p>
        </p:txBody>
      </p:sp>
      <p:sp>
        <p:nvSpPr>
          <p:cNvPr id="3" name="Shape 15"/>
          <p:cNvSpPr/>
          <p:nvPr/>
        </p:nvSpPr>
        <p:spPr>
          <a:xfrm>
            <a:off x="103562" y="1295400"/>
            <a:ext cx="8659438" cy="454226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spcAft>
                <a:spcPts val="400"/>
              </a:spcAft>
              <a:buSzPct val="100000"/>
              <a:defRPr>
                <a:solidFill>
                  <a:srgbClr val="000000"/>
                </a:solidFill>
              </a:defRPr>
            </a:pPr>
            <a:r>
              <a:rPr lang="en-AU" sz="2000" b="1" dirty="0" smtClean="0">
                <a:solidFill>
                  <a:srgbClr val="002060"/>
                </a:solidFill>
                <a:latin typeface="Arial"/>
                <a:ea typeface="Arial"/>
                <a:cs typeface="Arial"/>
                <a:sym typeface="Arial"/>
              </a:rPr>
              <a:t>Observations for </a:t>
            </a:r>
            <a:r>
              <a:rPr lang="en-AU" sz="2000" b="1" dirty="0" smtClean="0">
                <a:solidFill>
                  <a:srgbClr val="002060"/>
                </a:solidFill>
                <a:latin typeface="Arial"/>
                <a:ea typeface="Arial"/>
                <a:cs typeface="Arial"/>
                <a:sym typeface="Arial"/>
              </a:rPr>
              <a:t>Agriculture</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Develop and implement a data acquisition strategy to provide satellite observations that will facilitate the monitoring of agricultural production in support of the GEO Global Agricultural Monitoring (GEOGLAM) initiative.</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Continue </a:t>
            </a:r>
            <a:r>
              <a:rPr lang="en-AU" sz="1500" b="1" dirty="0">
                <a:solidFill>
                  <a:srgbClr val="002060"/>
                </a:solidFill>
                <a:latin typeface="Arial"/>
                <a:ea typeface="Arial"/>
                <a:cs typeface="Arial"/>
                <a:sym typeface="Arial"/>
              </a:rPr>
              <a:t>support to the Joint Experiments on Crop Assessment and Monitoring (JECAM) initiative</a:t>
            </a:r>
            <a:r>
              <a:rPr lang="en-AU" sz="1500" b="1" dirty="0" smtClean="0">
                <a:solidFill>
                  <a:srgbClr val="002060"/>
                </a:solidFill>
                <a:latin typeface="Arial"/>
                <a:ea typeface="Arial"/>
                <a:cs typeface="Arial"/>
                <a:sym typeface="Arial"/>
              </a:rPr>
              <a:t>.</a:t>
            </a:r>
          </a:p>
          <a:p>
            <a:pPr marL="381000" lvl="0" indent="-381000">
              <a:spcAft>
                <a:spcPts val="600"/>
              </a:spcAft>
              <a:buSzPct val="100000"/>
              <a:buFont typeface="Arial"/>
              <a:buChar char="•"/>
              <a:defRPr>
                <a:solidFill>
                  <a:srgbClr val="000000"/>
                </a:solidFill>
              </a:defRPr>
            </a:pPr>
            <a:r>
              <a:rPr lang="en-AU" sz="1500" b="1" dirty="0" smtClean="0">
                <a:solidFill>
                  <a:srgbClr val="FF0000"/>
                </a:solidFill>
                <a:latin typeface="Arial"/>
                <a:ea typeface="Arial"/>
                <a:cs typeface="Arial"/>
                <a:sym typeface="Arial"/>
              </a:rPr>
              <a:t>4 </a:t>
            </a:r>
            <a:r>
              <a:rPr lang="en-AU" sz="1500" b="1" dirty="0" smtClean="0">
                <a:solidFill>
                  <a:srgbClr val="FF0000"/>
                </a:solidFill>
                <a:latin typeface="Arial"/>
                <a:ea typeface="Arial"/>
                <a:cs typeface="Arial"/>
                <a:sym typeface="Arial"/>
              </a:rPr>
              <a:t>Objectives/Deliverables </a:t>
            </a:r>
            <a:r>
              <a:rPr lang="en-AU" sz="1500" b="1" dirty="0" smtClean="0">
                <a:solidFill>
                  <a:srgbClr val="FF0000"/>
                </a:solidFill>
                <a:latin typeface="Arial"/>
                <a:ea typeface="Arial"/>
                <a:cs typeface="Arial"/>
                <a:sym typeface="Arial"/>
              </a:rPr>
              <a:t>for 2015-17.</a:t>
            </a:r>
          </a:p>
          <a:p>
            <a:pPr lvl="0">
              <a:spcAft>
                <a:spcPts val="300"/>
              </a:spcAft>
              <a:buSzPct val="100000"/>
              <a:defRPr>
                <a:solidFill>
                  <a:srgbClr val="000000"/>
                </a:solidFill>
              </a:defRPr>
            </a:pPr>
            <a:endParaRPr lang="en-AU" sz="1500" b="1" dirty="0" smtClean="0">
              <a:solidFill>
                <a:srgbClr val="002060"/>
              </a:solidFill>
              <a:latin typeface="Arial"/>
              <a:ea typeface="Arial"/>
              <a:cs typeface="Arial"/>
              <a:sym typeface="Arial"/>
            </a:endParaRPr>
          </a:p>
          <a:p>
            <a:pPr lvl="0">
              <a:spcAft>
                <a:spcPts val="400"/>
              </a:spcAft>
              <a:buSzPct val="100000"/>
              <a:defRPr>
                <a:solidFill>
                  <a:srgbClr val="000000"/>
                </a:solidFill>
              </a:defRPr>
            </a:pPr>
            <a:r>
              <a:rPr lang="en-AU" sz="2000" b="1" dirty="0" smtClean="0">
                <a:solidFill>
                  <a:srgbClr val="002060"/>
                </a:solidFill>
                <a:latin typeface="Arial"/>
                <a:ea typeface="Arial"/>
                <a:cs typeface="Arial"/>
                <a:sym typeface="Arial"/>
              </a:rPr>
              <a:t>Observations for </a:t>
            </a:r>
            <a:r>
              <a:rPr lang="en-AU" sz="2000" b="1" dirty="0" smtClean="0">
                <a:solidFill>
                  <a:srgbClr val="002060"/>
                </a:solidFill>
                <a:latin typeface="Arial"/>
                <a:ea typeface="Arial"/>
                <a:cs typeface="Arial"/>
                <a:sym typeface="Arial"/>
              </a:rPr>
              <a:t>Disasters</a:t>
            </a:r>
            <a:endParaRPr lang="en-AU" sz="2000" b="1" dirty="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Strengthen </a:t>
            </a:r>
            <a:r>
              <a:rPr lang="en-AU" sz="1500" b="1" dirty="0">
                <a:solidFill>
                  <a:srgbClr val="002060"/>
                </a:solidFill>
                <a:latin typeface="Arial"/>
                <a:ea typeface="Arial"/>
                <a:cs typeface="Arial"/>
                <a:sym typeface="Arial"/>
              </a:rPr>
              <a:t>support to the disaster management community through the sustained coordination of disaster-related activities undertaken by CEOS Agencies</a:t>
            </a:r>
            <a:r>
              <a:rPr lang="en-AU" sz="1500" b="1" dirty="0" smtClean="0">
                <a:solidFill>
                  <a:srgbClr val="002060"/>
                </a:solidFill>
                <a:latin typeface="Arial"/>
                <a:ea typeface="Arial"/>
                <a:cs typeface="Arial"/>
                <a:sym typeface="Arial"/>
              </a:rPr>
              <a:t>.</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Ensure </a:t>
            </a:r>
            <a:r>
              <a:rPr lang="en-AU" sz="1500" b="1" dirty="0">
                <a:solidFill>
                  <a:srgbClr val="002060"/>
                </a:solidFill>
                <a:latin typeface="Arial"/>
                <a:ea typeface="Arial"/>
                <a:cs typeface="Arial"/>
                <a:sym typeface="Arial"/>
              </a:rPr>
              <a:t>that the importance of Earth observations from space is emphasized at the UN 2015 World Conference on Disaster Risk Reduction and in the post-2015 Framework for Actions (HFA2</a:t>
            </a:r>
            <a:r>
              <a:rPr lang="en-AU" sz="1500" b="1" dirty="0" smtClean="0">
                <a:solidFill>
                  <a:srgbClr val="002060"/>
                </a:solidFill>
                <a:latin typeface="Arial"/>
                <a:ea typeface="Arial"/>
                <a:cs typeface="Arial"/>
                <a:sym typeface="Arial"/>
              </a:rPr>
              <a:t>).</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Continue </a:t>
            </a:r>
            <a:r>
              <a:rPr lang="en-AU" sz="1500" b="1" dirty="0">
                <a:solidFill>
                  <a:srgbClr val="002060"/>
                </a:solidFill>
                <a:latin typeface="Arial"/>
                <a:ea typeface="Arial"/>
                <a:cs typeface="Arial"/>
                <a:sym typeface="Arial"/>
              </a:rPr>
              <a:t>support to the GEO </a:t>
            </a:r>
            <a:r>
              <a:rPr lang="en-AU" sz="1500" b="1" dirty="0" err="1">
                <a:solidFill>
                  <a:srgbClr val="002060"/>
                </a:solidFill>
                <a:latin typeface="Arial"/>
                <a:ea typeface="Arial"/>
                <a:cs typeface="Arial"/>
                <a:sym typeface="Arial"/>
              </a:rPr>
              <a:t>Geohazards</a:t>
            </a:r>
            <a:r>
              <a:rPr lang="en-AU" sz="1500" b="1" dirty="0">
                <a:solidFill>
                  <a:srgbClr val="002060"/>
                </a:solidFill>
                <a:latin typeface="Arial"/>
                <a:ea typeface="Arial"/>
                <a:cs typeface="Arial"/>
                <a:sym typeface="Arial"/>
              </a:rPr>
              <a:t> Supersites and Natural Laboratories Initiative</a:t>
            </a:r>
            <a:r>
              <a:rPr lang="en-AU" sz="1500" b="1" dirty="0" smtClean="0">
                <a:solidFill>
                  <a:srgbClr val="002060"/>
                </a:solidFill>
                <a:latin typeface="Arial"/>
                <a:ea typeface="Arial"/>
                <a:cs typeface="Arial"/>
                <a:sym typeface="Arial"/>
              </a:rPr>
              <a:t>.</a:t>
            </a:r>
          </a:p>
          <a:p>
            <a:pPr marL="381000" lvl="0" indent="-381000">
              <a:spcAft>
                <a:spcPts val="600"/>
              </a:spcAft>
              <a:buSzPct val="100000"/>
              <a:buFont typeface="Arial"/>
              <a:buChar char="•"/>
              <a:defRPr>
                <a:solidFill>
                  <a:srgbClr val="000000"/>
                </a:solidFill>
              </a:defRPr>
            </a:pPr>
            <a:r>
              <a:rPr lang="en-AU" sz="1500" b="1" dirty="0" smtClean="0">
                <a:solidFill>
                  <a:srgbClr val="FF0000"/>
                </a:solidFill>
                <a:latin typeface="Arial"/>
                <a:ea typeface="Arial"/>
                <a:cs typeface="Arial"/>
                <a:sym typeface="Arial"/>
              </a:rPr>
              <a:t>8 </a:t>
            </a:r>
            <a:r>
              <a:rPr lang="en-AU" sz="1500" b="1" dirty="0" smtClean="0">
                <a:solidFill>
                  <a:srgbClr val="FF0000"/>
                </a:solidFill>
                <a:latin typeface="Arial"/>
                <a:ea typeface="Arial"/>
                <a:cs typeface="Arial"/>
                <a:sym typeface="Arial"/>
              </a:rPr>
              <a:t>Objectives/Deliverables </a:t>
            </a:r>
            <a:r>
              <a:rPr lang="en-AU" sz="1500" b="1" dirty="0">
                <a:solidFill>
                  <a:srgbClr val="FF0000"/>
                </a:solidFill>
                <a:latin typeface="Arial"/>
                <a:ea typeface="Arial"/>
                <a:cs typeface="Arial"/>
                <a:sym typeface="Arial"/>
              </a:rPr>
              <a:t>for 2015-17</a:t>
            </a:r>
            <a:r>
              <a:rPr lang="en-AU" sz="1500" b="1" dirty="0" smtClean="0">
                <a:solidFill>
                  <a:srgbClr val="FF0000"/>
                </a:solidFill>
                <a:latin typeface="Arial"/>
                <a:ea typeface="Arial"/>
                <a:cs typeface="Arial"/>
                <a:sym typeface="Arial"/>
              </a:rPr>
              <a:t>.</a:t>
            </a:r>
            <a:endParaRPr lang="en-AU" sz="1500" b="1" dirty="0">
              <a:solidFill>
                <a:srgbClr val="FF0000"/>
              </a:solidFill>
              <a:latin typeface="Arial"/>
              <a:ea typeface="Arial"/>
              <a:cs typeface="Arial"/>
              <a:sym typeface="Arial"/>
            </a:endParaRPr>
          </a:p>
        </p:txBody>
      </p:sp>
    </p:spTree>
    <p:extLst>
      <p:ext uri="{BB962C8B-B14F-4D97-AF65-F5344CB8AC3E}">
        <p14:creationId xmlns:p14="http://schemas.microsoft.com/office/powerpoint/2010/main" val="2080861740"/>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3429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Current Objectives</a:t>
            </a:r>
          </a:p>
        </p:txBody>
      </p:sp>
      <p:sp>
        <p:nvSpPr>
          <p:cNvPr id="3" name="Shape 15"/>
          <p:cNvSpPr/>
          <p:nvPr/>
        </p:nvSpPr>
        <p:spPr>
          <a:xfrm>
            <a:off x="103562" y="1219200"/>
            <a:ext cx="8659438" cy="567078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spcAft>
                <a:spcPts val="400"/>
              </a:spcAft>
              <a:buSzPct val="100000"/>
              <a:defRPr>
                <a:solidFill>
                  <a:srgbClr val="000000"/>
                </a:solidFill>
              </a:defRPr>
            </a:pPr>
            <a:r>
              <a:rPr lang="en-AU" sz="2000" b="1" dirty="0">
                <a:solidFill>
                  <a:srgbClr val="002060"/>
                </a:solidFill>
                <a:latin typeface="Arial"/>
                <a:ea typeface="Arial"/>
                <a:cs typeface="Arial"/>
                <a:sym typeface="Arial"/>
              </a:rPr>
              <a:t>Observations for </a:t>
            </a:r>
            <a:r>
              <a:rPr lang="en-AU" sz="2000" b="1" dirty="0" smtClean="0">
                <a:solidFill>
                  <a:srgbClr val="002060"/>
                </a:solidFill>
                <a:latin typeface="Arial"/>
                <a:ea typeface="Arial"/>
                <a:cs typeface="Arial"/>
                <a:sym typeface="Arial"/>
              </a:rPr>
              <a:t>Water</a:t>
            </a:r>
            <a:endParaRPr lang="en-AU" sz="2000" b="1" dirty="0">
              <a:solidFill>
                <a:srgbClr val="002060"/>
              </a:solidFill>
              <a:latin typeface="Arial"/>
              <a:ea typeface="Arial"/>
              <a:cs typeface="Arial"/>
              <a:sym typeface="Arial"/>
            </a:endParaRPr>
          </a:p>
          <a:p>
            <a:pPr marL="381000" indent="-381000">
              <a:spcAft>
                <a:spcPts val="600"/>
              </a:spcAft>
              <a:buSzPct val="100000"/>
              <a:buFont typeface="Arial"/>
              <a:buChar char="•"/>
              <a:defRPr>
                <a:solidFill>
                  <a:srgbClr val="000000"/>
                </a:solidFill>
              </a:defRPr>
            </a:pPr>
            <a:r>
              <a:rPr lang="en-AU" sz="1500" b="1" dirty="0">
                <a:solidFill>
                  <a:srgbClr val="002060"/>
                </a:solidFill>
                <a:latin typeface="Arial"/>
                <a:ea typeface="Arial"/>
                <a:cs typeface="Arial"/>
                <a:sym typeface="Arial"/>
              </a:rPr>
              <a:t>Provide integrated CEOS input to the GEO Water Implementation Plan.</a:t>
            </a:r>
          </a:p>
          <a:p>
            <a:pPr marL="381000" lvl="0" indent="-381000">
              <a:spcAft>
                <a:spcPts val="300"/>
              </a:spcAft>
              <a:buSzPct val="100000"/>
              <a:buFont typeface="Arial"/>
              <a:buChar char="•"/>
              <a:defRPr>
                <a:solidFill>
                  <a:srgbClr val="000000"/>
                </a:solidFill>
              </a:defRPr>
            </a:pPr>
            <a:r>
              <a:rPr lang="en-AU" sz="1500" b="1" dirty="0">
                <a:solidFill>
                  <a:srgbClr val="FF0000"/>
                </a:solidFill>
                <a:latin typeface="Arial"/>
                <a:ea typeface="Arial"/>
                <a:cs typeface="Arial"/>
                <a:sym typeface="Arial"/>
              </a:rPr>
              <a:t>1 </a:t>
            </a:r>
            <a:r>
              <a:rPr lang="en-AU" sz="1500" b="1" dirty="0" smtClean="0">
                <a:solidFill>
                  <a:srgbClr val="FF0000"/>
                </a:solidFill>
                <a:latin typeface="Arial"/>
                <a:ea typeface="Arial"/>
                <a:cs typeface="Arial"/>
                <a:sym typeface="Arial"/>
              </a:rPr>
              <a:t>Objectives/Deliverable </a:t>
            </a:r>
            <a:r>
              <a:rPr lang="en-AU" sz="1500" b="1" dirty="0">
                <a:solidFill>
                  <a:srgbClr val="FF0000"/>
                </a:solidFill>
                <a:latin typeface="Arial"/>
                <a:ea typeface="Arial"/>
                <a:cs typeface="Arial"/>
                <a:sym typeface="Arial"/>
              </a:rPr>
              <a:t>for 2015-17.</a:t>
            </a:r>
          </a:p>
          <a:p>
            <a:pPr lvl="0">
              <a:buSzPct val="100000"/>
              <a:defRPr>
                <a:solidFill>
                  <a:srgbClr val="000000"/>
                </a:solidFill>
              </a:defRPr>
            </a:pPr>
            <a:endParaRPr lang="en-AU" sz="2000" b="1" dirty="0" smtClean="0">
              <a:solidFill>
                <a:srgbClr val="002060"/>
              </a:solidFill>
              <a:latin typeface="Arial"/>
              <a:ea typeface="Arial"/>
              <a:cs typeface="Arial"/>
              <a:sym typeface="Arial"/>
            </a:endParaRPr>
          </a:p>
          <a:p>
            <a:pPr lvl="0">
              <a:spcAft>
                <a:spcPts val="400"/>
              </a:spcAft>
              <a:buSzPct val="100000"/>
              <a:defRPr>
                <a:solidFill>
                  <a:srgbClr val="000000"/>
                </a:solidFill>
              </a:defRPr>
            </a:pPr>
            <a:r>
              <a:rPr lang="en-AU" sz="2000" b="1" dirty="0" smtClean="0">
                <a:solidFill>
                  <a:srgbClr val="002060"/>
                </a:solidFill>
                <a:latin typeface="Arial"/>
                <a:ea typeface="Arial"/>
                <a:cs typeface="Arial"/>
                <a:sym typeface="Arial"/>
              </a:rPr>
              <a:t>Capacity Building, Data Access, Availability and </a:t>
            </a:r>
            <a:r>
              <a:rPr lang="en-AU" sz="2000" b="1" dirty="0" smtClean="0">
                <a:solidFill>
                  <a:srgbClr val="002060"/>
                </a:solidFill>
                <a:latin typeface="Arial"/>
                <a:ea typeface="Arial"/>
                <a:cs typeface="Arial"/>
                <a:sym typeface="Arial"/>
              </a:rPr>
              <a:t>Quality</a:t>
            </a:r>
            <a:endParaRPr lang="en-AU" sz="2000" b="1" dirty="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Advance </a:t>
            </a:r>
            <a:r>
              <a:rPr lang="en-AU" sz="1500" b="1" dirty="0">
                <a:solidFill>
                  <a:srgbClr val="002060"/>
                </a:solidFill>
                <a:latin typeface="Arial"/>
                <a:ea typeface="Arial"/>
                <a:cs typeface="Arial"/>
                <a:sym typeface="Arial"/>
              </a:rPr>
              <a:t>CEOS Data Democracy activities</a:t>
            </a:r>
            <a:r>
              <a:rPr lang="en-AU" sz="1500" b="1" dirty="0" smtClean="0">
                <a:solidFill>
                  <a:srgbClr val="002060"/>
                </a:solidFill>
                <a:latin typeface="Arial"/>
                <a:ea typeface="Arial"/>
                <a:cs typeface="Arial"/>
                <a:sym typeface="Arial"/>
              </a:rPr>
              <a:t>.</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Continue </a:t>
            </a:r>
            <a:r>
              <a:rPr lang="en-AU" sz="1500" b="1" dirty="0">
                <a:solidFill>
                  <a:srgbClr val="002060"/>
                </a:solidFill>
                <a:latin typeface="Arial"/>
                <a:ea typeface="Arial"/>
                <a:cs typeface="Arial"/>
                <a:sym typeface="Arial"/>
              </a:rPr>
              <a:t>to support the development and operationalization of the GEOSS Common Infrastructure (GCI) and its CEOS-related elements.</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Coordinate </a:t>
            </a:r>
            <a:r>
              <a:rPr lang="en-AU" sz="1500" b="1" dirty="0">
                <a:solidFill>
                  <a:srgbClr val="002060"/>
                </a:solidFill>
                <a:latin typeface="Arial"/>
                <a:ea typeface="Arial"/>
                <a:cs typeface="Arial"/>
                <a:sym typeface="Arial"/>
              </a:rPr>
              <a:t>the development of suitable methodologies for the on-ground characterization of satellite-based EO sensors, the calibration of EO missions, and the validation of satellite-based Level 1 and Level 2 products.</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Continue </a:t>
            </a:r>
            <a:r>
              <a:rPr lang="en-AU" sz="1500" b="1" dirty="0">
                <a:solidFill>
                  <a:srgbClr val="002060"/>
                </a:solidFill>
                <a:latin typeface="Arial"/>
                <a:ea typeface="Arial"/>
                <a:cs typeface="Arial"/>
                <a:sym typeface="Arial"/>
              </a:rPr>
              <a:t>the cooperation with other CEOS elements in supporting the generation of well-calibrated and validated data records</a:t>
            </a:r>
            <a:r>
              <a:rPr lang="en-AU" sz="1500" b="1" dirty="0" smtClean="0">
                <a:solidFill>
                  <a:srgbClr val="002060"/>
                </a:solidFill>
                <a:latin typeface="Arial"/>
                <a:ea typeface="Arial"/>
                <a:cs typeface="Arial"/>
                <a:sym typeface="Arial"/>
              </a:rPr>
              <a:t>.</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Continue </a:t>
            </a:r>
            <a:r>
              <a:rPr lang="en-AU" sz="1500" b="1" dirty="0">
                <a:solidFill>
                  <a:srgbClr val="002060"/>
                </a:solidFill>
                <a:latin typeface="Arial"/>
                <a:ea typeface="Arial"/>
                <a:cs typeface="Arial"/>
                <a:sym typeface="Arial"/>
              </a:rPr>
              <a:t>cooperation with GEO, Global Space-based Inter-calibration System (GSICS), and WMO and ground-based networks in the provision of high quality EO data products</a:t>
            </a:r>
            <a:r>
              <a:rPr lang="en-AU" sz="1500" b="1" dirty="0" smtClean="0">
                <a:solidFill>
                  <a:srgbClr val="002060"/>
                </a:solidFill>
                <a:latin typeface="Arial"/>
                <a:ea typeface="Arial"/>
                <a:cs typeface="Arial"/>
                <a:sym typeface="Arial"/>
              </a:rPr>
              <a:t>.</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Maintain </a:t>
            </a:r>
            <a:r>
              <a:rPr lang="en-AU" sz="1500" b="1" dirty="0">
                <a:solidFill>
                  <a:srgbClr val="002060"/>
                </a:solidFill>
                <a:latin typeface="Arial"/>
                <a:ea typeface="Arial"/>
                <a:cs typeface="Arial"/>
                <a:sym typeface="Arial"/>
              </a:rPr>
              <a:t>the Missions, Instruments and Measurements (MIM) database as a key tool to enhance understanding of Earth observations from space missions and </a:t>
            </a:r>
            <a:r>
              <a:rPr lang="en-AU" sz="1500" b="1" dirty="0" err="1">
                <a:solidFill>
                  <a:srgbClr val="002060"/>
                </a:solidFill>
                <a:latin typeface="Arial"/>
                <a:ea typeface="Arial"/>
                <a:cs typeface="Arial"/>
                <a:sym typeface="Arial"/>
              </a:rPr>
              <a:t>data.Coordinate</a:t>
            </a:r>
            <a:r>
              <a:rPr lang="en-AU" sz="1500" b="1" dirty="0">
                <a:solidFill>
                  <a:srgbClr val="002060"/>
                </a:solidFill>
                <a:latin typeface="Arial"/>
                <a:ea typeface="Arial"/>
                <a:cs typeface="Arial"/>
                <a:sym typeface="Arial"/>
              </a:rPr>
              <a:t> development of Climate Data Records (CDRs) and related datasets addressing Essential Climate Variables (ECVs) established by the Global </a:t>
            </a:r>
            <a:r>
              <a:rPr lang="en-AU" sz="1500" b="1" dirty="0" smtClean="0">
                <a:solidFill>
                  <a:srgbClr val="002060"/>
                </a:solidFill>
                <a:latin typeface="Arial"/>
                <a:ea typeface="Arial"/>
                <a:cs typeface="Arial"/>
                <a:sym typeface="Arial"/>
              </a:rPr>
              <a:t>Climate </a:t>
            </a:r>
            <a:r>
              <a:rPr lang="en-AU" sz="1500" b="1" dirty="0">
                <a:solidFill>
                  <a:srgbClr val="002060"/>
                </a:solidFill>
                <a:latin typeface="Arial"/>
                <a:ea typeface="Arial"/>
                <a:cs typeface="Arial"/>
                <a:sym typeface="Arial"/>
              </a:rPr>
              <a:t>Observing System (GCOS</a:t>
            </a:r>
            <a:r>
              <a:rPr lang="en-AU" sz="1500" b="1" dirty="0" smtClean="0">
                <a:solidFill>
                  <a:srgbClr val="002060"/>
                </a:solidFill>
                <a:latin typeface="Arial"/>
                <a:ea typeface="Arial"/>
                <a:cs typeface="Arial"/>
                <a:sym typeface="Arial"/>
              </a:rPr>
              <a:t>).</a:t>
            </a:r>
          </a:p>
          <a:p>
            <a:pPr marL="381000" lvl="0" indent="-381000">
              <a:spcAft>
                <a:spcPts val="600"/>
              </a:spcAft>
              <a:buSzPct val="100000"/>
              <a:buFont typeface="Arial"/>
              <a:buChar char="•"/>
              <a:defRPr>
                <a:solidFill>
                  <a:srgbClr val="000000"/>
                </a:solidFill>
              </a:defRPr>
            </a:pPr>
            <a:r>
              <a:rPr lang="en-AU" sz="1500" b="1" dirty="0" smtClean="0">
                <a:solidFill>
                  <a:srgbClr val="FF0000"/>
                </a:solidFill>
                <a:latin typeface="Arial"/>
                <a:ea typeface="Arial"/>
                <a:cs typeface="Arial"/>
                <a:sym typeface="Arial"/>
              </a:rPr>
              <a:t>28 </a:t>
            </a:r>
            <a:r>
              <a:rPr lang="en-AU" sz="1500" b="1" dirty="0" smtClean="0">
                <a:solidFill>
                  <a:srgbClr val="FF0000"/>
                </a:solidFill>
                <a:latin typeface="Arial"/>
                <a:ea typeface="Arial"/>
                <a:cs typeface="Arial"/>
                <a:sym typeface="Arial"/>
              </a:rPr>
              <a:t>Objectives/Deliverables </a:t>
            </a:r>
            <a:r>
              <a:rPr lang="en-AU" sz="1500" b="1" dirty="0" smtClean="0">
                <a:solidFill>
                  <a:srgbClr val="FF0000"/>
                </a:solidFill>
                <a:latin typeface="Arial"/>
                <a:ea typeface="Arial"/>
                <a:cs typeface="Arial"/>
                <a:sym typeface="Arial"/>
              </a:rPr>
              <a:t>for 2015-17.</a:t>
            </a:r>
          </a:p>
        </p:txBody>
      </p:sp>
    </p:spTree>
    <p:extLst>
      <p:ext uri="{BB962C8B-B14F-4D97-AF65-F5344CB8AC3E}">
        <p14:creationId xmlns:p14="http://schemas.microsoft.com/office/powerpoint/2010/main" val="220609855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3429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Current Objectives</a:t>
            </a:r>
          </a:p>
        </p:txBody>
      </p:sp>
      <p:sp>
        <p:nvSpPr>
          <p:cNvPr id="3" name="Shape 15"/>
          <p:cNvSpPr/>
          <p:nvPr/>
        </p:nvSpPr>
        <p:spPr>
          <a:xfrm>
            <a:off x="103562" y="1219200"/>
            <a:ext cx="8659438" cy="384977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spcAft>
                <a:spcPts val="400"/>
              </a:spcAft>
              <a:buSzPct val="100000"/>
              <a:defRPr>
                <a:solidFill>
                  <a:srgbClr val="000000"/>
                </a:solidFill>
              </a:defRPr>
            </a:pPr>
            <a:r>
              <a:rPr lang="en-AU" sz="2000" b="1" dirty="0" smtClean="0">
                <a:solidFill>
                  <a:srgbClr val="002060"/>
                </a:solidFill>
                <a:latin typeface="Arial"/>
                <a:ea typeface="Arial"/>
                <a:cs typeface="Arial"/>
                <a:sym typeface="Arial"/>
              </a:rPr>
              <a:t>Advancement of the CEOS Virtual </a:t>
            </a:r>
            <a:r>
              <a:rPr lang="en-AU" sz="2000" b="1" dirty="0" smtClean="0">
                <a:solidFill>
                  <a:srgbClr val="002060"/>
                </a:solidFill>
                <a:latin typeface="Arial"/>
                <a:ea typeface="Arial"/>
                <a:cs typeface="Arial"/>
                <a:sym typeface="Arial"/>
              </a:rPr>
              <a:t>Constellations</a:t>
            </a:r>
            <a:endParaRPr lang="en-AU" sz="2000" b="1" dirty="0">
              <a:solidFill>
                <a:srgbClr val="002060"/>
              </a:solidFill>
              <a:latin typeface="Arial"/>
              <a:ea typeface="Arial"/>
              <a:cs typeface="Arial"/>
              <a:sym typeface="Arial"/>
            </a:endParaRPr>
          </a:p>
          <a:p>
            <a:pPr marL="38100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Characterize </a:t>
            </a:r>
            <a:r>
              <a:rPr lang="en-AU" sz="1500" b="1" dirty="0">
                <a:solidFill>
                  <a:srgbClr val="002060"/>
                </a:solidFill>
                <a:latin typeface="Arial"/>
                <a:ea typeface="Arial"/>
                <a:cs typeface="Arial"/>
                <a:sym typeface="Arial"/>
              </a:rPr>
              <a:t>the Virtual Constellations in the context of both the development of the space segment for GEOSS and of the multitude of outcomes and deliverables that CEOS seeks to provide for GEO and other users </a:t>
            </a:r>
            <a:r>
              <a:rPr lang="en-AU" sz="1500" b="1" dirty="0" smtClean="0">
                <a:solidFill>
                  <a:srgbClr val="002060"/>
                </a:solidFill>
                <a:latin typeface="Arial"/>
                <a:ea typeface="Arial"/>
                <a:cs typeface="Arial"/>
                <a:sym typeface="Arial"/>
              </a:rPr>
              <a:t>and frameworks.</a:t>
            </a:r>
            <a:endParaRPr lang="en-AU" sz="1500" b="1" dirty="0">
              <a:solidFill>
                <a:srgbClr val="002060"/>
              </a:solidFill>
              <a:latin typeface="Arial"/>
              <a:ea typeface="Arial"/>
              <a:cs typeface="Arial"/>
              <a:sym typeface="Arial"/>
            </a:endParaRPr>
          </a:p>
          <a:p>
            <a:pPr marL="381000" lvl="0" indent="-381000">
              <a:spcAft>
                <a:spcPts val="300"/>
              </a:spcAft>
              <a:buSzPct val="100000"/>
              <a:buFont typeface="Arial"/>
              <a:buChar char="•"/>
              <a:defRPr>
                <a:solidFill>
                  <a:srgbClr val="000000"/>
                </a:solidFill>
              </a:defRPr>
            </a:pPr>
            <a:r>
              <a:rPr lang="en-AU" sz="1500" b="1" dirty="0" smtClean="0">
                <a:solidFill>
                  <a:srgbClr val="FF0000"/>
                </a:solidFill>
                <a:latin typeface="Arial"/>
                <a:ea typeface="Arial"/>
                <a:cs typeface="Arial"/>
                <a:sym typeface="Arial"/>
              </a:rPr>
              <a:t>19 </a:t>
            </a:r>
            <a:r>
              <a:rPr lang="en-AU" sz="1500" b="1" dirty="0" smtClean="0">
                <a:solidFill>
                  <a:srgbClr val="FF0000"/>
                </a:solidFill>
                <a:latin typeface="Arial"/>
                <a:ea typeface="Arial"/>
                <a:cs typeface="Arial"/>
                <a:sym typeface="Arial"/>
              </a:rPr>
              <a:t>Objectives/Deliverable </a:t>
            </a:r>
            <a:r>
              <a:rPr lang="en-AU" sz="1500" b="1" dirty="0">
                <a:solidFill>
                  <a:srgbClr val="FF0000"/>
                </a:solidFill>
                <a:latin typeface="Arial"/>
                <a:ea typeface="Arial"/>
                <a:cs typeface="Arial"/>
                <a:sym typeface="Arial"/>
              </a:rPr>
              <a:t>for 2015-17.</a:t>
            </a:r>
          </a:p>
          <a:p>
            <a:pPr lvl="0">
              <a:buSzPct val="100000"/>
              <a:defRPr>
                <a:solidFill>
                  <a:srgbClr val="000000"/>
                </a:solidFill>
              </a:defRPr>
            </a:pPr>
            <a:endParaRPr lang="en-AU" sz="2000" b="1" dirty="0" smtClean="0">
              <a:solidFill>
                <a:srgbClr val="002060"/>
              </a:solidFill>
              <a:latin typeface="Arial"/>
              <a:ea typeface="Arial"/>
              <a:cs typeface="Arial"/>
              <a:sym typeface="Arial"/>
            </a:endParaRPr>
          </a:p>
          <a:p>
            <a:pPr lvl="0">
              <a:spcAft>
                <a:spcPts val="400"/>
              </a:spcAft>
              <a:buSzPct val="100000"/>
              <a:defRPr>
                <a:solidFill>
                  <a:srgbClr val="000000"/>
                </a:solidFill>
              </a:defRPr>
            </a:pPr>
            <a:r>
              <a:rPr lang="en-AU" sz="2000" b="1" dirty="0" smtClean="0">
                <a:solidFill>
                  <a:srgbClr val="002060"/>
                </a:solidFill>
                <a:latin typeface="Arial"/>
                <a:ea typeface="Arial"/>
                <a:cs typeface="Arial"/>
                <a:sym typeface="Arial"/>
              </a:rPr>
              <a:t>Support </a:t>
            </a:r>
            <a:r>
              <a:rPr lang="en-AU" sz="2000" b="1" dirty="0">
                <a:solidFill>
                  <a:srgbClr val="002060"/>
                </a:solidFill>
                <a:latin typeface="Arial"/>
                <a:ea typeface="Arial"/>
                <a:cs typeface="Arial"/>
                <a:sym typeface="Arial"/>
              </a:rPr>
              <a:t>to Other Key Stakeholder </a:t>
            </a:r>
            <a:r>
              <a:rPr lang="en-AU" sz="2000" b="1" dirty="0" smtClean="0">
                <a:solidFill>
                  <a:srgbClr val="002060"/>
                </a:solidFill>
                <a:latin typeface="Arial"/>
                <a:ea typeface="Arial"/>
                <a:cs typeface="Arial"/>
                <a:sym typeface="Arial"/>
              </a:rPr>
              <a:t>Initiatives</a:t>
            </a:r>
            <a:endParaRPr lang="en-AU" sz="2000" b="1" dirty="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Continue </a:t>
            </a:r>
            <a:r>
              <a:rPr lang="en-AU" sz="1500" b="1" dirty="0">
                <a:solidFill>
                  <a:srgbClr val="002060"/>
                </a:solidFill>
                <a:latin typeface="Arial"/>
                <a:ea typeface="Arial"/>
                <a:cs typeface="Arial"/>
                <a:sym typeface="Arial"/>
              </a:rPr>
              <a:t>CEOS contributions and maintain leadership role in the GEO Blue Planet Task.</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Further </a:t>
            </a:r>
            <a:r>
              <a:rPr lang="en-AU" sz="1500" b="1" dirty="0">
                <a:solidFill>
                  <a:srgbClr val="002060"/>
                </a:solidFill>
                <a:latin typeface="Arial"/>
                <a:ea typeface="Arial"/>
                <a:cs typeface="Arial"/>
                <a:sym typeface="Arial"/>
              </a:rPr>
              <a:t>develop CEOS contributions to meet biodiversity observation requirements.</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Continue </a:t>
            </a:r>
            <a:r>
              <a:rPr lang="en-AU" sz="1500" b="1" dirty="0">
                <a:solidFill>
                  <a:srgbClr val="002060"/>
                </a:solidFill>
                <a:latin typeface="Arial"/>
                <a:ea typeface="Arial"/>
                <a:cs typeface="Arial"/>
                <a:sym typeface="Arial"/>
              </a:rPr>
              <a:t>dialogue on enhanced CEOS-level coordination to support improved research and monitoring of the Earth’s Polar Regions.</a:t>
            </a:r>
            <a:endParaRPr lang="en-AU" sz="1500" b="1" dirty="0" smtClean="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smtClean="0">
                <a:solidFill>
                  <a:srgbClr val="FF0000"/>
                </a:solidFill>
                <a:latin typeface="Arial"/>
                <a:ea typeface="Arial"/>
                <a:cs typeface="Arial"/>
                <a:sym typeface="Arial"/>
              </a:rPr>
              <a:t>6 </a:t>
            </a:r>
            <a:r>
              <a:rPr lang="en-AU" sz="1500" b="1" dirty="0" smtClean="0">
                <a:solidFill>
                  <a:srgbClr val="FF0000"/>
                </a:solidFill>
                <a:latin typeface="Arial"/>
                <a:ea typeface="Arial"/>
                <a:cs typeface="Arial"/>
                <a:sym typeface="Arial"/>
              </a:rPr>
              <a:t>Objectives/Deliverables </a:t>
            </a:r>
            <a:r>
              <a:rPr lang="en-AU" sz="1500" b="1" dirty="0" smtClean="0">
                <a:solidFill>
                  <a:srgbClr val="FF0000"/>
                </a:solidFill>
                <a:latin typeface="Arial"/>
                <a:ea typeface="Arial"/>
                <a:cs typeface="Arial"/>
                <a:sym typeface="Arial"/>
              </a:rPr>
              <a:t>for 2015-17.</a:t>
            </a:r>
          </a:p>
          <a:p>
            <a:pPr lvl="0">
              <a:spcAft>
                <a:spcPts val="600"/>
              </a:spcAft>
              <a:buSzPct val="100000"/>
              <a:defRPr>
                <a:solidFill>
                  <a:srgbClr val="000000"/>
                </a:solidFill>
              </a:defRPr>
            </a:pPr>
            <a:endParaRPr lang="en-AU" sz="1500" b="1" dirty="0" smtClean="0">
              <a:solidFill>
                <a:srgbClr val="FF0000"/>
              </a:solidFill>
              <a:latin typeface="Arial"/>
              <a:ea typeface="Arial"/>
              <a:cs typeface="Arial"/>
              <a:sym typeface="Arial"/>
            </a:endParaRPr>
          </a:p>
        </p:txBody>
      </p:sp>
    </p:spTree>
    <p:extLst>
      <p:ext uri="{BB962C8B-B14F-4D97-AF65-F5344CB8AC3E}">
        <p14:creationId xmlns:p14="http://schemas.microsoft.com/office/powerpoint/2010/main" val="999760902"/>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3429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Current Objectives</a:t>
            </a:r>
          </a:p>
        </p:txBody>
      </p:sp>
      <p:sp>
        <p:nvSpPr>
          <p:cNvPr id="3" name="Shape 15"/>
          <p:cNvSpPr/>
          <p:nvPr/>
        </p:nvSpPr>
        <p:spPr>
          <a:xfrm>
            <a:off x="103562" y="1219200"/>
            <a:ext cx="8659438" cy="373435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spcAft>
                <a:spcPts val="400"/>
              </a:spcAft>
              <a:buSzPct val="100000"/>
              <a:defRPr>
                <a:solidFill>
                  <a:srgbClr val="000000"/>
                </a:solidFill>
              </a:defRPr>
            </a:pPr>
            <a:r>
              <a:rPr lang="en-AU" sz="2000" b="1" dirty="0" smtClean="0">
                <a:solidFill>
                  <a:srgbClr val="002060"/>
                </a:solidFill>
                <a:latin typeface="Arial"/>
                <a:ea typeface="Arial"/>
                <a:cs typeface="Arial"/>
                <a:sym typeface="Arial"/>
              </a:rPr>
              <a:t>Outreach to Key </a:t>
            </a:r>
            <a:r>
              <a:rPr lang="en-AU" sz="2000" b="1" dirty="0" smtClean="0">
                <a:solidFill>
                  <a:srgbClr val="002060"/>
                </a:solidFill>
                <a:latin typeface="Arial"/>
                <a:ea typeface="Arial"/>
                <a:cs typeface="Arial"/>
                <a:sym typeface="Arial"/>
              </a:rPr>
              <a:t>Stakeholders</a:t>
            </a:r>
            <a:endParaRPr lang="en-AU" sz="2000" b="1" dirty="0" smtClean="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Engage, attend, be strategically involved (where appropriate), report on CEOS achievements, and present at key meetings.</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Maintain the CEOS Website and enhance currency and relevance of content.</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Publish the CEOS Newsletter.</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Highlight the value of Earth observations from space in delivering societal benefit</a:t>
            </a:r>
          </a:p>
          <a:p>
            <a:pPr marL="381000" lvl="0" indent="-381000">
              <a:spcAft>
                <a:spcPts val="600"/>
              </a:spcAft>
              <a:buSzPct val="100000"/>
              <a:buFont typeface="Arial"/>
              <a:buChar char="•"/>
              <a:defRPr>
                <a:solidFill>
                  <a:srgbClr val="000000"/>
                </a:solidFill>
              </a:defRPr>
            </a:pPr>
            <a:r>
              <a:rPr lang="en-AU" sz="1500" b="1" dirty="0" smtClean="0">
                <a:solidFill>
                  <a:srgbClr val="FF0000"/>
                </a:solidFill>
                <a:latin typeface="Arial"/>
                <a:ea typeface="Arial"/>
                <a:cs typeface="Arial"/>
                <a:sym typeface="Arial"/>
              </a:rPr>
              <a:t>4 </a:t>
            </a:r>
            <a:r>
              <a:rPr lang="en-AU" sz="1500" b="1" dirty="0" smtClean="0">
                <a:solidFill>
                  <a:srgbClr val="FF0000"/>
                </a:solidFill>
                <a:latin typeface="Arial"/>
                <a:ea typeface="Arial"/>
                <a:cs typeface="Arial"/>
                <a:sym typeface="Arial"/>
              </a:rPr>
              <a:t>Objectives/Deliverables </a:t>
            </a:r>
            <a:r>
              <a:rPr lang="en-AU" sz="1500" b="1" dirty="0" smtClean="0">
                <a:solidFill>
                  <a:srgbClr val="FF0000"/>
                </a:solidFill>
                <a:latin typeface="Arial"/>
                <a:ea typeface="Arial"/>
                <a:cs typeface="Arial"/>
                <a:sym typeface="Arial"/>
              </a:rPr>
              <a:t>for 2015-17.</a:t>
            </a:r>
          </a:p>
          <a:p>
            <a:pPr lvl="0">
              <a:spcAft>
                <a:spcPts val="600"/>
              </a:spcAft>
              <a:buSzPct val="100000"/>
              <a:defRPr>
                <a:solidFill>
                  <a:srgbClr val="000000"/>
                </a:solidFill>
              </a:defRPr>
            </a:pPr>
            <a:endParaRPr lang="en-AU" sz="1500" b="1" dirty="0" smtClean="0">
              <a:solidFill>
                <a:srgbClr val="FF0000"/>
              </a:solidFill>
              <a:latin typeface="Arial"/>
              <a:ea typeface="Arial"/>
              <a:cs typeface="Arial"/>
              <a:sym typeface="Arial"/>
            </a:endParaRPr>
          </a:p>
          <a:p>
            <a:pPr lvl="0">
              <a:spcAft>
                <a:spcPts val="400"/>
              </a:spcAft>
              <a:buSzPct val="100000"/>
              <a:defRPr>
                <a:solidFill>
                  <a:srgbClr val="000000"/>
                </a:solidFill>
              </a:defRPr>
            </a:pPr>
            <a:r>
              <a:rPr lang="en-AU" sz="2000" b="1" dirty="0" smtClean="0">
                <a:solidFill>
                  <a:srgbClr val="002060"/>
                </a:solidFill>
                <a:latin typeface="Arial"/>
                <a:ea typeface="Arial"/>
                <a:cs typeface="Arial"/>
                <a:sym typeface="Arial"/>
              </a:rPr>
              <a:t>Organizational </a:t>
            </a:r>
            <a:r>
              <a:rPr lang="en-AU" sz="2000" b="1" dirty="0" smtClean="0">
                <a:solidFill>
                  <a:srgbClr val="002060"/>
                </a:solidFill>
                <a:latin typeface="Arial"/>
                <a:ea typeface="Arial"/>
                <a:cs typeface="Arial"/>
                <a:sym typeface="Arial"/>
              </a:rPr>
              <a:t>Issues</a:t>
            </a:r>
            <a:endParaRPr lang="en-AU" sz="2000" b="1" dirty="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Updated </a:t>
            </a:r>
            <a:r>
              <a:rPr lang="en-AU" sz="1500" b="1" dirty="0">
                <a:solidFill>
                  <a:srgbClr val="002060"/>
                </a:solidFill>
                <a:latin typeface="Arial"/>
                <a:ea typeface="Arial"/>
                <a:cs typeface="Arial"/>
                <a:sym typeface="Arial"/>
              </a:rPr>
              <a:t>and refreshed Terms of Reference for CEOS Working </a:t>
            </a:r>
            <a:r>
              <a:rPr lang="en-AU" sz="1500" b="1" dirty="0" smtClean="0">
                <a:solidFill>
                  <a:srgbClr val="002060"/>
                </a:solidFill>
                <a:latin typeface="Arial"/>
                <a:ea typeface="Arial"/>
                <a:cs typeface="Arial"/>
                <a:sym typeface="Arial"/>
              </a:rPr>
              <a:t>Groups</a:t>
            </a:r>
            <a:endParaRPr lang="en-AU" sz="1500" b="1" dirty="0" smtClean="0">
              <a:solidFill>
                <a:srgbClr val="FF000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smtClean="0">
                <a:solidFill>
                  <a:srgbClr val="FF0000"/>
                </a:solidFill>
                <a:latin typeface="Arial"/>
                <a:ea typeface="Arial"/>
                <a:cs typeface="Arial"/>
                <a:sym typeface="Arial"/>
              </a:rPr>
              <a:t>3 </a:t>
            </a:r>
            <a:r>
              <a:rPr lang="en-AU" sz="1500" b="1" dirty="0" smtClean="0">
                <a:solidFill>
                  <a:srgbClr val="FF0000"/>
                </a:solidFill>
                <a:latin typeface="Arial"/>
                <a:ea typeface="Arial"/>
                <a:cs typeface="Arial"/>
                <a:sym typeface="Arial"/>
              </a:rPr>
              <a:t>Objectives/Deliverables </a:t>
            </a:r>
            <a:r>
              <a:rPr lang="en-AU" sz="1500" b="1" dirty="0">
                <a:solidFill>
                  <a:srgbClr val="FF0000"/>
                </a:solidFill>
                <a:latin typeface="Arial"/>
                <a:ea typeface="Arial"/>
                <a:cs typeface="Arial"/>
                <a:sym typeface="Arial"/>
              </a:rPr>
              <a:t>for 2015-17.</a:t>
            </a:r>
          </a:p>
          <a:p>
            <a:pPr lvl="0">
              <a:spcAft>
                <a:spcPts val="600"/>
              </a:spcAft>
              <a:buSzPct val="100000"/>
              <a:defRPr>
                <a:solidFill>
                  <a:srgbClr val="000000"/>
                </a:solidFill>
              </a:defRPr>
            </a:pPr>
            <a:endParaRPr lang="en-AU" sz="1500" b="1" dirty="0" smtClean="0">
              <a:solidFill>
                <a:srgbClr val="FF0000"/>
              </a:solidFill>
              <a:latin typeface="Arial"/>
              <a:ea typeface="Arial"/>
              <a:cs typeface="Arial"/>
              <a:sym typeface="Arial"/>
            </a:endParaRPr>
          </a:p>
        </p:txBody>
      </p:sp>
    </p:spTree>
    <p:extLst>
      <p:ext uri="{BB962C8B-B14F-4D97-AF65-F5344CB8AC3E}">
        <p14:creationId xmlns:p14="http://schemas.microsoft.com/office/powerpoint/2010/main" val="2161238625"/>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3429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CEOS Agency Missions</a:t>
            </a:r>
          </a:p>
        </p:txBody>
      </p:sp>
      <p:pic>
        <p:nvPicPr>
          <p:cNvPr id="3" name="Picture 2"/>
          <p:cNvPicPr>
            <a:picLocks noChangeAspect="1"/>
          </p:cNvPicPr>
          <p:nvPr/>
        </p:nvPicPr>
        <p:blipFill>
          <a:blip r:embed="rId2"/>
          <a:stretch>
            <a:fillRect/>
          </a:stretch>
        </p:blipFill>
        <p:spPr>
          <a:xfrm>
            <a:off x="5837940" y="1676400"/>
            <a:ext cx="3229859" cy="1808721"/>
          </a:xfrm>
          <a:prstGeom prst="rect">
            <a:avLst/>
          </a:prstGeom>
        </p:spPr>
      </p:pic>
      <p:pic>
        <p:nvPicPr>
          <p:cNvPr id="4" name="Picture 3"/>
          <p:cNvPicPr>
            <a:picLocks noChangeAspect="1"/>
          </p:cNvPicPr>
          <p:nvPr/>
        </p:nvPicPr>
        <p:blipFill>
          <a:blip r:embed="rId3"/>
          <a:stretch>
            <a:fillRect/>
          </a:stretch>
        </p:blipFill>
        <p:spPr>
          <a:xfrm>
            <a:off x="5837941" y="4114800"/>
            <a:ext cx="3153659" cy="2362200"/>
          </a:xfrm>
          <a:prstGeom prst="rect">
            <a:avLst/>
          </a:prstGeom>
        </p:spPr>
      </p:pic>
      <p:sp>
        <p:nvSpPr>
          <p:cNvPr id="5" name="Shape 15"/>
          <p:cNvSpPr/>
          <p:nvPr/>
        </p:nvSpPr>
        <p:spPr>
          <a:xfrm>
            <a:off x="88900" y="1258699"/>
            <a:ext cx="8710650" cy="557075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81000" lvl="0" indent="-381000">
              <a:spcAft>
                <a:spcPts val="600"/>
              </a:spcAft>
              <a:buSzPct val="100000"/>
              <a:buFont typeface="Arial"/>
              <a:buChar char="•"/>
              <a:defRPr>
                <a:solidFill>
                  <a:srgbClr val="000000"/>
                </a:solidFill>
              </a:defRPr>
            </a:pPr>
            <a:r>
              <a:rPr lang="en-AU" sz="2000" dirty="0">
                <a:solidFill>
                  <a:srgbClr val="002060"/>
                </a:solidFill>
                <a:latin typeface="Arial"/>
                <a:ea typeface="Arial"/>
                <a:cs typeface="Arial"/>
                <a:sym typeface="Arial"/>
              </a:rPr>
              <a:t>CEOS Agencies </a:t>
            </a:r>
            <a:r>
              <a:rPr lang="en-AU" sz="2000" dirty="0" smtClean="0">
                <a:solidFill>
                  <a:srgbClr val="002060"/>
                </a:solidFill>
                <a:latin typeface="Arial"/>
                <a:ea typeface="Arial"/>
                <a:cs typeface="Arial"/>
                <a:sym typeface="Arial"/>
              </a:rPr>
              <a:t>currently </a:t>
            </a:r>
            <a:r>
              <a:rPr lang="en-AU" sz="2000" dirty="0">
                <a:solidFill>
                  <a:srgbClr val="002060"/>
                </a:solidFill>
                <a:latin typeface="Arial"/>
                <a:ea typeface="Arial"/>
                <a:cs typeface="Arial"/>
                <a:sym typeface="Arial"/>
              </a:rPr>
              <a:t>operate 126 missions and 387 instruments.</a:t>
            </a:r>
          </a:p>
          <a:p>
            <a:pPr marL="381000" lvl="0" indent="-381000">
              <a:spcAft>
                <a:spcPts val="600"/>
              </a:spcAft>
              <a:buSzPct val="100000"/>
              <a:buFont typeface="Arial"/>
              <a:buChar char="•"/>
              <a:defRPr>
                <a:solidFill>
                  <a:srgbClr val="000000"/>
                </a:solidFill>
              </a:defRPr>
            </a:pPr>
            <a:r>
              <a:rPr lang="en-AU" sz="2000" dirty="0">
                <a:solidFill>
                  <a:srgbClr val="002060"/>
                </a:solidFill>
                <a:latin typeface="Arial"/>
                <a:ea typeface="Arial"/>
                <a:cs typeface="Arial"/>
                <a:sym typeface="Arial"/>
              </a:rPr>
              <a:t>10 CEOS Agency launches from 2014:</a:t>
            </a:r>
          </a:p>
          <a:p>
            <a:pPr marL="838200" lvl="1" indent="-381000">
              <a:spcAft>
                <a:spcPts val="600"/>
              </a:spcAft>
              <a:buSzPct val="100000"/>
              <a:buFont typeface="Arial" panose="020B0604020202020204" pitchFamily="34" charset="0"/>
              <a:buChar char="–"/>
              <a:defRPr>
                <a:solidFill>
                  <a:srgbClr val="000000"/>
                </a:solidFill>
              </a:defRPr>
            </a:pPr>
            <a:r>
              <a:rPr lang="en-AU" sz="1200" dirty="0">
                <a:solidFill>
                  <a:srgbClr val="002060"/>
                </a:solidFill>
                <a:latin typeface="Arial"/>
                <a:ea typeface="Arial"/>
                <a:cs typeface="Arial"/>
                <a:sym typeface="Arial"/>
              </a:rPr>
              <a:t>ESA/EC – Sentinel-1A</a:t>
            </a:r>
          </a:p>
          <a:p>
            <a:pPr marL="838200" lvl="1" indent="-381000">
              <a:spcAft>
                <a:spcPts val="600"/>
              </a:spcAft>
              <a:buSzPct val="100000"/>
              <a:buFont typeface="Arial" panose="020B0604020202020204" pitchFamily="34" charset="0"/>
              <a:buChar char="–"/>
              <a:defRPr>
                <a:solidFill>
                  <a:srgbClr val="000000"/>
                </a:solidFill>
              </a:defRPr>
            </a:pPr>
            <a:r>
              <a:rPr lang="en-AU" sz="1200" dirty="0">
                <a:solidFill>
                  <a:srgbClr val="002060"/>
                </a:solidFill>
                <a:latin typeface="Arial"/>
                <a:ea typeface="Arial"/>
                <a:cs typeface="Arial"/>
                <a:sym typeface="Arial"/>
              </a:rPr>
              <a:t>JAXA – ALOS-2</a:t>
            </a:r>
          </a:p>
          <a:p>
            <a:pPr marL="838200" lvl="1" indent="-381000">
              <a:spcAft>
                <a:spcPts val="600"/>
              </a:spcAft>
              <a:buSzPct val="100000"/>
              <a:buFont typeface="Arial" panose="020B0604020202020204" pitchFamily="34" charset="0"/>
              <a:buChar char="–"/>
              <a:defRPr>
                <a:solidFill>
                  <a:srgbClr val="000000"/>
                </a:solidFill>
              </a:defRPr>
            </a:pPr>
            <a:r>
              <a:rPr lang="en-AU" sz="1200" dirty="0">
                <a:solidFill>
                  <a:srgbClr val="002060"/>
                </a:solidFill>
                <a:latin typeface="Arial"/>
                <a:ea typeface="Arial"/>
                <a:cs typeface="Arial"/>
                <a:sym typeface="Arial"/>
              </a:rPr>
              <a:t>JAXA/JMA – Himawari-8</a:t>
            </a:r>
          </a:p>
          <a:p>
            <a:pPr marL="838200" lvl="1" indent="-381000">
              <a:spcAft>
                <a:spcPts val="600"/>
              </a:spcAft>
              <a:buSzPct val="100000"/>
              <a:buFont typeface="Arial" panose="020B0604020202020204" pitchFamily="34" charset="0"/>
              <a:buChar char="–"/>
              <a:defRPr>
                <a:solidFill>
                  <a:srgbClr val="000000"/>
                </a:solidFill>
              </a:defRPr>
            </a:pPr>
            <a:r>
              <a:rPr lang="en-AU" sz="1200" dirty="0">
                <a:solidFill>
                  <a:srgbClr val="002060"/>
                </a:solidFill>
                <a:latin typeface="Arial"/>
                <a:ea typeface="Arial"/>
                <a:cs typeface="Arial"/>
                <a:sym typeface="Arial"/>
              </a:rPr>
              <a:t>CAST/INPE – CBERS-4</a:t>
            </a:r>
          </a:p>
          <a:p>
            <a:pPr marL="838200" lvl="1" indent="-381000">
              <a:spcAft>
                <a:spcPts val="600"/>
              </a:spcAft>
              <a:buSzPct val="100000"/>
              <a:buFont typeface="Arial" panose="020B0604020202020204" pitchFamily="34" charset="0"/>
              <a:buChar char="–"/>
              <a:defRPr>
                <a:solidFill>
                  <a:srgbClr val="000000"/>
                </a:solidFill>
              </a:defRPr>
            </a:pPr>
            <a:r>
              <a:rPr lang="en-AU" sz="1200" dirty="0">
                <a:solidFill>
                  <a:srgbClr val="002060"/>
                </a:solidFill>
                <a:latin typeface="Arial"/>
                <a:ea typeface="Arial"/>
                <a:cs typeface="Arial"/>
                <a:sym typeface="Arial"/>
              </a:rPr>
              <a:t>NASA – GPM, OCO-2</a:t>
            </a:r>
          </a:p>
          <a:p>
            <a:pPr marL="838200" lvl="1" indent="-381000">
              <a:spcAft>
                <a:spcPts val="600"/>
              </a:spcAft>
              <a:buSzPct val="100000"/>
              <a:buFont typeface="Arial" panose="020B0604020202020204" pitchFamily="34" charset="0"/>
              <a:buChar char="–"/>
              <a:defRPr>
                <a:solidFill>
                  <a:srgbClr val="000000"/>
                </a:solidFill>
              </a:defRPr>
            </a:pPr>
            <a:r>
              <a:rPr lang="en-AU" sz="1200" dirty="0" smtClean="0">
                <a:solidFill>
                  <a:srgbClr val="002060"/>
                </a:solidFill>
                <a:latin typeface="Arial"/>
                <a:ea typeface="Arial"/>
                <a:cs typeface="Arial"/>
                <a:sym typeface="Arial"/>
              </a:rPr>
              <a:t>ROSCOSMOS </a:t>
            </a:r>
            <a:r>
              <a:rPr lang="en-AU" sz="1200" dirty="0">
                <a:solidFill>
                  <a:srgbClr val="002060"/>
                </a:solidFill>
                <a:latin typeface="Arial"/>
                <a:ea typeface="Arial"/>
                <a:cs typeface="Arial"/>
                <a:sym typeface="Arial"/>
              </a:rPr>
              <a:t>– Electro-L/N2, METEOR-M/N2, RESURS-P N2</a:t>
            </a:r>
          </a:p>
          <a:p>
            <a:pPr marL="838200" lvl="1" indent="-381000">
              <a:spcAft>
                <a:spcPts val="600"/>
              </a:spcAft>
              <a:buSzPct val="100000"/>
              <a:buFont typeface="Arial" panose="020B0604020202020204" pitchFamily="34" charset="0"/>
              <a:buChar char="–"/>
              <a:defRPr>
                <a:solidFill>
                  <a:srgbClr val="000000"/>
                </a:solidFill>
              </a:defRPr>
            </a:pPr>
            <a:r>
              <a:rPr lang="en-AU" sz="1200" dirty="0">
                <a:solidFill>
                  <a:srgbClr val="002060"/>
                </a:solidFill>
                <a:latin typeface="Arial"/>
                <a:ea typeface="Arial"/>
                <a:cs typeface="Arial"/>
                <a:sym typeface="Arial"/>
              </a:rPr>
              <a:t>CMA – FY-2G</a:t>
            </a:r>
          </a:p>
          <a:p>
            <a:pPr marL="381000" lvl="0" indent="-381000">
              <a:spcAft>
                <a:spcPts val="600"/>
              </a:spcAft>
              <a:buSzPct val="100000"/>
              <a:buFont typeface="Arial"/>
              <a:buChar char="•"/>
              <a:defRPr>
                <a:solidFill>
                  <a:srgbClr val="000000"/>
                </a:solidFill>
              </a:defRPr>
            </a:pPr>
            <a:r>
              <a:rPr lang="en-AU" sz="1700" dirty="0">
                <a:solidFill>
                  <a:srgbClr val="002060"/>
                </a:solidFill>
                <a:latin typeface="Arial"/>
                <a:ea typeface="Arial"/>
                <a:cs typeface="Arial"/>
                <a:sym typeface="Arial"/>
              </a:rPr>
              <a:t>Up to 23 planned for 2015</a:t>
            </a:r>
          </a:p>
          <a:p>
            <a:pPr marL="838200" lvl="1" indent="-381000">
              <a:spcAft>
                <a:spcPts val="600"/>
              </a:spcAft>
              <a:buSzPct val="100000"/>
              <a:buFont typeface="Arial" panose="020B0604020202020204" pitchFamily="34" charset="0"/>
              <a:buChar char="–"/>
              <a:defRPr>
                <a:solidFill>
                  <a:srgbClr val="000000"/>
                </a:solidFill>
              </a:defRPr>
            </a:pPr>
            <a:r>
              <a:rPr lang="en-AU" sz="1200" dirty="0">
                <a:solidFill>
                  <a:srgbClr val="002060"/>
                </a:solidFill>
                <a:latin typeface="Arial"/>
                <a:ea typeface="Arial"/>
                <a:cs typeface="Arial"/>
                <a:sym typeface="Arial"/>
              </a:rPr>
              <a:t>CONAE – SAOCOM-1A</a:t>
            </a:r>
          </a:p>
          <a:p>
            <a:pPr marL="838200" lvl="1" indent="-381000">
              <a:spcAft>
                <a:spcPts val="600"/>
              </a:spcAft>
              <a:buSzPct val="100000"/>
              <a:buFont typeface="Arial" panose="020B0604020202020204" pitchFamily="34" charset="0"/>
              <a:buChar char="–"/>
              <a:defRPr>
                <a:solidFill>
                  <a:srgbClr val="000000"/>
                </a:solidFill>
              </a:defRPr>
            </a:pPr>
            <a:r>
              <a:rPr lang="en-AU" sz="1200" dirty="0">
                <a:solidFill>
                  <a:srgbClr val="002060"/>
                </a:solidFill>
                <a:latin typeface="Arial"/>
                <a:ea typeface="Arial"/>
                <a:cs typeface="Arial"/>
                <a:sym typeface="Arial"/>
              </a:rPr>
              <a:t>KARI – KOMPSAT-3A</a:t>
            </a:r>
          </a:p>
          <a:p>
            <a:pPr marL="838200" lvl="1" indent="-381000">
              <a:spcAft>
                <a:spcPts val="600"/>
              </a:spcAft>
              <a:buSzPct val="100000"/>
              <a:buFont typeface="Arial" panose="020B0604020202020204" pitchFamily="34" charset="0"/>
              <a:buChar char="–"/>
              <a:defRPr>
                <a:solidFill>
                  <a:srgbClr val="000000"/>
                </a:solidFill>
              </a:defRPr>
            </a:pPr>
            <a:r>
              <a:rPr lang="en-AU" sz="1200" dirty="0">
                <a:solidFill>
                  <a:srgbClr val="002060"/>
                </a:solidFill>
                <a:latin typeface="Arial"/>
                <a:ea typeface="Arial"/>
                <a:cs typeface="Arial"/>
                <a:sym typeface="Arial"/>
              </a:rPr>
              <a:t>EC/ESA/EUMETSAT – Sentinel-2A, -3A, -1B, -3B, 5P</a:t>
            </a:r>
          </a:p>
          <a:p>
            <a:pPr marL="838200" lvl="1" indent="-381000">
              <a:spcAft>
                <a:spcPts val="600"/>
              </a:spcAft>
              <a:buSzPct val="100000"/>
              <a:buFont typeface="Arial" panose="020B0604020202020204" pitchFamily="34" charset="0"/>
              <a:buChar char="–"/>
              <a:defRPr>
                <a:solidFill>
                  <a:srgbClr val="000000"/>
                </a:solidFill>
              </a:defRPr>
            </a:pPr>
            <a:r>
              <a:rPr lang="en-AU" sz="1200" dirty="0">
                <a:solidFill>
                  <a:srgbClr val="002060"/>
                </a:solidFill>
                <a:latin typeface="Arial"/>
                <a:ea typeface="Arial"/>
                <a:cs typeface="Arial"/>
                <a:sym typeface="Arial"/>
              </a:rPr>
              <a:t>ESA - ADM-Aeolus</a:t>
            </a:r>
          </a:p>
          <a:p>
            <a:pPr marL="838200" lvl="1" indent="-381000">
              <a:spcAft>
                <a:spcPts val="600"/>
              </a:spcAft>
              <a:buSzPct val="100000"/>
              <a:buFont typeface="Arial" panose="020B0604020202020204" pitchFamily="34" charset="0"/>
              <a:buChar char="–"/>
              <a:defRPr>
                <a:solidFill>
                  <a:srgbClr val="000000"/>
                </a:solidFill>
              </a:defRPr>
            </a:pPr>
            <a:r>
              <a:rPr lang="en-AU" sz="1200" dirty="0">
                <a:solidFill>
                  <a:srgbClr val="002060"/>
                </a:solidFill>
                <a:latin typeface="Arial"/>
                <a:ea typeface="Arial"/>
                <a:cs typeface="Arial"/>
                <a:sym typeface="Arial"/>
              </a:rPr>
              <a:t>NASA – SMAP</a:t>
            </a:r>
          </a:p>
          <a:p>
            <a:pPr marL="838200" lvl="1" indent="-381000">
              <a:spcAft>
                <a:spcPts val="600"/>
              </a:spcAft>
              <a:buSzPct val="100000"/>
              <a:buFont typeface="Arial" panose="020B0604020202020204" pitchFamily="34" charset="0"/>
              <a:buChar char="–"/>
              <a:defRPr>
                <a:solidFill>
                  <a:srgbClr val="000000"/>
                </a:solidFill>
              </a:defRPr>
            </a:pPr>
            <a:r>
              <a:rPr lang="en-AU" sz="1200" dirty="0">
                <a:solidFill>
                  <a:srgbClr val="002060"/>
                </a:solidFill>
                <a:latin typeface="Arial"/>
                <a:ea typeface="Arial"/>
                <a:cs typeface="Arial"/>
                <a:sym typeface="Arial"/>
              </a:rPr>
              <a:t>CMA – FY-2H, -3D, -4A</a:t>
            </a:r>
          </a:p>
          <a:p>
            <a:pPr marL="838200" lvl="1" indent="-381000">
              <a:spcAft>
                <a:spcPts val="600"/>
              </a:spcAft>
              <a:buSzPct val="100000"/>
              <a:buFont typeface="Arial" panose="020B0604020202020204" pitchFamily="34" charset="0"/>
              <a:buChar char="–"/>
              <a:defRPr>
                <a:solidFill>
                  <a:srgbClr val="000000"/>
                </a:solidFill>
              </a:defRPr>
            </a:pPr>
            <a:r>
              <a:rPr lang="en-AU" sz="1200" dirty="0">
                <a:solidFill>
                  <a:srgbClr val="002060"/>
                </a:solidFill>
                <a:latin typeface="Arial"/>
                <a:ea typeface="Arial"/>
                <a:cs typeface="Arial"/>
                <a:sym typeface="Arial"/>
              </a:rPr>
              <a:t>CAST – HY-2C, -3A</a:t>
            </a:r>
          </a:p>
          <a:p>
            <a:pPr marL="838200" lvl="1" indent="-381000">
              <a:spcAft>
                <a:spcPts val="600"/>
              </a:spcAft>
              <a:buSzPct val="100000"/>
              <a:buFont typeface="Arial" panose="020B0604020202020204" pitchFamily="34" charset="0"/>
              <a:buChar char="–"/>
              <a:defRPr>
                <a:solidFill>
                  <a:srgbClr val="000000"/>
                </a:solidFill>
              </a:defRPr>
            </a:pPr>
            <a:r>
              <a:rPr lang="en-AU" sz="1200" dirty="0">
                <a:solidFill>
                  <a:srgbClr val="002060"/>
                </a:solidFill>
                <a:latin typeface="Arial"/>
                <a:ea typeface="Arial"/>
                <a:cs typeface="Arial"/>
                <a:sym typeface="Arial"/>
              </a:rPr>
              <a:t>NASA/CNES/EUMETSAT/NOAA – JASON-3</a:t>
            </a:r>
          </a:p>
          <a:p>
            <a:pPr marL="838200" lvl="1" indent="-381000">
              <a:spcAft>
                <a:spcPts val="600"/>
              </a:spcAft>
              <a:buSzPct val="100000"/>
              <a:buFont typeface="Arial" panose="020B0604020202020204" pitchFamily="34" charset="0"/>
              <a:buChar char="–"/>
              <a:defRPr>
                <a:solidFill>
                  <a:srgbClr val="000000"/>
                </a:solidFill>
              </a:defRPr>
            </a:pPr>
            <a:r>
              <a:rPr lang="en-AU" sz="1200" dirty="0">
                <a:solidFill>
                  <a:srgbClr val="002060"/>
                </a:solidFill>
                <a:latin typeface="Arial"/>
                <a:ea typeface="Arial"/>
                <a:cs typeface="Arial"/>
                <a:sym typeface="Arial"/>
              </a:rPr>
              <a:t>ISRO – INSAT-3DR</a:t>
            </a:r>
          </a:p>
          <a:p>
            <a:pPr marL="838200" lvl="1" indent="-381000">
              <a:spcAft>
                <a:spcPts val="600"/>
              </a:spcAft>
              <a:buSzPct val="100000"/>
              <a:buFont typeface="Arial" panose="020B0604020202020204" pitchFamily="34" charset="0"/>
              <a:buChar char="–"/>
              <a:defRPr>
                <a:solidFill>
                  <a:srgbClr val="000000"/>
                </a:solidFill>
              </a:defRPr>
            </a:pPr>
            <a:r>
              <a:rPr lang="en-AU" sz="1200" dirty="0">
                <a:solidFill>
                  <a:srgbClr val="002060"/>
                </a:solidFill>
                <a:latin typeface="Arial"/>
                <a:ea typeface="Arial"/>
                <a:cs typeface="Arial"/>
                <a:sym typeface="Arial"/>
              </a:rPr>
              <a:t>… And more.</a:t>
            </a:r>
          </a:p>
        </p:txBody>
      </p:sp>
    </p:spTree>
    <p:extLst>
      <p:ext uri="{BB962C8B-B14F-4D97-AF65-F5344CB8AC3E}">
        <p14:creationId xmlns:p14="http://schemas.microsoft.com/office/powerpoint/2010/main" val="22911783"/>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1778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CEOS and the Group on Earth Observations (GEO)</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447800"/>
            <a:ext cx="3073725"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4904" y="6182380"/>
            <a:ext cx="8962896" cy="523220"/>
          </a:xfrm>
          <a:prstGeom prst="rect">
            <a:avLst/>
          </a:prstGeom>
          <a:solidFill>
            <a:schemeClr val="accent4">
              <a:lumMod val="25000"/>
              <a:lumOff val="75000"/>
            </a:schemeClr>
          </a:solidFill>
          <a:ln>
            <a:solidFill>
              <a:schemeClr val="accent4">
                <a:lumMod val="75000"/>
                <a:lumOff val="2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lvl1pPr algn="ctr">
              <a:defRPr sz="1400">
                <a:solidFill>
                  <a:schemeClr val="accent6">
                    <a:lumMod val="50000"/>
                  </a:schemeClr>
                </a:solidFill>
                <a:latin typeface="Arial Black" pitchFamily="34" charset="0"/>
              </a:defRPr>
            </a:lvl1pPr>
          </a:lstStyle>
          <a:p>
            <a:r>
              <a:rPr lang="en-US" dirty="0"/>
              <a:t>CEOS has aligned much of its resources and capacity in support of GEO’s commitments to the international community, supporting a wide range of its activities.</a:t>
            </a:r>
          </a:p>
        </p:txBody>
      </p:sp>
      <p:sp>
        <p:nvSpPr>
          <p:cNvPr id="5" name="Shape 15"/>
          <p:cNvSpPr/>
          <p:nvPr/>
        </p:nvSpPr>
        <p:spPr>
          <a:xfrm>
            <a:off x="88900" y="1245999"/>
            <a:ext cx="5854700" cy="486287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381000" lvl="0" indent="-381000">
              <a:spcAft>
                <a:spcPts val="1200"/>
              </a:spcAft>
              <a:buSzPct val="100000"/>
              <a:buFont typeface="Arial"/>
              <a:buChar char="•"/>
              <a:defRPr>
                <a:solidFill>
                  <a:srgbClr val="000000"/>
                </a:solidFill>
              </a:defRPr>
            </a:pPr>
            <a:r>
              <a:rPr lang="en-AU" sz="2000" dirty="0">
                <a:solidFill>
                  <a:srgbClr val="002060"/>
                </a:solidFill>
                <a:latin typeface="Arial"/>
                <a:ea typeface="Arial"/>
                <a:cs typeface="Arial"/>
                <a:sym typeface="Arial"/>
              </a:rPr>
              <a:t>CEOS is a GEO </a:t>
            </a:r>
            <a:r>
              <a:rPr lang="en-AU" sz="2000" dirty="0" smtClean="0">
                <a:solidFill>
                  <a:srgbClr val="002060"/>
                </a:solidFill>
                <a:latin typeface="Arial"/>
                <a:ea typeface="Arial"/>
                <a:cs typeface="Arial"/>
                <a:sym typeface="Arial"/>
              </a:rPr>
              <a:t>Participating </a:t>
            </a:r>
            <a:r>
              <a:rPr lang="en-AU" sz="2000" dirty="0">
                <a:solidFill>
                  <a:srgbClr val="002060"/>
                </a:solidFill>
                <a:latin typeface="Arial"/>
                <a:ea typeface="Arial"/>
                <a:cs typeface="Arial"/>
                <a:sym typeface="Arial"/>
              </a:rPr>
              <a:t>Organization</a:t>
            </a:r>
          </a:p>
          <a:p>
            <a:pPr marL="381000" lvl="0" indent="-381000">
              <a:spcAft>
                <a:spcPts val="1200"/>
              </a:spcAft>
              <a:buSzPct val="100000"/>
              <a:buFont typeface="Arial"/>
              <a:buChar char="•"/>
              <a:defRPr>
                <a:solidFill>
                  <a:srgbClr val="000000"/>
                </a:solidFill>
              </a:defRPr>
            </a:pPr>
            <a:r>
              <a:rPr lang="en-AU" sz="2000" dirty="0" smtClean="0">
                <a:solidFill>
                  <a:srgbClr val="002060"/>
                </a:solidFill>
                <a:latin typeface="Arial"/>
                <a:ea typeface="Arial"/>
                <a:cs typeface="Arial"/>
                <a:sym typeface="Arial"/>
              </a:rPr>
              <a:t>The </a:t>
            </a:r>
            <a:r>
              <a:rPr lang="en-AU" sz="2000" dirty="0">
                <a:solidFill>
                  <a:srgbClr val="002060"/>
                </a:solidFill>
                <a:latin typeface="Arial"/>
                <a:ea typeface="Arial"/>
                <a:cs typeface="Arial"/>
                <a:sym typeface="Arial"/>
              </a:rPr>
              <a:t>establishment of GEO in 2005 was a strong focus for coordination among the Earth observations community and provided additional impetus and direction for CEOS</a:t>
            </a:r>
          </a:p>
          <a:p>
            <a:pPr marL="381000" lvl="0" indent="-381000">
              <a:spcAft>
                <a:spcPts val="1200"/>
              </a:spcAft>
              <a:buSzPct val="100000"/>
              <a:buFont typeface="Arial"/>
              <a:buChar char="•"/>
              <a:defRPr>
                <a:solidFill>
                  <a:srgbClr val="000000"/>
                </a:solidFill>
              </a:defRPr>
            </a:pPr>
            <a:r>
              <a:rPr lang="en-AU" sz="2000" dirty="0" smtClean="0">
                <a:solidFill>
                  <a:srgbClr val="002060"/>
                </a:solidFill>
                <a:latin typeface="Arial"/>
                <a:ea typeface="Arial"/>
                <a:cs typeface="Arial"/>
                <a:sym typeface="Arial"/>
              </a:rPr>
              <a:t>CEOS </a:t>
            </a:r>
            <a:r>
              <a:rPr lang="en-AU" sz="2000" dirty="0">
                <a:solidFill>
                  <a:srgbClr val="002060"/>
                </a:solidFill>
                <a:latin typeface="Arial"/>
                <a:ea typeface="Arial"/>
                <a:cs typeface="Arial"/>
                <a:sym typeface="Arial"/>
              </a:rPr>
              <a:t>is recognized as the space component of GEO, with responsibility for implementation of the space segment of the Global Earth Observation System of Systems (GEOSS)</a:t>
            </a:r>
          </a:p>
          <a:p>
            <a:pPr marL="838200" lvl="1" indent="-381000">
              <a:spcAft>
                <a:spcPts val="1200"/>
              </a:spcAft>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Integrate observing systems to benefit from the increased number and distribution of observations of any given event</a:t>
            </a:r>
          </a:p>
          <a:p>
            <a:pPr marL="838200" lvl="1" indent="-381000">
              <a:spcAft>
                <a:spcPts val="1200"/>
              </a:spcAft>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Minimize data gaps – toward a comprehensive, coordinated, and sustained GEOSS</a:t>
            </a:r>
          </a:p>
        </p:txBody>
      </p:sp>
    </p:spTree>
    <p:extLst>
      <p:ext uri="{BB962C8B-B14F-4D97-AF65-F5344CB8AC3E}">
        <p14:creationId xmlns:p14="http://schemas.microsoft.com/office/powerpoint/2010/main" val="262994477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1778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CEOS and the Global Climate Observing System (GCOS)</a:t>
            </a:r>
          </a:p>
        </p:txBody>
      </p:sp>
      <p:sp>
        <p:nvSpPr>
          <p:cNvPr id="3" name="TextBox 7"/>
          <p:cNvSpPr txBox="1">
            <a:spLocks noChangeArrowheads="1"/>
          </p:cNvSpPr>
          <p:nvPr/>
        </p:nvSpPr>
        <p:spPr bwMode="auto">
          <a:xfrm>
            <a:off x="609600" y="6370935"/>
            <a:ext cx="8077200" cy="461665"/>
          </a:xfrm>
          <a:prstGeom prst="rect">
            <a:avLst/>
          </a:prstGeom>
          <a:noFill/>
          <a:ln w="9525">
            <a:noFill/>
            <a:miter lim="800000"/>
            <a:headEnd/>
            <a:tailEnd/>
          </a:ln>
        </p:spPr>
        <p:txBody>
          <a:bodyPr>
            <a:spAutoFit/>
          </a:bodyPr>
          <a:lstStyle/>
          <a:p>
            <a:pPr algn="ctr">
              <a:defRPr/>
            </a:pPr>
            <a:r>
              <a:rPr lang="en-US" sz="1200" b="1" i="1" dirty="0">
                <a:solidFill>
                  <a:srgbClr val="002060"/>
                </a:solidFill>
              </a:rPr>
              <a:t>  Observations being collected by current </a:t>
            </a:r>
            <a:r>
              <a:rPr lang="en-US" sz="1200" b="1" i="1" dirty="0" smtClean="0">
                <a:solidFill>
                  <a:srgbClr val="002060"/>
                </a:solidFill>
              </a:rPr>
              <a:t>Virtual Constellations </a:t>
            </a:r>
            <a:r>
              <a:rPr lang="en-US" sz="1200" b="1" i="1" dirty="0">
                <a:solidFill>
                  <a:srgbClr val="002060"/>
                </a:solidFill>
              </a:rPr>
              <a:t>are underlined</a:t>
            </a:r>
          </a:p>
          <a:p>
            <a:pPr algn="ctr">
              <a:defRPr/>
            </a:pPr>
            <a:r>
              <a:rPr lang="en-US" sz="1200" b="1" i="1" dirty="0">
                <a:solidFill>
                  <a:srgbClr val="002060"/>
                </a:solidFill>
              </a:rPr>
              <a:t>Observations that could be collected by new </a:t>
            </a:r>
            <a:r>
              <a:rPr lang="en-US" sz="1200" b="1" i="1" dirty="0" smtClean="0">
                <a:solidFill>
                  <a:srgbClr val="002060"/>
                </a:solidFill>
              </a:rPr>
              <a:t>Virtual Constellations </a:t>
            </a:r>
            <a:r>
              <a:rPr lang="en-US" sz="1200" b="1" i="1" dirty="0">
                <a:solidFill>
                  <a:srgbClr val="002060"/>
                </a:solidFill>
              </a:rPr>
              <a:t>are in red font  </a:t>
            </a:r>
          </a:p>
        </p:txBody>
      </p:sp>
      <p:pic>
        <p:nvPicPr>
          <p:cNvPr id="4" name="Picture 2"/>
          <p:cNvPicPr>
            <a:picLocks noChangeAspect="1" noChangeArrowheads="1"/>
          </p:cNvPicPr>
          <p:nvPr/>
        </p:nvPicPr>
        <p:blipFill>
          <a:blip r:embed="rId3" cstate="print"/>
          <a:srcRect/>
          <a:stretch>
            <a:fillRect/>
          </a:stretch>
        </p:blipFill>
        <p:spPr bwMode="auto">
          <a:xfrm>
            <a:off x="593725" y="1104900"/>
            <a:ext cx="7954963" cy="5287963"/>
          </a:xfrm>
          <a:prstGeom prst="rect">
            <a:avLst/>
          </a:prstGeom>
          <a:noFill/>
          <a:ln w="9525">
            <a:noFill/>
            <a:miter lim="800000"/>
            <a:headEnd/>
            <a:tailEnd/>
          </a:ln>
          <a:effectLst/>
        </p:spPr>
      </p:pic>
    </p:spTree>
    <p:extLst>
      <p:ext uri="{BB962C8B-B14F-4D97-AF65-F5344CB8AC3E}">
        <p14:creationId xmlns:p14="http://schemas.microsoft.com/office/powerpoint/2010/main" val="371993055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a:spLocks noChangeArrowheads="1"/>
          </p:cNvSpPr>
          <p:nvPr/>
        </p:nvSpPr>
        <p:spPr bwMode="auto">
          <a:xfrm>
            <a:off x="0" y="5842000"/>
            <a:ext cx="9144000" cy="1016000"/>
          </a:xfrm>
          <a:prstGeom prst="rect">
            <a:avLst/>
          </a:prstGeom>
          <a:solidFill>
            <a:srgbClr val="FFFFFF"/>
          </a:solidFill>
          <a:ln w="19050">
            <a:noFill/>
            <a:miter lim="800000"/>
            <a:headEnd/>
            <a:tailEnd/>
          </a:ln>
          <a:effectLst/>
        </p:spPr>
        <p:txBody>
          <a:bodyPr anchor="ctr"/>
          <a:lstStyle/>
          <a:p>
            <a:pPr algn="r"/>
            <a:endParaRPr lang="en-US" sz="3600" b="1" dirty="0">
              <a:solidFill>
                <a:srgbClr val="CCFF66"/>
              </a:solidFill>
              <a:effectLst>
                <a:outerShdw blurRad="38100" dist="38100" dir="2700000" algn="tl">
                  <a:srgbClr val="C0C0C0"/>
                </a:outerShdw>
              </a:effectLst>
            </a:endParaRPr>
          </a:p>
        </p:txBody>
      </p:sp>
      <p:sp>
        <p:nvSpPr>
          <p:cNvPr id="2" name="Shape 11"/>
          <p:cNvSpPr/>
          <p:nvPr/>
        </p:nvSpPr>
        <p:spPr>
          <a:xfrm>
            <a:off x="1879600" y="1778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International Coordination Mechanisms</a:t>
            </a:r>
          </a:p>
        </p:txBody>
      </p:sp>
      <p:sp>
        <p:nvSpPr>
          <p:cNvPr id="3" name="Shape 15"/>
          <p:cNvSpPr/>
          <p:nvPr/>
        </p:nvSpPr>
        <p:spPr>
          <a:xfrm>
            <a:off x="88900" y="1371600"/>
            <a:ext cx="8674100" cy="409342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spcAft>
                <a:spcPts val="1200"/>
              </a:spcAft>
              <a:buSzPct val="100000"/>
              <a:defRPr>
                <a:solidFill>
                  <a:srgbClr val="000000"/>
                </a:solidFill>
              </a:defRPr>
            </a:pPr>
            <a:r>
              <a:rPr lang="en-AU" sz="2000" dirty="0">
                <a:solidFill>
                  <a:srgbClr val="002060"/>
                </a:solidFill>
                <a:latin typeface="Arial"/>
                <a:ea typeface="Arial"/>
                <a:cs typeface="Arial"/>
                <a:sym typeface="Arial"/>
              </a:rPr>
              <a:t>1972		</a:t>
            </a:r>
            <a:r>
              <a:rPr lang="en-AU" sz="2000" dirty="0" smtClean="0">
                <a:solidFill>
                  <a:srgbClr val="002060"/>
                </a:solidFill>
                <a:latin typeface="Arial"/>
                <a:ea typeface="Arial"/>
                <a:cs typeface="Arial"/>
                <a:sym typeface="Arial"/>
              </a:rPr>
              <a:t>Coordination </a:t>
            </a:r>
            <a:r>
              <a:rPr lang="en-AU" sz="2000" dirty="0">
                <a:solidFill>
                  <a:srgbClr val="002060"/>
                </a:solidFill>
                <a:latin typeface="Arial"/>
                <a:ea typeface="Arial"/>
                <a:cs typeface="Arial"/>
                <a:sym typeface="Arial"/>
              </a:rPr>
              <a:t>Group for Meteorological Satellites (CGMS)</a:t>
            </a:r>
          </a:p>
          <a:p>
            <a:pPr lvl="0">
              <a:spcAft>
                <a:spcPts val="1200"/>
              </a:spcAft>
              <a:buSzPct val="100000"/>
              <a:defRPr>
                <a:solidFill>
                  <a:srgbClr val="000000"/>
                </a:solidFill>
              </a:defRPr>
            </a:pPr>
            <a:r>
              <a:rPr lang="en-AU" sz="2000" b="1" u="sng" dirty="0">
                <a:solidFill>
                  <a:srgbClr val="002060"/>
                </a:solidFill>
                <a:latin typeface="Arial"/>
                <a:ea typeface="Arial"/>
                <a:cs typeface="Arial"/>
                <a:sym typeface="Arial"/>
              </a:rPr>
              <a:t>1984</a:t>
            </a:r>
            <a:r>
              <a:rPr lang="en-AU" sz="2000" b="1" dirty="0">
                <a:solidFill>
                  <a:srgbClr val="002060"/>
                </a:solidFill>
                <a:latin typeface="Arial"/>
                <a:ea typeface="Arial"/>
                <a:cs typeface="Arial"/>
                <a:sym typeface="Arial"/>
              </a:rPr>
              <a:t>		</a:t>
            </a:r>
            <a:r>
              <a:rPr lang="en-AU" sz="2000" b="1" u="sng" dirty="0" smtClean="0">
                <a:solidFill>
                  <a:srgbClr val="002060"/>
                </a:solidFill>
                <a:latin typeface="Arial"/>
                <a:ea typeface="Arial"/>
                <a:cs typeface="Arial"/>
                <a:sym typeface="Arial"/>
              </a:rPr>
              <a:t>Committee </a:t>
            </a:r>
            <a:r>
              <a:rPr lang="en-AU" sz="2000" b="1" u="sng" dirty="0">
                <a:solidFill>
                  <a:srgbClr val="002060"/>
                </a:solidFill>
                <a:latin typeface="Arial"/>
                <a:ea typeface="Arial"/>
                <a:cs typeface="Arial"/>
                <a:sym typeface="Arial"/>
              </a:rPr>
              <a:t>on Earth Observation Satellites (CEOS)</a:t>
            </a:r>
          </a:p>
          <a:p>
            <a:pPr lvl="0">
              <a:spcAft>
                <a:spcPts val="1200"/>
              </a:spcAft>
              <a:buSzPct val="100000"/>
              <a:defRPr>
                <a:solidFill>
                  <a:srgbClr val="000000"/>
                </a:solidFill>
              </a:defRPr>
            </a:pPr>
            <a:r>
              <a:rPr lang="en-AU" sz="2000" dirty="0">
                <a:solidFill>
                  <a:srgbClr val="002060"/>
                </a:solidFill>
                <a:latin typeface="Arial"/>
                <a:ea typeface="Arial"/>
                <a:cs typeface="Arial"/>
                <a:sym typeface="Arial"/>
              </a:rPr>
              <a:t>1986-1996 	International Coordination Working Group (ICWG) of the 					</a:t>
            </a:r>
            <a:r>
              <a:rPr lang="en-AU" sz="2000" dirty="0" smtClean="0">
                <a:solidFill>
                  <a:srgbClr val="002060"/>
                </a:solidFill>
                <a:latin typeface="Arial"/>
                <a:ea typeface="Arial"/>
                <a:cs typeface="Arial"/>
                <a:sym typeface="Arial"/>
              </a:rPr>
              <a:t>Space </a:t>
            </a:r>
            <a:r>
              <a:rPr lang="en-AU" sz="2000" dirty="0">
                <a:solidFill>
                  <a:srgbClr val="002060"/>
                </a:solidFill>
                <a:latin typeface="Arial"/>
                <a:ea typeface="Arial"/>
                <a:cs typeface="Arial"/>
                <a:sym typeface="Arial"/>
              </a:rPr>
              <a:t>Station Partners</a:t>
            </a:r>
          </a:p>
          <a:p>
            <a:pPr lvl="0">
              <a:spcAft>
                <a:spcPts val="1200"/>
              </a:spcAft>
              <a:buSzPct val="100000"/>
              <a:defRPr>
                <a:solidFill>
                  <a:srgbClr val="000000"/>
                </a:solidFill>
              </a:defRPr>
            </a:pPr>
            <a:r>
              <a:rPr lang="en-AU" sz="2000" dirty="0">
                <a:solidFill>
                  <a:srgbClr val="002060"/>
                </a:solidFill>
                <a:latin typeface="Arial"/>
                <a:ea typeface="Arial"/>
                <a:cs typeface="Arial"/>
                <a:sym typeface="Arial"/>
              </a:rPr>
              <a:t>1998-2008  Integrated Global Observing Strategy (IGOS)</a:t>
            </a:r>
          </a:p>
          <a:p>
            <a:pPr lvl="0">
              <a:spcAft>
                <a:spcPts val="1200"/>
              </a:spcAft>
              <a:buSzPct val="100000"/>
              <a:defRPr>
                <a:solidFill>
                  <a:srgbClr val="000000"/>
                </a:solidFill>
              </a:defRPr>
            </a:pPr>
            <a:r>
              <a:rPr lang="en-AU" sz="2000" dirty="0">
                <a:solidFill>
                  <a:srgbClr val="002060"/>
                </a:solidFill>
                <a:latin typeface="Arial"/>
                <a:ea typeface="Arial"/>
                <a:cs typeface="Arial"/>
                <a:sym typeface="Arial"/>
              </a:rPr>
              <a:t>2000		</a:t>
            </a:r>
            <a:r>
              <a:rPr lang="en-AU" sz="2000" dirty="0" smtClean="0">
                <a:solidFill>
                  <a:srgbClr val="002060"/>
                </a:solidFill>
                <a:latin typeface="Arial"/>
                <a:ea typeface="Arial"/>
                <a:cs typeface="Arial"/>
                <a:sym typeface="Arial"/>
              </a:rPr>
              <a:t>International </a:t>
            </a:r>
            <a:r>
              <a:rPr lang="en-AU" sz="2000" dirty="0">
                <a:solidFill>
                  <a:srgbClr val="002060"/>
                </a:solidFill>
                <a:latin typeface="Arial"/>
                <a:ea typeface="Arial"/>
                <a:cs typeface="Arial"/>
                <a:sym typeface="Arial"/>
              </a:rPr>
              <a:t>Charter on Space and Major Disasters</a:t>
            </a:r>
          </a:p>
          <a:p>
            <a:pPr lvl="0">
              <a:spcAft>
                <a:spcPts val="1200"/>
              </a:spcAft>
              <a:buSzPct val="100000"/>
              <a:defRPr>
                <a:solidFill>
                  <a:srgbClr val="000000"/>
                </a:solidFill>
              </a:defRPr>
            </a:pPr>
            <a:r>
              <a:rPr lang="en-AU" sz="2000" dirty="0">
                <a:solidFill>
                  <a:srgbClr val="002060"/>
                </a:solidFill>
                <a:latin typeface="Arial"/>
                <a:ea typeface="Arial"/>
                <a:cs typeface="Arial"/>
                <a:sym typeface="Arial"/>
              </a:rPr>
              <a:t>2000		</a:t>
            </a:r>
            <a:r>
              <a:rPr lang="en-AU" sz="2000" dirty="0" smtClean="0">
                <a:solidFill>
                  <a:srgbClr val="002060"/>
                </a:solidFill>
                <a:latin typeface="Arial"/>
                <a:ea typeface="Arial"/>
                <a:cs typeface="Arial"/>
                <a:sym typeface="Arial"/>
              </a:rPr>
              <a:t>World </a:t>
            </a:r>
            <a:r>
              <a:rPr lang="en-AU" sz="2000" dirty="0">
                <a:solidFill>
                  <a:srgbClr val="002060"/>
                </a:solidFill>
                <a:latin typeface="Arial"/>
                <a:ea typeface="Arial"/>
                <a:cs typeface="Arial"/>
                <a:sym typeface="Arial"/>
              </a:rPr>
              <a:t>Meteorological Organization Consultative Meetings on  </a:t>
            </a:r>
            <a:r>
              <a:rPr lang="en-AU" sz="2000" dirty="0" smtClean="0">
                <a:solidFill>
                  <a:srgbClr val="002060"/>
                </a:solidFill>
                <a:latin typeface="Arial"/>
                <a:ea typeface="Arial"/>
                <a:cs typeface="Arial"/>
                <a:sym typeface="Arial"/>
              </a:rPr>
              <a:t>            			High-Level </a:t>
            </a:r>
            <a:r>
              <a:rPr lang="en-AU" sz="2000" dirty="0">
                <a:solidFill>
                  <a:srgbClr val="002060"/>
                </a:solidFill>
                <a:latin typeface="Arial"/>
                <a:ea typeface="Arial"/>
                <a:cs typeface="Arial"/>
                <a:sym typeface="Arial"/>
              </a:rPr>
              <a:t>Policy on Satellite Matters</a:t>
            </a:r>
          </a:p>
          <a:p>
            <a:pPr lvl="0">
              <a:spcAft>
                <a:spcPts val="1200"/>
              </a:spcAft>
              <a:buSzPct val="100000"/>
              <a:defRPr>
                <a:solidFill>
                  <a:srgbClr val="000000"/>
                </a:solidFill>
              </a:defRPr>
            </a:pPr>
            <a:r>
              <a:rPr lang="en-AU" sz="2000" b="1" u="sng" dirty="0">
                <a:solidFill>
                  <a:srgbClr val="002060"/>
                </a:solidFill>
                <a:latin typeface="Arial"/>
                <a:ea typeface="Arial"/>
                <a:cs typeface="Arial"/>
                <a:sym typeface="Arial"/>
              </a:rPr>
              <a:t>2003</a:t>
            </a:r>
            <a:r>
              <a:rPr lang="en-AU" sz="2000" b="1" dirty="0">
                <a:solidFill>
                  <a:srgbClr val="002060"/>
                </a:solidFill>
                <a:latin typeface="Arial"/>
                <a:ea typeface="Arial"/>
                <a:cs typeface="Arial"/>
                <a:sym typeface="Arial"/>
              </a:rPr>
              <a:t>		</a:t>
            </a:r>
            <a:r>
              <a:rPr lang="en-AU" sz="2000" b="1" u="sng" dirty="0" smtClean="0">
                <a:solidFill>
                  <a:srgbClr val="002060"/>
                </a:solidFill>
                <a:latin typeface="Arial"/>
                <a:ea typeface="Arial"/>
                <a:cs typeface="Arial"/>
                <a:sym typeface="Arial"/>
              </a:rPr>
              <a:t>Group </a:t>
            </a:r>
            <a:r>
              <a:rPr lang="en-AU" sz="2000" b="1" u="sng" dirty="0">
                <a:solidFill>
                  <a:srgbClr val="002060"/>
                </a:solidFill>
                <a:latin typeface="Arial"/>
                <a:ea typeface="Arial"/>
                <a:cs typeface="Arial"/>
                <a:sym typeface="Arial"/>
              </a:rPr>
              <a:t>on Earth Observations (GEO); established as an</a:t>
            </a:r>
            <a:r>
              <a:rPr lang="en-AU" sz="2000" b="1" dirty="0">
                <a:solidFill>
                  <a:srgbClr val="002060"/>
                </a:solidFill>
                <a:latin typeface="Arial"/>
                <a:ea typeface="Arial"/>
                <a:cs typeface="Arial"/>
                <a:sym typeface="Arial"/>
              </a:rPr>
              <a:t> 		 		</a:t>
            </a:r>
            <a:r>
              <a:rPr lang="en-AU" sz="2000" b="1" u="sng" dirty="0" smtClean="0">
                <a:solidFill>
                  <a:srgbClr val="002060"/>
                </a:solidFill>
                <a:latin typeface="Arial"/>
                <a:ea typeface="Arial"/>
                <a:cs typeface="Arial"/>
                <a:sym typeface="Arial"/>
              </a:rPr>
              <a:t>Intergovernmental GEO </a:t>
            </a:r>
            <a:r>
              <a:rPr lang="en-AU" sz="2000" b="1" u="sng" dirty="0">
                <a:solidFill>
                  <a:srgbClr val="002060"/>
                </a:solidFill>
                <a:latin typeface="Arial"/>
                <a:ea typeface="Arial"/>
                <a:cs typeface="Arial"/>
                <a:sym typeface="Arial"/>
              </a:rPr>
              <a:t>in </a:t>
            </a:r>
            <a:r>
              <a:rPr lang="en-AU" sz="2000" b="1" u="sng" dirty="0" smtClean="0">
                <a:solidFill>
                  <a:srgbClr val="002060"/>
                </a:solidFill>
                <a:latin typeface="Arial"/>
                <a:ea typeface="Arial"/>
                <a:cs typeface="Arial"/>
                <a:sym typeface="Arial"/>
              </a:rPr>
              <a:t>2005</a:t>
            </a:r>
            <a:endParaRPr lang="en-AU" sz="2000" b="1" u="sng" dirty="0">
              <a:solidFill>
                <a:srgbClr val="002060"/>
              </a:solidFill>
              <a:latin typeface="Arial"/>
              <a:ea typeface="Arial"/>
              <a:cs typeface="Arial"/>
              <a:sym typeface="Arial"/>
            </a:endParaRPr>
          </a:p>
        </p:txBody>
      </p:sp>
      <p:pic>
        <p:nvPicPr>
          <p:cNvPr id="4" name="Picture 8"/>
          <p:cNvPicPr>
            <a:picLocks noChangeAspect="1" noChangeArrowheads="1"/>
          </p:cNvPicPr>
          <p:nvPr/>
        </p:nvPicPr>
        <p:blipFill>
          <a:blip r:embed="rId2" cstate="print"/>
          <a:srcRect/>
          <a:stretch>
            <a:fillRect/>
          </a:stretch>
        </p:blipFill>
        <p:spPr bwMode="auto">
          <a:xfrm>
            <a:off x="76200" y="6096000"/>
            <a:ext cx="1981200" cy="570734"/>
          </a:xfrm>
          <a:prstGeom prst="rect">
            <a:avLst/>
          </a:prstGeom>
          <a:noFill/>
          <a:ln w="19050" algn="ctr">
            <a:noFill/>
            <a:miter lim="800000"/>
            <a:headEnd/>
            <a:tailEnd/>
          </a:ln>
          <a:effectLst/>
        </p:spPr>
      </p:pic>
      <p:pic>
        <p:nvPicPr>
          <p:cNvPr id="6" name="Picture 6"/>
          <p:cNvPicPr>
            <a:picLocks noChangeAspect="1" noChangeArrowheads="1"/>
          </p:cNvPicPr>
          <p:nvPr/>
        </p:nvPicPr>
        <p:blipFill>
          <a:blip r:embed="rId3" cstate="print"/>
          <a:srcRect/>
          <a:stretch>
            <a:fillRect/>
          </a:stretch>
        </p:blipFill>
        <p:spPr bwMode="auto">
          <a:xfrm>
            <a:off x="4762500" y="5997575"/>
            <a:ext cx="1590675" cy="733425"/>
          </a:xfrm>
          <a:prstGeom prst="rect">
            <a:avLst/>
          </a:prstGeom>
          <a:noFill/>
          <a:ln w="9525">
            <a:noFill/>
            <a:miter lim="800000"/>
            <a:headEnd/>
            <a:tailEnd/>
          </a:ln>
          <a:effectLst/>
        </p:spPr>
      </p:pic>
      <p:pic>
        <p:nvPicPr>
          <p:cNvPr id="7" name="Picture 5"/>
          <p:cNvPicPr>
            <a:picLocks noChangeAspect="1" noChangeArrowheads="1"/>
          </p:cNvPicPr>
          <p:nvPr/>
        </p:nvPicPr>
        <p:blipFill>
          <a:blip r:embed="rId4" cstate="print"/>
          <a:srcRect t="16000" b="20000"/>
          <a:stretch>
            <a:fillRect/>
          </a:stretch>
        </p:blipFill>
        <p:spPr bwMode="auto">
          <a:xfrm>
            <a:off x="6191250" y="6057900"/>
            <a:ext cx="2952750" cy="609600"/>
          </a:xfrm>
          <a:prstGeom prst="rect">
            <a:avLst/>
          </a:prstGeom>
          <a:noFill/>
          <a:ln w="19050" algn="ctr">
            <a:noFill/>
            <a:miter lim="800000"/>
            <a:headEnd/>
            <a:tailEnd/>
          </a:ln>
          <a:effectLst/>
        </p:spPr>
      </p:pic>
      <p:pic>
        <p:nvPicPr>
          <p:cNvPr id="8" name="Picture 7" descr="LogoCharter,1"/>
          <p:cNvPicPr>
            <a:picLocks noChangeAspect="1" noChangeArrowheads="1"/>
          </p:cNvPicPr>
          <p:nvPr/>
        </p:nvPicPr>
        <p:blipFill>
          <a:blip r:embed="rId5" cstate="print"/>
          <a:srcRect/>
          <a:stretch>
            <a:fillRect/>
          </a:stretch>
        </p:blipFill>
        <p:spPr bwMode="auto">
          <a:xfrm>
            <a:off x="3803650" y="5842000"/>
            <a:ext cx="996950" cy="1016000"/>
          </a:xfrm>
          <a:prstGeom prst="rect">
            <a:avLst/>
          </a:prstGeom>
          <a:noFill/>
          <a:ln w="9525">
            <a:noFill/>
            <a:miter lim="800000"/>
            <a:headEnd/>
            <a:tailEnd/>
          </a:ln>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3600" y="5943600"/>
            <a:ext cx="1587385" cy="843232"/>
          </a:xfrm>
          <a:prstGeom prst="rect">
            <a:avLst/>
          </a:prstGeom>
        </p:spPr>
      </p:pic>
    </p:spTree>
    <p:extLst>
      <p:ext uri="{BB962C8B-B14F-4D97-AF65-F5344CB8AC3E}">
        <p14:creationId xmlns:p14="http://schemas.microsoft.com/office/powerpoint/2010/main" val="3099743590"/>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5244952" y="3444366"/>
            <a:ext cx="1765448" cy="2499234"/>
          </a:xfrm>
          <a:prstGeom prst="rect">
            <a:avLst/>
          </a:prstGeom>
          <a:noFill/>
          <a:ln w="9525">
            <a:noFill/>
            <a:miter lim="800000"/>
            <a:headEnd/>
            <a:tailEnd/>
          </a:ln>
        </p:spPr>
      </p:pic>
      <p:pic>
        <p:nvPicPr>
          <p:cNvPr id="3" name="Picture 4"/>
          <p:cNvPicPr>
            <a:picLocks noChangeAspect="1" noChangeArrowheads="1"/>
          </p:cNvPicPr>
          <p:nvPr/>
        </p:nvPicPr>
        <p:blipFill>
          <a:blip r:embed="rId3" cstate="print"/>
          <a:srcRect/>
          <a:stretch>
            <a:fillRect/>
          </a:stretch>
        </p:blipFill>
        <p:spPr bwMode="auto">
          <a:xfrm>
            <a:off x="1892152" y="1438686"/>
            <a:ext cx="1755699" cy="2440472"/>
          </a:xfrm>
          <a:prstGeom prst="rect">
            <a:avLst/>
          </a:prstGeom>
          <a:noFill/>
          <a:ln w="9525">
            <a:noFill/>
            <a:miter lim="800000"/>
            <a:headEnd/>
            <a:tailEnd/>
          </a:ln>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6374" y="2529966"/>
            <a:ext cx="2141478" cy="2506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hape 11"/>
          <p:cNvSpPr/>
          <p:nvPr/>
        </p:nvSpPr>
        <p:spPr>
          <a:xfrm>
            <a:off x="1879600" y="3302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Publications</a:t>
            </a:r>
          </a:p>
        </p:txBody>
      </p:sp>
    </p:spTree>
    <p:extLst>
      <p:ext uri="{BB962C8B-B14F-4D97-AF65-F5344CB8AC3E}">
        <p14:creationId xmlns:p14="http://schemas.microsoft.com/office/powerpoint/2010/main" val="86712689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a:spLocks noGrp="1"/>
          </p:cNvSpPr>
          <p:nvPr>
            <p:ph type="sldNum" sz="quarter" idx="2"/>
          </p:nvPr>
        </p:nvSpPr>
        <p:spPr/>
        <p:txBody>
          <a:bodyPr/>
          <a:lstStyle>
            <a:lvl1pPr>
              <a:spcBef>
                <a:spcPts val="0"/>
              </a:spcBef>
            </a:lvl1pPr>
          </a:lstStyle>
          <a:p>
            <a:pPr lvl="0"/>
            <a:fld id="{86CB4B4D-7CA3-9044-876B-883B54F8677D}" type="slidenum">
              <a:rPr lang="en-US" smtClean="0"/>
              <a:pPr lvl="0"/>
              <a:t>2</a:t>
            </a:fld>
            <a:endParaRPr lang="en-US"/>
          </a:p>
        </p:txBody>
      </p:sp>
      <p:sp>
        <p:nvSpPr>
          <p:cNvPr id="15" name="Shape 15"/>
          <p:cNvSpPr/>
          <p:nvPr/>
        </p:nvSpPr>
        <p:spPr>
          <a:xfrm>
            <a:off x="208166" y="1295400"/>
            <a:ext cx="8710650" cy="532453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81000" lvl="0" indent="-381000">
              <a:buSzPct val="100000"/>
              <a:buFont typeface="Arial"/>
              <a:buChar char="•"/>
              <a:defRPr>
                <a:solidFill>
                  <a:srgbClr val="000000"/>
                </a:solidFill>
              </a:defRPr>
            </a:pPr>
            <a:r>
              <a:rPr lang="en-AU" sz="2000" dirty="0" smtClean="0">
                <a:solidFill>
                  <a:srgbClr val="002060"/>
                </a:solidFill>
                <a:latin typeface="Arial"/>
                <a:ea typeface="Arial"/>
                <a:cs typeface="Arial"/>
                <a:sym typeface="Arial"/>
              </a:rPr>
              <a:t>Established </a:t>
            </a:r>
            <a:r>
              <a:rPr lang="en-AU" sz="2000" dirty="0">
                <a:solidFill>
                  <a:srgbClr val="002060"/>
                </a:solidFill>
                <a:latin typeface="Arial"/>
                <a:ea typeface="Arial"/>
                <a:cs typeface="Arial"/>
                <a:sym typeface="Arial"/>
              </a:rPr>
              <a:t>in 1984 under auspices of G-7 Economic Summit of Industrialized Nations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Focal point for international coordination of space-related Earth Observation (EO) activities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Optimize benefits through cooperation of members in mission planning and in development of compatible data products, formats, services, applications, and policies</a:t>
            </a:r>
          </a:p>
          <a:p>
            <a:pPr marL="457200" lvl="1" indent="0">
              <a:buSzPct val="100000"/>
              <a:defRPr>
                <a:solidFill>
                  <a:srgbClr val="000000"/>
                </a:solidFill>
              </a:defRPr>
            </a:pPr>
            <a:endParaRPr lang="en-AU" sz="2000" dirty="0">
              <a:latin typeface="Arial"/>
              <a:ea typeface="Arial"/>
              <a:cs typeface="Arial"/>
              <a:sym typeface="Arial"/>
            </a:endParaRPr>
          </a:p>
          <a:p>
            <a:pPr marL="381000" lvl="0" indent="-381000">
              <a:buSzPct val="100000"/>
              <a:buFont typeface="Arial"/>
              <a:buChar char="•"/>
              <a:defRPr>
                <a:solidFill>
                  <a:srgbClr val="000000"/>
                </a:solidFill>
              </a:defRPr>
            </a:pPr>
            <a:r>
              <a:rPr lang="en-AU" sz="2000" dirty="0" smtClean="0">
                <a:solidFill>
                  <a:srgbClr val="002060"/>
                </a:solidFill>
                <a:latin typeface="Arial"/>
                <a:ea typeface="Arial"/>
                <a:cs typeface="Arial"/>
                <a:sym typeface="Arial"/>
              </a:rPr>
              <a:t>Operates </a:t>
            </a:r>
            <a:r>
              <a:rPr lang="en-AU" sz="2000" dirty="0">
                <a:solidFill>
                  <a:srgbClr val="002060"/>
                </a:solidFill>
                <a:latin typeface="Arial"/>
                <a:ea typeface="Arial"/>
                <a:cs typeface="Arial"/>
                <a:sym typeface="Arial"/>
              </a:rPr>
              <a:t>through best efforts of Members and Associates via voluntary </a:t>
            </a:r>
            <a:r>
              <a:rPr lang="en-AU" sz="2000" dirty="0" smtClean="0">
                <a:solidFill>
                  <a:srgbClr val="002060"/>
                </a:solidFill>
                <a:latin typeface="Arial"/>
                <a:ea typeface="Arial"/>
                <a:cs typeface="Arial"/>
                <a:sym typeface="Arial"/>
              </a:rPr>
              <a:t>contributions</a:t>
            </a:r>
          </a:p>
          <a:p>
            <a:pPr lvl="0">
              <a:buSzPct val="100000"/>
              <a:defRPr>
                <a:solidFill>
                  <a:srgbClr val="000000"/>
                </a:solidFill>
              </a:defRPr>
            </a:pPr>
            <a:endParaRPr lang="en-AU" sz="2000" dirty="0">
              <a:solidFill>
                <a:srgbClr val="002060"/>
              </a:solidFill>
              <a:latin typeface="Arial"/>
              <a:ea typeface="Arial"/>
              <a:cs typeface="Arial"/>
              <a:sym typeface="Arial"/>
            </a:endParaRPr>
          </a:p>
          <a:p>
            <a:pPr marL="381000" lvl="0" indent="-381000">
              <a:buSzPct val="100000"/>
              <a:buFont typeface="Arial"/>
              <a:buChar char="•"/>
              <a:defRPr>
                <a:solidFill>
                  <a:srgbClr val="000000"/>
                </a:solidFill>
              </a:defRPr>
            </a:pPr>
            <a:r>
              <a:rPr lang="en-AU" sz="2000" dirty="0" smtClean="0">
                <a:solidFill>
                  <a:srgbClr val="002060"/>
                </a:solidFill>
                <a:latin typeface="Arial"/>
                <a:ea typeface="Arial"/>
                <a:cs typeface="Arial"/>
                <a:sym typeface="Arial"/>
              </a:rPr>
              <a:t>31 </a:t>
            </a:r>
            <a:r>
              <a:rPr lang="en-AU" sz="2000" dirty="0">
                <a:solidFill>
                  <a:srgbClr val="002060"/>
                </a:solidFill>
                <a:latin typeface="Arial"/>
                <a:ea typeface="Arial"/>
                <a:cs typeface="Arial"/>
                <a:sym typeface="Arial"/>
              </a:rPr>
              <a:t>Members (Space Agencies), 24 Associates (UN Agencies, Phase A programs or supporting ground facility programs</a:t>
            </a:r>
            <a:r>
              <a:rPr lang="en-AU" sz="2000" dirty="0" smtClean="0">
                <a:solidFill>
                  <a:srgbClr val="002060"/>
                </a:solidFill>
                <a:latin typeface="Arial"/>
                <a:ea typeface="Arial"/>
                <a:cs typeface="Arial"/>
                <a:sym typeface="Arial"/>
              </a:rPr>
              <a:t>)</a:t>
            </a:r>
          </a:p>
          <a:p>
            <a:pPr lvl="0">
              <a:buSzPct val="100000"/>
              <a:defRPr>
                <a:solidFill>
                  <a:srgbClr val="000000"/>
                </a:solidFill>
              </a:defRPr>
            </a:pPr>
            <a:endParaRPr lang="en-AU" sz="2000" dirty="0">
              <a:solidFill>
                <a:srgbClr val="002060"/>
              </a:solidFill>
              <a:latin typeface="Arial"/>
              <a:ea typeface="Arial"/>
              <a:cs typeface="Arial"/>
              <a:sym typeface="Arial"/>
            </a:endParaRPr>
          </a:p>
          <a:p>
            <a:pPr marL="381000" lvl="0" indent="-381000">
              <a:buSzPct val="100000"/>
              <a:buFont typeface="Arial"/>
              <a:buChar char="•"/>
              <a:defRPr>
                <a:solidFill>
                  <a:srgbClr val="000000"/>
                </a:solidFill>
              </a:defRPr>
            </a:pPr>
            <a:r>
              <a:rPr lang="en-AU" sz="2000" dirty="0" smtClean="0">
                <a:solidFill>
                  <a:srgbClr val="002060"/>
                </a:solidFill>
                <a:latin typeface="Arial"/>
                <a:ea typeface="Arial"/>
                <a:cs typeface="Arial"/>
                <a:sym typeface="Arial"/>
              </a:rPr>
              <a:t>As </a:t>
            </a:r>
            <a:r>
              <a:rPr lang="en-AU" sz="2000" dirty="0">
                <a:solidFill>
                  <a:srgbClr val="002060"/>
                </a:solidFill>
                <a:latin typeface="Arial"/>
                <a:ea typeface="Arial"/>
                <a:cs typeface="Arial"/>
                <a:sym typeface="Arial"/>
              </a:rPr>
              <a:t>the space component of the Global Earth Observation System of Systems (GEOSS), CEOS is implementing high priority actions in support of Group on Earth Observation (GEO) Tasks </a:t>
            </a:r>
          </a:p>
        </p:txBody>
      </p:sp>
      <p:sp>
        <p:nvSpPr>
          <p:cNvPr id="6" name="Shape 11"/>
          <p:cNvSpPr/>
          <p:nvPr/>
        </p:nvSpPr>
        <p:spPr>
          <a:xfrm>
            <a:off x="1905000" y="304800"/>
            <a:ext cx="4810858"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AU" sz="2800" i="1" dirty="0" smtClean="0">
                <a:solidFill>
                  <a:srgbClr val="FFFFFF"/>
                </a:solidFill>
                <a:latin typeface="Arial Bold"/>
                <a:ea typeface="Arial Bold"/>
                <a:cs typeface="Arial Bold"/>
                <a:sym typeface="Arial Bold"/>
              </a:rPr>
              <a:t>Background</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436989"/>
            <a:ext cx="6096000" cy="4963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hape 11"/>
          <p:cNvSpPr/>
          <p:nvPr/>
        </p:nvSpPr>
        <p:spPr>
          <a:xfrm>
            <a:off x="1943100" y="3429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Our new website – ceos.org</a:t>
            </a:r>
          </a:p>
        </p:txBody>
      </p:sp>
    </p:spTree>
    <p:extLst>
      <p:ext uri="{BB962C8B-B14F-4D97-AF65-F5344CB8AC3E}">
        <p14:creationId xmlns:p14="http://schemas.microsoft.com/office/powerpoint/2010/main" val="379290898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3302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CEOS Members and Associates</a:t>
            </a:r>
          </a:p>
        </p:txBody>
      </p:sp>
      <p:sp>
        <p:nvSpPr>
          <p:cNvPr id="4" name="TextBox 3"/>
          <p:cNvSpPr txBox="1"/>
          <p:nvPr/>
        </p:nvSpPr>
        <p:spPr>
          <a:xfrm>
            <a:off x="152400" y="1227921"/>
            <a:ext cx="4800600" cy="5401479"/>
          </a:xfrm>
          <a:prstGeom prst="rect">
            <a:avLst/>
          </a:prstGeom>
          <a:noFill/>
        </p:spPr>
        <p:txBody>
          <a:bodyPr wrap="square" rtlCol="0">
            <a:spAutoFit/>
          </a:bodyPr>
          <a:lstStyle/>
          <a:p>
            <a:r>
              <a:rPr lang="en-US" sz="1200" b="1" dirty="0">
                <a:solidFill>
                  <a:srgbClr val="002060"/>
                </a:solidFill>
              </a:rPr>
              <a:t>MEMBERS</a:t>
            </a:r>
          </a:p>
          <a:p>
            <a:r>
              <a:rPr lang="en-US" sz="900" dirty="0">
                <a:solidFill>
                  <a:schemeClr val="bg1"/>
                </a:solidFill>
              </a:rPr>
              <a:t>Agenzia Spaziale Italiana (ASI)</a:t>
            </a:r>
          </a:p>
          <a:p>
            <a:r>
              <a:rPr lang="en-US" sz="900" dirty="0">
                <a:solidFill>
                  <a:schemeClr val="bg1"/>
                </a:solidFill>
              </a:rPr>
              <a:t>Canadian Space Agency (CSA)</a:t>
            </a:r>
          </a:p>
          <a:p>
            <a:r>
              <a:rPr lang="en-US" sz="900" dirty="0">
                <a:solidFill>
                  <a:schemeClr val="bg1"/>
                </a:solidFill>
              </a:rPr>
              <a:t>Centre National </a:t>
            </a:r>
            <a:r>
              <a:rPr lang="en-US" sz="900" dirty="0" err="1">
                <a:solidFill>
                  <a:schemeClr val="bg1"/>
                </a:solidFill>
              </a:rPr>
              <a:t>d’Etudes</a:t>
            </a:r>
            <a:r>
              <a:rPr lang="en-US" sz="900" dirty="0">
                <a:solidFill>
                  <a:schemeClr val="bg1"/>
                </a:solidFill>
              </a:rPr>
              <a:t> </a:t>
            </a:r>
            <a:r>
              <a:rPr lang="en-US" sz="900" dirty="0" err="1">
                <a:solidFill>
                  <a:schemeClr val="bg1"/>
                </a:solidFill>
              </a:rPr>
              <a:t>Spatiales</a:t>
            </a:r>
            <a:r>
              <a:rPr lang="en-US" sz="900" dirty="0">
                <a:solidFill>
                  <a:schemeClr val="bg1"/>
                </a:solidFill>
              </a:rPr>
              <a:t> (CNES), France</a:t>
            </a:r>
          </a:p>
          <a:p>
            <a:r>
              <a:rPr lang="en-US" sz="900" dirty="0">
                <a:solidFill>
                  <a:schemeClr val="bg1"/>
                </a:solidFill>
              </a:rPr>
              <a:t>Centro para </a:t>
            </a:r>
            <a:r>
              <a:rPr lang="en-US" sz="900" dirty="0" err="1">
                <a:solidFill>
                  <a:schemeClr val="bg1"/>
                </a:solidFill>
              </a:rPr>
              <a:t>Desarrollo</a:t>
            </a:r>
            <a:r>
              <a:rPr lang="en-US" sz="900" dirty="0">
                <a:solidFill>
                  <a:schemeClr val="bg1"/>
                </a:solidFill>
              </a:rPr>
              <a:t> </a:t>
            </a:r>
            <a:r>
              <a:rPr lang="en-US" sz="900" dirty="0" err="1">
                <a:solidFill>
                  <a:schemeClr val="bg1"/>
                </a:solidFill>
              </a:rPr>
              <a:t>Tecnólogico</a:t>
            </a:r>
            <a:r>
              <a:rPr lang="en-US" sz="900" dirty="0">
                <a:solidFill>
                  <a:schemeClr val="bg1"/>
                </a:solidFill>
              </a:rPr>
              <a:t> Industrial (CDTI), Spain</a:t>
            </a:r>
          </a:p>
          <a:p>
            <a:r>
              <a:rPr lang="en-US" sz="900" dirty="0">
                <a:solidFill>
                  <a:schemeClr val="bg1"/>
                </a:solidFill>
              </a:rPr>
              <a:t>China Center for Resources Satellite Data and Applications (CRESDA)</a:t>
            </a:r>
          </a:p>
          <a:p>
            <a:r>
              <a:rPr lang="en-US" sz="900" dirty="0">
                <a:solidFill>
                  <a:schemeClr val="bg1"/>
                </a:solidFill>
              </a:rPr>
              <a:t>Chinese Academy of Space Technology (CAST)</a:t>
            </a:r>
          </a:p>
          <a:p>
            <a:r>
              <a:rPr lang="en-US" sz="900" dirty="0" err="1">
                <a:solidFill>
                  <a:schemeClr val="bg1"/>
                </a:solidFill>
              </a:rPr>
              <a:t>Comisión</a:t>
            </a:r>
            <a:r>
              <a:rPr lang="en-US" sz="900" dirty="0">
                <a:solidFill>
                  <a:schemeClr val="bg1"/>
                </a:solidFill>
              </a:rPr>
              <a:t> </a:t>
            </a:r>
            <a:r>
              <a:rPr lang="en-US" sz="900" dirty="0" err="1">
                <a:solidFill>
                  <a:schemeClr val="bg1"/>
                </a:solidFill>
              </a:rPr>
              <a:t>Nacional</a:t>
            </a:r>
            <a:r>
              <a:rPr lang="en-US" sz="900" dirty="0">
                <a:solidFill>
                  <a:schemeClr val="bg1"/>
                </a:solidFill>
              </a:rPr>
              <a:t> de </a:t>
            </a:r>
            <a:r>
              <a:rPr lang="en-US" sz="900" dirty="0" err="1">
                <a:solidFill>
                  <a:schemeClr val="bg1"/>
                </a:solidFill>
              </a:rPr>
              <a:t>Actividades</a:t>
            </a:r>
            <a:r>
              <a:rPr lang="en-US" sz="900" dirty="0">
                <a:solidFill>
                  <a:schemeClr val="bg1"/>
                </a:solidFill>
              </a:rPr>
              <a:t> </a:t>
            </a:r>
            <a:r>
              <a:rPr lang="en-US" sz="900" dirty="0" err="1">
                <a:solidFill>
                  <a:schemeClr val="bg1"/>
                </a:solidFill>
              </a:rPr>
              <a:t>Espaciales</a:t>
            </a:r>
            <a:r>
              <a:rPr lang="en-US" sz="900" dirty="0">
                <a:solidFill>
                  <a:schemeClr val="bg1"/>
                </a:solidFill>
              </a:rPr>
              <a:t> (CONAE), Argentina</a:t>
            </a:r>
          </a:p>
          <a:p>
            <a:r>
              <a:rPr lang="en-US" sz="900" dirty="0">
                <a:solidFill>
                  <a:schemeClr val="bg1"/>
                </a:solidFill>
              </a:rPr>
              <a:t>Commonwealth Scientific &amp; Industrial Research </a:t>
            </a:r>
            <a:r>
              <a:rPr lang="en-US" sz="900" dirty="0" err="1">
                <a:solidFill>
                  <a:schemeClr val="bg1"/>
                </a:solidFill>
              </a:rPr>
              <a:t>Organisation</a:t>
            </a:r>
            <a:r>
              <a:rPr lang="en-US" sz="900" dirty="0">
                <a:solidFill>
                  <a:schemeClr val="bg1"/>
                </a:solidFill>
              </a:rPr>
              <a:t> (CSIRO), </a:t>
            </a:r>
            <a:r>
              <a:rPr lang="en-US" sz="900" dirty="0" smtClean="0">
                <a:solidFill>
                  <a:schemeClr val="bg1"/>
                </a:solidFill>
              </a:rPr>
              <a:t>  </a:t>
            </a:r>
          </a:p>
          <a:p>
            <a:r>
              <a:rPr lang="en-US" sz="900" dirty="0">
                <a:solidFill>
                  <a:schemeClr val="bg1"/>
                </a:solidFill>
              </a:rPr>
              <a:t> </a:t>
            </a:r>
            <a:r>
              <a:rPr lang="en-US" sz="900" dirty="0" smtClean="0">
                <a:solidFill>
                  <a:schemeClr val="bg1"/>
                </a:solidFill>
              </a:rPr>
              <a:t>  Australia</a:t>
            </a:r>
            <a:endParaRPr lang="en-US" sz="900" dirty="0">
              <a:solidFill>
                <a:schemeClr val="bg1"/>
              </a:solidFill>
            </a:endParaRPr>
          </a:p>
          <a:p>
            <a:r>
              <a:rPr lang="en-US" sz="900" dirty="0" err="1">
                <a:solidFill>
                  <a:schemeClr val="bg1"/>
                </a:solidFill>
              </a:rPr>
              <a:t>Deutsches</a:t>
            </a:r>
            <a:r>
              <a:rPr lang="en-US" sz="900" dirty="0">
                <a:solidFill>
                  <a:schemeClr val="bg1"/>
                </a:solidFill>
              </a:rPr>
              <a:t> </a:t>
            </a:r>
            <a:r>
              <a:rPr lang="en-US" sz="900" dirty="0" err="1">
                <a:solidFill>
                  <a:schemeClr val="bg1"/>
                </a:solidFill>
              </a:rPr>
              <a:t>Zentrum</a:t>
            </a:r>
            <a:r>
              <a:rPr lang="en-US" sz="900" dirty="0">
                <a:solidFill>
                  <a:schemeClr val="bg1"/>
                </a:solidFill>
              </a:rPr>
              <a:t> </a:t>
            </a:r>
            <a:r>
              <a:rPr lang="en-US" sz="900" dirty="0" err="1">
                <a:solidFill>
                  <a:schemeClr val="bg1"/>
                </a:solidFill>
              </a:rPr>
              <a:t>fürLuft</a:t>
            </a:r>
            <a:r>
              <a:rPr lang="en-US" sz="900" dirty="0">
                <a:solidFill>
                  <a:schemeClr val="bg1"/>
                </a:solidFill>
              </a:rPr>
              <a:t>-und </a:t>
            </a:r>
            <a:r>
              <a:rPr lang="en-US" sz="900" dirty="0" err="1">
                <a:solidFill>
                  <a:schemeClr val="bg1"/>
                </a:solidFill>
              </a:rPr>
              <a:t>Raumfahrt</a:t>
            </a:r>
            <a:r>
              <a:rPr lang="en-US" sz="900" dirty="0">
                <a:solidFill>
                  <a:schemeClr val="bg1"/>
                </a:solidFill>
              </a:rPr>
              <a:t> (DLR), Germany</a:t>
            </a:r>
          </a:p>
          <a:p>
            <a:r>
              <a:rPr lang="en-US" sz="900" dirty="0">
                <a:solidFill>
                  <a:schemeClr val="bg1"/>
                </a:solidFill>
              </a:rPr>
              <a:t>European Commission (EC)</a:t>
            </a:r>
          </a:p>
          <a:p>
            <a:r>
              <a:rPr lang="en-US" sz="900" dirty="0">
                <a:solidFill>
                  <a:schemeClr val="bg1"/>
                </a:solidFill>
              </a:rPr>
              <a:t>European </a:t>
            </a:r>
            <a:r>
              <a:rPr lang="en-US" sz="900" dirty="0" err="1">
                <a:solidFill>
                  <a:schemeClr val="bg1"/>
                </a:solidFill>
              </a:rPr>
              <a:t>Organisation</a:t>
            </a:r>
            <a:r>
              <a:rPr lang="en-US" sz="900" dirty="0">
                <a:solidFill>
                  <a:schemeClr val="bg1"/>
                </a:solidFill>
              </a:rPr>
              <a:t> for the Exploitation of Meteorological Satellites   </a:t>
            </a:r>
            <a:endParaRPr lang="en-US" sz="900" dirty="0" smtClean="0">
              <a:solidFill>
                <a:schemeClr val="bg1"/>
              </a:solidFill>
            </a:endParaRPr>
          </a:p>
          <a:p>
            <a:r>
              <a:rPr lang="en-US" sz="900" dirty="0">
                <a:solidFill>
                  <a:schemeClr val="bg1"/>
                </a:solidFill>
              </a:rPr>
              <a:t> </a:t>
            </a:r>
            <a:r>
              <a:rPr lang="en-US" sz="900" dirty="0" smtClean="0">
                <a:solidFill>
                  <a:schemeClr val="bg1"/>
                </a:solidFill>
              </a:rPr>
              <a:t>  (</a:t>
            </a:r>
            <a:r>
              <a:rPr lang="en-US" sz="900" dirty="0">
                <a:solidFill>
                  <a:schemeClr val="bg1"/>
                </a:solidFill>
              </a:rPr>
              <a:t>EUMETSAT)</a:t>
            </a:r>
          </a:p>
          <a:p>
            <a:r>
              <a:rPr lang="en-US" sz="900" dirty="0">
                <a:solidFill>
                  <a:schemeClr val="bg1"/>
                </a:solidFill>
              </a:rPr>
              <a:t>European Space Agency (ESA)</a:t>
            </a:r>
          </a:p>
          <a:p>
            <a:r>
              <a:rPr lang="en-US" sz="900" dirty="0">
                <a:solidFill>
                  <a:schemeClr val="bg1"/>
                </a:solidFill>
              </a:rPr>
              <a:t>Geo-Informatics and Space Technology Development Agency (GISTDA), </a:t>
            </a:r>
            <a:endParaRPr lang="en-US" sz="900" dirty="0" smtClean="0">
              <a:solidFill>
                <a:schemeClr val="bg1"/>
              </a:solidFill>
            </a:endParaRPr>
          </a:p>
          <a:p>
            <a:r>
              <a:rPr lang="en-US" sz="900" dirty="0">
                <a:solidFill>
                  <a:schemeClr val="bg1"/>
                </a:solidFill>
              </a:rPr>
              <a:t> </a:t>
            </a:r>
            <a:r>
              <a:rPr lang="en-US" sz="900" dirty="0" smtClean="0">
                <a:solidFill>
                  <a:schemeClr val="bg1"/>
                </a:solidFill>
              </a:rPr>
              <a:t>  Thailand</a:t>
            </a:r>
            <a:endParaRPr lang="en-US" sz="900" dirty="0">
              <a:solidFill>
                <a:schemeClr val="bg1"/>
              </a:solidFill>
            </a:endParaRPr>
          </a:p>
          <a:p>
            <a:r>
              <a:rPr lang="en-US" sz="900" dirty="0">
                <a:solidFill>
                  <a:schemeClr val="bg1"/>
                </a:solidFill>
              </a:rPr>
              <a:t>Indian Space Research </a:t>
            </a:r>
            <a:r>
              <a:rPr lang="en-US" sz="900" dirty="0" err="1">
                <a:solidFill>
                  <a:schemeClr val="bg1"/>
                </a:solidFill>
              </a:rPr>
              <a:t>Organisation</a:t>
            </a:r>
            <a:r>
              <a:rPr lang="en-US" sz="900" dirty="0">
                <a:solidFill>
                  <a:schemeClr val="bg1"/>
                </a:solidFill>
              </a:rPr>
              <a:t> (ISRO)</a:t>
            </a:r>
          </a:p>
          <a:p>
            <a:r>
              <a:rPr lang="en-US" sz="900" dirty="0" err="1">
                <a:solidFill>
                  <a:schemeClr val="bg1"/>
                </a:solidFill>
              </a:rPr>
              <a:t>Instituto</a:t>
            </a:r>
            <a:r>
              <a:rPr lang="en-US" sz="900" dirty="0">
                <a:solidFill>
                  <a:schemeClr val="bg1"/>
                </a:solidFill>
              </a:rPr>
              <a:t> </a:t>
            </a:r>
            <a:r>
              <a:rPr lang="en-US" sz="900" dirty="0" err="1">
                <a:solidFill>
                  <a:schemeClr val="bg1"/>
                </a:solidFill>
              </a:rPr>
              <a:t>Nacional</a:t>
            </a:r>
            <a:r>
              <a:rPr lang="en-US" sz="900" dirty="0">
                <a:solidFill>
                  <a:schemeClr val="bg1"/>
                </a:solidFill>
              </a:rPr>
              <a:t> de </a:t>
            </a:r>
            <a:r>
              <a:rPr lang="en-US" sz="900" dirty="0" err="1">
                <a:solidFill>
                  <a:schemeClr val="bg1"/>
                </a:solidFill>
              </a:rPr>
              <a:t>Pesquisas</a:t>
            </a:r>
            <a:r>
              <a:rPr lang="en-US" sz="900" dirty="0">
                <a:solidFill>
                  <a:schemeClr val="bg1"/>
                </a:solidFill>
              </a:rPr>
              <a:t> </a:t>
            </a:r>
            <a:r>
              <a:rPr lang="en-US" sz="900" dirty="0" err="1">
                <a:solidFill>
                  <a:schemeClr val="bg1"/>
                </a:solidFill>
              </a:rPr>
              <a:t>Espaciais</a:t>
            </a:r>
            <a:r>
              <a:rPr lang="en-US" sz="900" dirty="0">
                <a:solidFill>
                  <a:schemeClr val="bg1"/>
                </a:solidFill>
              </a:rPr>
              <a:t> (INPE), Brazil</a:t>
            </a:r>
          </a:p>
          <a:p>
            <a:r>
              <a:rPr lang="en-US" sz="900" dirty="0">
                <a:solidFill>
                  <a:schemeClr val="bg1"/>
                </a:solidFill>
              </a:rPr>
              <a:t>Japan Aerospace Exploration Agency/Ministry of Education, Culture, Sports, </a:t>
            </a:r>
            <a:endParaRPr lang="en-US" sz="900" dirty="0" smtClean="0">
              <a:solidFill>
                <a:schemeClr val="bg1"/>
              </a:solidFill>
            </a:endParaRPr>
          </a:p>
          <a:p>
            <a:r>
              <a:rPr lang="en-US" sz="900" dirty="0">
                <a:solidFill>
                  <a:schemeClr val="bg1"/>
                </a:solidFill>
              </a:rPr>
              <a:t> </a:t>
            </a:r>
            <a:r>
              <a:rPr lang="en-US" sz="900" dirty="0" smtClean="0">
                <a:solidFill>
                  <a:schemeClr val="bg1"/>
                </a:solidFill>
              </a:rPr>
              <a:t>  Science</a:t>
            </a:r>
            <a:r>
              <a:rPr lang="en-US" sz="900" dirty="0">
                <a:solidFill>
                  <a:schemeClr val="bg1"/>
                </a:solidFill>
              </a:rPr>
              <a:t>, and Technology (JAXA/MEXT)</a:t>
            </a:r>
          </a:p>
          <a:p>
            <a:r>
              <a:rPr lang="en-US" sz="900" dirty="0">
                <a:solidFill>
                  <a:schemeClr val="bg1"/>
                </a:solidFill>
              </a:rPr>
              <a:t>Korea Aerospace Research Institute (KARI)</a:t>
            </a:r>
          </a:p>
          <a:p>
            <a:r>
              <a:rPr lang="en-US" sz="900" dirty="0">
                <a:solidFill>
                  <a:schemeClr val="bg1"/>
                </a:solidFill>
              </a:rPr>
              <a:t>National Aeronautics and Space Administration (NASA), USA</a:t>
            </a:r>
          </a:p>
          <a:p>
            <a:r>
              <a:rPr lang="en-US" sz="900" dirty="0">
                <a:solidFill>
                  <a:schemeClr val="bg1"/>
                </a:solidFill>
              </a:rPr>
              <a:t>National Oceanic and Atmospheric Administration (NOAA), USA</a:t>
            </a:r>
          </a:p>
          <a:p>
            <a:r>
              <a:rPr lang="en-US" sz="900" dirty="0">
                <a:solidFill>
                  <a:schemeClr val="bg1"/>
                </a:solidFill>
              </a:rPr>
              <a:t>National Remote Sensing Center of China (NRSCC)</a:t>
            </a:r>
          </a:p>
          <a:p>
            <a:r>
              <a:rPr lang="en-US" sz="900" dirty="0">
                <a:solidFill>
                  <a:schemeClr val="bg1"/>
                </a:solidFill>
              </a:rPr>
              <a:t>National Satellite Meteorological Center/Chinese Meteorological Administration </a:t>
            </a:r>
            <a:endParaRPr lang="en-US" sz="900" dirty="0" smtClean="0">
              <a:solidFill>
                <a:schemeClr val="bg1"/>
              </a:solidFill>
            </a:endParaRPr>
          </a:p>
          <a:p>
            <a:r>
              <a:rPr lang="en-US" sz="900" dirty="0">
                <a:solidFill>
                  <a:schemeClr val="bg1"/>
                </a:solidFill>
              </a:rPr>
              <a:t> </a:t>
            </a:r>
            <a:r>
              <a:rPr lang="en-US" sz="900" dirty="0" smtClean="0">
                <a:solidFill>
                  <a:schemeClr val="bg1"/>
                </a:solidFill>
              </a:rPr>
              <a:t>  (</a:t>
            </a:r>
            <a:r>
              <a:rPr lang="en-US" sz="900" dirty="0">
                <a:solidFill>
                  <a:schemeClr val="bg1"/>
                </a:solidFill>
              </a:rPr>
              <a:t>NSMC/CMA)</a:t>
            </a:r>
          </a:p>
          <a:p>
            <a:r>
              <a:rPr lang="en-US" sz="900" dirty="0">
                <a:solidFill>
                  <a:schemeClr val="bg1"/>
                </a:solidFill>
              </a:rPr>
              <a:t>National Space Agency of Ukraine (NKAU)</a:t>
            </a:r>
          </a:p>
          <a:p>
            <a:r>
              <a:rPr lang="en-US" sz="900" dirty="0">
                <a:solidFill>
                  <a:schemeClr val="bg1"/>
                </a:solidFill>
              </a:rPr>
              <a:t>National Space Research Agency of Nigeria (NASRDA)</a:t>
            </a:r>
          </a:p>
          <a:p>
            <a:r>
              <a:rPr lang="en-US" sz="900" dirty="0">
                <a:solidFill>
                  <a:schemeClr val="bg1"/>
                </a:solidFill>
              </a:rPr>
              <a:t>Netherlands Space Office (NSO)</a:t>
            </a:r>
          </a:p>
          <a:p>
            <a:r>
              <a:rPr lang="en-US" sz="900" dirty="0">
                <a:solidFill>
                  <a:schemeClr val="bg1"/>
                </a:solidFill>
              </a:rPr>
              <a:t>Russian Federal Space Agency (</a:t>
            </a:r>
            <a:r>
              <a:rPr lang="en-US" sz="900" dirty="0" smtClean="0">
                <a:solidFill>
                  <a:schemeClr val="bg1"/>
                </a:solidFill>
              </a:rPr>
              <a:t>ROSCOSMOS</a:t>
            </a:r>
            <a:r>
              <a:rPr lang="en-US" sz="900" dirty="0">
                <a:solidFill>
                  <a:schemeClr val="bg1"/>
                </a:solidFill>
              </a:rPr>
              <a:t>)</a:t>
            </a:r>
          </a:p>
          <a:p>
            <a:r>
              <a:rPr lang="en-US" sz="900" dirty="0">
                <a:solidFill>
                  <a:schemeClr val="bg1"/>
                </a:solidFill>
              </a:rPr>
              <a:t>Russian Federal Service for Hydrometeorology and Environmental Monitoring </a:t>
            </a:r>
            <a:endParaRPr lang="en-US" sz="900" dirty="0" smtClean="0">
              <a:solidFill>
                <a:schemeClr val="bg1"/>
              </a:solidFill>
            </a:endParaRPr>
          </a:p>
          <a:p>
            <a:r>
              <a:rPr lang="en-US" sz="900" dirty="0">
                <a:solidFill>
                  <a:schemeClr val="bg1"/>
                </a:solidFill>
              </a:rPr>
              <a:t> </a:t>
            </a:r>
            <a:r>
              <a:rPr lang="en-US" sz="900" dirty="0" smtClean="0">
                <a:solidFill>
                  <a:schemeClr val="bg1"/>
                </a:solidFill>
              </a:rPr>
              <a:t>  (</a:t>
            </a:r>
            <a:r>
              <a:rPr lang="en-US" sz="900" dirty="0">
                <a:solidFill>
                  <a:schemeClr val="bg1"/>
                </a:solidFill>
              </a:rPr>
              <a:t>ROSHYDROMET)</a:t>
            </a:r>
          </a:p>
          <a:p>
            <a:r>
              <a:rPr lang="en-US" sz="900" dirty="0">
                <a:solidFill>
                  <a:schemeClr val="bg1"/>
                </a:solidFill>
              </a:rPr>
              <a:t>South African National Space Agency (SANSA)</a:t>
            </a:r>
          </a:p>
          <a:p>
            <a:r>
              <a:rPr lang="en-US" sz="900" dirty="0">
                <a:solidFill>
                  <a:schemeClr val="bg1"/>
                </a:solidFill>
              </a:rPr>
              <a:t>Scientific and Technological Research Council of Turkey (TÜBITAK)</a:t>
            </a:r>
          </a:p>
          <a:p>
            <a:r>
              <a:rPr lang="en-US" sz="900" dirty="0">
                <a:solidFill>
                  <a:schemeClr val="bg1"/>
                </a:solidFill>
              </a:rPr>
              <a:t>United Kingdom Space Agency (UKSA)</a:t>
            </a:r>
          </a:p>
          <a:p>
            <a:r>
              <a:rPr lang="en-US" sz="900" dirty="0">
                <a:solidFill>
                  <a:schemeClr val="bg1"/>
                </a:solidFill>
              </a:rPr>
              <a:t>United States Geological Survey (USGS)</a:t>
            </a:r>
          </a:p>
          <a:p>
            <a:r>
              <a:rPr lang="en-US" sz="900" dirty="0">
                <a:solidFill>
                  <a:schemeClr val="bg1"/>
                </a:solidFill>
              </a:rPr>
              <a:t>Vietnam Academy of Science and Technology (VAST)</a:t>
            </a:r>
          </a:p>
        </p:txBody>
      </p:sp>
      <p:sp>
        <p:nvSpPr>
          <p:cNvPr id="5" name="TextBox 4"/>
          <p:cNvSpPr txBox="1"/>
          <p:nvPr/>
        </p:nvSpPr>
        <p:spPr>
          <a:xfrm>
            <a:off x="4800600" y="1193007"/>
            <a:ext cx="4114800" cy="4278094"/>
          </a:xfrm>
          <a:prstGeom prst="rect">
            <a:avLst/>
          </a:prstGeom>
          <a:noFill/>
        </p:spPr>
        <p:txBody>
          <a:bodyPr wrap="square" rtlCol="0">
            <a:spAutoFit/>
          </a:bodyPr>
          <a:lstStyle/>
          <a:p>
            <a:r>
              <a:rPr lang="en-US" sz="1200" b="1" dirty="0">
                <a:solidFill>
                  <a:srgbClr val="002060"/>
                </a:solidFill>
              </a:rPr>
              <a:t>ASSOCIATES</a:t>
            </a:r>
          </a:p>
          <a:p>
            <a:r>
              <a:rPr lang="en-US" sz="900" dirty="0">
                <a:solidFill>
                  <a:schemeClr val="bg1"/>
                </a:solidFill>
              </a:rPr>
              <a:t>Belgian Federal Science Policy Office (BELSPO)</a:t>
            </a:r>
            <a:br>
              <a:rPr lang="en-US" sz="900" dirty="0">
                <a:solidFill>
                  <a:schemeClr val="bg1"/>
                </a:solidFill>
              </a:rPr>
            </a:br>
            <a:r>
              <a:rPr lang="en-US" sz="900" dirty="0">
                <a:solidFill>
                  <a:schemeClr val="bg1"/>
                </a:solidFill>
              </a:rPr>
              <a:t>Canada Centre for Mapping &amp; Earth Observation (CCMEO)</a:t>
            </a:r>
          </a:p>
          <a:p>
            <a:r>
              <a:rPr lang="en-US" sz="900" dirty="0">
                <a:solidFill>
                  <a:schemeClr val="bg1"/>
                </a:solidFill>
              </a:rPr>
              <a:t>Crown Research Institute (CRI), New Zealand</a:t>
            </a:r>
          </a:p>
          <a:p>
            <a:r>
              <a:rPr lang="en-US" sz="900" dirty="0">
                <a:solidFill>
                  <a:schemeClr val="bg1"/>
                </a:solidFill>
              </a:rPr>
              <a:t>Earth Systems Science </a:t>
            </a:r>
            <a:r>
              <a:rPr lang="en-US" sz="900" dirty="0" err="1">
                <a:solidFill>
                  <a:schemeClr val="bg1"/>
                </a:solidFill>
              </a:rPr>
              <a:t>Organisation</a:t>
            </a:r>
            <a:r>
              <a:rPr lang="en-US" sz="900" dirty="0">
                <a:solidFill>
                  <a:schemeClr val="bg1"/>
                </a:solidFill>
              </a:rPr>
              <a:t> (ESSO), India</a:t>
            </a:r>
          </a:p>
          <a:p>
            <a:r>
              <a:rPr lang="en-US" sz="900" dirty="0">
                <a:solidFill>
                  <a:schemeClr val="bg1"/>
                </a:solidFill>
              </a:rPr>
              <a:t>South African Council for Scientific and Industrial Research </a:t>
            </a:r>
            <a:endParaRPr lang="en-US" sz="900" dirty="0" smtClean="0">
              <a:solidFill>
                <a:schemeClr val="bg1"/>
              </a:solidFill>
            </a:endParaRPr>
          </a:p>
          <a:p>
            <a:r>
              <a:rPr lang="en-US" sz="900" dirty="0">
                <a:solidFill>
                  <a:schemeClr val="bg1"/>
                </a:solidFill>
              </a:rPr>
              <a:t> </a:t>
            </a:r>
            <a:r>
              <a:rPr lang="en-US" sz="900" dirty="0" smtClean="0">
                <a:solidFill>
                  <a:schemeClr val="bg1"/>
                </a:solidFill>
              </a:rPr>
              <a:t>  (</a:t>
            </a:r>
            <a:r>
              <a:rPr lang="en-US" sz="900" dirty="0">
                <a:solidFill>
                  <a:schemeClr val="bg1"/>
                </a:solidFill>
              </a:rPr>
              <a:t>CSIR)/Satellite Applications Centre (SAC)</a:t>
            </a:r>
            <a:br>
              <a:rPr lang="en-US" sz="900" dirty="0">
                <a:solidFill>
                  <a:schemeClr val="bg1"/>
                </a:solidFill>
              </a:rPr>
            </a:br>
            <a:r>
              <a:rPr lang="en-US" sz="900" dirty="0">
                <a:solidFill>
                  <a:schemeClr val="bg1"/>
                </a:solidFill>
              </a:rPr>
              <a:t>Global Climate Observing System (GCOS)</a:t>
            </a:r>
            <a:br>
              <a:rPr lang="en-US" sz="900" dirty="0">
                <a:solidFill>
                  <a:schemeClr val="bg1"/>
                </a:solidFill>
              </a:rPr>
            </a:br>
            <a:r>
              <a:rPr lang="en-US" sz="900" dirty="0">
                <a:solidFill>
                  <a:schemeClr val="bg1"/>
                </a:solidFill>
              </a:rPr>
              <a:t>Geoscience Australia</a:t>
            </a:r>
          </a:p>
          <a:p>
            <a:r>
              <a:rPr lang="en-US" sz="900" dirty="0">
                <a:solidFill>
                  <a:schemeClr val="bg1"/>
                </a:solidFill>
              </a:rPr>
              <a:t>Global Geodetic Observing System (GGOS)</a:t>
            </a:r>
          </a:p>
          <a:p>
            <a:r>
              <a:rPr lang="en-US" sz="900" dirty="0">
                <a:solidFill>
                  <a:schemeClr val="bg1"/>
                </a:solidFill>
              </a:rPr>
              <a:t>Global Ocean Observing System (GOOS)</a:t>
            </a:r>
          </a:p>
          <a:p>
            <a:r>
              <a:rPr lang="en-US" sz="900" dirty="0">
                <a:solidFill>
                  <a:schemeClr val="bg1"/>
                </a:solidFill>
              </a:rPr>
              <a:t>Global Terrestrial Observing System (GTOS)</a:t>
            </a:r>
          </a:p>
          <a:p>
            <a:r>
              <a:rPr lang="en-US" sz="900" dirty="0">
                <a:solidFill>
                  <a:schemeClr val="bg1"/>
                </a:solidFill>
              </a:rPr>
              <a:t>Intergovernmental Oceanographic Commission (IOC)</a:t>
            </a:r>
          </a:p>
          <a:p>
            <a:r>
              <a:rPr lang="en-US" sz="900" dirty="0">
                <a:solidFill>
                  <a:schemeClr val="bg1"/>
                </a:solidFill>
              </a:rPr>
              <a:t>International Council for Science (ICSU)</a:t>
            </a:r>
          </a:p>
          <a:p>
            <a:r>
              <a:rPr lang="en-US" sz="900" dirty="0">
                <a:solidFill>
                  <a:schemeClr val="bg1"/>
                </a:solidFill>
              </a:rPr>
              <a:t>International Geosphere-Biosphere </a:t>
            </a:r>
            <a:r>
              <a:rPr lang="en-US" sz="900" dirty="0" err="1">
                <a:solidFill>
                  <a:schemeClr val="bg1"/>
                </a:solidFill>
              </a:rPr>
              <a:t>Programme</a:t>
            </a:r>
            <a:r>
              <a:rPr lang="en-US" sz="900" dirty="0">
                <a:solidFill>
                  <a:schemeClr val="bg1"/>
                </a:solidFill>
              </a:rPr>
              <a:t> (IGBP)</a:t>
            </a:r>
          </a:p>
          <a:p>
            <a:r>
              <a:rPr lang="en-US" sz="900" dirty="0">
                <a:solidFill>
                  <a:schemeClr val="bg1"/>
                </a:solidFill>
              </a:rPr>
              <a:t>International Ocean </a:t>
            </a:r>
            <a:r>
              <a:rPr lang="en-US" sz="900" dirty="0" err="1">
                <a:solidFill>
                  <a:schemeClr val="bg1"/>
                </a:solidFill>
              </a:rPr>
              <a:t>Colour</a:t>
            </a:r>
            <a:r>
              <a:rPr lang="en-US" sz="900" dirty="0">
                <a:solidFill>
                  <a:schemeClr val="bg1"/>
                </a:solidFill>
              </a:rPr>
              <a:t> Coordinating Group (IOCCG)</a:t>
            </a:r>
          </a:p>
          <a:p>
            <a:r>
              <a:rPr lang="en-US" sz="900" dirty="0">
                <a:solidFill>
                  <a:schemeClr val="bg1"/>
                </a:solidFill>
              </a:rPr>
              <a:t>International Society of Photogrammetry and Remote Sensing </a:t>
            </a:r>
            <a:r>
              <a:rPr lang="en-US" sz="900" dirty="0" smtClean="0">
                <a:solidFill>
                  <a:schemeClr val="bg1"/>
                </a:solidFill>
              </a:rPr>
              <a:t> </a:t>
            </a:r>
          </a:p>
          <a:p>
            <a:r>
              <a:rPr lang="en-US" sz="900" dirty="0">
                <a:solidFill>
                  <a:schemeClr val="bg1"/>
                </a:solidFill>
              </a:rPr>
              <a:t> </a:t>
            </a:r>
            <a:r>
              <a:rPr lang="en-US" sz="900" dirty="0" smtClean="0">
                <a:solidFill>
                  <a:schemeClr val="bg1"/>
                </a:solidFill>
              </a:rPr>
              <a:t>  (</a:t>
            </a:r>
            <a:r>
              <a:rPr lang="en-US" sz="900" dirty="0">
                <a:solidFill>
                  <a:schemeClr val="bg1"/>
                </a:solidFill>
              </a:rPr>
              <a:t>ISPRS)</a:t>
            </a:r>
          </a:p>
          <a:p>
            <a:r>
              <a:rPr lang="en-US" sz="900" dirty="0">
                <a:solidFill>
                  <a:schemeClr val="bg1"/>
                </a:solidFill>
              </a:rPr>
              <a:t>Norwegian Space </a:t>
            </a:r>
            <a:r>
              <a:rPr lang="en-US" sz="900" dirty="0" smtClean="0">
                <a:solidFill>
                  <a:schemeClr val="bg1"/>
                </a:solidFill>
              </a:rPr>
              <a:t>Centre </a:t>
            </a:r>
            <a:r>
              <a:rPr lang="en-US" sz="900" dirty="0">
                <a:solidFill>
                  <a:schemeClr val="bg1"/>
                </a:solidFill>
              </a:rPr>
              <a:t>(NSC)</a:t>
            </a:r>
          </a:p>
          <a:p>
            <a:r>
              <a:rPr lang="en-US" sz="900" dirty="0">
                <a:solidFill>
                  <a:schemeClr val="bg1"/>
                </a:solidFill>
              </a:rPr>
              <a:t>Swedish National Space Board (SNSB)</a:t>
            </a:r>
          </a:p>
          <a:p>
            <a:r>
              <a:rPr lang="en-US" sz="900" dirty="0">
                <a:solidFill>
                  <a:schemeClr val="bg1"/>
                </a:solidFill>
              </a:rPr>
              <a:t>United Nations Economic and Social Commission for Asia and the </a:t>
            </a:r>
            <a:endParaRPr lang="en-US" sz="900" dirty="0" smtClean="0">
              <a:solidFill>
                <a:schemeClr val="bg1"/>
              </a:solidFill>
            </a:endParaRPr>
          </a:p>
          <a:p>
            <a:r>
              <a:rPr lang="en-US" sz="900" dirty="0">
                <a:solidFill>
                  <a:schemeClr val="bg1"/>
                </a:solidFill>
              </a:rPr>
              <a:t> </a:t>
            </a:r>
            <a:r>
              <a:rPr lang="en-US" sz="900" dirty="0" smtClean="0">
                <a:solidFill>
                  <a:schemeClr val="bg1"/>
                </a:solidFill>
              </a:rPr>
              <a:t>  Pacific </a:t>
            </a:r>
            <a:r>
              <a:rPr lang="en-US" sz="900" dirty="0">
                <a:solidFill>
                  <a:schemeClr val="bg1"/>
                </a:solidFill>
              </a:rPr>
              <a:t>(ESCAP)</a:t>
            </a:r>
          </a:p>
          <a:p>
            <a:r>
              <a:rPr lang="en-US" sz="900" dirty="0">
                <a:solidFill>
                  <a:schemeClr val="bg1"/>
                </a:solidFill>
              </a:rPr>
              <a:t>United Nations Educational, Scientific and Cultural Organization </a:t>
            </a:r>
            <a:endParaRPr lang="en-US" sz="900" dirty="0" smtClean="0">
              <a:solidFill>
                <a:schemeClr val="bg1"/>
              </a:solidFill>
            </a:endParaRPr>
          </a:p>
          <a:p>
            <a:r>
              <a:rPr lang="en-US" sz="900" dirty="0">
                <a:solidFill>
                  <a:schemeClr val="bg1"/>
                </a:solidFill>
              </a:rPr>
              <a:t> </a:t>
            </a:r>
            <a:r>
              <a:rPr lang="en-US" sz="900" dirty="0" smtClean="0">
                <a:solidFill>
                  <a:schemeClr val="bg1"/>
                </a:solidFill>
              </a:rPr>
              <a:t>  (</a:t>
            </a:r>
            <a:r>
              <a:rPr lang="en-US" sz="900" dirty="0">
                <a:solidFill>
                  <a:schemeClr val="bg1"/>
                </a:solidFill>
              </a:rPr>
              <a:t>UNESCO)</a:t>
            </a:r>
          </a:p>
          <a:p>
            <a:r>
              <a:rPr lang="en-US" sz="900" dirty="0">
                <a:solidFill>
                  <a:schemeClr val="bg1"/>
                </a:solidFill>
              </a:rPr>
              <a:t>United Nations Environment </a:t>
            </a:r>
            <a:r>
              <a:rPr lang="en-US" sz="900" dirty="0" err="1">
                <a:solidFill>
                  <a:schemeClr val="bg1"/>
                </a:solidFill>
              </a:rPr>
              <a:t>Programme</a:t>
            </a:r>
            <a:r>
              <a:rPr lang="en-US" sz="900" dirty="0">
                <a:solidFill>
                  <a:schemeClr val="bg1"/>
                </a:solidFill>
              </a:rPr>
              <a:t> (UNEP)</a:t>
            </a:r>
          </a:p>
          <a:p>
            <a:r>
              <a:rPr lang="en-US" sz="900" dirty="0">
                <a:solidFill>
                  <a:schemeClr val="bg1"/>
                </a:solidFill>
              </a:rPr>
              <a:t>United Nations Food and Agriculture Organization (FAO)</a:t>
            </a:r>
          </a:p>
          <a:p>
            <a:r>
              <a:rPr lang="en-US" sz="900" dirty="0">
                <a:solidFill>
                  <a:schemeClr val="bg1"/>
                </a:solidFill>
              </a:rPr>
              <a:t>United Nations Office for Outer Space Affairs (UNOOSA)</a:t>
            </a:r>
          </a:p>
          <a:p>
            <a:r>
              <a:rPr lang="en-US" sz="900" dirty="0">
                <a:solidFill>
                  <a:schemeClr val="bg1"/>
                </a:solidFill>
              </a:rPr>
              <a:t>World Climate Research </a:t>
            </a:r>
            <a:r>
              <a:rPr lang="en-US" sz="900" dirty="0" err="1">
                <a:solidFill>
                  <a:schemeClr val="bg1"/>
                </a:solidFill>
              </a:rPr>
              <a:t>Programme</a:t>
            </a:r>
            <a:r>
              <a:rPr lang="en-US" sz="900" dirty="0">
                <a:solidFill>
                  <a:schemeClr val="bg1"/>
                </a:solidFill>
              </a:rPr>
              <a:t> (WCRP)</a:t>
            </a:r>
          </a:p>
          <a:p>
            <a:r>
              <a:rPr lang="en-US" sz="900" dirty="0">
                <a:solidFill>
                  <a:schemeClr val="bg1"/>
                </a:solidFill>
              </a:rPr>
              <a:t>World Meteorological Organization (WMO)</a:t>
            </a:r>
          </a:p>
          <a:p>
            <a:endParaRPr lang="en-US" sz="1000" dirty="0">
              <a:solidFill>
                <a:schemeClr val="bg1"/>
              </a:solidFill>
            </a:endParaRPr>
          </a:p>
        </p:txBody>
      </p:sp>
    </p:spTree>
    <p:extLst>
      <p:ext uri="{BB962C8B-B14F-4D97-AF65-F5344CB8AC3E}">
        <p14:creationId xmlns:p14="http://schemas.microsoft.com/office/powerpoint/2010/main" val="2361865590"/>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22071025"/>
              </p:ext>
            </p:extLst>
          </p:nvPr>
        </p:nvGraphicFramePr>
        <p:xfrm>
          <a:off x="152401" y="1200150"/>
          <a:ext cx="8915399" cy="4972050"/>
        </p:xfrm>
        <a:graphic>
          <a:graphicData uri="http://schemas.openxmlformats.org/drawingml/2006/table">
            <a:tbl>
              <a:tblPr firstRow="1" bandRow="1">
                <a:tableStyleId>{5C22544A-7EE6-4342-B048-85BDC9FD1C3A}</a:tableStyleId>
              </a:tblPr>
              <a:tblGrid>
                <a:gridCol w="773906"/>
                <a:gridCol w="541734"/>
                <a:gridCol w="2089547"/>
                <a:gridCol w="917835"/>
                <a:gridCol w="211534"/>
                <a:gridCol w="728005"/>
                <a:gridCol w="619125"/>
                <a:gridCol w="2034574"/>
                <a:gridCol w="999139"/>
              </a:tblGrid>
              <a:tr h="331470">
                <a:tc>
                  <a:txBody>
                    <a:bodyPr/>
                    <a:lstStyle/>
                    <a:p>
                      <a:pPr algn="ctr"/>
                      <a:r>
                        <a:rPr lang="en-US" sz="1100" b="1" dirty="0" smtClean="0">
                          <a:solidFill>
                            <a:schemeClr val="accent6">
                              <a:lumMod val="50000"/>
                            </a:schemeClr>
                          </a:solidFill>
                        </a:rPr>
                        <a:t>Plenary</a:t>
                      </a:r>
                      <a:endParaRPr lang="en-US" sz="1100" b="1" dirty="0">
                        <a:solidFill>
                          <a:schemeClr val="accent6">
                            <a:lumMod val="50000"/>
                          </a:schemeClr>
                        </a:solidFill>
                      </a:endParaRPr>
                    </a:p>
                  </a:txBody>
                  <a:tcPr>
                    <a:solidFill>
                      <a:schemeClr val="accent4">
                        <a:lumMod val="10000"/>
                        <a:lumOff val="90000"/>
                      </a:schemeClr>
                    </a:solidFill>
                  </a:tcPr>
                </a:tc>
                <a:tc>
                  <a:txBody>
                    <a:bodyPr/>
                    <a:lstStyle/>
                    <a:p>
                      <a:pPr algn="ctr"/>
                      <a:r>
                        <a:rPr lang="en-US" sz="1100" b="1" dirty="0" smtClean="0">
                          <a:solidFill>
                            <a:schemeClr val="accent6">
                              <a:lumMod val="50000"/>
                            </a:schemeClr>
                          </a:solidFill>
                        </a:rPr>
                        <a:t>Year</a:t>
                      </a:r>
                      <a:endParaRPr lang="en-US" sz="1100" b="1" dirty="0">
                        <a:solidFill>
                          <a:schemeClr val="accent6">
                            <a:lumMod val="50000"/>
                          </a:schemeClr>
                        </a:solidFill>
                      </a:endParaRPr>
                    </a:p>
                  </a:txBody>
                  <a:tcPr>
                    <a:solidFill>
                      <a:schemeClr val="accent4">
                        <a:lumMod val="10000"/>
                        <a:lumOff val="90000"/>
                      </a:schemeClr>
                    </a:solidFill>
                  </a:tcPr>
                </a:tc>
                <a:tc>
                  <a:txBody>
                    <a:bodyPr/>
                    <a:lstStyle/>
                    <a:p>
                      <a:pPr algn="ctr"/>
                      <a:r>
                        <a:rPr lang="en-US" sz="1100" b="1" dirty="0" smtClean="0">
                          <a:solidFill>
                            <a:schemeClr val="accent6">
                              <a:lumMod val="50000"/>
                            </a:schemeClr>
                          </a:solidFill>
                        </a:rPr>
                        <a:t>Venue</a:t>
                      </a:r>
                      <a:endParaRPr lang="en-US" sz="1100" b="1" dirty="0">
                        <a:solidFill>
                          <a:schemeClr val="accent6">
                            <a:lumMod val="50000"/>
                          </a:schemeClr>
                        </a:solidFill>
                      </a:endParaRPr>
                    </a:p>
                  </a:txBody>
                  <a:tcPr>
                    <a:solidFill>
                      <a:schemeClr val="accent4">
                        <a:lumMod val="10000"/>
                        <a:lumOff val="90000"/>
                      </a:schemeClr>
                    </a:solidFill>
                  </a:tcPr>
                </a:tc>
                <a:tc>
                  <a:txBody>
                    <a:bodyPr/>
                    <a:lstStyle/>
                    <a:p>
                      <a:pPr algn="ctr"/>
                      <a:r>
                        <a:rPr lang="en-US" sz="1100" b="1" dirty="0" smtClean="0">
                          <a:solidFill>
                            <a:schemeClr val="accent6">
                              <a:lumMod val="50000"/>
                            </a:schemeClr>
                          </a:solidFill>
                        </a:rPr>
                        <a:t>Host</a:t>
                      </a:r>
                      <a:endParaRPr lang="en-US" sz="1100" b="1" dirty="0">
                        <a:solidFill>
                          <a:schemeClr val="accent6">
                            <a:lumMod val="50000"/>
                          </a:schemeClr>
                        </a:solidFill>
                      </a:endParaRPr>
                    </a:p>
                  </a:txBody>
                  <a:tcPr>
                    <a:solidFill>
                      <a:schemeClr val="accent4">
                        <a:lumMod val="10000"/>
                        <a:lumOff val="90000"/>
                      </a:schemeClr>
                    </a:solidFill>
                  </a:tcPr>
                </a:tc>
                <a:tc>
                  <a:txBody>
                    <a:bodyPr/>
                    <a:lstStyle/>
                    <a:p>
                      <a:pPr algn="ctr"/>
                      <a:endParaRPr lang="en-US" sz="800" b="0" dirty="0">
                        <a:solidFill>
                          <a:schemeClr val="accent6">
                            <a:lumMod val="50000"/>
                          </a:schemeClr>
                        </a:solidFill>
                      </a:endParaRPr>
                    </a:p>
                  </a:txBody>
                  <a:tcPr>
                    <a:solidFill>
                      <a:schemeClr val="accent4">
                        <a:lumMod val="10000"/>
                        <a:lumOff val="90000"/>
                      </a:schemeClr>
                    </a:solidFill>
                  </a:tcPr>
                </a:tc>
                <a:tc>
                  <a:txBody>
                    <a:bodyPr/>
                    <a:lstStyle/>
                    <a:p>
                      <a:pPr algn="ctr"/>
                      <a:r>
                        <a:rPr lang="en-US" sz="1100" b="1" dirty="0" smtClean="0">
                          <a:solidFill>
                            <a:schemeClr val="accent6">
                              <a:lumMod val="50000"/>
                            </a:schemeClr>
                          </a:solidFill>
                        </a:rPr>
                        <a:t>Plenary</a:t>
                      </a:r>
                      <a:endParaRPr lang="en-US" sz="1100" b="1" dirty="0">
                        <a:solidFill>
                          <a:schemeClr val="accent6">
                            <a:lumMod val="50000"/>
                          </a:schemeClr>
                        </a:solidFill>
                      </a:endParaRPr>
                    </a:p>
                  </a:txBody>
                  <a:tcPr>
                    <a:solidFill>
                      <a:schemeClr val="accent4">
                        <a:lumMod val="10000"/>
                        <a:lumOff val="90000"/>
                      </a:schemeClr>
                    </a:solidFill>
                  </a:tcPr>
                </a:tc>
                <a:tc>
                  <a:txBody>
                    <a:bodyPr/>
                    <a:lstStyle/>
                    <a:p>
                      <a:pPr algn="ctr"/>
                      <a:r>
                        <a:rPr lang="en-US" sz="1100" b="1" dirty="0" smtClean="0">
                          <a:solidFill>
                            <a:schemeClr val="accent6">
                              <a:lumMod val="50000"/>
                            </a:schemeClr>
                          </a:solidFill>
                        </a:rPr>
                        <a:t>Year</a:t>
                      </a:r>
                      <a:endParaRPr lang="en-US" sz="1100" b="1" dirty="0">
                        <a:solidFill>
                          <a:schemeClr val="accent6">
                            <a:lumMod val="50000"/>
                          </a:schemeClr>
                        </a:solidFill>
                      </a:endParaRPr>
                    </a:p>
                  </a:txBody>
                  <a:tcPr>
                    <a:solidFill>
                      <a:schemeClr val="accent4">
                        <a:lumMod val="10000"/>
                        <a:lumOff val="90000"/>
                      </a:schemeClr>
                    </a:solidFill>
                  </a:tcPr>
                </a:tc>
                <a:tc>
                  <a:txBody>
                    <a:bodyPr/>
                    <a:lstStyle/>
                    <a:p>
                      <a:pPr algn="ctr"/>
                      <a:r>
                        <a:rPr lang="en-US" sz="1100" b="1" dirty="0" smtClean="0">
                          <a:solidFill>
                            <a:schemeClr val="accent6">
                              <a:lumMod val="50000"/>
                            </a:schemeClr>
                          </a:solidFill>
                        </a:rPr>
                        <a:t>Venue</a:t>
                      </a:r>
                      <a:endParaRPr lang="en-US" sz="1100" b="1" dirty="0">
                        <a:solidFill>
                          <a:schemeClr val="accent6">
                            <a:lumMod val="50000"/>
                          </a:schemeClr>
                        </a:solidFill>
                      </a:endParaRPr>
                    </a:p>
                  </a:txBody>
                  <a:tcPr>
                    <a:solidFill>
                      <a:schemeClr val="accent4">
                        <a:lumMod val="10000"/>
                        <a:lumOff val="90000"/>
                      </a:schemeClr>
                    </a:solidFill>
                  </a:tcPr>
                </a:tc>
                <a:tc>
                  <a:txBody>
                    <a:bodyPr/>
                    <a:lstStyle/>
                    <a:p>
                      <a:pPr algn="ctr"/>
                      <a:r>
                        <a:rPr lang="en-US" sz="1100" b="1" dirty="0" smtClean="0">
                          <a:solidFill>
                            <a:schemeClr val="accent6">
                              <a:lumMod val="50000"/>
                            </a:schemeClr>
                          </a:solidFill>
                        </a:rPr>
                        <a:t>Host</a:t>
                      </a:r>
                      <a:endParaRPr lang="en-US" sz="1100" b="1" dirty="0">
                        <a:solidFill>
                          <a:schemeClr val="accent6">
                            <a:lumMod val="50000"/>
                          </a:schemeClr>
                        </a:solidFill>
                      </a:endParaRPr>
                    </a:p>
                  </a:txBody>
                  <a:tcPr>
                    <a:solidFill>
                      <a:schemeClr val="accent4">
                        <a:lumMod val="10000"/>
                        <a:lumOff val="90000"/>
                      </a:schemeClr>
                    </a:solidFill>
                  </a:tcPr>
                </a:tc>
              </a:tr>
              <a:tr h="331470">
                <a:tc>
                  <a:txBody>
                    <a:bodyPr/>
                    <a:lstStyle/>
                    <a:p>
                      <a:r>
                        <a:rPr lang="en-US" sz="1100" b="1" dirty="0" smtClean="0">
                          <a:solidFill>
                            <a:srgbClr val="FFFFFF"/>
                          </a:solidFill>
                        </a:rPr>
                        <a:t>1</a:t>
                      </a:r>
                      <a:r>
                        <a:rPr lang="en-US" sz="1100" b="1" baseline="30000" dirty="0" smtClean="0">
                          <a:solidFill>
                            <a:srgbClr val="FFFFFF"/>
                          </a:solidFill>
                        </a:rPr>
                        <a:t>st</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1984</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Washington</a:t>
                      </a:r>
                      <a:r>
                        <a:rPr lang="en-US" sz="1100" b="1" baseline="0" dirty="0" smtClean="0">
                          <a:solidFill>
                            <a:srgbClr val="FFFFFF"/>
                          </a:solidFill>
                        </a:rPr>
                        <a:t> DC, USA</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NOAA</a:t>
                      </a:r>
                      <a:endParaRPr lang="en-US" sz="1100" b="1" dirty="0">
                        <a:solidFill>
                          <a:srgbClr val="FFFFFF"/>
                        </a:solidFill>
                      </a:endParaRPr>
                    </a:p>
                  </a:txBody>
                  <a:tcPr>
                    <a:solidFill>
                      <a:srgbClr val="002060"/>
                    </a:solidFill>
                  </a:tcPr>
                </a:tc>
                <a:tc>
                  <a:txBody>
                    <a:bodyPr/>
                    <a:lstStyle/>
                    <a:p>
                      <a:endParaRPr lang="en-US" sz="800" b="1">
                        <a:solidFill>
                          <a:srgbClr val="FFFFFF"/>
                        </a:solidFill>
                      </a:endParaRPr>
                    </a:p>
                  </a:txBody>
                  <a:tcPr>
                    <a:solidFill>
                      <a:srgbClr val="002060"/>
                    </a:solidFill>
                  </a:tcPr>
                </a:tc>
                <a:tc>
                  <a:txBody>
                    <a:bodyPr/>
                    <a:lstStyle/>
                    <a:p>
                      <a:r>
                        <a:rPr lang="en-US" sz="1100" b="1" dirty="0" smtClean="0">
                          <a:solidFill>
                            <a:srgbClr val="FFFFFF"/>
                          </a:solidFill>
                        </a:rPr>
                        <a:t>15</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2001</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Kyoto, Japan</a:t>
                      </a:r>
                      <a:endParaRPr lang="en-US" sz="1100" b="1" dirty="0">
                        <a:solidFill>
                          <a:srgbClr val="FFFFFF"/>
                        </a:solidFill>
                      </a:endParaRPr>
                    </a:p>
                  </a:txBody>
                  <a:tcPr>
                    <a:solidFill>
                      <a:srgbClr val="002060"/>
                    </a:solidFill>
                  </a:tcPr>
                </a:tc>
                <a:tc>
                  <a:txBody>
                    <a:bodyPr/>
                    <a:lstStyle/>
                    <a:p>
                      <a:r>
                        <a:rPr lang="en-US" sz="900" b="1" dirty="0" smtClean="0">
                          <a:solidFill>
                            <a:srgbClr val="FFFFFF"/>
                          </a:solidFill>
                        </a:rPr>
                        <a:t>MEXT/NASDA</a:t>
                      </a:r>
                      <a:endParaRPr lang="en-US" sz="900" b="1" dirty="0">
                        <a:solidFill>
                          <a:srgbClr val="FFFFFF"/>
                        </a:solidFill>
                      </a:endParaRPr>
                    </a:p>
                  </a:txBody>
                  <a:tcPr>
                    <a:solidFill>
                      <a:srgbClr val="002060"/>
                    </a:solidFill>
                  </a:tcPr>
                </a:tc>
              </a:tr>
              <a:tr h="331470">
                <a:tc>
                  <a:txBody>
                    <a:bodyPr/>
                    <a:lstStyle/>
                    <a:p>
                      <a:r>
                        <a:rPr lang="en-US" sz="1100" b="1" dirty="0" smtClean="0">
                          <a:solidFill>
                            <a:srgbClr val="FFFFFF"/>
                          </a:solidFill>
                        </a:rPr>
                        <a:t>2</a:t>
                      </a:r>
                      <a:r>
                        <a:rPr lang="en-US" sz="1100" b="1" baseline="30000" dirty="0" smtClean="0">
                          <a:solidFill>
                            <a:srgbClr val="FFFFFF"/>
                          </a:solidFill>
                        </a:rPr>
                        <a:t>nd</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1986</a:t>
                      </a:r>
                      <a:endParaRPr lang="en-US" sz="1100" b="1" dirty="0">
                        <a:solidFill>
                          <a:srgbClr val="FFFFFF"/>
                        </a:solidFill>
                      </a:endParaRPr>
                    </a:p>
                  </a:txBody>
                  <a:tcPr>
                    <a:solidFill>
                      <a:srgbClr val="002060"/>
                    </a:solidFill>
                  </a:tcPr>
                </a:tc>
                <a:tc>
                  <a:txBody>
                    <a:bodyPr/>
                    <a:lstStyle/>
                    <a:p>
                      <a:r>
                        <a:rPr lang="en-US" sz="1100" b="1" dirty="0" err="1" smtClean="0">
                          <a:solidFill>
                            <a:srgbClr val="FFFFFF"/>
                          </a:solidFill>
                        </a:rPr>
                        <a:t>Frascati</a:t>
                      </a:r>
                      <a:r>
                        <a:rPr lang="en-US" sz="1100" b="1" baseline="0" dirty="0" smtClean="0">
                          <a:solidFill>
                            <a:srgbClr val="FFFFFF"/>
                          </a:solidFill>
                        </a:rPr>
                        <a:t>, Italy</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ESA</a:t>
                      </a:r>
                      <a:endParaRPr lang="en-US" sz="1100" b="1" dirty="0">
                        <a:solidFill>
                          <a:srgbClr val="FFFFFF"/>
                        </a:solidFill>
                      </a:endParaRPr>
                    </a:p>
                  </a:txBody>
                  <a:tcPr>
                    <a:solidFill>
                      <a:srgbClr val="002060"/>
                    </a:solidFill>
                  </a:tcPr>
                </a:tc>
                <a:tc>
                  <a:txBody>
                    <a:bodyPr/>
                    <a:lstStyle/>
                    <a:p>
                      <a:endParaRPr lang="en-US" sz="800" b="1" dirty="0">
                        <a:solidFill>
                          <a:srgbClr val="FFFFFF"/>
                        </a:solidFill>
                      </a:endParaRPr>
                    </a:p>
                  </a:txBody>
                  <a:tcPr>
                    <a:solidFill>
                      <a:srgbClr val="002060"/>
                    </a:solidFill>
                  </a:tcPr>
                </a:tc>
                <a:tc>
                  <a:txBody>
                    <a:bodyPr/>
                    <a:lstStyle/>
                    <a:p>
                      <a:r>
                        <a:rPr lang="en-US" sz="1100" b="1" dirty="0" smtClean="0">
                          <a:solidFill>
                            <a:srgbClr val="FFFFFF"/>
                          </a:solidFill>
                        </a:rPr>
                        <a:t>16</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2002</a:t>
                      </a:r>
                      <a:endParaRPr lang="en-US" sz="1100" b="1" dirty="0">
                        <a:solidFill>
                          <a:srgbClr val="FFFFFF"/>
                        </a:solidFill>
                      </a:endParaRPr>
                    </a:p>
                  </a:txBody>
                  <a:tcPr>
                    <a:solidFill>
                      <a:srgbClr val="002060"/>
                    </a:solidFill>
                  </a:tcPr>
                </a:tc>
                <a:tc>
                  <a:txBody>
                    <a:bodyPr/>
                    <a:lstStyle/>
                    <a:p>
                      <a:r>
                        <a:rPr lang="en-US" sz="1100" b="1" dirty="0" err="1" smtClean="0">
                          <a:solidFill>
                            <a:srgbClr val="FFFFFF"/>
                          </a:solidFill>
                        </a:rPr>
                        <a:t>Frascati</a:t>
                      </a:r>
                      <a:r>
                        <a:rPr lang="en-US" sz="1100" b="1" dirty="0" smtClean="0">
                          <a:solidFill>
                            <a:srgbClr val="FFFFFF"/>
                          </a:solidFill>
                        </a:rPr>
                        <a:t>,</a:t>
                      </a:r>
                      <a:r>
                        <a:rPr lang="en-US" sz="1100" b="1" baseline="0" dirty="0" smtClean="0">
                          <a:solidFill>
                            <a:srgbClr val="FFFFFF"/>
                          </a:solidFill>
                        </a:rPr>
                        <a:t> Italy</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ESA</a:t>
                      </a:r>
                      <a:endParaRPr lang="en-US" sz="1100" b="1" dirty="0">
                        <a:solidFill>
                          <a:srgbClr val="FFFFFF"/>
                        </a:solidFill>
                      </a:endParaRPr>
                    </a:p>
                  </a:txBody>
                  <a:tcPr>
                    <a:solidFill>
                      <a:srgbClr val="002060"/>
                    </a:solidFill>
                  </a:tcPr>
                </a:tc>
              </a:tr>
              <a:tr h="331470">
                <a:tc>
                  <a:txBody>
                    <a:bodyPr/>
                    <a:lstStyle/>
                    <a:p>
                      <a:r>
                        <a:rPr lang="en-US" sz="1100" b="1" dirty="0" smtClean="0">
                          <a:solidFill>
                            <a:srgbClr val="FFFFFF"/>
                          </a:solidFill>
                        </a:rPr>
                        <a:t>3</a:t>
                      </a:r>
                      <a:r>
                        <a:rPr lang="en-US" sz="1100" b="1" baseline="30000" dirty="0" smtClean="0">
                          <a:solidFill>
                            <a:srgbClr val="FFFFFF"/>
                          </a:solidFill>
                        </a:rPr>
                        <a:t>rd</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1988</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Ottawa, Canada</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CSA</a:t>
                      </a:r>
                      <a:endParaRPr lang="en-US" sz="1100" b="1" dirty="0">
                        <a:solidFill>
                          <a:srgbClr val="FFFFFF"/>
                        </a:solidFill>
                      </a:endParaRPr>
                    </a:p>
                  </a:txBody>
                  <a:tcPr>
                    <a:solidFill>
                      <a:srgbClr val="002060"/>
                    </a:solidFill>
                  </a:tcPr>
                </a:tc>
                <a:tc>
                  <a:txBody>
                    <a:bodyPr/>
                    <a:lstStyle/>
                    <a:p>
                      <a:endParaRPr lang="en-US" sz="800" b="1">
                        <a:solidFill>
                          <a:srgbClr val="FFFFFF"/>
                        </a:solidFill>
                      </a:endParaRPr>
                    </a:p>
                  </a:txBody>
                  <a:tcPr>
                    <a:solidFill>
                      <a:srgbClr val="002060"/>
                    </a:solidFill>
                  </a:tcPr>
                </a:tc>
                <a:tc>
                  <a:txBody>
                    <a:bodyPr/>
                    <a:lstStyle/>
                    <a:p>
                      <a:r>
                        <a:rPr lang="en-US" sz="1100" b="1" dirty="0" smtClean="0">
                          <a:solidFill>
                            <a:srgbClr val="FFFFFF"/>
                          </a:solidFill>
                        </a:rPr>
                        <a:t>17</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2003</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Colorado</a:t>
                      </a:r>
                      <a:r>
                        <a:rPr lang="en-US" sz="1100" b="1" baseline="0" dirty="0" smtClean="0">
                          <a:solidFill>
                            <a:srgbClr val="FFFFFF"/>
                          </a:solidFill>
                        </a:rPr>
                        <a:t> Springs, USA</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NOAA</a:t>
                      </a:r>
                      <a:endParaRPr lang="en-US" sz="1100" b="1" dirty="0">
                        <a:solidFill>
                          <a:srgbClr val="FFFFFF"/>
                        </a:solidFill>
                      </a:endParaRPr>
                    </a:p>
                  </a:txBody>
                  <a:tcPr>
                    <a:solidFill>
                      <a:srgbClr val="002060"/>
                    </a:solidFill>
                  </a:tcPr>
                </a:tc>
              </a:tr>
              <a:tr h="331470">
                <a:tc>
                  <a:txBody>
                    <a:bodyPr/>
                    <a:lstStyle/>
                    <a:p>
                      <a:r>
                        <a:rPr lang="en-US" sz="1100" b="1" dirty="0" smtClean="0">
                          <a:solidFill>
                            <a:srgbClr val="FFFFFF"/>
                          </a:solidFill>
                        </a:rPr>
                        <a:t>4</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1990</a:t>
                      </a:r>
                      <a:endParaRPr lang="en-US" sz="1100" b="1" dirty="0">
                        <a:solidFill>
                          <a:srgbClr val="FFFFFF"/>
                        </a:solidFill>
                      </a:endParaRPr>
                    </a:p>
                  </a:txBody>
                  <a:tcPr>
                    <a:solidFill>
                      <a:srgbClr val="002060"/>
                    </a:solidFill>
                  </a:tcPr>
                </a:tc>
                <a:tc>
                  <a:txBody>
                    <a:bodyPr/>
                    <a:lstStyle/>
                    <a:p>
                      <a:r>
                        <a:rPr lang="en-US" sz="1050" b="1" dirty="0" smtClean="0">
                          <a:solidFill>
                            <a:srgbClr val="FFFFFF"/>
                          </a:solidFill>
                        </a:rPr>
                        <a:t>Sao Jose </a:t>
                      </a:r>
                      <a:r>
                        <a:rPr lang="en-US" sz="1050" b="1" smtClean="0">
                          <a:solidFill>
                            <a:srgbClr val="FFFFFF"/>
                          </a:solidFill>
                        </a:rPr>
                        <a:t>dos Campos, Brazil</a:t>
                      </a:r>
                      <a:endParaRPr lang="en-US" sz="1050" b="1" dirty="0">
                        <a:solidFill>
                          <a:srgbClr val="FFFFFF"/>
                        </a:solidFill>
                      </a:endParaRPr>
                    </a:p>
                  </a:txBody>
                  <a:tcPr>
                    <a:solidFill>
                      <a:srgbClr val="002060"/>
                    </a:solidFill>
                  </a:tcPr>
                </a:tc>
                <a:tc>
                  <a:txBody>
                    <a:bodyPr/>
                    <a:lstStyle/>
                    <a:p>
                      <a:r>
                        <a:rPr lang="en-US" sz="1100" b="1" smtClean="0">
                          <a:solidFill>
                            <a:srgbClr val="FFFFFF"/>
                          </a:solidFill>
                        </a:rPr>
                        <a:t>INPE</a:t>
                      </a:r>
                      <a:endParaRPr lang="en-US" sz="1100" b="1">
                        <a:solidFill>
                          <a:srgbClr val="FFFFFF"/>
                        </a:solidFill>
                      </a:endParaRPr>
                    </a:p>
                  </a:txBody>
                  <a:tcPr>
                    <a:solidFill>
                      <a:srgbClr val="002060"/>
                    </a:solidFill>
                  </a:tcPr>
                </a:tc>
                <a:tc>
                  <a:txBody>
                    <a:bodyPr/>
                    <a:lstStyle/>
                    <a:p>
                      <a:endParaRPr lang="en-US" sz="800" b="1">
                        <a:solidFill>
                          <a:srgbClr val="FFFFFF"/>
                        </a:solidFill>
                      </a:endParaRPr>
                    </a:p>
                  </a:txBody>
                  <a:tcPr>
                    <a:solidFill>
                      <a:srgbClr val="002060"/>
                    </a:solidFill>
                  </a:tcPr>
                </a:tc>
                <a:tc>
                  <a:txBody>
                    <a:bodyPr/>
                    <a:lstStyle/>
                    <a:p>
                      <a:r>
                        <a:rPr lang="en-US" sz="1100" b="1" dirty="0" smtClean="0">
                          <a:solidFill>
                            <a:srgbClr val="FFFFFF"/>
                          </a:solidFill>
                        </a:rPr>
                        <a:t>18</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2004</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Beijing, China</a:t>
                      </a:r>
                    </a:p>
                  </a:txBody>
                  <a:tcPr>
                    <a:solidFill>
                      <a:srgbClr val="002060"/>
                    </a:solidFill>
                  </a:tcPr>
                </a:tc>
                <a:tc>
                  <a:txBody>
                    <a:bodyPr/>
                    <a:lstStyle/>
                    <a:p>
                      <a:r>
                        <a:rPr lang="en-US" sz="1100" b="1" dirty="0" smtClean="0">
                          <a:solidFill>
                            <a:srgbClr val="FFFFFF"/>
                          </a:solidFill>
                        </a:rPr>
                        <a:t>NRSCC</a:t>
                      </a:r>
                      <a:endParaRPr lang="en-US" sz="1100" b="1" dirty="0">
                        <a:solidFill>
                          <a:srgbClr val="FFFFFF"/>
                        </a:solidFill>
                      </a:endParaRPr>
                    </a:p>
                  </a:txBody>
                  <a:tcPr>
                    <a:solidFill>
                      <a:srgbClr val="002060"/>
                    </a:solidFill>
                  </a:tcPr>
                </a:tc>
              </a:tr>
              <a:tr h="331470">
                <a:tc>
                  <a:txBody>
                    <a:bodyPr/>
                    <a:lstStyle/>
                    <a:p>
                      <a:r>
                        <a:rPr lang="en-US" sz="1100" b="1" dirty="0" smtClean="0">
                          <a:solidFill>
                            <a:srgbClr val="FFFFFF"/>
                          </a:solidFill>
                        </a:rPr>
                        <a:t>5</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1991</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Washington</a:t>
                      </a:r>
                      <a:r>
                        <a:rPr lang="en-US" sz="1100" b="1" baseline="0" dirty="0" smtClean="0">
                          <a:solidFill>
                            <a:srgbClr val="FFFFFF"/>
                          </a:solidFill>
                        </a:rPr>
                        <a:t> DC, USA</a:t>
                      </a:r>
                      <a:endParaRPr lang="en-US" sz="1100" b="1" dirty="0">
                        <a:solidFill>
                          <a:srgbClr val="FFFFFF"/>
                        </a:solidFill>
                      </a:endParaRPr>
                    </a:p>
                  </a:txBody>
                  <a:tcPr>
                    <a:solidFill>
                      <a:srgbClr val="002060"/>
                    </a:solidFill>
                  </a:tcPr>
                </a:tc>
                <a:tc>
                  <a:txBody>
                    <a:bodyPr/>
                    <a:lstStyle/>
                    <a:p>
                      <a:r>
                        <a:rPr lang="en-US" sz="900" b="1" dirty="0" smtClean="0">
                          <a:solidFill>
                            <a:srgbClr val="FFFFFF"/>
                          </a:solidFill>
                        </a:rPr>
                        <a:t>NASA/NOAA</a:t>
                      </a:r>
                      <a:endParaRPr lang="en-US" sz="900" b="1" dirty="0">
                        <a:solidFill>
                          <a:srgbClr val="FFFFFF"/>
                        </a:solidFill>
                      </a:endParaRPr>
                    </a:p>
                  </a:txBody>
                  <a:tcPr>
                    <a:solidFill>
                      <a:srgbClr val="002060"/>
                    </a:solidFill>
                  </a:tcPr>
                </a:tc>
                <a:tc>
                  <a:txBody>
                    <a:bodyPr/>
                    <a:lstStyle/>
                    <a:p>
                      <a:endParaRPr lang="en-US" sz="800" b="1" dirty="0">
                        <a:solidFill>
                          <a:srgbClr val="FFFFFF"/>
                        </a:solidFill>
                      </a:endParaRPr>
                    </a:p>
                  </a:txBody>
                  <a:tcPr>
                    <a:solidFill>
                      <a:srgbClr val="002060"/>
                    </a:solidFill>
                  </a:tcPr>
                </a:tc>
                <a:tc>
                  <a:txBody>
                    <a:bodyPr/>
                    <a:lstStyle/>
                    <a:p>
                      <a:r>
                        <a:rPr lang="en-US" sz="1100" b="1" dirty="0" smtClean="0">
                          <a:solidFill>
                            <a:srgbClr val="FFFFFF"/>
                          </a:solidFill>
                        </a:rPr>
                        <a:t>19</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2005</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London, UK</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BNSC</a:t>
                      </a:r>
                      <a:endParaRPr lang="en-US" sz="1100" b="1" dirty="0">
                        <a:solidFill>
                          <a:srgbClr val="FFFFFF"/>
                        </a:solidFill>
                      </a:endParaRPr>
                    </a:p>
                  </a:txBody>
                  <a:tcPr>
                    <a:solidFill>
                      <a:srgbClr val="002060"/>
                    </a:solidFill>
                  </a:tcPr>
                </a:tc>
              </a:tr>
              <a:tr h="331470">
                <a:tc>
                  <a:txBody>
                    <a:bodyPr/>
                    <a:lstStyle/>
                    <a:p>
                      <a:r>
                        <a:rPr lang="en-US" sz="1100" b="1" dirty="0" smtClean="0">
                          <a:solidFill>
                            <a:srgbClr val="FFFFFF"/>
                          </a:solidFill>
                        </a:rPr>
                        <a:t>6</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1992</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London, UK</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BNSC</a:t>
                      </a:r>
                      <a:endParaRPr lang="en-US" sz="1100" b="1" dirty="0">
                        <a:solidFill>
                          <a:srgbClr val="FFFFFF"/>
                        </a:solidFill>
                      </a:endParaRPr>
                    </a:p>
                  </a:txBody>
                  <a:tcPr>
                    <a:solidFill>
                      <a:srgbClr val="002060"/>
                    </a:solidFill>
                  </a:tcPr>
                </a:tc>
                <a:tc>
                  <a:txBody>
                    <a:bodyPr/>
                    <a:lstStyle/>
                    <a:p>
                      <a:endParaRPr lang="en-US" sz="800" b="1">
                        <a:solidFill>
                          <a:srgbClr val="FFFFFF"/>
                        </a:solidFill>
                      </a:endParaRPr>
                    </a:p>
                  </a:txBody>
                  <a:tcPr>
                    <a:solidFill>
                      <a:srgbClr val="002060"/>
                    </a:solidFill>
                  </a:tcPr>
                </a:tc>
                <a:tc>
                  <a:txBody>
                    <a:bodyPr/>
                    <a:lstStyle/>
                    <a:p>
                      <a:r>
                        <a:rPr lang="en-US" sz="1100" b="1" dirty="0" smtClean="0">
                          <a:solidFill>
                            <a:srgbClr val="FFFFFF"/>
                          </a:solidFill>
                        </a:rPr>
                        <a:t>20</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2006</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Buenos Aires, Argentina</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CONAE</a:t>
                      </a:r>
                      <a:endParaRPr lang="en-US" sz="1100" b="1" dirty="0">
                        <a:solidFill>
                          <a:srgbClr val="FFFFFF"/>
                        </a:solidFill>
                      </a:endParaRPr>
                    </a:p>
                  </a:txBody>
                  <a:tcPr>
                    <a:solidFill>
                      <a:srgbClr val="002060"/>
                    </a:solidFill>
                  </a:tcPr>
                </a:tc>
              </a:tr>
              <a:tr h="331470">
                <a:tc>
                  <a:txBody>
                    <a:bodyPr/>
                    <a:lstStyle/>
                    <a:p>
                      <a:r>
                        <a:rPr lang="en-US" sz="1100" b="1" dirty="0" smtClean="0">
                          <a:solidFill>
                            <a:srgbClr val="FFFFFF"/>
                          </a:solidFill>
                        </a:rPr>
                        <a:t>7</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1993</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Tsukuba, Japan</a:t>
                      </a:r>
                      <a:endParaRPr lang="en-US" sz="1100" b="1" dirty="0">
                        <a:solidFill>
                          <a:srgbClr val="FFFFFF"/>
                        </a:solidFill>
                      </a:endParaRPr>
                    </a:p>
                  </a:txBody>
                  <a:tcPr>
                    <a:solidFill>
                      <a:srgbClr val="002060"/>
                    </a:solidFill>
                  </a:tcPr>
                </a:tc>
                <a:tc>
                  <a:txBody>
                    <a:bodyPr/>
                    <a:lstStyle/>
                    <a:p>
                      <a:r>
                        <a:rPr lang="en-US" sz="800" b="1" dirty="0" smtClean="0">
                          <a:solidFill>
                            <a:srgbClr val="FFFFFF"/>
                          </a:solidFill>
                        </a:rPr>
                        <a:t>MEXT/NASDA</a:t>
                      </a:r>
                      <a:endParaRPr lang="en-US" sz="800" b="1" dirty="0">
                        <a:solidFill>
                          <a:srgbClr val="FFFFFF"/>
                        </a:solidFill>
                      </a:endParaRPr>
                    </a:p>
                  </a:txBody>
                  <a:tcPr>
                    <a:solidFill>
                      <a:srgbClr val="002060"/>
                    </a:solidFill>
                  </a:tcPr>
                </a:tc>
                <a:tc>
                  <a:txBody>
                    <a:bodyPr/>
                    <a:lstStyle/>
                    <a:p>
                      <a:endParaRPr lang="en-US" sz="800" b="1" dirty="0">
                        <a:solidFill>
                          <a:srgbClr val="FFFFFF"/>
                        </a:solidFill>
                      </a:endParaRPr>
                    </a:p>
                  </a:txBody>
                  <a:tcPr>
                    <a:solidFill>
                      <a:srgbClr val="002060"/>
                    </a:solidFill>
                  </a:tcPr>
                </a:tc>
                <a:tc>
                  <a:txBody>
                    <a:bodyPr/>
                    <a:lstStyle/>
                    <a:p>
                      <a:r>
                        <a:rPr lang="en-US" sz="1100" b="1" dirty="0" smtClean="0">
                          <a:solidFill>
                            <a:srgbClr val="FFFFFF"/>
                          </a:solidFill>
                        </a:rPr>
                        <a:t>21</a:t>
                      </a:r>
                      <a:r>
                        <a:rPr lang="en-US" sz="1100" b="1" baseline="30000" dirty="0" smtClean="0">
                          <a:solidFill>
                            <a:srgbClr val="FFFFFF"/>
                          </a:solidFill>
                        </a:rPr>
                        <a:t>st</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2007</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Kona, Hawaii, USA</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USGS</a:t>
                      </a:r>
                      <a:endParaRPr lang="en-US" sz="1100" b="1" dirty="0">
                        <a:solidFill>
                          <a:srgbClr val="FFFFFF"/>
                        </a:solidFill>
                      </a:endParaRPr>
                    </a:p>
                  </a:txBody>
                  <a:tcPr>
                    <a:solidFill>
                      <a:srgbClr val="002060"/>
                    </a:solidFill>
                  </a:tcPr>
                </a:tc>
              </a:tr>
              <a:tr h="331470">
                <a:tc>
                  <a:txBody>
                    <a:bodyPr/>
                    <a:lstStyle/>
                    <a:p>
                      <a:r>
                        <a:rPr lang="en-US" sz="1100" b="1" dirty="0" smtClean="0">
                          <a:solidFill>
                            <a:srgbClr val="FFFFFF"/>
                          </a:solidFill>
                        </a:rPr>
                        <a:t>8</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1994</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Berlin, Germany</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DARA</a:t>
                      </a:r>
                      <a:endParaRPr lang="en-US" sz="1100" b="1" dirty="0">
                        <a:solidFill>
                          <a:srgbClr val="FFFFFF"/>
                        </a:solidFill>
                      </a:endParaRPr>
                    </a:p>
                  </a:txBody>
                  <a:tcPr>
                    <a:solidFill>
                      <a:srgbClr val="002060"/>
                    </a:solidFill>
                  </a:tcPr>
                </a:tc>
                <a:tc>
                  <a:txBody>
                    <a:bodyPr/>
                    <a:lstStyle/>
                    <a:p>
                      <a:endParaRPr lang="en-US" sz="800" b="1" dirty="0">
                        <a:solidFill>
                          <a:srgbClr val="FFFFFF"/>
                        </a:solidFill>
                      </a:endParaRPr>
                    </a:p>
                  </a:txBody>
                  <a:tcPr>
                    <a:solidFill>
                      <a:srgbClr val="002060"/>
                    </a:solidFill>
                  </a:tcPr>
                </a:tc>
                <a:tc>
                  <a:txBody>
                    <a:bodyPr/>
                    <a:lstStyle/>
                    <a:p>
                      <a:r>
                        <a:rPr lang="en-US" sz="1100" b="1" dirty="0" smtClean="0">
                          <a:solidFill>
                            <a:srgbClr val="FFFFFF"/>
                          </a:solidFill>
                        </a:rPr>
                        <a:t>22</a:t>
                      </a:r>
                      <a:r>
                        <a:rPr lang="en-US" sz="1100" b="1" baseline="30000" dirty="0" smtClean="0">
                          <a:solidFill>
                            <a:srgbClr val="FFFFFF"/>
                          </a:solidFill>
                        </a:rPr>
                        <a:t>nd</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2008</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George,</a:t>
                      </a:r>
                      <a:r>
                        <a:rPr lang="en-US" sz="1100" b="1" baseline="0" dirty="0" smtClean="0">
                          <a:solidFill>
                            <a:srgbClr val="FFFFFF"/>
                          </a:solidFill>
                        </a:rPr>
                        <a:t> South Africa</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CSIR</a:t>
                      </a:r>
                      <a:endParaRPr lang="en-US" sz="1100" b="1" dirty="0">
                        <a:solidFill>
                          <a:srgbClr val="FFFFFF"/>
                        </a:solidFill>
                      </a:endParaRPr>
                    </a:p>
                  </a:txBody>
                  <a:tcPr>
                    <a:solidFill>
                      <a:srgbClr val="002060"/>
                    </a:solidFill>
                  </a:tcPr>
                </a:tc>
              </a:tr>
              <a:tr h="331470">
                <a:tc>
                  <a:txBody>
                    <a:bodyPr/>
                    <a:lstStyle/>
                    <a:p>
                      <a:r>
                        <a:rPr lang="en-US" sz="1100" b="1" dirty="0" smtClean="0">
                          <a:solidFill>
                            <a:srgbClr val="FFFFFF"/>
                          </a:solidFill>
                        </a:rPr>
                        <a:t>9</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1995</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Montreal, Canada</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CSA</a:t>
                      </a:r>
                      <a:endParaRPr lang="en-US" sz="1100" b="1" dirty="0">
                        <a:solidFill>
                          <a:srgbClr val="FFFFFF"/>
                        </a:solidFill>
                      </a:endParaRPr>
                    </a:p>
                  </a:txBody>
                  <a:tcPr>
                    <a:solidFill>
                      <a:srgbClr val="002060"/>
                    </a:solidFill>
                  </a:tcPr>
                </a:tc>
                <a:tc>
                  <a:txBody>
                    <a:bodyPr/>
                    <a:lstStyle/>
                    <a:p>
                      <a:endParaRPr lang="en-US" sz="800" b="1" dirty="0">
                        <a:solidFill>
                          <a:srgbClr val="FFFFFF"/>
                        </a:solidFill>
                      </a:endParaRPr>
                    </a:p>
                  </a:txBody>
                  <a:tcPr>
                    <a:solidFill>
                      <a:srgbClr val="002060"/>
                    </a:solidFill>
                  </a:tcPr>
                </a:tc>
                <a:tc>
                  <a:txBody>
                    <a:bodyPr/>
                    <a:lstStyle/>
                    <a:p>
                      <a:r>
                        <a:rPr lang="en-US" sz="1100" b="1" dirty="0" smtClean="0">
                          <a:solidFill>
                            <a:srgbClr val="FFFFFF"/>
                          </a:solidFill>
                        </a:rPr>
                        <a:t>23</a:t>
                      </a:r>
                      <a:r>
                        <a:rPr lang="en-US" sz="1100" b="1" baseline="30000" dirty="0" smtClean="0">
                          <a:solidFill>
                            <a:srgbClr val="FFFFFF"/>
                          </a:solidFill>
                        </a:rPr>
                        <a:t>rd</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2009</a:t>
                      </a:r>
                      <a:endParaRPr lang="en-US" sz="1100" b="1" dirty="0">
                        <a:solidFill>
                          <a:srgbClr val="FFFFFF"/>
                        </a:solidFill>
                      </a:endParaRPr>
                    </a:p>
                  </a:txBody>
                  <a:tcPr>
                    <a:solidFill>
                      <a:srgbClr val="002060"/>
                    </a:solidFill>
                  </a:tcPr>
                </a:tc>
                <a:tc>
                  <a:txBody>
                    <a:bodyPr/>
                    <a:lstStyle/>
                    <a:p>
                      <a:r>
                        <a:rPr lang="en-US" sz="1100" b="1" dirty="0" err="1" smtClean="0">
                          <a:solidFill>
                            <a:srgbClr val="FFFFFF"/>
                          </a:solidFill>
                        </a:rPr>
                        <a:t>Phuket</a:t>
                      </a:r>
                      <a:r>
                        <a:rPr lang="en-US" sz="1100" b="1" dirty="0" smtClean="0">
                          <a:solidFill>
                            <a:srgbClr val="FFFFFF"/>
                          </a:solidFill>
                        </a:rPr>
                        <a:t>,</a:t>
                      </a:r>
                      <a:r>
                        <a:rPr lang="en-US" sz="1100" b="1" baseline="0" dirty="0" smtClean="0">
                          <a:solidFill>
                            <a:srgbClr val="FFFFFF"/>
                          </a:solidFill>
                        </a:rPr>
                        <a:t> Thailand</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GISTDA</a:t>
                      </a:r>
                      <a:endParaRPr lang="en-US" sz="1100" b="1" dirty="0">
                        <a:solidFill>
                          <a:srgbClr val="FFFFFF"/>
                        </a:solidFill>
                      </a:endParaRPr>
                    </a:p>
                  </a:txBody>
                  <a:tcPr>
                    <a:solidFill>
                      <a:srgbClr val="002060"/>
                    </a:solidFill>
                  </a:tcPr>
                </a:tc>
              </a:tr>
              <a:tr h="331470">
                <a:tc>
                  <a:txBody>
                    <a:bodyPr/>
                    <a:lstStyle/>
                    <a:p>
                      <a:r>
                        <a:rPr lang="en-US" sz="1100" b="1" dirty="0" smtClean="0">
                          <a:solidFill>
                            <a:srgbClr val="FFFFFF"/>
                          </a:solidFill>
                        </a:rPr>
                        <a:t>10</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1996</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Canberra, Australia</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CSIRO</a:t>
                      </a:r>
                      <a:endParaRPr lang="en-US" sz="1100" b="1" dirty="0">
                        <a:solidFill>
                          <a:srgbClr val="FFFFFF"/>
                        </a:solidFill>
                      </a:endParaRPr>
                    </a:p>
                  </a:txBody>
                  <a:tcPr>
                    <a:solidFill>
                      <a:srgbClr val="002060"/>
                    </a:solidFill>
                  </a:tcPr>
                </a:tc>
                <a:tc>
                  <a:txBody>
                    <a:bodyPr/>
                    <a:lstStyle/>
                    <a:p>
                      <a:endParaRPr lang="en-US" sz="800" b="1" dirty="0">
                        <a:solidFill>
                          <a:srgbClr val="FFFFFF"/>
                        </a:solidFill>
                      </a:endParaRPr>
                    </a:p>
                  </a:txBody>
                  <a:tcPr>
                    <a:solidFill>
                      <a:srgbClr val="002060"/>
                    </a:solidFill>
                  </a:tcPr>
                </a:tc>
                <a:tc>
                  <a:txBody>
                    <a:bodyPr/>
                    <a:lstStyle/>
                    <a:p>
                      <a:r>
                        <a:rPr lang="en-US" sz="1100" b="1" dirty="0" smtClean="0">
                          <a:solidFill>
                            <a:srgbClr val="FFFFFF"/>
                          </a:solidFill>
                        </a:rPr>
                        <a:t>24</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2010</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Rio de Janeiro, Brazil</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INPE</a:t>
                      </a:r>
                      <a:endParaRPr lang="en-US" sz="1100" b="1" dirty="0">
                        <a:solidFill>
                          <a:srgbClr val="FFFFFF"/>
                        </a:solidFill>
                      </a:endParaRPr>
                    </a:p>
                  </a:txBody>
                  <a:tcPr>
                    <a:solidFill>
                      <a:srgbClr val="002060"/>
                    </a:solidFill>
                  </a:tcPr>
                </a:tc>
              </a:tr>
              <a:tr h="331470">
                <a:tc>
                  <a:txBody>
                    <a:bodyPr/>
                    <a:lstStyle/>
                    <a:p>
                      <a:r>
                        <a:rPr lang="en-US" sz="1100" b="1" dirty="0" smtClean="0">
                          <a:solidFill>
                            <a:srgbClr val="FFFFFF"/>
                          </a:solidFill>
                        </a:rPr>
                        <a:t>11</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1997</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Toulouse, France</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CNES</a:t>
                      </a:r>
                      <a:endParaRPr lang="en-US" sz="1100" b="1" dirty="0">
                        <a:solidFill>
                          <a:srgbClr val="FFFFFF"/>
                        </a:solidFill>
                      </a:endParaRPr>
                    </a:p>
                  </a:txBody>
                  <a:tcPr>
                    <a:solidFill>
                      <a:srgbClr val="002060"/>
                    </a:solidFill>
                  </a:tcPr>
                </a:tc>
                <a:tc>
                  <a:txBody>
                    <a:bodyPr/>
                    <a:lstStyle/>
                    <a:p>
                      <a:endParaRPr lang="en-US" sz="800" b="1" dirty="0">
                        <a:solidFill>
                          <a:srgbClr val="FFFFFF"/>
                        </a:solidFill>
                      </a:endParaRPr>
                    </a:p>
                  </a:txBody>
                  <a:tcPr>
                    <a:solidFill>
                      <a:srgbClr val="002060"/>
                    </a:solidFill>
                  </a:tcPr>
                </a:tc>
                <a:tc>
                  <a:txBody>
                    <a:bodyPr/>
                    <a:lstStyle/>
                    <a:p>
                      <a:r>
                        <a:rPr lang="en-US" sz="1100" b="1" dirty="0" smtClean="0">
                          <a:solidFill>
                            <a:srgbClr val="FFFFFF"/>
                          </a:solidFill>
                        </a:rPr>
                        <a:t>25</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2011</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Lucca, Italy</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ASI</a:t>
                      </a:r>
                      <a:endParaRPr lang="en-US" sz="1100" b="1" dirty="0">
                        <a:solidFill>
                          <a:srgbClr val="FFFFFF"/>
                        </a:solidFill>
                      </a:endParaRPr>
                    </a:p>
                  </a:txBody>
                  <a:tcPr>
                    <a:solidFill>
                      <a:srgbClr val="002060"/>
                    </a:solidFill>
                  </a:tcPr>
                </a:tc>
              </a:tr>
              <a:tr h="331470">
                <a:tc>
                  <a:txBody>
                    <a:bodyPr/>
                    <a:lstStyle/>
                    <a:p>
                      <a:r>
                        <a:rPr lang="en-US" sz="1100" b="1" dirty="0" smtClean="0">
                          <a:solidFill>
                            <a:srgbClr val="FFFFFF"/>
                          </a:solidFill>
                        </a:rPr>
                        <a:t>12</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1998</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Bangalore, India</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ISRO</a:t>
                      </a:r>
                      <a:endParaRPr lang="en-US" sz="1100" b="1" dirty="0">
                        <a:solidFill>
                          <a:srgbClr val="FFFFFF"/>
                        </a:solidFill>
                      </a:endParaRPr>
                    </a:p>
                  </a:txBody>
                  <a:tcPr>
                    <a:solidFill>
                      <a:srgbClr val="002060"/>
                    </a:solidFill>
                  </a:tcPr>
                </a:tc>
                <a:tc>
                  <a:txBody>
                    <a:bodyPr/>
                    <a:lstStyle/>
                    <a:p>
                      <a:endParaRPr lang="en-US" sz="800" b="1" dirty="0">
                        <a:solidFill>
                          <a:srgbClr val="FFFFFF"/>
                        </a:solidFill>
                      </a:endParaRPr>
                    </a:p>
                  </a:txBody>
                  <a:tcPr>
                    <a:solidFill>
                      <a:srgbClr val="002060"/>
                    </a:solidFill>
                  </a:tcPr>
                </a:tc>
                <a:tc>
                  <a:txBody>
                    <a:bodyPr/>
                    <a:lstStyle/>
                    <a:p>
                      <a:r>
                        <a:rPr lang="en-US" sz="1100" b="1" dirty="0" smtClean="0">
                          <a:solidFill>
                            <a:srgbClr val="FFFFFF"/>
                          </a:solidFill>
                        </a:rPr>
                        <a:t>26</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2012</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Bangalore, India</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ISRO</a:t>
                      </a:r>
                      <a:endParaRPr lang="en-US" sz="1100" b="1" dirty="0">
                        <a:solidFill>
                          <a:srgbClr val="FFFFFF"/>
                        </a:solidFill>
                      </a:endParaRPr>
                    </a:p>
                  </a:txBody>
                  <a:tcPr>
                    <a:solidFill>
                      <a:srgbClr val="002060"/>
                    </a:solidFill>
                  </a:tcPr>
                </a:tc>
              </a:tr>
              <a:tr h="331470">
                <a:tc>
                  <a:txBody>
                    <a:bodyPr/>
                    <a:lstStyle/>
                    <a:p>
                      <a:r>
                        <a:rPr lang="en-US" sz="1100" b="1" dirty="0" smtClean="0">
                          <a:solidFill>
                            <a:srgbClr val="FFFFFF"/>
                          </a:solidFill>
                        </a:rPr>
                        <a:t>13</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1999</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Stockholm, Sweden</a:t>
                      </a:r>
                      <a:endParaRPr lang="en-US" sz="1100" b="1" dirty="0">
                        <a:solidFill>
                          <a:srgbClr val="FFFFFF"/>
                        </a:solidFill>
                      </a:endParaRPr>
                    </a:p>
                  </a:txBody>
                  <a:tcPr>
                    <a:solidFill>
                      <a:srgbClr val="002060"/>
                    </a:solidFill>
                  </a:tcPr>
                </a:tc>
                <a:tc>
                  <a:txBody>
                    <a:bodyPr/>
                    <a:lstStyle/>
                    <a:p>
                      <a:r>
                        <a:rPr lang="en-US" sz="1000" b="1" dirty="0" smtClean="0">
                          <a:solidFill>
                            <a:srgbClr val="FFFFFF"/>
                          </a:solidFill>
                        </a:rPr>
                        <a:t>EUMETSAT</a:t>
                      </a:r>
                      <a:endParaRPr lang="en-US" sz="1000" b="1" dirty="0">
                        <a:solidFill>
                          <a:srgbClr val="FFFFFF"/>
                        </a:solidFill>
                      </a:endParaRPr>
                    </a:p>
                  </a:txBody>
                  <a:tcPr>
                    <a:solidFill>
                      <a:srgbClr val="002060"/>
                    </a:solidFill>
                  </a:tcPr>
                </a:tc>
                <a:tc>
                  <a:txBody>
                    <a:bodyPr/>
                    <a:lstStyle/>
                    <a:p>
                      <a:endParaRPr lang="en-US" sz="800" b="1" dirty="0">
                        <a:solidFill>
                          <a:srgbClr val="FFFFFF"/>
                        </a:solidFill>
                      </a:endParaRPr>
                    </a:p>
                  </a:txBody>
                  <a:tcPr>
                    <a:solidFill>
                      <a:srgbClr val="002060"/>
                    </a:solidFill>
                  </a:tcPr>
                </a:tc>
                <a:tc>
                  <a:txBody>
                    <a:bodyPr/>
                    <a:lstStyle/>
                    <a:p>
                      <a:r>
                        <a:rPr lang="en-US" sz="1100" b="1" dirty="0" smtClean="0">
                          <a:solidFill>
                            <a:srgbClr val="FFFFFF"/>
                          </a:solidFill>
                        </a:rPr>
                        <a:t>27</a:t>
                      </a:r>
                      <a:r>
                        <a:rPr lang="en-US" sz="1100" b="1" baseline="30000" dirty="0" smtClean="0">
                          <a:solidFill>
                            <a:srgbClr val="FFFFFF"/>
                          </a:solidFill>
                        </a:rPr>
                        <a:t>th</a:t>
                      </a:r>
                      <a:r>
                        <a:rPr lang="en-US" sz="1100" b="1" dirty="0" smtClean="0">
                          <a:solidFill>
                            <a:srgbClr val="FFFFFF"/>
                          </a:solidFill>
                        </a:rPr>
                        <a:t> </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2013</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Montreal,</a:t>
                      </a:r>
                      <a:r>
                        <a:rPr lang="en-US" sz="1100" b="1" baseline="0" dirty="0" smtClean="0">
                          <a:solidFill>
                            <a:srgbClr val="FFFFFF"/>
                          </a:solidFill>
                        </a:rPr>
                        <a:t> Canada</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CSA</a:t>
                      </a:r>
                      <a:endParaRPr lang="en-US" sz="1100" b="1" dirty="0">
                        <a:solidFill>
                          <a:srgbClr val="FFFFFF"/>
                        </a:solidFill>
                      </a:endParaRPr>
                    </a:p>
                  </a:txBody>
                  <a:tcPr>
                    <a:solidFill>
                      <a:srgbClr val="002060"/>
                    </a:solidFill>
                  </a:tcPr>
                </a:tc>
              </a:tr>
              <a:tr h="331470">
                <a:tc>
                  <a:txBody>
                    <a:bodyPr/>
                    <a:lstStyle/>
                    <a:p>
                      <a:r>
                        <a:rPr lang="en-US" sz="1100" b="1" dirty="0" smtClean="0">
                          <a:solidFill>
                            <a:srgbClr val="FFFFFF"/>
                          </a:solidFill>
                        </a:rPr>
                        <a:t>14</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2000</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Rio de Janeiro, Brazil</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INPE</a:t>
                      </a:r>
                      <a:endParaRPr lang="en-US" sz="1100" b="1" dirty="0">
                        <a:solidFill>
                          <a:srgbClr val="FFFFFF"/>
                        </a:solidFill>
                      </a:endParaRPr>
                    </a:p>
                  </a:txBody>
                  <a:tcPr>
                    <a:solidFill>
                      <a:srgbClr val="002060"/>
                    </a:solidFill>
                  </a:tcPr>
                </a:tc>
                <a:tc>
                  <a:txBody>
                    <a:bodyPr/>
                    <a:lstStyle/>
                    <a:p>
                      <a:endParaRPr lang="en-US" sz="800" b="1" dirty="0">
                        <a:solidFill>
                          <a:srgbClr val="FFFFFF"/>
                        </a:solidFill>
                      </a:endParaRPr>
                    </a:p>
                  </a:txBody>
                  <a:tcPr>
                    <a:solidFill>
                      <a:srgbClr val="002060"/>
                    </a:solidFill>
                  </a:tcPr>
                </a:tc>
                <a:tc>
                  <a:txBody>
                    <a:bodyPr/>
                    <a:lstStyle/>
                    <a:p>
                      <a:pPr marL="0" algn="l" defTabSz="914400" rtl="0" eaLnBrk="1" latinLnBrk="0" hangingPunct="1"/>
                      <a:r>
                        <a:rPr lang="en-US" sz="1100" b="1" kern="1200" dirty="0" smtClean="0">
                          <a:solidFill>
                            <a:srgbClr val="FFFFFF"/>
                          </a:solidFill>
                          <a:latin typeface="+mn-lt"/>
                          <a:ea typeface="+mn-ea"/>
                          <a:cs typeface="+mn-cs"/>
                        </a:rPr>
                        <a:t>28th </a:t>
                      </a:r>
                      <a:endParaRPr lang="en-US" sz="1100" b="1" kern="1200" dirty="0">
                        <a:solidFill>
                          <a:srgbClr val="FFFFFF"/>
                        </a:solidFill>
                        <a:latin typeface="+mn-lt"/>
                        <a:ea typeface="+mn-ea"/>
                        <a:cs typeface="+mn-cs"/>
                      </a:endParaRPr>
                    </a:p>
                  </a:txBody>
                  <a:tcPr>
                    <a:solidFill>
                      <a:srgbClr val="002060"/>
                    </a:solidFill>
                  </a:tcPr>
                </a:tc>
                <a:tc>
                  <a:txBody>
                    <a:bodyPr/>
                    <a:lstStyle/>
                    <a:p>
                      <a:pPr marL="0" algn="l" defTabSz="914400" rtl="0" eaLnBrk="1" latinLnBrk="0" hangingPunct="1"/>
                      <a:r>
                        <a:rPr lang="en-US" sz="1100" b="1" kern="1200" dirty="0" smtClean="0">
                          <a:solidFill>
                            <a:srgbClr val="FFFFFF"/>
                          </a:solidFill>
                          <a:latin typeface="+mn-lt"/>
                          <a:ea typeface="+mn-ea"/>
                          <a:cs typeface="+mn-cs"/>
                        </a:rPr>
                        <a:t>2014</a:t>
                      </a:r>
                      <a:endParaRPr lang="en-US" sz="1100" b="1" kern="1200" dirty="0">
                        <a:solidFill>
                          <a:srgbClr val="FFFFFF"/>
                        </a:solidFill>
                        <a:latin typeface="+mn-lt"/>
                        <a:ea typeface="+mn-ea"/>
                        <a:cs typeface="+mn-cs"/>
                      </a:endParaRPr>
                    </a:p>
                  </a:txBody>
                  <a:tcPr>
                    <a:solidFill>
                      <a:srgbClr val="002060"/>
                    </a:solidFill>
                  </a:tcPr>
                </a:tc>
                <a:tc>
                  <a:txBody>
                    <a:bodyPr/>
                    <a:lstStyle/>
                    <a:p>
                      <a:pPr marL="0" algn="l" defTabSz="914400" rtl="0" eaLnBrk="1" latinLnBrk="0" hangingPunct="1"/>
                      <a:r>
                        <a:rPr lang="en-US" sz="1100" b="1" kern="1200" dirty="0" err="1" smtClean="0">
                          <a:solidFill>
                            <a:srgbClr val="FFFFFF"/>
                          </a:solidFill>
                          <a:latin typeface="+mn-lt"/>
                          <a:ea typeface="+mn-ea"/>
                          <a:cs typeface="+mn-cs"/>
                        </a:rPr>
                        <a:t>Trömso</a:t>
                      </a:r>
                      <a:r>
                        <a:rPr lang="en-US" sz="1100" b="1" kern="1200" dirty="0" smtClean="0">
                          <a:solidFill>
                            <a:srgbClr val="FFFFFF"/>
                          </a:solidFill>
                          <a:latin typeface="+mn-lt"/>
                          <a:ea typeface="+mn-ea"/>
                          <a:cs typeface="+mn-cs"/>
                        </a:rPr>
                        <a:t>, Norway</a:t>
                      </a:r>
                      <a:endParaRPr lang="en-US" sz="1100" b="1" kern="1200" dirty="0">
                        <a:solidFill>
                          <a:srgbClr val="FFFFFF"/>
                        </a:solidFill>
                        <a:latin typeface="+mn-lt"/>
                        <a:ea typeface="+mn-ea"/>
                        <a:cs typeface="+mn-cs"/>
                      </a:endParaRPr>
                    </a:p>
                  </a:txBody>
                  <a:tcPr>
                    <a:solidFill>
                      <a:srgbClr val="002060"/>
                    </a:solidFill>
                  </a:tcPr>
                </a:tc>
                <a:tc>
                  <a:txBody>
                    <a:bodyPr/>
                    <a:lstStyle/>
                    <a:p>
                      <a:pPr marL="0" algn="l" defTabSz="914400" rtl="0" eaLnBrk="1" latinLnBrk="0" hangingPunct="1"/>
                      <a:r>
                        <a:rPr lang="en-US" sz="1100" b="1" kern="1200" dirty="0" smtClean="0">
                          <a:solidFill>
                            <a:srgbClr val="FFFFFF"/>
                          </a:solidFill>
                          <a:latin typeface="+mn-lt"/>
                          <a:ea typeface="+mn-ea"/>
                          <a:cs typeface="+mn-cs"/>
                        </a:rPr>
                        <a:t>EUMETSAT</a:t>
                      </a:r>
                      <a:endParaRPr lang="en-US" sz="1100" b="1" kern="1200" dirty="0">
                        <a:solidFill>
                          <a:srgbClr val="FFFFFF"/>
                        </a:solidFill>
                        <a:latin typeface="+mn-lt"/>
                        <a:ea typeface="+mn-ea"/>
                        <a:cs typeface="+mn-cs"/>
                      </a:endParaRPr>
                    </a:p>
                  </a:txBody>
                  <a:tcPr>
                    <a:solidFill>
                      <a:srgbClr val="002060"/>
                    </a:solidFill>
                  </a:tcPr>
                </a:tc>
              </a:tr>
            </a:tbl>
          </a:graphicData>
        </a:graphic>
      </p:graphicFrame>
      <p:sp>
        <p:nvSpPr>
          <p:cNvPr id="3" name="Rectangle 2"/>
          <p:cNvSpPr/>
          <p:nvPr/>
        </p:nvSpPr>
        <p:spPr>
          <a:xfrm>
            <a:off x="914175" y="6210300"/>
            <a:ext cx="7239226" cy="609600"/>
          </a:xfrm>
          <a:prstGeom prst="rect">
            <a:avLst/>
          </a:prstGeom>
          <a:solidFill>
            <a:schemeClr val="accent4">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29</a:t>
            </a:r>
            <a:r>
              <a:rPr lang="en-AU" baseline="30000" dirty="0" smtClean="0"/>
              <a:t>th</a:t>
            </a:r>
            <a:r>
              <a:rPr lang="en-AU" dirty="0" smtClean="0"/>
              <a:t> CEOS Plenary – Kyoto, Japan – 5-6 November 2015 – JAXA</a:t>
            </a:r>
          </a:p>
          <a:p>
            <a:pPr algn="ctr"/>
            <a:r>
              <a:rPr lang="en-AU" dirty="0" smtClean="0"/>
              <a:t>30</a:t>
            </a:r>
            <a:r>
              <a:rPr lang="en-AU" baseline="30000" dirty="0" smtClean="0"/>
              <a:t>th</a:t>
            </a:r>
            <a:r>
              <a:rPr lang="en-AU" dirty="0" smtClean="0"/>
              <a:t> CEOS Plenary – Brisbane, Australia – November 2016 - CSIRO</a:t>
            </a:r>
            <a:endParaRPr lang="en-AU" dirty="0"/>
          </a:p>
        </p:txBody>
      </p:sp>
      <p:sp>
        <p:nvSpPr>
          <p:cNvPr id="4" name="Shape 11"/>
          <p:cNvSpPr/>
          <p:nvPr/>
        </p:nvSpPr>
        <p:spPr>
          <a:xfrm>
            <a:off x="1879600" y="3302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CEOS Plenaries</a:t>
            </a:r>
          </a:p>
        </p:txBody>
      </p:sp>
    </p:spTree>
    <p:extLst>
      <p:ext uri="{BB962C8B-B14F-4D97-AF65-F5344CB8AC3E}">
        <p14:creationId xmlns:p14="http://schemas.microsoft.com/office/powerpoint/2010/main" val="80564359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3302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Acronyms</a:t>
            </a:r>
          </a:p>
        </p:txBody>
      </p:sp>
      <p:sp>
        <p:nvSpPr>
          <p:cNvPr id="3" name="Content Placeholder 2"/>
          <p:cNvSpPr txBox="1">
            <a:spLocks/>
          </p:cNvSpPr>
          <p:nvPr/>
        </p:nvSpPr>
        <p:spPr>
          <a:xfrm>
            <a:off x="198438" y="1341438"/>
            <a:ext cx="8794750" cy="5745162"/>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spcBef>
                <a:spcPts val="200"/>
              </a:spcBef>
              <a:buFont typeface="Arial" charset="0"/>
              <a:buNone/>
            </a:pPr>
            <a:r>
              <a:rPr lang="en-US" sz="1800" smtClean="0">
                <a:solidFill>
                  <a:srgbClr val="002060"/>
                </a:solidFill>
                <a:latin typeface="Calibri" charset="0"/>
              </a:rPr>
              <a:t>SIT 		Strategic Implementation Team</a:t>
            </a:r>
          </a:p>
          <a:p>
            <a:pPr marL="0" indent="0" defTabSz="914400">
              <a:spcBef>
                <a:spcPts val="200"/>
              </a:spcBef>
              <a:buFont typeface="Arial" charset="0"/>
              <a:buNone/>
            </a:pPr>
            <a:r>
              <a:rPr lang="en-US" sz="1800" smtClean="0">
                <a:solidFill>
                  <a:srgbClr val="002060"/>
                </a:solidFill>
                <a:latin typeface="Calibri" charset="0"/>
              </a:rPr>
              <a:t>CEO 		CEOS Executive Officer</a:t>
            </a:r>
          </a:p>
          <a:p>
            <a:pPr marL="0" indent="0" defTabSz="914400">
              <a:spcBef>
                <a:spcPts val="200"/>
              </a:spcBef>
              <a:buFont typeface="Arial" charset="0"/>
              <a:buNone/>
            </a:pPr>
            <a:r>
              <a:rPr lang="en-US" sz="1800" smtClean="0">
                <a:solidFill>
                  <a:srgbClr val="002060"/>
                </a:solidFill>
                <a:latin typeface="Calibri" charset="0"/>
              </a:rPr>
              <a:t>SEO 		Systems Engineering Office</a:t>
            </a:r>
          </a:p>
          <a:p>
            <a:pPr marL="0" indent="0" defTabSz="914400">
              <a:spcBef>
                <a:spcPts val="200"/>
              </a:spcBef>
              <a:buFont typeface="Arial" charset="0"/>
              <a:buNone/>
            </a:pPr>
            <a:r>
              <a:rPr lang="en-US" sz="1800" smtClean="0">
                <a:solidFill>
                  <a:srgbClr val="002060"/>
                </a:solidFill>
                <a:latin typeface="Calibri" charset="0"/>
              </a:rPr>
              <a:t>AC-VC		Atmospheric Composition Virtual Constellation</a:t>
            </a:r>
          </a:p>
          <a:p>
            <a:pPr marL="0" indent="0" defTabSz="914400">
              <a:spcBef>
                <a:spcPts val="200"/>
              </a:spcBef>
              <a:buFont typeface="Arial" charset="0"/>
              <a:buNone/>
            </a:pPr>
            <a:r>
              <a:rPr lang="en-US" sz="1800" smtClean="0">
                <a:solidFill>
                  <a:srgbClr val="002060"/>
                </a:solidFill>
                <a:latin typeface="Calibri" charset="0"/>
              </a:rPr>
              <a:t>LSI-VC 		Land Surface Imaging Virtual Constellation</a:t>
            </a:r>
          </a:p>
          <a:p>
            <a:pPr marL="0" indent="0" defTabSz="914400">
              <a:spcBef>
                <a:spcPts val="200"/>
              </a:spcBef>
              <a:buFont typeface="Arial" charset="0"/>
              <a:buNone/>
            </a:pPr>
            <a:r>
              <a:rPr lang="en-US" sz="1800" smtClean="0">
                <a:solidFill>
                  <a:srgbClr val="002060"/>
                </a:solidFill>
                <a:latin typeface="Calibri" charset="0"/>
              </a:rPr>
              <a:t>OCR-VC		Ocean Colour Radiometry Virtual Constellation</a:t>
            </a:r>
          </a:p>
          <a:p>
            <a:pPr marL="0" indent="0" defTabSz="914400">
              <a:spcBef>
                <a:spcPts val="200"/>
              </a:spcBef>
              <a:buFont typeface="Arial" charset="0"/>
              <a:buNone/>
            </a:pPr>
            <a:r>
              <a:rPr lang="en-US" sz="1800" smtClean="0">
                <a:solidFill>
                  <a:srgbClr val="002060"/>
                </a:solidFill>
                <a:latin typeface="Calibri" charset="0"/>
              </a:rPr>
              <a:t>OST-VC		Ocean Surface Topography Virtual Constellation</a:t>
            </a:r>
          </a:p>
          <a:p>
            <a:pPr marL="0" indent="0" defTabSz="914400">
              <a:spcBef>
                <a:spcPts val="200"/>
              </a:spcBef>
              <a:buFont typeface="Arial" charset="0"/>
              <a:buNone/>
            </a:pPr>
            <a:r>
              <a:rPr lang="en-US" sz="1800" smtClean="0">
                <a:solidFill>
                  <a:srgbClr val="002060"/>
                </a:solidFill>
                <a:latin typeface="Calibri" charset="0"/>
              </a:rPr>
              <a:t>OSVW-VC		Ocean Surface Vector Wind Virtual Constellation</a:t>
            </a:r>
          </a:p>
          <a:p>
            <a:pPr marL="0" indent="0" defTabSz="914400">
              <a:spcBef>
                <a:spcPts val="200"/>
              </a:spcBef>
              <a:buFont typeface="Arial" charset="0"/>
              <a:buNone/>
            </a:pPr>
            <a:r>
              <a:rPr lang="en-US" sz="1800" smtClean="0">
                <a:solidFill>
                  <a:srgbClr val="002060"/>
                </a:solidFill>
                <a:latin typeface="Calibri" charset="0"/>
              </a:rPr>
              <a:t>P-VC		Precipitation Virtual Constellation</a:t>
            </a:r>
          </a:p>
          <a:p>
            <a:pPr marL="0" indent="0" defTabSz="914400">
              <a:spcBef>
                <a:spcPts val="200"/>
              </a:spcBef>
              <a:buFont typeface="Arial" charset="0"/>
              <a:buNone/>
            </a:pPr>
            <a:r>
              <a:rPr lang="en-US" sz="1800" smtClean="0">
                <a:solidFill>
                  <a:srgbClr val="002060"/>
                </a:solidFill>
                <a:latin typeface="Calibri" charset="0"/>
              </a:rPr>
              <a:t>SST-VC		Sea Surface Temperature Virtual Constellation</a:t>
            </a:r>
          </a:p>
          <a:p>
            <a:pPr marL="0" indent="0" defTabSz="914400">
              <a:spcBef>
                <a:spcPts val="200"/>
              </a:spcBef>
              <a:buFont typeface="Arial" charset="0"/>
              <a:buNone/>
            </a:pPr>
            <a:r>
              <a:rPr lang="en-US" sz="1800" smtClean="0">
                <a:solidFill>
                  <a:srgbClr val="002060"/>
                </a:solidFill>
                <a:latin typeface="Calibri" charset="0"/>
              </a:rPr>
              <a:t>WGCV		Working Group on Calibration and Validation</a:t>
            </a:r>
          </a:p>
          <a:p>
            <a:pPr marL="0" indent="0" defTabSz="914400">
              <a:spcBef>
                <a:spcPts val="200"/>
              </a:spcBef>
              <a:buFont typeface="Arial" charset="0"/>
              <a:buNone/>
            </a:pPr>
            <a:r>
              <a:rPr lang="en-US" sz="1800" smtClean="0">
                <a:solidFill>
                  <a:srgbClr val="002060"/>
                </a:solidFill>
                <a:latin typeface="Calibri" charset="0"/>
              </a:rPr>
              <a:t>WGCapD		Working Group on Capacity Building and Data Democracy</a:t>
            </a:r>
          </a:p>
          <a:p>
            <a:pPr marL="0" indent="0" defTabSz="914400">
              <a:spcBef>
                <a:spcPts val="200"/>
              </a:spcBef>
              <a:buFont typeface="Arial" charset="0"/>
              <a:buNone/>
            </a:pPr>
            <a:r>
              <a:rPr lang="en-US" sz="1800" smtClean="0">
                <a:solidFill>
                  <a:srgbClr val="002060"/>
                </a:solidFill>
                <a:latin typeface="Calibri" charset="0"/>
              </a:rPr>
              <a:t>WGClimate	Working Group on Climate (joint CEOS and CGMS)</a:t>
            </a:r>
          </a:p>
          <a:p>
            <a:pPr marL="0" indent="0" defTabSz="914400">
              <a:spcBef>
                <a:spcPts val="200"/>
              </a:spcBef>
              <a:buFont typeface="Arial" charset="0"/>
              <a:buNone/>
            </a:pPr>
            <a:r>
              <a:rPr lang="en-US" sz="1800" smtClean="0">
                <a:solidFill>
                  <a:srgbClr val="002060"/>
                </a:solidFill>
                <a:latin typeface="Calibri" charset="0"/>
              </a:rPr>
              <a:t>WGDisasters	Working Group on Disasters</a:t>
            </a:r>
          </a:p>
          <a:p>
            <a:pPr marL="0" indent="0" defTabSz="914400">
              <a:spcBef>
                <a:spcPts val="200"/>
              </a:spcBef>
              <a:buFont typeface="Arial" charset="0"/>
              <a:buNone/>
            </a:pPr>
            <a:r>
              <a:rPr lang="en-US" sz="1800" smtClean="0">
                <a:solidFill>
                  <a:srgbClr val="002060"/>
                </a:solidFill>
                <a:latin typeface="Calibri" charset="0"/>
              </a:rPr>
              <a:t>WGISS		Working Group on Information Systems and Services</a:t>
            </a:r>
          </a:p>
          <a:p>
            <a:pPr marL="0" indent="0" defTabSz="914400">
              <a:spcBef>
                <a:spcPts val="200"/>
              </a:spcBef>
              <a:buFont typeface="Arial" charset="0"/>
              <a:buNone/>
            </a:pPr>
            <a:r>
              <a:rPr lang="en-US" sz="1800" smtClean="0">
                <a:solidFill>
                  <a:srgbClr val="002060"/>
                </a:solidFill>
                <a:latin typeface="Calibri" charset="0"/>
              </a:rPr>
              <a:t>SDCG for GFOI	Space Data Coordination Group for Global Forest Observation Initiative</a:t>
            </a:r>
          </a:p>
          <a:p>
            <a:pPr marL="0" indent="0" defTabSz="914400">
              <a:spcBef>
                <a:spcPts val="200"/>
              </a:spcBef>
              <a:buFont typeface="Arial" charset="0"/>
              <a:buNone/>
            </a:pPr>
            <a:r>
              <a:rPr lang="en-US" sz="1800" smtClean="0">
                <a:solidFill>
                  <a:srgbClr val="002060"/>
                </a:solidFill>
                <a:latin typeface="Calibri" charset="0"/>
              </a:rPr>
              <a:t>GEOGLAM	GEO Global Agricultural Monitoring</a:t>
            </a:r>
            <a:endParaRPr lang="en-US" sz="1800" dirty="0">
              <a:solidFill>
                <a:srgbClr val="002060"/>
              </a:solidFill>
              <a:latin typeface="Calibri" charset="0"/>
            </a:endParaRPr>
          </a:p>
        </p:txBody>
      </p:sp>
    </p:spTree>
    <p:extLst>
      <p:ext uri="{BB962C8B-B14F-4D97-AF65-F5344CB8AC3E}">
        <p14:creationId xmlns:p14="http://schemas.microsoft.com/office/powerpoint/2010/main" val="241729493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hape 11"/>
          <p:cNvSpPr/>
          <p:nvPr/>
        </p:nvSpPr>
        <p:spPr>
          <a:xfrm>
            <a:off x="1879600" y="3429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Current Priorities</a:t>
            </a:r>
          </a:p>
        </p:txBody>
      </p:sp>
      <p:sp>
        <p:nvSpPr>
          <p:cNvPr id="3" name="Shape 15"/>
          <p:cNvSpPr/>
          <p:nvPr/>
        </p:nvSpPr>
        <p:spPr>
          <a:xfrm>
            <a:off x="88900" y="1258699"/>
            <a:ext cx="8710650" cy="537070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81000" lvl="0" indent="-381000">
              <a:spcAft>
                <a:spcPts val="600"/>
              </a:spcAft>
              <a:buSzPct val="100000"/>
              <a:buFont typeface="Arial"/>
              <a:buChar char="•"/>
              <a:defRPr>
                <a:solidFill>
                  <a:srgbClr val="000000"/>
                </a:solidFill>
              </a:defRPr>
            </a:pPr>
            <a:r>
              <a:rPr lang="en-AU" sz="1700" dirty="0">
                <a:solidFill>
                  <a:srgbClr val="002060"/>
                </a:solidFill>
                <a:latin typeface="Arial"/>
                <a:ea typeface="Arial"/>
                <a:cs typeface="Arial"/>
                <a:sym typeface="Arial"/>
              </a:rPr>
              <a:t>CEOS Agencies will continue to enhance their cooperation to </a:t>
            </a:r>
            <a:r>
              <a:rPr lang="en-AU" sz="1700" b="1" u="sng" dirty="0">
                <a:solidFill>
                  <a:srgbClr val="002060"/>
                </a:solidFill>
                <a:latin typeface="Arial"/>
                <a:ea typeface="Arial"/>
                <a:cs typeface="Arial"/>
                <a:sym typeface="Arial"/>
              </a:rPr>
              <a:t>respond effectively to Earth observation users’</a:t>
            </a:r>
            <a:r>
              <a:rPr lang="en-AU" sz="1700" dirty="0">
                <a:solidFill>
                  <a:srgbClr val="002060"/>
                </a:solidFill>
                <a:latin typeface="Arial"/>
                <a:ea typeface="Arial"/>
                <a:cs typeface="Arial"/>
                <a:sym typeface="Arial"/>
              </a:rPr>
              <a:t> needs by achieving integration across the full range of Earth observations, by closing important observational gaps, and by promoting the sharing of CEOS Agency data, and improving access to &amp;</a:t>
            </a:r>
            <a:r>
              <a:rPr lang="en-AU" sz="1700" dirty="0" smtClean="0">
                <a:solidFill>
                  <a:srgbClr val="002060"/>
                </a:solidFill>
                <a:latin typeface="Arial"/>
                <a:ea typeface="Arial"/>
                <a:cs typeface="Arial"/>
                <a:sym typeface="Arial"/>
              </a:rPr>
              <a:t> </a:t>
            </a:r>
            <a:r>
              <a:rPr lang="en-AU" sz="1700" dirty="0">
                <a:solidFill>
                  <a:srgbClr val="002060"/>
                </a:solidFill>
                <a:latin typeface="Arial"/>
                <a:ea typeface="Arial"/>
                <a:cs typeface="Arial"/>
                <a:sym typeface="Arial"/>
              </a:rPr>
              <a:t>use of such data. </a:t>
            </a:r>
          </a:p>
          <a:p>
            <a:pPr marL="381000" lvl="0" indent="-381000">
              <a:spcAft>
                <a:spcPts val="600"/>
              </a:spcAft>
              <a:buSzPct val="100000"/>
              <a:buFont typeface="Arial"/>
              <a:buChar char="•"/>
              <a:defRPr>
                <a:solidFill>
                  <a:srgbClr val="000000"/>
                </a:solidFill>
              </a:defRPr>
            </a:pPr>
            <a:r>
              <a:rPr lang="en-AU" sz="1700" dirty="0">
                <a:solidFill>
                  <a:srgbClr val="002060"/>
                </a:solidFill>
                <a:latin typeface="Arial"/>
                <a:ea typeface="Arial"/>
                <a:cs typeface="Arial"/>
                <a:sym typeface="Arial"/>
              </a:rPr>
              <a:t>CEOS will support more effective societal decision making in the areas of </a:t>
            </a:r>
            <a:r>
              <a:rPr lang="en-AU" sz="1700" b="1" u="sng" dirty="0">
                <a:solidFill>
                  <a:srgbClr val="002060"/>
                </a:solidFill>
                <a:latin typeface="Arial"/>
                <a:ea typeface="Arial"/>
                <a:cs typeface="Arial"/>
                <a:sym typeface="Arial"/>
              </a:rPr>
              <a:t>climate monitoring and research; carbon observations, including observations to support the effective monitoring and management of the world’s forested regions; food security; disaster risk management; biodiversity; capacity building; and data availability and access. </a:t>
            </a:r>
          </a:p>
          <a:p>
            <a:pPr marL="381000" lvl="0" indent="-381000">
              <a:spcAft>
                <a:spcPts val="600"/>
              </a:spcAft>
              <a:buSzPct val="100000"/>
              <a:buFont typeface="Arial"/>
              <a:buChar char="•"/>
              <a:defRPr>
                <a:solidFill>
                  <a:srgbClr val="000000"/>
                </a:solidFill>
              </a:defRPr>
            </a:pPr>
            <a:r>
              <a:rPr lang="en-AU" sz="1700" dirty="0">
                <a:solidFill>
                  <a:srgbClr val="002060"/>
                </a:solidFill>
                <a:latin typeface="Arial"/>
                <a:ea typeface="Arial"/>
                <a:cs typeface="Arial"/>
                <a:sym typeface="Arial"/>
              </a:rPr>
              <a:t>CEOS Working Groups and Virtual Constellations will </a:t>
            </a:r>
            <a:r>
              <a:rPr lang="en-AU" sz="1700" b="1" u="sng" dirty="0">
                <a:solidFill>
                  <a:srgbClr val="002060"/>
                </a:solidFill>
                <a:latin typeface="Arial"/>
                <a:ea typeface="Arial"/>
                <a:cs typeface="Arial"/>
                <a:sym typeface="Arial"/>
              </a:rPr>
              <a:t>expand their technical and scientific coordination</a:t>
            </a:r>
            <a:r>
              <a:rPr lang="en-AU" sz="1700" dirty="0">
                <a:solidFill>
                  <a:srgbClr val="002060"/>
                </a:solidFill>
                <a:latin typeface="Arial"/>
                <a:ea typeface="Arial"/>
                <a:cs typeface="Arial"/>
                <a:sym typeface="Arial"/>
              </a:rPr>
              <a:t> to support these priorities, and improve the overall level of complementarity and compatibility of their Earth observation and data management systems for societal benefit. </a:t>
            </a:r>
          </a:p>
          <a:p>
            <a:pPr marL="381000" lvl="0" indent="-381000">
              <a:spcAft>
                <a:spcPts val="600"/>
              </a:spcAft>
              <a:buSzPct val="100000"/>
              <a:buFont typeface="Arial"/>
              <a:buChar char="•"/>
              <a:defRPr>
                <a:solidFill>
                  <a:srgbClr val="000000"/>
                </a:solidFill>
              </a:defRPr>
            </a:pPr>
            <a:r>
              <a:rPr lang="en-AU" sz="1700" dirty="0">
                <a:solidFill>
                  <a:srgbClr val="002060"/>
                </a:solidFill>
                <a:latin typeface="Arial"/>
                <a:ea typeface="Arial"/>
                <a:cs typeface="Arial"/>
                <a:sym typeface="Arial"/>
              </a:rPr>
              <a:t>CEOS will consider other requests from external stakeholders and determine what, if any, support is possible and appropriate. CEOS will also continue its </a:t>
            </a:r>
            <a:r>
              <a:rPr lang="en-AU" sz="1700" b="1" u="sng" dirty="0">
                <a:solidFill>
                  <a:srgbClr val="002060"/>
                </a:solidFill>
                <a:latin typeface="Arial"/>
                <a:ea typeface="Arial"/>
                <a:cs typeface="Arial"/>
                <a:sym typeface="Arial"/>
              </a:rPr>
              <a:t>outreach and communications efforts</a:t>
            </a:r>
            <a:r>
              <a:rPr lang="en-AU" sz="1700" dirty="0">
                <a:solidFill>
                  <a:srgbClr val="002060"/>
                </a:solidFill>
                <a:latin typeface="Arial"/>
                <a:ea typeface="Arial"/>
                <a:cs typeface="Arial"/>
                <a:sym typeface="Arial"/>
              </a:rPr>
              <a:t>. </a:t>
            </a:r>
          </a:p>
          <a:p>
            <a:pPr marL="381000" lvl="0" indent="-381000">
              <a:spcAft>
                <a:spcPts val="600"/>
              </a:spcAft>
              <a:buSzPct val="100000"/>
              <a:buFont typeface="Arial"/>
              <a:buChar char="•"/>
              <a:defRPr>
                <a:solidFill>
                  <a:srgbClr val="000000"/>
                </a:solidFill>
              </a:defRPr>
            </a:pPr>
            <a:r>
              <a:rPr lang="en-AU" sz="1700" dirty="0">
                <a:solidFill>
                  <a:srgbClr val="002060"/>
                </a:solidFill>
                <a:latin typeface="Arial"/>
                <a:ea typeface="Arial"/>
                <a:cs typeface="Arial"/>
                <a:sym typeface="Arial"/>
              </a:rPr>
              <a:t>As it executes these activities, </a:t>
            </a:r>
            <a:r>
              <a:rPr lang="en-AU" sz="1700" b="1" u="sng" dirty="0">
                <a:solidFill>
                  <a:srgbClr val="002060"/>
                </a:solidFill>
                <a:latin typeface="Arial"/>
                <a:ea typeface="Arial"/>
                <a:cs typeface="Arial"/>
                <a:sym typeface="Arial"/>
              </a:rPr>
              <a:t>CEOS will operate in accordance with the guidance provided in the CEOS </a:t>
            </a:r>
            <a:r>
              <a:rPr lang="en-AU" sz="1700" b="1" dirty="0">
                <a:solidFill>
                  <a:srgbClr val="002060"/>
                </a:solidFill>
                <a:latin typeface="Arial"/>
                <a:ea typeface="Arial"/>
                <a:cs typeface="Arial"/>
                <a:sym typeface="Arial"/>
              </a:rPr>
              <a:t>Governance and Processes </a:t>
            </a:r>
            <a:r>
              <a:rPr lang="en-AU" sz="1700" dirty="0">
                <a:solidFill>
                  <a:srgbClr val="002060"/>
                </a:solidFill>
                <a:latin typeface="Arial"/>
                <a:ea typeface="Arial"/>
                <a:cs typeface="Arial"/>
                <a:sym typeface="Arial"/>
              </a:rPr>
              <a:t>document regarding the organization’s structure, processes, and stakeholder relations</a:t>
            </a:r>
            <a:r>
              <a:rPr lang="en-AU" sz="1700" dirty="0" smtClean="0">
                <a:solidFill>
                  <a:srgbClr val="002060"/>
                </a:solidFill>
                <a:latin typeface="Arial"/>
                <a:ea typeface="Arial"/>
                <a:cs typeface="Arial"/>
                <a:sym typeface="Arial"/>
              </a:rPr>
              <a:t>.</a:t>
            </a:r>
            <a:endParaRPr lang="en-AU" sz="1700" dirty="0">
              <a:solidFill>
                <a:srgbClr val="002060"/>
              </a:solidFill>
              <a:latin typeface="Arial"/>
              <a:ea typeface="Arial"/>
              <a:cs typeface="Arial"/>
              <a:sym typeface="Arial"/>
            </a:endParaRPr>
          </a:p>
        </p:txBody>
      </p:sp>
    </p:spTree>
    <p:extLst>
      <p:ext uri="{BB962C8B-B14F-4D97-AF65-F5344CB8AC3E}">
        <p14:creationId xmlns:p14="http://schemas.microsoft.com/office/powerpoint/2010/main" val="164164200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658" y="1683603"/>
            <a:ext cx="9067800" cy="1200329"/>
          </a:xfrm>
          <a:prstGeom prst="rect">
            <a:avLst/>
          </a:prstGeom>
          <a:solidFill>
            <a:schemeClr val="accent4">
              <a:lumMod val="25000"/>
              <a:lumOff val="75000"/>
            </a:schemeClr>
          </a:solidFill>
          <a:ln>
            <a:solidFill>
              <a:schemeClr val="accent4">
                <a:lumMod val="75000"/>
                <a:lumOff val="2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solidFill>
                  <a:srgbClr val="002060"/>
                </a:solidFill>
                <a:latin typeface="Arial Black" pitchFamily="34" charset="0"/>
              </a:rPr>
              <a:t>CEOS ensures international coordination of civil space-based Earth observation programs and promotes exchange of data to optimize societal benefit and inform decision making for securing a prosperous and sustainable future for humankind.</a:t>
            </a:r>
            <a:endParaRPr lang="en-US" dirty="0">
              <a:solidFill>
                <a:srgbClr val="002060"/>
              </a:solidFill>
              <a:latin typeface="Arial Black" pitchFamily="34" charset="0"/>
            </a:endParaRPr>
          </a:p>
        </p:txBody>
      </p:sp>
      <p:sp>
        <p:nvSpPr>
          <p:cNvPr id="3" name="TextBox 2"/>
          <p:cNvSpPr txBox="1"/>
          <p:nvPr/>
        </p:nvSpPr>
        <p:spPr>
          <a:xfrm>
            <a:off x="35379" y="3472517"/>
            <a:ext cx="9067800" cy="3046988"/>
          </a:xfrm>
          <a:prstGeom prst="rect">
            <a:avLst/>
          </a:prstGeom>
          <a:solidFill>
            <a:schemeClr val="accent4">
              <a:lumMod val="25000"/>
              <a:lumOff val="75000"/>
            </a:schemeClr>
          </a:solidFill>
          <a:ln>
            <a:solidFill>
              <a:schemeClr val="accent4">
                <a:lumMod val="75000"/>
                <a:lumOff val="2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lvl1pPr algn="ctr">
              <a:defRPr>
                <a:solidFill>
                  <a:schemeClr val="accent6">
                    <a:lumMod val="50000"/>
                  </a:schemeClr>
                </a:solidFill>
                <a:latin typeface="Arial Black" pitchFamily="34" charset="0"/>
              </a:defRPr>
            </a:lvl1pPr>
          </a:lstStyle>
          <a:p>
            <a:pPr marL="342900" indent="-342900" algn="l">
              <a:buFont typeface="+mj-lt"/>
              <a:buAutoNum type="arabicPeriod"/>
            </a:pPr>
            <a:r>
              <a:rPr lang="en-US" sz="1600" dirty="0">
                <a:solidFill>
                  <a:srgbClr val="002060"/>
                </a:solidFill>
              </a:rPr>
              <a:t>To optimize the benefits of space-based Earth observation through cooperation of CEOS Agencies in mission planning and in the development of compatible data products, formats, services, applications and policies.</a:t>
            </a:r>
          </a:p>
          <a:p>
            <a:pPr marL="342900" indent="-342900" algn="l">
              <a:buFont typeface="+mj-lt"/>
              <a:buAutoNum type="arabicPeriod"/>
            </a:pPr>
            <a:r>
              <a:rPr lang="en-US" sz="1600" dirty="0">
                <a:solidFill>
                  <a:srgbClr val="002060"/>
                </a:solidFill>
              </a:rPr>
              <a:t>To aid both CEOS Agencies and the international community by, among other things, serving as the focal point for international coordination of space-based Earth observation activities, including the Group on Earth Observations and entities related to global change.</a:t>
            </a:r>
          </a:p>
          <a:p>
            <a:pPr marL="342900" indent="-342900" algn="l">
              <a:buFont typeface="+mj-lt"/>
              <a:buAutoNum type="arabicPeriod"/>
            </a:pPr>
            <a:r>
              <a:rPr lang="en-US" sz="1600" dirty="0">
                <a:solidFill>
                  <a:srgbClr val="002060"/>
                </a:solidFill>
              </a:rPr>
              <a:t>To exchange policy and technical information to encourage complementarity and compatibility among space-based Earth observation systems currently in service or development, and the data received from them, as well as address issues of common interest across the spectrum of Earth observation satellite missions.</a:t>
            </a:r>
          </a:p>
        </p:txBody>
      </p:sp>
      <p:sp>
        <p:nvSpPr>
          <p:cNvPr id="4" name="TextBox 3"/>
          <p:cNvSpPr txBox="1"/>
          <p:nvPr/>
        </p:nvSpPr>
        <p:spPr>
          <a:xfrm>
            <a:off x="35379" y="1295400"/>
            <a:ext cx="9067800" cy="369332"/>
          </a:xfrm>
          <a:prstGeom prst="rect">
            <a:avLst/>
          </a:prstGeom>
          <a:solidFill>
            <a:srgbClr val="002060"/>
          </a:solidFill>
          <a:ln>
            <a:solidFill>
              <a:schemeClr val="accent4">
                <a:lumMod val="75000"/>
                <a:lumOff val="2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solidFill>
                  <a:srgbClr val="FFFFFF"/>
                </a:solidFill>
                <a:latin typeface="Arial Black" pitchFamily="34" charset="0"/>
              </a:rPr>
              <a:t>Mission</a:t>
            </a:r>
            <a:endParaRPr lang="en-US" dirty="0">
              <a:solidFill>
                <a:srgbClr val="FFFFFF"/>
              </a:solidFill>
              <a:latin typeface="Arial Black" pitchFamily="34" charset="0"/>
            </a:endParaRPr>
          </a:p>
        </p:txBody>
      </p:sp>
      <p:sp>
        <p:nvSpPr>
          <p:cNvPr id="5" name="TextBox 4"/>
          <p:cNvSpPr txBox="1"/>
          <p:nvPr/>
        </p:nvSpPr>
        <p:spPr>
          <a:xfrm>
            <a:off x="35379" y="3105150"/>
            <a:ext cx="9067800" cy="369332"/>
          </a:xfrm>
          <a:prstGeom prst="rect">
            <a:avLst/>
          </a:prstGeom>
          <a:solidFill>
            <a:srgbClr val="002060"/>
          </a:solidFill>
          <a:ln>
            <a:solidFill>
              <a:schemeClr val="accent4">
                <a:lumMod val="75000"/>
                <a:lumOff val="2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lvl1pPr>
              <a:defRPr>
                <a:solidFill>
                  <a:srgbClr val="FFFFFF"/>
                </a:solidFill>
                <a:latin typeface="Arial Black" pitchFamily="34" charset="0"/>
              </a:defRPr>
            </a:lvl1pPr>
          </a:lstStyle>
          <a:p>
            <a:r>
              <a:rPr lang="en-US" dirty="0"/>
              <a:t>Three Primary Objectives</a:t>
            </a:r>
          </a:p>
        </p:txBody>
      </p:sp>
      <p:sp>
        <p:nvSpPr>
          <p:cNvPr id="6" name="Shape 11"/>
          <p:cNvSpPr/>
          <p:nvPr/>
        </p:nvSpPr>
        <p:spPr>
          <a:xfrm>
            <a:off x="1905000" y="304800"/>
            <a:ext cx="4810858"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AU" sz="2800" i="1" dirty="0" smtClean="0">
                <a:solidFill>
                  <a:srgbClr val="FFFFFF"/>
                </a:solidFill>
                <a:latin typeface="Arial Bold"/>
                <a:ea typeface="Arial Bold"/>
                <a:cs typeface="Arial Bold"/>
                <a:sym typeface="Arial Bold"/>
              </a:rPr>
              <a:t>Mission and Objectives</a:t>
            </a:r>
          </a:p>
        </p:txBody>
      </p:sp>
    </p:spTree>
    <p:extLst>
      <p:ext uri="{BB962C8B-B14F-4D97-AF65-F5344CB8AC3E}">
        <p14:creationId xmlns:p14="http://schemas.microsoft.com/office/powerpoint/2010/main" val="1781438952"/>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2724"/>
          <a:stretch/>
        </p:blipFill>
        <p:spPr>
          <a:xfrm>
            <a:off x="2057400" y="1193800"/>
            <a:ext cx="5281717" cy="5588000"/>
          </a:xfrm>
          <a:prstGeom prst="rect">
            <a:avLst/>
          </a:prstGeom>
        </p:spPr>
      </p:pic>
      <p:sp>
        <p:nvSpPr>
          <p:cNvPr id="3" name="Shape 11"/>
          <p:cNvSpPr/>
          <p:nvPr/>
        </p:nvSpPr>
        <p:spPr>
          <a:xfrm>
            <a:off x="1905000" y="304800"/>
            <a:ext cx="4810858"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AU" sz="2800" i="1" dirty="0" smtClean="0">
                <a:solidFill>
                  <a:srgbClr val="FFFFFF"/>
                </a:solidFill>
                <a:latin typeface="Arial Bold"/>
                <a:ea typeface="Arial Bold"/>
                <a:cs typeface="Arial Bold"/>
                <a:sym typeface="Arial Bold"/>
              </a:rPr>
              <a:t>Organizational Structure</a:t>
            </a:r>
          </a:p>
        </p:txBody>
      </p:sp>
    </p:spTree>
    <p:extLst>
      <p:ext uri="{BB962C8B-B14F-4D97-AF65-F5344CB8AC3E}">
        <p14:creationId xmlns:p14="http://schemas.microsoft.com/office/powerpoint/2010/main" val="160125159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429" y="5858470"/>
            <a:ext cx="9067800" cy="923330"/>
          </a:xfrm>
          <a:prstGeom prst="rect">
            <a:avLst/>
          </a:prstGeom>
          <a:solidFill>
            <a:schemeClr val="accent4">
              <a:lumMod val="25000"/>
              <a:lumOff val="75000"/>
            </a:schemeClr>
          </a:solidFill>
          <a:ln>
            <a:solidFill>
              <a:schemeClr val="accent4">
                <a:lumMod val="75000"/>
                <a:lumOff val="2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lvl1pPr algn="ctr">
              <a:defRPr>
                <a:solidFill>
                  <a:schemeClr val="accent6">
                    <a:lumMod val="50000"/>
                  </a:schemeClr>
                </a:solidFill>
                <a:latin typeface="Arial Black" pitchFamily="34" charset="0"/>
              </a:defRPr>
            </a:lvl1pPr>
          </a:lstStyle>
          <a:p>
            <a:r>
              <a:rPr lang="en-US" dirty="0">
                <a:solidFill>
                  <a:srgbClr val="002060"/>
                </a:solidFill>
              </a:rPr>
              <a:t>SIT provides strategic guidance on the direction, progress, and status of implementation activities in relation to the established priorities, commitments, and partnerships of the CEOS organization.</a:t>
            </a:r>
          </a:p>
        </p:txBody>
      </p:sp>
      <p:sp>
        <p:nvSpPr>
          <p:cNvPr id="3" name="Shape 15"/>
          <p:cNvSpPr/>
          <p:nvPr/>
        </p:nvSpPr>
        <p:spPr>
          <a:xfrm>
            <a:off x="233004" y="1220034"/>
            <a:ext cx="8710650" cy="470898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81000" lvl="0" indent="-381000">
              <a:buSzPct val="100000"/>
              <a:buFont typeface="Arial"/>
              <a:buChar char="•"/>
              <a:defRPr>
                <a:solidFill>
                  <a:srgbClr val="000000"/>
                </a:solidFill>
              </a:defRPr>
            </a:pPr>
            <a:r>
              <a:rPr lang="en-AU" sz="2000" dirty="0">
                <a:solidFill>
                  <a:srgbClr val="002060"/>
                </a:solidFill>
                <a:latin typeface="Arial"/>
                <a:ea typeface="Arial"/>
                <a:cs typeface="Arial"/>
                <a:sym typeface="Arial"/>
              </a:rPr>
              <a:t>Created in 1996 to advance the involvement of CEOS in the development of the Integrated Global Observing System (IGOS)</a:t>
            </a:r>
          </a:p>
          <a:p>
            <a:pPr marL="381000" lvl="0" indent="-381000">
              <a:buSzPct val="100000"/>
              <a:buFont typeface="Arial"/>
              <a:buChar char="•"/>
              <a:defRPr>
                <a:solidFill>
                  <a:srgbClr val="000000"/>
                </a:solidFill>
              </a:defRPr>
            </a:pPr>
            <a:endParaRPr lang="en-AU" sz="2000" dirty="0">
              <a:solidFill>
                <a:srgbClr val="002060"/>
              </a:solidFill>
              <a:latin typeface="Arial"/>
              <a:ea typeface="Arial"/>
              <a:cs typeface="Arial"/>
              <a:sym typeface="Arial"/>
            </a:endParaRPr>
          </a:p>
          <a:p>
            <a:pPr marL="381000" lvl="0" indent="-381000">
              <a:buSzPct val="100000"/>
              <a:buFont typeface="Arial"/>
              <a:buChar char="•"/>
              <a:defRPr>
                <a:solidFill>
                  <a:srgbClr val="000000"/>
                </a:solidFill>
              </a:defRPr>
            </a:pPr>
            <a:r>
              <a:rPr lang="en-AU" sz="2000" dirty="0">
                <a:solidFill>
                  <a:srgbClr val="002060"/>
                </a:solidFill>
                <a:latin typeface="Arial"/>
                <a:ea typeface="Arial"/>
                <a:cs typeface="Arial"/>
                <a:sym typeface="Arial"/>
              </a:rPr>
              <a:t>Plays a central role in coordination of existing and future missions of CEOS Agencies in support of GEO, GCOS, WMO, UNFCCC, etc.</a:t>
            </a:r>
          </a:p>
          <a:p>
            <a:pPr marL="381000" lvl="0" indent="-381000">
              <a:buSzPct val="100000"/>
              <a:buFont typeface="Arial"/>
              <a:buChar char="•"/>
              <a:defRPr>
                <a:solidFill>
                  <a:srgbClr val="000000"/>
                </a:solidFill>
              </a:defRPr>
            </a:pPr>
            <a:endParaRPr lang="en-AU" sz="2000" dirty="0">
              <a:solidFill>
                <a:srgbClr val="002060"/>
              </a:solidFill>
              <a:latin typeface="Arial"/>
              <a:ea typeface="Arial"/>
              <a:cs typeface="Arial"/>
              <a:sym typeface="Arial"/>
            </a:endParaRPr>
          </a:p>
          <a:p>
            <a:pPr marL="381000" lvl="0" indent="-381000">
              <a:buSzPct val="100000"/>
              <a:buFont typeface="Arial"/>
              <a:buChar char="•"/>
              <a:defRPr>
                <a:solidFill>
                  <a:srgbClr val="000000"/>
                </a:solidFill>
              </a:defRPr>
            </a:pPr>
            <a:r>
              <a:rPr lang="en-AU" sz="2000" dirty="0">
                <a:solidFill>
                  <a:srgbClr val="002060"/>
                </a:solidFill>
                <a:latin typeface="Arial"/>
                <a:ea typeface="Arial"/>
                <a:cs typeface="Arial"/>
                <a:sym typeface="Arial"/>
              </a:rPr>
              <a:t>Comprised of the Principals of CEOS </a:t>
            </a:r>
            <a:r>
              <a:rPr lang="en-AU" sz="2000" dirty="0" smtClean="0">
                <a:solidFill>
                  <a:srgbClr val="002060"/>
                </a:solidFill>
                <a:latin typeface="Arial"/>
                <a:ea typeface="Arial"/>
                <a:cs typeface="Arial"/>
                <a:sym typeface="Arial"/>
              </a:rPr>
              <a:t>Members and </a:t>
            </a:r>
            <a:r>
              <a:rPr lang="en-AU" sz="2000" dirty="0">
                <a:solidFill>
                  <a:srgbClr val="002060"/>
                </a:solidFill>
                <a:latin typeface="Arial"/>
                <a:ea typeface="Arial"/>
                <a:cs typeface="Arial"/>
                <a:sym typeface="Arial"/>
              </a:rPr>
              <a:t>some Associates with the authority to commit Agency support to initiatives</a:t>
            </a:r>
          </a:p>
          <a:p>
            <a:pPr marL="381000" lvl="0" indent="-381000">
              <a:buSzPct val="100000"/>
              <a:buFont typeface="Arial"/>
              <a:buChar char="•"/>
              <a:defRPr>
                <a:solidFill>
                  <a:srgbClr val="000000"/>
                </a:solidFill>
              </a:defRPr>
            </a:pPr>
            <a:endParaRPr lang="en-AU" sz="2000" dirty="0">
              <a:solidFill>
                <a:srgbClr val="002060"/>
              </a:solidFill>
              <a:latin typeface="Arial"/>
              <a:ea typeface="Arial"/>
              <a:cs typeface="Arial"/>
              <a:sym typeface="Arial"/>
            </a:endParaRPr>
          </a:p>
          <a:p>
            <a:pPr marL="381000" lvl="0" indent="-381000">
              <a:buSzPct val="100000"/>
              <a:buFont typeface="Arial"/>
              <a:buChar char="•"/>
              <a:defRPr>
                <a:solidFill>
                  <a:srgbClr val="000000"/>
                </a:solidFill>
              </a:defRPr>
            </a:pPr>
            <a:r>
              <a:rPr lang="en-AU" sz="2000" dirty="0">
                <a:solidFill>
                  <a:srgbClr val="002060"/>
                </a:solidFill>
                <a:latin typeface="Arial"/>
                <a:ea typeface="Arial"/>
                <a:cs typeface="Arial"/>
                <a:sym typeface="Arial"/>
              </a:rPr>
              <a:t>SIT Chair Key </a:t>
            </a:r>
            <a:r>
              <a:rPr lang="en-AU" sz="2000" dirty="0" smtClean="0">
                <a:solidFill>
                  <a:srgbClr val="002060"/>
                </a:solidFill>
                <a:latin typeface="Arial"/>
                <a:ea typeface="Arial"/>
                <a:cs typeface="Arial"/>
                <a:sym typeface="Arial"/>
              </a:rPr>
              <a:t>Responsibilities:</a:t>
            </a:r>
            <a:endParaRPr lang="en-AU" sz="2000" dirty="0">
              <a:solidFill>
                <a:srgbClr val="002060"/>
              </a:solidFill>
              <a:latin typeface="Arial"/>
              <a:ea typeface="Arial"/>
              <a:cs typeface="Arial"/>
              <a:sym typeface="Arial"/>
            </a:endParaRP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Lead CEOS interaction with GEO/GEOSS and strengthen linkages to GEO and implementing the space segment of GEOSS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Oversee the activities of the CEOS Virtual Constellations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Work to accomplish grater synergy between the research satellite and operational satellite communities</a:t>
            </a:r>
          </a:p>
        </p:txBody>
      </p:sp>
      <p:sp>
        <p:nvSpPr>
          <p:cNvPr id="4" name="Shape 11"/>
          <p:cNvSpPr/>
          <p:nvPr/>
        </p:nvSpPr>
        <p:spPr>
          <a:xfrm>
            <a:off x="1905000" y="120650"/>
            <a:ext cx="4810858"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Strategic Implementation Team (SIT)</a:t>
            </a:r>
          </a:p>
        </p:txBody>
      </p:sp>
    </p:spTree>
    <p:extLst>
      <p:ext uri="{BB962C8B-B14F-4D97-AF65-F5344CB8AC3E}">
        <p14:creationId xmlns:p14="http://schemas.microsoft.com/office/powerpoint/2010/main" val="5770775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905000" y="330200"/>
            <a:ext cx="4810858"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CEOS Virtual Constellations</a:t>
            </a:r>
          </a:p>
        </p:txBody>
      </p:sp>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87" y="5732463"/>
            <a:ext cx="1268413"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587" y="4603750"/>
            <a:ext cx="797401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133600" y="5890736"/>
            <a:ext cx="6781801" cy="738664"/>
          </a:xfrm>
          <a:prstGeom prst="rect">
            <a:avLst/>
          </a:prstGeom>
          <a:solidFill>
            <a:schemeClr val="accent4">
              <a:lumMod val="25000"/>
              <a:lumOff val="75000"/>
            </a:schemeClr>
          </a:solidFill>
          <a:ln>
            <a:solidFill>
              <a:schemeClr val="accent4">
                <a:lumMod val="75000"/>
                <a:lumOff val="2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lvl1pPr algn="ctr">
              <a:defRPr>
                <a:solidFill>
                  <a:schemeClr val="accent6">
                    <a:lumMod val="50000"/>
                  </a:schemeClr>
                </a:solidFill>
                <a:latin typeface="Arial Black" pitchFamily="34" charset="0"/>
              </a:defRPr>
            </a:lvl1pPr>
          </a:lstStyle>
          <a:p>
            <a:r>
              <a:rPr lang="en-US" sz="1400" dirty="0">
                <a:solidFill>
                  <a:srgbClr val="002060"/>
                </a:solidFill>
              </a:rPr>
              <a:t>A Virtual Constellation is a set of space and ground segment capabilities operating together in a coordinated manner to meet a combined and common set of Earth observation requirements.</a:t>
            </a:r>
          </a:p>
        </p:txBody>
      </p:sp>
      <p:sp>
        <p:nvSpPr>
          <p:cNvPr id="6" name="Rectangle 5"/>
          <p:cNvSpPr/>
          <p:nvPr/>
        </p:nvSpPr>
        <p:spPr>
          <a:xfrm>
            <a:off x="2006600" y="5116512"/>
            <a:ext cx="1133138" cy="558007"/>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i="1" dirty="0" smtClean="0">
                <a:solidFill>
                  <a:srgbClr val="FF0000"/>
                </a:solidFill>
              </a:rPr>
              <a:t>Re-focus underway</a:t>
            </a:r>
            <a:endParaRPr lang="en-AU" sz="1600" i="1" dirty="0">
              <a:solidFill>
                <a:srgbClr val="FF0000"/>
              </a:solidFill>
            </a:endParaRPr>
          </a:p>
        </p:txBody>
      </p:sp>
      <p:sp>
        <p:nvSpPr>
          <p:cNvPr id="7" name="Shape 15"/>
          <p:cNvSpPr/>
          <p:nvPr/>
        </p:nvSpPr>
        <p:spPr>
          <a:xfrm>
            <a:off x="233004" y="1168400"/>
            <a:ext cx="8710650" cy="338554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81000" lvl="0" indent="-381000">
              <a:buSzPct val="100000"/>
              <a:buFont typeface="Arial"/>
              <a:buChar char="•"/>
              <a:defRPr>
                <a:solidFill>
                  <a:srgbClr val="000000"/>
                </a:solidFill>
              </a:defRPr>
            </a:pPr>
            <a:r>
              <a:rPr lang="en-AU" sz="2000" dirty="0" smtClean="0">
                <a:solidFill>
                  <a:srgbClr val="002060"/>
                </a:solidFill>
                <a:latin typeface="Arial"/>
                <a:ea typeface="Arial"/>
                <a:cs typeface="Arial"/>
                <a:sym typeface="Arial"/>
              </a:rPr>
              <a:t>Demonstrate </a:t>
            </a:r>
            <a:r>
              <a:rPr lang="en-AU" sz="2000" dirty="0">
                <a:solidFill>
                  <a:srgbClr val="002060"/>
                </a:solidFill>
                <a:latin typeface="Arial"/>
                <a:ea typeface="Arial"/>
                <a:cs typeface="Arial"/>
                <a:sym typeface="Arial"/>
              </a:rPr>
              <a:t>the value of collaborative partnerships in addressing key observational gaps and bridging multiple GEO Societal Benefit Areas while maintaining the independence of individual contributions</a:t>
            </a:r>
          </a:p>
          <a:p>
            <a:pPr lvl="0">
              <a:buSzPct val="100000"/>
              <a:defRPr>
                <a:solidFill>
                  <a:srgbClr val="000000"/>
                </a:solidFill>
              </a:defRPr>
            </a:pPr>
            <a:endParaRPr lang="en-AU" sz="2000" dirty="0">
              <a:solidFill>
                <a:srgbClr val="002060"/>
              </a:solidFill>
              <a:latin typeface="Arial"/>
              <a:ea typeface="Arial"/>
              <a:cs typeface="Arial"/>
              <a:sym typeface="Arial"/>
            </a:endParaRPr>
          </a:p>
          <a:p>
            <a:pPr marL="381000" lvl="0" indent="-381000">
              <a:buSzPct val="100000"/>
              <a:buFont typeface="Arial"/>
              <a:buChar char="•"/>
              <a:defRPr>
                <a:solidFill>
                  <a:srgbClr val="000000"/>
                </a:solidFill>
              </a:defRPr>
            </a:pPr>
            <a:r>
              <a:rPr lang="en-AU" sz="2000" dirty="0">
                <a:solidFill>
                  <a:srgbClr val="002060"/>
                </a:solidFill>
                <a:latin typeface="Arial"/>
                <a:ea typeface="Arial"/>
                <a:cs typeface="Arial"/>
                <a:sym typeface="Arial"/>
              </a:rPr>
              <a:t>Focus dialogue from “all topics/all agencies” to </a:t>
            </a:r>
            <a:r>
              <a:rPr lang="en-AU" sz="2000" dirty="0" smtClean="0">
                <a:solidFill>
                  <a:srgbClr val="002060"/>
                </a:solidFill>
                <a:latin typeface="Arial"/>
                <a:ea typeface="Arial"/>
                <a:cs typeface="Arial"/>
                <a:sym typeface="Arial"/>
              </a:rPr>
              <a:t>small, specialized </a:t>
            </a:r>
            <a:r>
              <a:rPr lang="en-AU" sz="2000" dirty="0">
                <a:solidFill>
                  <a:srgbClr val="002060"/>
                </a:solidFill>
                <a:latin typeface="Arial"/>
                <a:ea typeface="Arial"/>
                <a:cs typeface="Arial"/>
                <a:sym typeface="Arial"/>
              </a:rPr>
              <a:t>groups</a:t>
            </a:r>
          </a:p>
          <a:p>
            <a:pPr marL="381000" lvl="0" indent="-381000">
              <a:buSzPct val="100000"/>
              <a:buFont typeface="Arial"/>
              <a:buChar char="•"/>
              <a:defRPr>
                <a:solidFill>
                  <a:srgbClr val="000000"/>
                </a:solidFill>
              </a:defRPr>
            </a:pPr>
            <a:endParaRPr lang="en-AU" sz="2000" dirty="0">
              <a:solidFill>
                <a:srgbClr val="002060"/>
              </a:solidFill>
              <a:latin typeface="Arial"/>
              <a:ea typeface="Arial"/>
              <a:cs typeface="Arial"/>
              <a:sym typeface="Arial"/>
            </a:endParaRPr>
          </a:p>
          <a:p>
            <a:pPr marL="381000" lvl="0" indent="-381000">
              <a:buSzPct val="100000"/>
              <a:buFont typeface="Arial"/>
              <a:buChar char="•"/>
              <a:defRPr>
                <a:solidFill>
                  <a:srgbClr val="000000"/>
                </a:solidFill>
              </a:defRPr>
            </a:pPr>
            <a:r>
              <a:rPr lang="en-AU" sz="2000" dirty="0">
                <a:solidFill>
                  <a:srgbClr val="002060"/>
                </a:solidFill>
                <a:latin typeface="Arial"/>
                <a:ea typeface="Arial"/>
                <a:cs typeface="Arial"/>
                <a:sym typeface="Arial"/>
              </a:rPr>
              <a:t>Guidance for design and development of future systems to meet the broad spectrum of EO requirements</a:t>
            </a:r>
          </a:p>
          <a:p>
            <a:pPr marL="838200" lvl="1" indent="-381000">
              <a:buSzPct val="100000"/>
              <a:buFont typeface="Arial"/>
              <a:buChar char="•"/>
              <a:defRPr>
                <a:solidFill>
                  <a:srgbClr val="000000"/>
                </a:solidFill>
              </a:defRPr>
            </a:pPr>
            <a:r>
              <a:rPr lang="en-AU" dirty="0">
                <a:solidFill>
                  <a:srgbClr val="002060"/>
                </a:solidFill>
                <a:latin typeface="Arial"/>
                <a:ea typeface="Arial"/>
                <a:cs typeface="Arial"/>
                <a:sym typeface="Arial"/>
              </a:rPr>
              <a:t>Avoid duplication and overlap in EO efforts</a:t>
            </a:r>
          </a:p>
          <a:p>
            <a:pPr marL="838200" lvl="1" indent="-381000">
              <a:buSzPct val="100000"/>
              <a:buFont typeface="Arial"/>
              <a:buChar char="•"/>
              <a:defRPr>
                <a:solidFill>
                  <a:srgbClr val="000000"/>
                </a:solidFill>
              </a:defRPr>
            </a:pPr>
            <a:r>
              <a:rPr lang="en-AU" dirty="0">
                <a:solidFill>
                  <a:srgbClr val="002060"/>
                </a:solidFill>
                <a:latin typeface="Arial"/>
                <a:ea typeface="Arial"/>
                <a:cs typeface="Arial"/>
                <a:sym typeface="Arial"/>
              </a:rPr>
              <a:t>Close information gaps for GEO SBAs</a:t>
            </a:r>
          </a:p>
          <a:p>
            <a:pPr marL="838200" lvl="1" indent="-381000">
              <a:buSzPct val="100000"/>
              <a:buFont typeface="Arial"/>
              <a:buChar char="•"/>
              <a:defRPr>
                <a:solidFill>
                  <a:srgbClr val="000000"/>
                </a:solidFill>
              </a:defRPr>
            </a:pPr>
            <a:r>
              <a:rPr lang="en-AU" dirty="0">
                <a:solidFill>
                  <a:srgbClr val="002060"/>
                </a:solidFill>
                <a:latin typeface="Arial"/>
                <a:ea typeface="Arial"/>
                <a:cs typeface="Arial"/>
                <a:sym typeface="Arial"/>
              </a:rPr>
              <a:t>Establish and sustain global EO coverage and data availability</a:t>
            </a:r>
          </a:p>
        </p:txBody>
      </p:sp>
    </p:spTree>
    <p:extLst>
      <p:ext uri="{BB962C8B-B14F-4D97-AF65-F5344CB8AC3E}">
        <p14:creationId xmlns:p14="http://schemas.microsoft.com/office/powerpoint/2010/main" val="211912695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5"/>
          <p:cNvSpPr/>
          <p:nvPr/>
        </p:nvSpPr>
        <p:spPr>
          <a:xfrm>
            <a:off x="233004" y="1206500"/>
            <a:ext cx="8710650" cy="495520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buSzPct val="100000"/>
              <a:defRPr>
                <a:solidFill>
                  <a:srgbClr val="000000"/>
                </a:solidFill>
              </a:defRPr>
            </a:pPr>
            <a:r>
              <a:rPr lang="en-AU" sz="2000" b="1" dirty="0">
                <a:solidFill>
                  <a:srgbClr val="002060"/>
                </a:solidFill>
                <a:latin typeface="Arial"/>
                <a:ea typeface="Arial"/>
                <a:cs typeface="Arial"/>
                <a:sym typeface="Arial"/>
              </a:rPr>
              <a:t>Working Group on Calibration and Validation (WGCV)</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To ensure long-term confidence in the accuracy and quality of Earth observation data and products </a:t>
            </a:r>
          </a:p>
          <a:p>
            <a:pPr lvl="0">
              <a:buSzPct val="100000"/>
              <a:defRPr>
                <a:solidFill>
                  <a:srgbClr val="000000"/>
                </a:solidFill>
              </a:defRPr>
            </a:pPr>
            <a:r>
              <a:rPr lang="en-AU" sz="2000" b="1" dirty="0">
                <a:solidFill>
                  <a:srgbClr val="002060"/>
                </a:solidFill>
                <a:latin typeface="Arial"/>
                <a:ea typeface="Arial"/>
                <a:cs typeface="Arial"/>
                <a:sym typeface="Arial"/>
              </a:rPr>
              <a:t>Working Group on Information Systems and Services (WGISS)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To coordinate the development of systems and services which manage and supply the data and information from Member missions</a:t>
            </a:r>
          </a:p>
          <a:p>
            <a:pPr lvl="0">
              <a:buSzPct val="100000"/>
              <a:defRPr>
                <a:solidFill>
                  <a:srgbClr val="000000"/>
                </a:solidFill>
              </a:defRPr>
            </a:pPr>
            <a:r>
              <a:rPr lang="en-AU" sz="2000" b="1" dirty="0">
                <a:solidFill>
                  <a:srgbClr val="002060"/>
                </a:solidFill>
                <a:latin typeface="Arial"/>
                <a:ea typeface="Arial"/>
                <a:cs typeface="Arial"/>
                <a:sym typeface="Arial"/>
              </a:rPr>
              <a:t>Working Group on Capacity Building &amp;</a:t>
            </a:r>
            <a:r>
              <a:rPr lang="en-AU" sz="2000" b="1" dirty="0" smtClean="0">
                <a:solidFill>
                  <a:srgbClr val="002060"/>
                </a:solidFill>
                <a:latin typeface="Arial"/>
                <a:ea typeface="Arial"/>
                <a:cs typeface="Arial"/>
                <a:sym typeface="Arial"/>
              </a:rPr>
              <a:t> </a:t>
            </a:r>
            <a:r>
              <a:rPr lang="en-AU" sz="2000" b="1" dirty="0">
                <a:solidFill>
                  <a:srgbClr val="002060"/>
                </a:solidFill>
                <a:latin typeface="Arial"/>
                <a:ea typeface="Arial"/>
                <a:cs typeface="Arial"/>
                <a:sym typeface="Arial"/>
              </a:rPr>
              <a:t>Data Democracy (</a:t>
            </a:r>
            <a:r>
              <a:rPr lang="en-AU" sz="2000" b="1" dirty="0" err="1">
                <a:solidFill>
                  <a:srgbClr val="002060"/>
                </a:solidFill>
                <a:latin typeface="Arial"/>
                <a:ea typeface="Arial"/>
                <a:cs typeface="Arial"/>
                <a:sym typeface="Arial"/>
              </a:rPr>
              <a:t>WGCapD</a:t>
            </a:r>
            <a:r>
              <a:rPr lang="en-AU" sz="2000" b="1" dirty="0">
                <a:solidFill>
                  <a:srgbClr val="002060"/>
                </a:solidFill>
                <a:latin typeface="Arial"/>
                <a:ea typeface="Arial"/>
                <a:cs typeface="Arial"/>
                <a:sym typeface="Arial"/>
              </a:rPr>
              <a:t>)</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To increase the capacity of institutions in less developed countries for effective use of Earth observation data for the benefit of society and to achieve sustainable development</a:t>
            </a:r>
          </a:p>
          <a:p>
            <a:pPr lvl="0">
              <a:buSzPct val="100000"/>
              <a:defRPr>
                <a:solidFill>
                  <a:srgbClr val="000000"/>
                </a:solidFill>
              </a:defRPr>
            </a:pPr>
            <a:r>
              <a:rPr lang="en-AU" sz="2000" b="1" dirty="0">
                <a:solidFill>
                  <a:srgbClr val="002060"/>
                </a:solidFill>
                <a:latin typeface="Arial"/>
                <a:ea typeface="Arial"/>
                <a:cs typeface="Arial"/>
                <a:sym typeface="Arial"/>
              </a:rPr>
              <a:t>Working Group on Climate (</a:t>
            </a:r>
            <a:r>
              <a:rPr lang="en-AU" sz="2000" b="1" dirty="0" err="1">
                <a:solidFill>
                  <a:srgbClr val="002060"/>
                </a:solidFill>
                <a:latin typeface="Arial"/>
                <a:ea typeface="Arial"/>
                <a:cs typeface="Arial"/>
                <a:sym typeface="Arial"/>
              </a:rPr>
              <a:t>WGClimate</a:t>
            </a:r>
            <a:r>
              <a:rPr lang="en-AU" sz="2000" b="1" dirty="0">
                <a:solidFill>
                  <a:srgbClr val="002060"/>
                </a:solidFill>
                <a:latin typeface="Arial"/>
                <a:ea typeface="Arial"/>
                <a:cs typeface="Arial"/>
                <a:sym typeface="Arial"/>
              </a:rPr>
              <a:t>) </a:t>
            </a:r>
            <a:r>
              <a:rPr lang="en-AU" sz="2000" b="1" dirty="0">
                <a:solidFill>
                  <a:schemeClr val="tx1">
                    <a:lumMod val="50000"/>
                  </a:schemeClr>
                </a:solidFill>
                <a:latin typeface="Arial"/>
                <a:ea typeface="Arial"/>
                <a:cs typeface="Arial"/>
                <a:sym typeface="Arial"/>
              </a:rPr>
              <a:t>Jointly led with CGMS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To facilitate the use of Essential Climate Variable (ECV) time-series through coordination of Member Agencies’ initiatives and activities</a:t>
            </a:r>
          </a:p>
          <a:p>
            <a:pPr lvl="0">
              <a:buSzPct val="100000"/>
              <a:defRPr>
                <a:solidFill>
                  <a:srgbClr val="000000"/>
                </a:solidFill>
              </a:defRPr>
            </a:pPr>
            <a:r>
              <a:rPr lang="en-AU" sz="2000" b="1" dirty="0">
                <a:solidFill>
                  <a:srgbClr val="002060"/>
                </a:solidFill>
                <a:latin typeface="Arial"/>
                <a:ea typeface="Arial"/>
                <a:cs typeface="Arial"/>
                <a:sym typeface="Arial"/>
              </a:rPr>
              <a:t>Working Group on Disasters (</a:t>
            </a:r>
            <a:r>
              <a:rPr lang="en-AU" sz="2000" b="1" dirty="0" err="1">
                <a:solidFill>
                  <a:srgbClr val="002060"/>
                </a:solidFill>
                <a:latin typeface="Arial"/>
                <a:ea typeface="Arial"/>
                <a:cs typeface="Arial"/>
                <a:sym typeface="Arial"/>
              </a:rPr>
              <a:t>WGDisasters</a:t>
            </a:r>
            <a:r>
              <a:rPr lang="en-AU" sz="2000" b="1" dirty="0">
                <a:solidFill>
                  <a:srgbClr val="002060"/>
                </a:solidFill>
                <a:latin typeface="Arial"/>
                <a:ea typeface="Arial"/>
                <a:cs typeface="Arial"/>
                <a:sym typeface="Arial"/>
              </a:rPr>
              <a:t>)</a:t>
            </a:r>
          </a:p>
          <a:p>
            <a:pPr marL="838200" lvl="1" indent="-381000">
              <a:buSzPct val="100000"/>
              <a:buFont typeface="Arial" panose="020B0604020202020204" pitchFamily="34" charset="0"/>
              <a:buChar char="–"/>
              <a:defRPr>
                <a:solidFill>
                  <a:srgbClr val="000000"/>
                </a:solidFill>
              </a:defRPr>
            </a:pPr>
            <a:r>
              <a:rPr lang="en-AU" dirty="0" smtClean="0">
                <a:solidFill>
                  <a:srgbClr val="002060"/>
                </a:solidFill>
                <a:latin typeface="Arial"/>
                <a:ea typeface="Arial"/>
                <a:cs typeface="Arial"/>
                <a:sym typeface="Arial"/>
              </a:rPr>
              <a:t>To increase </a:t>
            </a:r>
            <a:r>
              <a:rPr lang="en-AU" dirty="0">
                <a:solidFill>
                  <a:srgbClr val="002060"/>
                </a:solidFill>
                <a:latin typeface="Arial"/>
                <a:ea typeface="Arial"/>
                <a:cs typeface="Arial"/>
                <a:sym typeface="Arial"/>
              </a:rPr>
              <a:t>and strengthen the contribution of Earth Observation satellite to the various disaster risk management phases and raise the awareness on the benefits of using satellite Earth Observation in all phases of disasters.</a:t>
            </a:r>
          </a:p>
        </p:txBody>
      </p:sp>
      <p:sp>
        <p:nvSpPr>
          <p:cNvPr id="3" name="TextBox 2"/>
          <p:cNvSpPr txBox="1"/>
          <p:nvPr/>
        </p:nvSpPr>
        <p:spPr>
          <a:xfrm>
            <a:off x="385404" y="6210300"/>
            <a:ext cx="8453796" cy="523220"/>
          </a:xfrm>
          <a:prstGeom prst="rect">
            <a:avLst/>
          </a:prstGeom>
          <a:solidFill>
            <a:schemeClr val="accent4">
              <a:lumMod val="25000"/>
              <a:lumOff val="75000"/>
            </a:schemeClr>
          </a:solidFill>
          <a:ln>
            <a:solidFill>
              <a:schemeClr val="accent4">
                <a:lumMod val="75000"/>
                <a:lumOff val="2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lvl1pPr algn="ctr">
              <a:defRPr sz="1400">
                <a:solidFill>
                  <a:schemeClr val="accent6">
                    <a:lumMod val="50000"/>
                  </a:schemeClr>
                </a:solidFill>
                <a:latin typeface="Arial Black" pitchFamily="34" charset="0"/>
              </a:defRPr>
            </a:lvl1pPr>
          </a:lstStyle>
          <a:p>
            <a:r>
              <a:rPr lang="en-US" dirty="0">
                <a:solidFill>
                  <a:srgbClr val="002060"/>
                </a:solidFill>
              </a:rPr>
              <a:t>Working Groups enhance technical cooperation among CEOS Agencies in specific topical areas with broad international benefit.</a:t>
            </a:r>
          </a:p>
        </p:txBody>
      </p:sp>
      <p:sp>
        <p:nvSpPr>
          <p:cNvPr id="4" name="Shape 11"/>
          <p:cNvSpPr/>
          <p:nvPr/>
        </p:nvSpPr>
        <p:spPr>
          <a:xfrm>
            <a:off x="1905000" y="330200"/>
            <a:ext cx="4810858"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CEOS Working Groups</a:t>
            </a:r>
          </a:p>
        </p:txBody>
      </p:sp>
    </p:spTree>
    <p:extLst>
      <p:ext uri="{BB962C8B-B14F-4D97-AF65-F5344CB8AC3E}">
        <p14:creationId xmlns:p14="http://schemas.microsoft.com/office/powerpoint/2010/main" val="116116036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905000" y="330200"/>
            <a:ext cx="4810858"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a:solidFill>
                  <a:srgbClr val="FFFFFF"/>
                </a:solidFill>
                <a:latin typeface="Arial Bold"/>
                <a:ea typeface="Arial Bold"/>
                <a:cs typeface="Arial Bold"/>
                <a:sym typeface="Arial Bold"/>
              </a:rPr>
              <a:t>The </a:t>
            </a:r>
            <a:r>
              <a:rPr lang="en-AU" sz="2800" i="1" dirty="0" err="1">
                <a:solidFill>
                  <a:srgbClr val="FFFFFF"/>
                </a:solidFill>
                <a:latin typeface="Arial Bold"/>
                <a:ea typeface="Arial Bold"/>
                <a:cs typeface="Arial Bold"/>
                <a:sym typeface="Arial Bold"/>
              </a:rPr>
              <a:t>Tromsø</a:t>
            </a:r>
            <a:r>
              <a:rPr lang="en-AU" sz="2800" i="1" dirty="0">
                <a:solidFill>
                  <a:srgbClr val="FFFFFF"/>
                </a:solidFill>
                <a:latin typeface="Arial Bold"/>
                <a:ea typeface="Arial Bold"/>
                <a:cs typeface="Arial Bold"/>
                <a:sym typeface="Arial Bold"/>
              </a:rPr>
              <a:t> Statement</a:t>
            </a:r>
            <a:endParaRPr lang="en-AU" sz="2800" i="1" dirty="0" smtClean="0">
              <a:solidFill>
                <a:srgbClr val="FFFFFF"/>
              </a:solidFill>
              <a:latin typeface="Arial Bold"/>
              <a:ea typeface="Arial Bold"/>
              <a:cs typeface="Arial Bold"/>
              <a:sym typeface="Arial Bold"/>
            </a:endParaRPr>
          </a:p>
        </p:txBody>
      </p:sp>
      <p:sp>
        <p:nvSpPr>
          <p:cNvPr id="3" name="Shape 15"/>
          <p:cNvSpPr/>
          <p:nvPr/>
        </p:nvSpPr>
        <p:spPr>
          <a:xfrm>
            <a:off x="103562" y="1914386"/>
            <a:ext cx="5535238" cy="406778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spcAft>
                <a:spcPts val="400"/>
              </a:spcAft>
              <a:buSzPct val="100000"/>
              <a:defRPr>
                <a:solidFill>
                  <a:srgbClr val="000000"/>
                </a:solidFill>
              </a:defRPr>
            </a:pPr>
            <a:r>
              <a:rPr lang="en-AU" sz="2000" b="1" dirty="0">
                <a:solidFill>
                  <a:srgbClr val="002060"/>
                </a:solidFill>
                <a:latin typeface="Arial"/>
                <a:ea typeface="Arial"/>
                <a:cs typeface="Arial"/>
                <a:sym typeface="Arial"/>
              </a:rPr>
              <a:t>CEOS stresses its commitment to:</a:t>
            </a:r>
          </a:p>
          <a:p>
            <a:pPr marL="381000" lvl="0" indent="-381000">
              <a:spcAft>
                <a:spcPts val="300"/>
              </a:spcAft>
              <a:buSzPct val="100000"/>
              <a:buFont typeface="Arial"/>
              <a:buChar char="•"/>
              <a:defRPr>
                <a:solidFill>
                  <a:srgbClr val="000000"/>
                </a:solidFill>
              </a:defRPr>
            </a:pPr>
            <a:r>
              <a:rPr lang="en-AU" sz="1500" b="1" dirty="0">
                <a:solidFill>
                  <a:srgbClr val="002060"/>
                </a:solidFill>
                <a:latin typeface="Arial"/>
                <a:ea typeface="Arial"/>
                <a:cs typeface="Arial"/>
                <a:sym typeface="Arial"/>
              </a:rPr>
              <a:t>Monitoring climate from space through coordinating space-based climate data records on a global scale.</a:t>
            </a:r>
          </a:p>
          <a:p>
            <a:pPr marL="381000" lvl="0" indent="-381000">
              <a:spcAft>
                <a:spcPts val="300"/>
              </a:spcAft>
              <a:buSzPct val="100000"/>
              <a:buFont typeface="Arial"/>
              <a:buChar char="•"/>
              <a:defRPr>
                <a:solidFill>
                  <a:srgbClr val="000000"/>
                </a:solidFill>
              </a:defRPr>
            </a:pPr>
            <a:r>
              <a:rPr lang="en-AU" sz="1500" b="1" dirty="0">
                <a:solidFill>
                  <a:srgbClr val="002060"/>
                </a:solidFill>
                <a:latin typeface="Arial"/>
                <a:ea typeface="Arial"/>
                <a:cs typeface="Arial"/>
                <a:sym typeface="Arial"/>
              </a:rPr>
              <a:t>Supporting Disaster Risk Management in the context of both the Millennium Development Goals and the post-2015 Hyogo Framework for Action.</a:t>
            </a:r>
          </a:p>
          <a:p>
            <a:pPr marL="381000" lvl="0" indent="-381000">
              <a:spcAft>
                <a:spcPts val="300"/>
              </a:spcAft>
              <a:buSzPct val="100000"/>
              <a:buFont typeface="Arial"/>
              <a:buChar char="•"/>
              <a:defRPr>
                <a:solidFill>
                  <a:srgbClr val="000000"/>
                </a:solidFill>
              </a:defRPr>
            </a:pPr>
            <a:r>
              <a:rPr lang="en-AU" sz="1500" b="1" dirty="0">
                <a:solidFill>
                  <a:srgbClr val="002060"/>
                </a:solidFill>
                <a:latin typeface="Arial"/>
                <a:ea typeface="Arial"/>
                <a:cs typeface="Arial"/>
                <a:sym typeface="Arial"/>
              </a:rPr>
              <a:t>Enhancing the provision of space-based Earth observations for GEO, participating in GEO governance arrangements and  contributing to, GEO Global Initiatives, projects and tasks.</a:t>
            </a:r>
          </a:p>
          <a:p>
            <a:pPr marL="381000" lvl="0" indent="-381000">
              <a:spcAft>
                <a:spcPts val="300"/>
              </a:spcAft>
              <a:buSzPct val="100000"/>
              <a:buFont typeface="Arial"/>
              <a:buChar char="•"/>
              <a:defRPr>
                <a:solidFill>
                  <a:srgbClr val="000000"/>
                </a:solidFill>
              </a:defRPr>
            </a:pPr>
            <a:r>
              <a:rPr lang="en-AU" sz="1500" b="1" dirty="0">
                <a:solidFill>
                  <a:srgbClr val="002060"/>
                </a:solidFill>
                <a:latin typeface="Arial"/>
                <a:ea typeface="Arial"/>
                <a:cs typeface="Arial"/>
                <a:sym typeface="Arial"/>
              </a:rPr>
              <a:t>Promoting data democracy, address user needs for observations, data quality assessment, data discovery and access, and capacity building.</a:t>
            </a:r>
          </a:p>
          <a:p>
            <a:pPr marL="381000" lvl="0" indent="-381000">
              <a:spcAft>
                <a:spcPts val="300"/>
              </a:spcAft>
              <a:buSzPct val="100000"/>
              <a:buFont typeface="Arial"/>
              <a:buChar char="•"/>
              <a:defRPr>
                <a:solidFill>
                  <a:srgbClr val="000000"/>
                </a:solidFill>
              </a:defRPr>
            </a:pPr>
            <a:r>
              <a:rPr lang="en-AU" sz="1500" b="1" dirty="0">
                <a:solidFill>
                  <a:srgbClr val="002060"/>
                </a:solidFill>
                <a:latin typeface="Arial"/>
                <a:ea typeface="Arial"/>
                <a:cs typeface="Arial"/>
                <a:sym typeface="Arial"/>
              </a:rPr>
              <a:t>A coordinated approach to the CEOS contributions for the COP-21, the 3rd World Conference on Disaster Risk Reduction and the 2015 GEO Ministerial</a:t>
            </a:r>
            <a:r>
              <a:rPr lang="en-AU" sz="1500" b="1" dirty="0" smtClean="0">
                <a:solidFill>
                  <a:srgbClr val="002060"/>
                </a:solidFill>
                <a:latin typeface="Arial"/>
                <a:ea typeface="Arial"/>
                <a:cs typeface="Arial"/>
                <a:sym typeface="Arial"/>
              </a:rPr>
              <a:t>.</a:t>
            </a:r>
            <a:endParaRPr lang="en-AU" sz="1500" b="1" dirty="0">
              <a:solidFill>
                <a:srgbClr val="002060"/>
              </a:solidFill>
              <a:latin typeface="Arial"/>
              <a:ea typeface="Arial"/>
              <a:cs typeface="Arial"/>
              <a:sym typeface="Arial"/>
            </a:endParaRPr>
          </a:p>
        </p:txBody>
      </p:sp>
      <p:sp>
        <p:nvSpPr>
          <p:cNvPr id="4" name="Shape 15"/>
          <p:cNvSpPr/>
          <p:nvPr/>
        </p:nvSpPr>
        <p:spPr>
          <a:xfrm>
            <a:off x="65050" y="1181100"/>
            <a:ext cx="8710650" cy="70788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buSzPct val="100000"/>
              <a:defRPr>
                <a:solidFill>
                  <a:srgbClr val="000000"/>
                </a:solidFill>
              </a:defRPr>
            </a:pPr>
            <a:r>
              <a:rPr lang="en-AU" sz="2000" b="1" dirty="0">
                <a:solidFill>
                  <a:srgbClr val="002060"/>
                </a:solidFill>
                <a:latin typeface="Arial"/>
                <a:ea typeface="Arial"/>
                <a:cs typeface="Arial"/>
                <a:sym typeface="Arial"/>
              </a:rPr>
              <a:t>CEOS Agencies will continue and enhance their cooperation to respond effectively to Earth observation users needs</a:t>
            </a:r>
            <a:r>
              <a:rPr lang="en-AU" sz="2000" b="1" dirty="0" smtClean="0">
                <a:solidFill>
                  <a:srgbClr val="002060"/>
                </a:solidFill>
                <a:latin typeface="Arial"/>
                <a:ea typeface="Arial"/>
                <a:cs typeface="Arial"/>
                <a:sym typeface="Arial"/>
              </a:rPr>
              <a:t>.</a:t>
            </a:r>
            <a:endParaRPr lang="en-AU" sz="2000" b="1" dirty="0">
              <a:solidFill>
                <a:srgbClr val="002060"/>
              </a:solidFill>
              <a:latin typeface="Arial"/>
              <a:ea typeface="Arial"/>
              <a:cs typeface="Arial"/>
              <a:sym typeface="Arial"/>
            </a:endParaRPr>
          </a:p>
        </p:txBody>
      </p:sp>
      <p:sp>
        <p:nvSpPr>
          <p:cNvPr id="5" name="Shape 15"/>
          <p:cNvSpPr/>
          <p:nvPr/>
        </p:nvSpPr>
        <p:spPr>
          <a:xfrm>
            <a:off x="76200" y="6096000"/>
            <a:ext cx="8710650" cy="70788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buSzPct val="100000"/>
              <a:defRPr>
                <a:solidFill>
                  <a:srgbClr val="000000"/>
                </a:solidFill>
              </a:defRPr>
            </a:pPr>
            <a:r>
              <a:rPr lang="en-AU" sz="2000" b="1" dirty="0">
                <a:solidFill>
                  <a:srgbClr val="002060"/>
                </a:solidFill>
                <a:latin typeface="Arial"/>
                <a:ea typeface="Arial"/>
                <a:cs typeface="Arial"/>
                <a:sym typeface="Arial"/>
              </a:rPr>
              <a:t>CEOS will work with its network of Associates to enhance stakeholder engagement in its activities.</a:t>
            </a: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1981200"/>
            <a:ext cx="3041528"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686519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3429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Work Plan – Expected Outcomes</a:t>
            </a:r>
          </a:p>
        </p:txBody>
      </p:sp>
      <p:sp>
        <p:nvSpPr>
          <p:cNvPr id="3" name="Shape 15"/>
          <p:cNvSpPr/>
          <p:nvPr/>
        </p:nvSpPr>
        <p:spPr>
          <a:xfrm>
            <a:off x="152400" y="1220034"/>
            <a:ext cx="8710650" cy="498598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81000" lvl="0" indent="-381000">
              <a:buSzPct val="100000"/>
              <a:buFont typeface="Arial"/>
              <a:buChar char="•"/>
              <a:defRPr>
                <a:solidFill>
                  <a:srgbClr val="000000"/>
                </a:solidFill>
              </a:defRPr>
            </a:pPr>
            <a:r>
              <a:rPr lang="en-AU" sz="2000" dirty="0">
                <a:solidFill>
                  <a:srgbClr val="002060"/>
                </a:solidFill>
                <a:latin typeface="Arial"/>
                <a:ea typeface="Arial"/>
                <a:cs typeface="Arial"/>
                <a:sym typeface="Arial"/>
              </a:rPr>
              <a:t>The expected outcomes reflect the ongoing and emerging priorities of CEOS, as characterized by its internal decision making and external commitments. They are intended to focus on improved Earth observation (EO) systems coordination and enhanced data access for key global programs and initiatives.</a:t>
            </a:r>
          </a:p>
          <a:p>
            <a:pPr marL="381000" lvl="0" indent="-381000">
              <a:buSzPct val="100000"/>
              <a:buFont typeface="Arial"/>
              <a:buChar char="•"/>
              <a:defRPr>
                <a:solidFill>
                  <a:srgbClr val="000000"/>
                </a:solidFill>
              </a:defRPr>
            </a:pPr>
            <a:r>
              <a:rPr lang="en-AU" sz="2000" dirty="0">
                <a:solidFill>
                  <a:srgbClr val="002060"/>
                </a:solidFill>
                <a:latin typeface="Arial"/>
                <a:ea typeface="Arial"/>
                <a:cs typeface="Arial"/>
                <a:sym typeface="Arial"/>
              </a:rPr>
              <a:t>The </a:t>
            </a:r>
            <a:r>
              <a:rPr lang="en-AU" sz="2000" dirty="0">
                <a:solidFill>
                  <a:srgbClr val="002060"/>
                </a:solidFill>
                <a:latin typeface="Arial"/>
                <a:ea typeface="Arial"/>
                <a:cs typeface="Arial"/>
                <a:sym typeface="Arial"/>
                <a:hlinkClick r:id="rId2"/>
              </a:rPr>
              <a:t>main outcomes </a:t>
            </a:r>
            <a:r>
              <a:rPr lang="en-AU" sz="2000" dirty="0">
                <a:solidFill>
                  <a:srgbClr val="002060"/>
                </a:solidFill>
                <a:latin typeface="Arial"/>
                <a:ea typeface="Arial"/>
                <a:cs typeface="Arial"/>
                <a:sym typeface="Arial"/>
              </a:rPr>
              <a:t>are described for the following thematic areas: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Climate Monitoring, Research, and Services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Carbon Observations, Including Forested Regions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Observations for Agriculture</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Observations for Disasters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Observations for Water</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Capacity Building, Data Access, Availability and </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    Quality</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Advancement of the CEOS Virtual Constellations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Support to Other Key Stakeholder Initiatives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Outreach to Key Stakeholders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Organizational Issues</a:t>
            </a:r>
          </a:p>
        </p:txBody>
      </p:sp>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0" y="3212709"/>
            <a:ext cx="2670274" cy="3505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6029" y="6438900"/>
            <a:ext cx="5965371" cy="307777"/>
          </a:xfrm>
          <a:prstGeom prst="rect">
            <a:avLst/>
          </a:prstGeom>
          <a:solidFill>
            <a:schemeClr val="accent4">
              <a:lumMod val="25000"/>
              <a:lumOff val="75000"/>
            </a:schemeClr>
          </a:solidFill>
          <a:ln>
            <a:solidFill>
              <a:schemeClr val="accent4">
                <a:lumMod val="75000"/>
                <a:lumOff val="2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lvl1pPr algn="ctr">
              <a:defRPr sz="1400">
                <a:solidFill>
                  <a:schemeClr val="accent6">
                    <a:lumMod val="50000"/>
                  </a:schemeClr>
                </a:solidFill>
                <a:latin typeface="Arial Black" pitchFamily="34" charset="0"/>
              </a:defRPr>
            </a:lvl1pPr>
          </a:lstStyle>
          <a:p>
            <a:r>
              <a:rPr lang="en-US" dirty="0" smtClean="0">
                <a:solidFill>
                  <a:srgbClr val="002060"/>
                </a:solidFill>
              </a:rPr>
              <a:t>Ninety-three (93) </a:t>
            </a:r>
            <a:r>
              <a:rPr lang="en-US" dirty="0">
                <a:solidFill>
                  <a:srgbClr val="002060"/>
                </a:solidFill>
              </a:rPr>
              <a:t>Objectives/Deliverables for </a:t>
            </a:r>
            <a:r>
              <a:rPr lang="en-US" dirty="0" smtClean="0">
                <a:solidFill>
                  <a:srgbClr val="002060"/>
                </a:solidFill>
              </a:rPr>
              <a:t>2015-2017</a:t>
            </a:r>
            <a:endParaRPr lang="en-US" dirty="0">
              <a:solidFill>
                <a:srgbClr val="002060"/>
              </a:solidFill>
            </a:endParaRPr>
          </a:p>
        </p:txBody>
      </p:sp>
    </p:spTree>
    <p:extLst>
      <p:ext uri="{BB962C8B-B14F-4D97-AF65-F5344CB8AC3E}">
        <p14:creationId xmlns:p14="http://schemas.microsoft.com/office/powerpoint/2010/main" val="529632507"/>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8878</TotalTime>
  <Words>3297</Words>
  <Application>Microsoft Office PowerPoint</Application>
  <PresentationFormat>On-screen Show (4:3)</PresentationFormat>
  <Paragraphs>409</Paragraphs>
  <Slides>24</Slides>
  <Notes>5</Notes>
  <HiddenSlides>1</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Default</vt:lpstr>
      <vt:lpstr>Introducing CEOS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Ross Jonathon</cp:lastModifiedBy>
  <cp:revision>22</cp:revision>
  <dcterms:modified xsi:type="dcterms:W3CDTF">2015-04-28T03:33:24Z</dcterms:modified>
</cp:coreProperties>
</file>