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1" r:id="rId6"/>
    <p:sldId id="285" r:id="rId7"/>
    <p:sldId id="262" r:id="rId8"/>
    <p:sldId id="265" r:id="rId9"/>
    <p:sldId id="263" r:id="rId10"/>
    <p:sldId id="267" r:id="rId11"/>
    <p:sldId id="280" r:id="rId12"/>
    <p:sldId id="281" r:id="rId13"/>
    <p:sldId id="282" r:id="rId14"/>
    <p:sldId id="283" r:id="rId15"/>
    <p:sldId id="269" r:id="rId16"/>
    <p:sldId id="274" r:id="rId17"/>
    <p:sldId id="275" r:id="rId18"/>
    <p:sldId id="268" r:id="rId19"/>
    <p:sldId id="279" r:id="rId20"/>
    <p:sldId id="284" r:id="rId21"/>
    <p:sldId id="276" r:id="rId22"/>
    <p:sldId id="277" r:id="rId23"/>
    <p:sldId id="278" r:id="rId24"/>
    <p:sldId id="266" r:id="rId25"/>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721"/>
  </p:normalViewPr>
  <p:slideViewPr>
    <p:cSldViewPr>
      <p:cViewPr varScale="1">
        <p:scale>
          <a:sx n="104" d="100"/>
          <a:sy n="104" d="100"/>
        </p:scale>
        <p:origin x="584"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effectLst/>
                <a:latin typeface="+mn-lt"/>
                <a:ea typeface="+mn-ea"/>
                <a:cs typeface="+mn-cs"/>
                <a:sym typeface="Avenir Roman"/>
              </a:rPr>
              <a:t>Phase A: Preliminary Analysis</a:t>
            </a:r>
            <a:endParaRPr lang="en-AU" sz="2400" dirty="0" smtClean="0">
              <a:effectLst/>
              <a:latin typeface="+mn-lt"/>
              <a:ea typeface="+mn-ea"/>
              <a:cs typeface="+mn-cs"/>
              <a:sym typeface="Avenir Roman"/>
            </a:endParaRPr>
          </a:p>
          <a:p>
            <a:r>
              <a:rPr lang="en-US" sz="2400" dirty="0" smtClean="0">
                <a:effectLst/>
                <a:latin typeface="+mn-lt"/>
                <a:ea typeface="+mn-ea"/>
                <a:cs typeface="+mn-cs"/>
                <a:sym typeface="Avenir Roman"/>
              </a:rPr>
              <a:t> </a:t>
            </a:r>
            <a:endParaRPr lang="en-AU" sz="2400" dirty="0" smtClean="0">
              <a:effectLst/>
              <a:latin typeface="+mn-lt"/>
              <a:ea typeface="+mn-ea"/>
              <a:cs typeface="+mn-cs"/>
              <a:sym typeface="Avenir Roman"/>
            </a:endParaRPr>
          </a:p>
          <a:p>
            <a:r>
              <a:rPr lang="en-US" sz="2400" dirty="0" smtClean="0">
                <a:effectLst/>
                <a:latin typeface="+mn-lt"/>
                <a:ea typeface="+mn-ea"/>
                <a:cs typeface="+mn-cs"/>
                <a:sym typeface="Avenir Roman"/>
              </a:rPr>
              <a:t>The Project creates a preliminary design </a:t>
            </a:r>
            <a:r>
              <a:rPr lang="uk-UA" sz="2400" dirty="0" smtClean="0">
                <a:effectLst/>
                <a:latin typeface="+mn-lt"/>
                <a:ea typeface="+mn-ea"/>
                <a:cs typeface="+mn-cs"/>
                <a:sym typeface="Avenir Roman"/>
              </a:rPr>
              <a:t>&amp;</a:t>
            </a:r>
            <a:r>
              <a:rPr lang="en-US" sz="2400" dirty="0" smtClean="0">
                <a:effectLst/>
                <a:latin typeface="+mn-lt"/>
                <a:ea typeface="+mn-ea"/>
                <a:cs typeface="+mn-cs"/>
                <a:sym typeface="Avenir Roman"/>
              </a:rPr>
              <a:t> </a:t>
            </a:r>
            <a:r>
              <a:rPr lang="en-US" sz="2400" dirty="0" smtClean="0">
                <a:effectLst/>
                <a:latin typeface="+mn-lt"/>
                <a:ea typeface="+mn-ea"/>
                <a:cs typeface="+mn-cs"/>
                <a:sym typeface="Avenir Roman"/>
              </a:rPr>
              <a:t>project plan as a proof of concept specifying what to build, when to launch, the course the spacecraft is to take, what is to be done during cruise, when the spacecraft will reach the target, </a:t>
            </a:r>
            <a:r>
              <a:rPr lang="uk-UA" sz="2400" dirty="0" smtClean="0">
                <a:effectLst/>
                <a:latin typeface="+mn-lt"/>
                <a:ea typeface="+mn-ea"/>
                <a:cs typeface="+mn-cs"/>
                <a:sym typeface="Avenir Roman"/>
              </a:rPr>
              <a:t>&amp;</a:t>
            </a:r>
            <a:r>
              <a:rPr lang="en-US" sz="2400" dirty="0" smtClean="0">
                <a:effectLst/>
                <a:latin typeface="+mn-lt"/>
                <a:ea typeface="+mn-ea"/>
                <a:cs typeface="+mn-cs"/>
                <a:sym typeface="Avenir Roman"/>
              </a:rPr>
              <a:t> </a:t>
            </a:r>
            <a:r>
              <a:rPr lang="en-US" sz="2400" dirty="0" smtClean="0">
                <a:effectLst/>
                <a:latin typeface="+mn-lt"/>
                <a:ea typeface="+mn-ea"/>
                <a:cs typeface="+mn-cs"/>
                <a:sym typeface="Avenir Roman"/>
              </a:rPr>
              <a:t>what operations will be carried out. The preliminary plan also addresses build-versus-buy decisions, what spacecraft instruments are needed, where system tests will be performed, who performs mission operations, what ground data system capabilities are required, </a:t>
            </a:r>
            <a:r>
              <a:rPr lang="uk-UA" sz="2400" dirty="0" smtClean="0">
                <a:effectLst/>
                <a:latin typeface="+mn-lt"/>
                <a:ea typeface="+mn-ea"/>
                <a:cs typeface="+mn-cs"/>
                <a:sym typeface="Avenir Roman"/>
              </a:rPr>
              <a:t>&amp;</a:t>
            </a:r>
            <a:r>
              <a:rPr lang="en-US" sz="2400" dirty="0" smtClean="0">
                <a:effectLst/>
                <a:latin typeface="+mn-lt"/>
                <a:ea typeface="+mn-ea"/>
                <a:cs typeface="+mn-cs"/>
                <a:sym typeface="Avenir Roman"/>
              </a:rPr>
              <a:t> </a:t>
            </a:r>
            <a:r>
              <a:rPr lang="en-US" sz="2400" dirty="0" smtClean="0">
                <a:effectLst/>
                <a:latin typeface="+mn-lt"/>
                <a:ea typeface="+mn-ea"/>
                <a:cs typeface="+mn-cs"/>
                <a:sym typeface="Avenir Roman"/>
              </a:rPr>
              <a:t>who the experimenters are. Generally speaking, publication of the preliminary plan with costing data marks the completion of Phase A: Preliminary Analysis.”</a:t>
            </a:r>
            <a:endParaRPr lang="en-AU" sz="2400" dirty="0" smtClean="0">
              <a:effectLst/>
              <a:latin typeface="+mn-lt"/>
              <a:ea typeface="+mn-ea"/>
              <a:cs typeface="+mn-cs"/>
              <a:sym typeface="Avenir Roman"/>
            </a:endParaRPr>
          </a:p>
          <a:p>
            <a:endParaRPr lang="en-AU" dirty="0"/>
          </a:p>
        </p:txBody>
      </p:sp>
    </p:spTree>
    <p:extLst>
      <p:ext uri="{BB962C8B-B14F-4D97-AF65-F5344CB8AC3E}">
        <p14:creationId xmlns:p14="http://schemas.microsoft.com/office/powerpoint/2010/main" val="148518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The five main implementation mechanisms available to CEOS to undertake the work required on individual actions in support of GEOSS space segment targets are:  CEOS Strategic Implementation Team, CEOS Secretariat, Five Standing Working Groups, CEOS Virtual Constellations, </a:t>
            </a:r>
            <a:r>
              <a:rPr lang="uk-UA" sz="900" dirty="0" smtClean="0"/>
              <a:t>&amp;</a:t>
            </a:r>
            <a:r>
              <a:rPr lang="en-US" sz="900" dirty="0" smtClean="0"/>
              <a:t> </a:t>
            </a:r>
            <a:r>
              <a:rPr lang="en-US" sz="900" i="1" dirty="0" smtClean="0"/>
              <a:t>Ad Hoc </a:t>
            </a:r>
            <a:r>
              <a:rPr lang="en-US" sz="900" dirty="0" smtClean="0"/>
              <a:t> Teams.</a:t>
            </a:r>
            <a:endParaRPr lang="en-US" sz="900" i="1" dirty="0" smtClean="0"/>
          </a:p>
          <a:p>
            <a:pPr>
              <a:lnSpc>
                <a:spcPct val="90000"/>
              </a:lnSpc>
            </a:pPr>
            <a:r>
              <a:rPr lang="en-GB" sz="900" dirty="0" smtClean="0"/>
              <a:t>5 CEOS Working Groups</a:t>
            </a:r>
          </a:p>
          <a:p>
            <a:pPr lvl="1">
              <a:lnSpc>
                <a:spcPct val="90000"/>
              </a:lnSpc>
            </a:pPr>
            <a:r>
              <a:rPr lang="en-US" sz="900" dirty="0" smtClean="0">
                <a:solidFill>
                  <a:srgbClr val="0066FF"/>
                </a:solidFill>
              </a:rPr>
              <a:t>Working Group on Capacity Building </a:t>
            </a:r>
            <a:r>
              <a:rPr lang="uk-UA" sz="900" dirty="0" smtClean="0">
                <a:solidFill>
                  <a:srgbClr val="0066FF"/>
                </a:solidFill>
              </a:rPr>
              <a:t>&amp;</a:t>
            </a:r>
            <a:r>
              <a:rPr lang="en-US" sz="900" dirty="0" smtClean="0">
                <a:solidFill>
                  <a:srgbClr val="0066FF"/>
                </a:solidFill>
              </a:rPr>
              <a:t> </a:t>
            </a:r>
            <a:r>
              <a:rPr lang="en-US" sz="900" dirty="0" smtClean="0">
                <a:solidFill>
                  <a:srgbClr val="0066FF"/>
                </a:solidFill>
              </a:rPr>
              <a:t>Data Democracy (</a:t>
            </a:r>
            <a:r>
              <a:rPr lang="en-US" sz="900" dirty="0" err="1" smtClean="0">
                <a:solidFill>
                  <a:srgbClr val="0066FF"/>
                </a:solidFill>
              </a:rPr>
              <a:t>WGCapD</a:t>
            </a:r>
            <a:r>
              <a:rPr lang="en-US" sz="900" dirty="0" smtClean="0">
                <a:solidFill>
                  <a:srgbClr val="0066FF"/>
                </a:solidFill>
              </a:rPr>
              <a:t>):  </a:t>
            </a:r>
            <a:r>
              <a:rPr lang="en-GB" sz="900" dirty="0" smtClean="0"/>
              <a:t>to develop a strategy for future CEOS activities in education </a:t>
            </a:r>
            <a:r>
              <a:rPr lang="uk-UA" sz="900" dirty="0" smtClean="0"/>
              <a:t>&amp;</a:t>
            </a:r>
            <a:r>
              <a:rPr lang="en-GB" sz="900" dirty="0" smtClean="0"/>
              <a:t> </a:t>
            </a:r>
            <a:r>
              <a:rPr lang="en-GB" sz="900" dirty="0" smtClean="0"/>
              <a:t>training, particularly in developing countries. </a:t>
            </a:r>
            <a:endParaRPr lang="en-US" sz="900" dirty="0" smtClean="0"/>
          </a:p>
          <a:p>
            <a:pPr lvl="1">
              <a:lnSpc>
                <a:spcPct val="90000"/>
              </a:lnSpc>
            </a:pPr>
            <a:r>
              <a:rPr lang="en-US" sz="900" dirty="0" smtClean="0">
                <a:solidFill>
                  <a:srgbClr val="0066FF"/>
                </a:solidFill>
              </a:rPr>
              <a:t>Working Group on Calibration &amp; Validation (WGCV): </a:t>
            </a:r>
            <a:r>
              <a:rPr lang="en-GB" sz="900" dirty="0" smtClean="0"/>
              <a:t>to ensure long-term confidence in the accuracy </a:t>
            </a:r>
            <a:r>
              <a:rPr lang="uk-UA" sz="900" dirty="0" smtClean="0"/>
              <a:t>&amp;</a:t>
            </a:r>
            <a:r>
              <a:rPr lang="en-GB" sz="900" dirty="0" smtClean="0"/>
              <a:t> </a:t>
            </a:r>
            <a:r>
              <a:rPr lang="en-GB" sz="900" dirty="0" smtClean="0"/>
              <a:t>quality of Earth observation data </a:t>
            </a:r>
            <a:r>
              <a:rPr lang="uk-UA" sz="900" dirty="0" smtClean="0"/>
              <a:t>&amp;</a:t>
            </a:r>
            <a:r>
              <a:rPr lang="en-GB" sz="900" dirty="0" smtClean="0"/>
              <a:t> </a:t>
            </a:r>
            <a:r>
              <a:rPr lang="en-GB" sz="900" dirty="0" smtClean="0"/>
              <a:t>products. </a:t>
            </a:r>
            <a:endParaRPr lang="en-US" sz="900" dirty="0" smtClean="0"/>
          </a:p>
          <a:p>
            <a:pPr lvl="1">
              <a:lnSpc>
                <a:spcPct val="90000"/>
              </a:lnSpc>
            </a:pPr>
            <a:r>
              <a:rPr lang="en-US" sz="900" dirty="0" smtClean="0">
                <a:solidFill>
                  <a:srgbClr val="0066FF"/>
                </a:solidFill>
              </a:rPr>
              <a:t>Working Group on Information Systems &amp; Services (WGISS): </a:t>
            </a:r>
            <a:r>
              <a:rPr lang="en-GB" sz="900" dirty="0" smtClean="0"/>
              <a:t>to stimulate, coordinate, </a:t>
            </a:r>
            <a:r>
              <a:rPr lang="uk-UA" sz="900" dirty="0" smtClean="0"/>
              <a:t>&amp;</a:t>
            </a:r>
            <a:r>
              <a:rPr lang="en-GB" sz="900" dirty="0" smtClean="0"/>
              <a:t> </a:t>
            </a:r>
            <a:r>
              <a:rPr lang="en-GB" sz="900" dirty="0" smtClean="0"/>
              <a:t>monitor the development of the systems </a:t>
            </a:r>
            <a:r>
              <a:rPr lang="uk-UA" sz="900" dirty="0" smtClean="0"/>
              <a:t>&amp;</a:t>
            </a:r>
            <a:r>
              <a:rPr lang="en-GB" sz="900" dirty="0" smtClean="0"/>
              <a:t> </a:t>
            </a:r>
            <a:r>
              <a:rPr lang="en-GB" sz="900" dirty="0" smtClean="0"/>
              <a:t>services which manage </a:t>
            </a:r>
            <a:r>
              <a:rPr lang="uk-UA" sz="900" dirty="0" smtClean="0"/>
              <a:t>&amp;</a:t>
            </a:r>
            <a:r>
              <a:rPr lang="en-GB" sz="900" dirty="0" smtClean="0"/>
              <a:t> </a:t>
            </a:r>
            <a:r>
              <a:rPr lang="en-GB" sz="900" dirty="0" smtClean="0"/>
              <a:t>supply the data </a:t>
            </a:r>
            <a:r>
              <a:rPr lang="uk-UA" sz="900" dirty="0" smtClean="0"/>
              <a:t>&amp;</a:t>
            </a:r>
            <a:r>
              <a:rPr lang="en-GB" sz="900" dirty="0" smtClean="0"/>
              <a:t> </a:t>
            </a:r>
            <a:r>
              <a:rPr lang="en-GB" sz="900" dirty="0" smtClean="0"/>
              <a:t>information from participating agencies’ missions. </a:t>
            </a:r>
          </a:p>
          <a:p>
            <a:pPr lvl="1">
              <a:lnSpc>
                <a:spcPct val="90000"/>
              </a:lnSpc>
            </a:pPr>
            <a:r>
              <a:rPr lang="en-US" sz="900" dirty="0" smtClean="0">
                <a:solidFill>
                  <a:srgbClr val="0066FF"/>
                </a:solidFill>
              </a:rPr>
              <a:t>Working Group on Climate (</a:t>
            </a:r>
            <a:r>
              <a:rPr lang="en-US" sz="900" dirty="0" err="1" smtClean="0">
                <a:solidFill>
                  <a:srgbClr val="0066FF"/>
                </a:solidFill>
              </a:rPr>
              <a:t>WGClimate</a:t>
            </a:r>
            <a:r>
              <a:rPr lang="en-US" sz="900" dirty="0" smtClean="0">
                <a:solidFill>
                  <a:srgbClr val="0066FF"/>
                </a:solidFill>
              </a:rPr>
              <a:t>): </a:t>
            </a:r>
            <a:r>
              <a:rPr lang="en-GB" sz="900" dirty="0" smtClean="0"/>
              <a:t>to provide guidance to CEOS regarding climate-related activities in support of various international organizations</a:t>
            </a:r>
          </a:p>
          <a:p>
            <a:pPr lvl="1">
              <a:lnSpc>
                <a:spcPct val="90000"/>
              </a:lnSpc>
            </a:pPr>
            <a:r>
              <a:rPr lang="en-GB" sz="900" dirty="0" smtClean="0"/>
              <a:t>Working Group on Disasters (</a:t>
            </a:r>
            <a:r>
              <a:rPr lang="en-GB" sz="900" dirty="0" err="1" smtClean="0"/>
              <a:t>WGDisasters</a:t>
            </a:r>
            <a:r>
              <a:rPr lang="en-GB" sz="900" dirty="0" smtClean="0"/>
              <a:t>): to coordinate CEOS activities to support the disaster management community</a:t>
            </a:r>
          </a:p>
          <a:p>
            <a:pPr lvl="0">
              <a:lnSpc>
                <a:spcPct val="90000"/>
              </a:lnSpc>
            </a:pPr>
            <a:r>
              <a:rPr lang="en-US" sz="900" dirty="0" smtClean="0"/>
              <a:t>The CEOS Secretariat is chaired by the current CEOS host agency in support of the Plenary. In addition, to ensure the expeditious conduct of business, the past </a:t>
            </a:r>
            <a:r>
              <a:rPr lang="uk-UA" sz="900" dirty="0" smtClean="0"/>
              <a:t>&amp;</a:t>
            </a:r>
            <a:r>
              <a:rPr lang="en-US" sz="900" dirty="0" smtClean="0"/>
              <a:t> </a:t>
            </a:r>
            <a:r>
              <a:rPr lang="en-US" sz="900" dirty="0" smtClean="0"/>
              <a:t>the forthcoming CEOS chair are included in the CEOS Secretariat. The Secretariat prepares </a:t>
            </a:r>
            <a:r>
              <a:rPr lang="uk-UA" sz="900" dirty="0" smtClean="0"/>
              <a:t>&amp;</a:t>
            </a:r>
            <a:r>
              <a:rPr lang="en-US" sz="900" dirty="0" smtClean="0"/>
              <a:t> </a:t>
            </a:r>
            <a:r>
              <a:rPr lang="en-US" sz="900" dirty="0" smtClean="0"/>
              <a:t>distributes the minutes for the Plenary meetings, serves as a point-of-contact for external organizations interacting with CEOS, maintains </a:t>
            </a:r>
            <a:r>
              <a:rPr lang="uk-UA" sz="900" dirty="0" smtClean="0"/>
              <a:t>&amp;</a:t>
            </a:r>
            <a:r>
              <a:rPr lang="en-US" sz="900" dirty="0" smtClean="0"/>
              <a:t> </a:t>
            </a:r>
            <a:r>
              <a:rPr lang="en-US" sz="900" dirty="0" smtClean="0"/>
              <a:t>updates the CEOS database on space </a:t>
            </a:r>
            <a:r>
              <a:rPr lang="uk-UA" sz="900" dirty="0" smtClean="0"/>
              <a:t>&amp;</a:t>
            </a:r>
            <a:r>
              <a:rPr lang="en-US" sz="900" dirty="0" smtClean="0"/>
              <a:t> </a:t>
            </a:r>
            <a:r>
              <a:rPr lang="en-US" sz="900" dirty="0" smtClean="0"/>
              <a:t>ground segment activities, produces other periodic publications such as the CEOS Newsletter </a:t>
            </a:r>
            <a:r>
              <a:rPr lang="uk-UA" sz="900" dirty="0" smtClean="0"/>
              <a:t>&amp;</a:t>
            </a:r>
            <a:r>
              <a:rPr lang="en-US" sz="900" dirty="0" smtClean="0"/>
              <a:t> </a:t>
            </a:r>
            <a:r>
              <a:rPr lang="en-US" sz="900" dirty="0" smtClean="0"/>
              <a:t>Annual Report, ensures communications among members between meetings, reports at each Plenary session on its activities </a:t>
            </a:r>
            <a:r>
              <a:rPr lang="uk-UA" sz="900" dirty="0" smtClean="0"/>
              <a:t>&amp;</a:t>
            </a:r>
            <a:r>
              <a:rPr lang="en-US" sz="900" dirty="0" smtClean="0"/>
              <a:t> </a:t>
            </a:r>
            <a:r>
              <a:rPr lang="en-US" sz="900" dirty="0" smtClean="0"/>
              <a:t>the status of action items from previous Plenary meetings </a:t>
            </a:r>
            <a:r>
              <a:rPr lang="uk-UA" sz="900" dirty="0" smtClean="0"/>
              <a:t>&amp;</a:t>
            </a:r>
            <a:r>
              <a:rPr lang="en-US" sz="900" dirty="0" smtClean="0"/>
              <a:t> </a:t>
            </a:r>
            <a:r>
              <a:rPr lang="en-US" sz="900" dirty="0" smtClean="0"/>
              <a:t>perform other tasks as assigned by the CEOS Plenary.</a:t>
            </a:r>
          </a:p>
          <a:p>
            <a:endParaRPr lang="en-AU" dirty="0"/>
          </a:p>
        </p:txBody>
      </p:sp>
    </p:spTree>
    <p:extLst>
      <p:ext uri="{BB962C8B-B14F-4D97-AF65-F5344CB8AC3E}">
        <p14:creationId xmlns:p14="http://schemas.microsoft.com/office/powerpoint/2010/main" val="394801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CEOS Virtual Constellations are a means to better address space-based Earth observation needs on a global basis – without eroding the independence of individual agencies.</a:t>
            </a:r>
          </a:p>
          <a:p>
            <a:r>
              <a:rPr lang="en-US" sz="2400" dirty="0" smtClean="0"/>
              <a:t>CEOS Virtual Constellations harmonize </a:t>
            </a:r>
            <a:r>
              <a:rPr lang="uk-UA" sz="2400" dirty="0" smtClean="0"/>
              <a:t>&amp;</a:t>
            </a:r>
            <a:r>
              <a:rPr lang="en-US" sz="2400" dirty="0" smtClean="0"/>
              <a:t> </a:t>
            </a:r>
            <a:r>
              <a:rPr lang="en-US" sz="2400" dirty="0" smtClean="0"/>
              <a:t>maximize efforts among space agencies to deploy Earth observation (EO) missions as part of GEOSS, address emerging data gaps, avoid overlap among observing systems, </a:t>
            </a:r>
            <a:r>
              <a:rPr lang="uk-UA" sz="2400" dirty="0" smtClean="0"/>
              <a:t>&amp;</a:t>
            </a:r>
            <a:r>
              <a:rPr lang="en-US" sz="2400" dirty="0" smtClean="0"/>
              <a:t> </a:t>
            </a:r>
            <a:r>
              <a:rPr lang="en-US" sz="2400" dirty="0" smtClean="0"/>
              <a:t>make maximum use of existing assets.  A Virtual Constellation consists of multiple satellites, ground systems, </a:t>
            </a:r>
            <a:r>
              <a:rPr lang="uk-UA" sz="2400" dirty="0" smtClean="0"/>
              <a:t>&amp;</a:t>
            </a:r>
            <a:r>
              <a:rPr lang="en-US" sz="2400" dirty="0" smtClean="0"/>
              <a:t> </a:t>
            </a:r>
            <a:r>
              <a:rPr lang="en-US" sz="2400" dirty="0" smtClean="0"/>
              <a:t>related data delivery systems mobilized in a coordinated manner for greater efficiency.</a:t>
            </a:r>
            <a:endParaRPr lang="en-US" dirty="0" smtClean="0"/>
          </a:p>
          <a:p>
            <a:endParaRPr lang="en-AU" dirty="0"/>
          </a:p>
        </p:txBody>
      </p:sp>
    </p:spTree>
    <p:extLst>
      <p:ext uri="{BB962C8B-B14F-4D97-AF65-F5344CB8AC3E}">
        <p14:creationId xmlns:p14="http://schemas.microsoft.com/office/powerpoint/2010/main" val="86570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CEOS Virtual Constellations are a means to better address space-based Earth observation needs on a global basis – without eroding the independence of individual agencies.</a:t>
            </a:r>
          </a:p>
          <a:p>
            <a:r>
              <a:rPr lang="en-US" sz="2400" dirty="0" smtClean="0"/>
              <a:t>CEOS Virtual Constellations harmonize </a:t>
            </a:r>
            <a:r>
              <a:rPr lang="uk-UA" sz="2400" dirty="0" smtClean="0"/>
              <a:t>&amp;</a:t>
            </a:r>
            <a:r>
              <a:rPr lang="en-US" sz="2400" dirty="0" smtClean="0"/>
              <a:t> </a:t>
            </a:r>
            <a:r>
              <a:rPr lang="en-US" sz="2400" dirty="0" smtClean="0"/>
              <a:t>maximize efforts among space agencies to deploy Earth observation (EO) missions as part of GEOSS, address emerging data gaps, avoid overlap among observing systems, </a:t>
            </a:r>
            <a:r>
              <a:rPr lang="uk-UA" sz="2400" dirty="0" smtClean="0"/>
              <a:t>&amp;</a:t>
            </a:r>
            <a:r>
              <a:rPr lang="en-US" sz="2400" dirty="0" smtClean="0"/>
              <a:t> </a:t>
            </a:r>
            <a:r>
              <a:rPr lang="en-US" sz="2400" dirty="0" smtClean="0"/>
              <a:t>make maximum use of existing assets.  A Virtual Constellation consists of multiple satellites, ground systems, </a:t>
            </a:r>
            <a:r>
              <a:rPr lang="uk-UA" sz="2400" dirty="0" smtClean="0"/>
              <a:t>&amp;</a:t>
            </a:r>
            <a:r>
              <a:rPr lang="en-US" sz="2400" dirty="0" smtClean="0"/>
              <a:t> </a:t>
            </a:r>
            <a:r>
              <a:rPr lang="en-US" sz="2400" dirty="0" smtClean="0"/>
              <a:t>related data delivery systems mobilized in a coordinated manner for greater efficiency.</a:t>
            </a:r>
            <a:endParaRPr lang="en-US" dirty="0" smtClean="0"/>
          </a:p>
          <a:p>
            <a:endParaRPr lang="en-AU" dirty="0"/>
          </a:p>
        </p:txBody>
      </p:sp>
    </p:spTree>
    <p:extLst>
      <p:ext uri="{BB962C8B-B14F-4D97-AF65-F5344CB8AC3E}">
        <p14:creationId xmlns:p14="http://schemas.microsoft.com/office/powerpoint/2010/main" val="865623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Working Groups typically address topics such as calibration/validation, data portals, capacity building, </a:t>
            </a:r>
            <a:r>
              <a:rPr lang="uk-UA" sz="2400" dirty="0" smtClean="0"/>
              <a:t>&amp;</a:t>
            </a:r>
            <a:r>
              <a:rPr lang="en-US" sz="2400" dirty="0" smtClean="0"/>
              <a:t> </a:t>
            </a:r>
            <a:r>
              <a:rPr lang="en-US" sz="2400" dirty="0" smtClean="0"/>
              <a:t>common data processing standards that area shared across a wide range of Earth observation domains.  As a consequence, their activities are intimately connected with, </a:t>
            </a:r>
            <a:r>
              <a:rPr lang="uk-UA" sz="2400" dirty="0" smtClean="0"/>
              <a:t>&amp;</a:t>
            </a:r>
            <a:r>
              <a:rPr lang="en-US" sz="2400" dirty="0" smtClean="0"/>
              <a:t> </a:t>
            </a:r>
            <a:r>
              <a:rPr lang="en-US" sz="2400" dirty="0" smtClean="0"/>
              <a:t>complementary to, the work of the Virtual Constellations </a:t>
            </a:r>
            <a:r>
              <a:rPr lang="uk-UA" sz="2400" dirty="0" smtClean="0"/>
              <a:t>&amp;</a:t>
            </a:r>
            <a:r>
              <a:rPr lang="en-US" sz="2400" dirty="0" smtClean="0"/>
              <a:t> </a:t>
            </a:r>
            <a:r>
              <a:rPr lang="en-US" sz="2400" dirty="0" smtClean="0"/>
              <a:t>are often viewed as “cross-cutting” mechanisms within CEOS.</a:t>
            </a:r>
            <a:endParaRPr lang="en-US" dirty="0"/>
          </a:p>
        </p:txBody>
      </p:sp>
    </p:spTree>
    <p:extLst>
      <p:ext uri="{BB962C8B-B14F-4D97-AF65-F5344CB8AC3E}">
        <p14:creationId xmlns:p14="http://schemas.microsoft.com/office/powerpoint/2010/main" val="306065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sz="2400" dirty="0" smtClean="0"/>
              <a:t>ECVs are required to support the work of the UNFCCC </a:t>
            </a:r>
            <a:r>
              <a:rPr lang="uk-UA" sz="2400" dirty="0" smtClean="0"/>
              <a:t>&amp;</a:t>
            </a:r>
            <a:r>
              <a:rPr lang="en-US" sz="2400" dirty="0" smtClean="0"/>
              <a:t> </a:t>
            </a:r>
            <a:r>
              <a:rPr lang="en-US" sz="2400" dirty="0" smtClean="0"/>
              <a:t>the IPCC </a:t>
            </a:r>
            <a:r>
              <a:rPr lang="uk-UA" sz="2400" dirty="0" smtClean="0"/>
              <a:t>&amp;</a:t>
            </a:r>
            <a:r>
              <a:rPr lang="en-US" sz="2400" dirty="0" smtClean="0"/>
              <a:t> </a:t>
            </a:r>
            <a:r>
              <a:rPr lang="en-US" sz="2400" dirty="0" smtClean="0"/>
              <a:t>thereby GEO. </a:t>
            </a:r>
          </a:p>
          <a:p>
            <a:pPr>
              <a:buFont typeface="Arial" pitchFamily="34" charset="0"/>
              <a:buChar char="•"/>
            </a:pPr>
            <a:r>
              <a:rPr lang="en-US" sz="2400" dirty="0" smtClean="0"/>
              <a:t>ECVs are technically </a:t>
            </a:r>
            <a:r>
              <a:rPr lang="uk-UA" sz="2400" dirty="0" smtClean="0"/>
              <a:t>&amp;</a:t>
            </a:r>
            <a:r>
              <a:rPr lang="en-US" sz="2400" dirty="0" smtClean="0"/>
              <a:t> </a:t>
            </a:r>
            <a:r>
              <a:rPr lang="en-US" sz="2400" dirty="0" smtClean="0"/>
              <a:t>economically feasible for systematic observation. </a:t>
            </a:r>
          </a:p>
          <a:p>
            <a:pPr>
              <a:buFont typeface="Arial" pitchFamily="34" charset="0"/>
              <a:buChar char="•"/>
            </a:pPr>
            <a:r>
              <a:rPr lang="en-US" sz="2400" dirty="0" smtClean="0"/>
              <a:t>These variables require international exchange to access both current </a:t>
            </a:r>
            <a:r>
              <a:rPr lang="uk-UA" sz="2400" dirty="0" smtClean="0"/>
              <a:t>&amp;</a:t>
            </a:r>
            <a:r>
              <a:rPr lang="en-US" sz="2400" dirty="0" smtClean="0"/>
              <a:t> </a:t>
            </a:r>
            <a:r>
              <a:rPr lang="en-US" sz="2400" dirty="0" smtClean="0"/>
              <a:t>historical observations. </a:t>
            </a:r>
          </a:p>
          <a:p>
            <a:pPr>
              <a:buFont typeface="Arial" pitchFamily="34" charset="0"/>
              <a:buChar char="•"/>
            </a:pPr>
            <a:r>
              <a:rPr lang="en-US" sz="2400" dirty="0" smtClean="0"/>
              <a:t>Currently, there are 48 ECVs as shown in the table (as detailed in the 2010 Update to the GCOS Implementation Plan).</a:t>
            </a:r>
          </a:p>
          <a:p>
            <a:pPr>
              <a:buFont typeface="Arial" pitchFamily="34" charset="0"/>
              <a:buChar char="•"/>
            </a:pPr>
            <a:r>
              <a:rPr lang="en-US" sz="2400" dirty="0" smtClean="0"/>
              <a:t>Additional variables required for research purposes have not been included. </a:t>
            </a:r>
          </a:p>
          <a:p>
            <a:endParaRPr lang="en-AU" dirty="0"/>
          </a:p>
        </p:txBody>
      </p:sp>
    </p:spTree>
    <p:extLst>
      <p:ext uri="{BB962C8B-B14F-4D97-AF65-F5344CB8AC3E}">
        <p14:creationId xmlns:p14="http://schemas.microsoft.com/office/powerpoint/2010/main" val="302730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hyperlink" Target="http://ceos.org/ourwork/virtual-constellations/acc/" TargetMode="External"/><Relationship Id="rId4" Type="http://schemas.openxmlformats.org/officeDocument/2006/relationships/hyperlink" Target="http://ceos.org/ourwork/virtual-constellations/lsi/" TargetMode="External"/><Relationship Id="rId5" Type="http://schemas.openxmlformats.org/officeDocument/2006/relationships/hyperlink" Target="http://ceos.org/ourwork/virtual-constellations/ocr/" TargetMode="External"/><Relationship Id="rId6" Type="http://schemas.openxmlformats.org/officeDocument/2006/relationships/hyperlink" Target="http://ceos.org/ourwork/virtual-constellations/ost/" TargetMode="External"/><Relationship Id="rId7" Type="http://schemas.openxmlformats.org/officeDocument/2006/relationships/hyperlink" Target="http://ceos.org/ourwork/virtual-constellations/osvw/" TargetMode="External"/><Relationship Id="rId8" Type="http://schemas.openxmlformats.org/officeDocument/2006/relationships/hyperlink" Target="http://ceos.org/ourwork/virtual-constellations/p-vc/" TargetMode="External"/><Relationship Id="rId9" Type="http://schemas.openxmlformats.org/officeDocument/2006/relationships/hyperlink" Target="http://ceos.org/ourwork/virtual-constellations/sst/"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eos.org/document_management/Publications/CEOS_Work-Plans/CEOS_2015-2017-Work-Plan_Apr2015.pdf" TargetMode="Externa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304800" y="2854091"/>
            <a:ext cx="5746243"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AU" sz="4200" b="1" dirty="0" smtClean="0">
                <a:solidFill>
                  <a:srgbClr val="FFFFFF"/>
                </a:solidFill>
                <a:latin typeface="Arial" charset="0"/>
                <a:ea typeface="Arial" charset="0"/>
                <a:cs typeface="Arial" charset="0"/>
              </a:rPr>
              <a:t>Introducing CEOS</a:t>
            </a:r>
            <a:endParaRPr sz="4200" b="1" dirty="0">
              <a:solidFill>
                <a:srgbClr val="FFFFFF"/>
              </a:solidFill>
              <a:latin typeface="Arial" charset="0"/>
              <a:ea typeface="Arial" charset="0"/>
              <a:cs typeface="Arial" charset="0"/>
            </a:endParaRPr>
          </a:p>
        </p:txBody>
      </p:sp>
      <p:sp>
        <p:nvSpPr>
          <p:cNvPr id="11" name="Shape 11"/>
          <p:cNvSpPr/>
          <p:nvPr/>
        </p:nvSpPr>
        <p:spPr>
          <a:xfrm>
            <a:off x="5410200" y="228600"/>
            <a:ext cx="4353169"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Viewing Earth</a:t>
            </a:r>
          </a:p>
        </p:txBody>
      </p:sp>
      <p:sp>
        <p:nvSpPr>
          <p:cNvPr id="6" name="Shape 11"/>
          <p:cNvSpPr/>
          <p:nvPr/>
        </p:nvSpPr>
        <p:spPr>
          <a:xfrm>
            <a:off x="5334000" y="736599"/>
            <a:ext cx="4353169"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Serving Society</a:t>
            </a:r>
          </a:p>
        </p:txBody>
      </p:sp>
      <p:sp>
        <p:nvSpPr>
          <p:cNvPr id="7" name="Shape 11"/>
          <p:cNvSpPr/>
          <p:nvPr/>
        </p:nvSpPr>
        <p:spPr>
          <a:xfrm>
            <a:off x="304800" y="3593222"/>
            <a:ext cx="4810858"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February, </a:t>
            </a:r>
            <a:r>
              <a:rPr lang="en-AU" sz="2800" dirty="0" smtClean="0">
                <a:solidFill>
                  <a:srgbClr val="FFFFFF"/>
                </a:solidFill>
                <a:latin typeface="Arial Bold"/>
                <a:ea typeface="Arial Bold"/>
                <a:cs typeface="Arial Bold"/>
                <a:sym typeface="Arial Bold"/>
              </a:rPr>
              <a:t>2017</a:t>
            </a:r>
            <a:endParaRPr lang="en-AU" sz="2800" dirty="0" smtClean="0">
              <a:solidFill>
                <a:srgbClr val="FFFFFF"/>
              </a:solidFill>
              <a:latin typeface="Arial Bold"/>
              <a:ea typeface="Arial Bold"/>
              <a:cs typeface="Arial Bold"/>
              <a:sym typeface="Arial Bold"/>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14" y="128755"/>
            <a:ext cx="2766692" cy="1469690"/>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
          <p:cNvSpPr/>
          <p:nvPr/>
        </p:nvSpPr>
        <p:spPr>
          <a:xfrm>
            <a:off x="103562" y="1295400"/>
            <a:ext cx="8659438" cy="460638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spcAft>
                <a:spcPts val="400"/>
              </a:spcAft>
              <a:buSzPct val="100000"/>
              <a:defRPr>
                <a:solidFill>
                  <a:srgbClr val="000000"/>
                </a:solidFill>
              </a:defRPr>
            </a:pPr>
            <a:r>
              <a:rPr lang="en-AU" sz="2000" b="1" dirty="0" smtClean="0">
                <a:solidFill>
                  <a:srgbClr val="002060"/>
                </a:solidFill>
                <a:latin typeface="Arial"/>
                <a:ea typeface="Arial"/>
                <a:cs typeface="Arial"/>
                <a:sym typeface="Arial"/>
              </a:rPr>
              <a:t>Climate Monitoring, Research </a:t>
            </a:r>
            <a:r>
              <a:rPr lang="uk-UA" sz="2000" b="1" dirty="0" smtClean="0">
                <a:solidFill>
                  <a:srgbClr val="002060"/>
                </a:solidFill>
                <a:latin typeface="Arial"/>
                <a:ea typeface="Arial"/>
                <a:cs typeface="Arial"/>
                <a:sym typeface="Arial"/>
              </a:rPr>
              <a:t>&amp;</a:t>
            </a:r>
            <a:r>
              <a:rPr lang="en-AU" sz="2000" b="1" dirty="0" smtClean="0">
                <a:solidFill>
                  <a:srgbClr val="002060"/>
                </a:solidFill>
                <a:latin typeface="Arial"/>
                <a:ea typeface="Arial"/>
                <a:cs typeface="Arial"/>
                <a:sym typeface="Arial"/>
              </a:rPr>
              <a:t> Services (8)</a:t>
            </a:r>
          </a:p>
          <a:p>
            <a:pPr lvl="0">
              <a:spcAft>
                <a:spcPts val="400"/>
              </a:spcAft>
              <a:buSzPct val="100000"/>
              <a:defRPr>
                <a:solidFill>
                  <a:srgbClr val="000000"/>
                </a:solidFill>
              </a:defRPr>
            </a:pPr>
            <a:endParaRPr lang="en-AU" sz="2000" b="1" dirty="0">
              <a:solidFill>
                <a:srgbClr val="002060"/>
              </a:solidFill>
              <a:latin typeface="Arial"/>
              <a:ea typeface="Arial"/>
              <a:cs typeface="Arial"/>
              <a:sym typeface="Arial"/>
            </a:endParaRP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Coordinate </a:t>
            </a:r>
            <a:r>
              <a:rPr lang="en-AU" sz="1500" b="1" dirty="0">
                <a:solidFill>
                  <a:srgbClr val="002060"/>
                </a:solidFill>
                <a:latin typeface="Arial"/>
                <a:ea typeface="Arial"/>
                <a:cs typeface="Arial"/>
                <a:sym typeface="Arial"/>
              </a:rPr>
              <a:t>development of Climate Data Records (CDRs)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related datasets addressing Essential Climate Variables (ECVs) established by the Global </a:t>
            </a:r>
            <a:r>
              <a:rPr lang="en-AU" sz="1500" b="1" dirty="0" smtClean="0">
                <a:solidFill>
                  <a:srgbClr val="002060"/>
                </a:solidFill>
                <a:latin typeface="Arial"/>
                <a:ea typeface="Arial"/>
                <a:cs typeface="Arial"/>
                <a:sym typeface="Arial"/>
              </a:rPr>
              <a:t>Climate </a:t>
            </a:r>
            <a:r>
              <a:rPr lang="en-AU" sz="1500" b="1" dirty="0">
                <a:solidFill>
                  <a:srgbClr val="002060"/>
                </a:solidFill>
                <a:latin typeface="Arial"/>
                <a:ea typeface="Arial"/>
                <a:cs typeface="Arial"/>
                <a:sym typeface="Arial"/>
              </a:rPr>
              <a:t>Observing System (GCOS</a:t>
            </a:r>
            <a:r>
              <a:rPr lang="en-AU" sz="1500" b="1" dirty="0" smtClean="0">
                <a:solidFill>
                  <a:srgbClr val="002060"/>
                </a:solidFill>
                <a:latin typeface="Arial"/>
                <a:ea typeface="Arial"/>
                <a:cs typeface="Arial"/>
                <a:sym typeface="Arial"/>
              </a:rPr>
              <a:t>).</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Continue </a:t>
            </a:r>
            <a:r>
              <a:rPr lang="en-AU" sz="1500" b="1" dirty="0">
                <a:solidFill>
                  <a:srgbClr val="002060"/>
                </a:solidFill>
                <a:latin typeface="Arial"/>
                <a:ea typeface="Arial"/>
                <a:cs typeface="Arial"/>
                <a:sym typeface="Arial"/>
              </a:rPr>
              <a:t>cooperation with GEO, GCOS, the World Meteorological Organization (WMO),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the CGMS in the development of a space-based system to support climate change information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adaptation</a:t>
            </a:r>
            <a:r>
              <a:rPr lang="en-AU" sz="1500" b="1" dirty="0" smtClean="0">
                <a:solidFill>
                  <a:srgbClr val="002060"/>
                </a:solidFill>
                <a:latin typeface="Arial"/>
                <a:ea typeface="Arial"/>
                <a:cs typeface="Arial"/>
                <a:sym typeface="Arial"/>
              </a:rPr>
              <a:t>.</a:t>
            </a:r>
          </a:p>
          <a:p>
            <a:pPr marL="381000" lvl="0" indent="-381000">
              <a:spcAft>
                <a:spcPts val="600"/>
              </a:spcAft>
              <a:buSzPct val="100000"/>
              <a:buFont typeface="Arial"/>
              <a:buChar char="•"/>
              <a:defRPr>
                <a:solidFill>
                  <a:srgbClr val="000000"/>
                </a:solidFill>
              </a:defRPr>
            </a:pPr>
            <a:endParaRPr lang="en-AU" sz="1500" b="1" dirty="0" smtClean="0">
              <a:solidFill>
                <a:srgbClr val="002060"/>
              </a:solidFill>
              <a:latin typeface="Arial"/>
              <a:ea typeface="Arial"/>
              <a:cs typeface="Arial"/>
              <a:sym typeface="Arial"/>
            </a:endParaRPr>
          </a:p>
          <a:p>
            <a:pPr lvl="0">
              <a:spcAft>
                <a:spcPts val="400"/>
              </a:spcAft>
              <a:buSzPct val="100000"/>
              <a:defRPr>
                <a:solidFill>
                  <a:srgbClr val="000000"/>
                </a:solidFill>
              </a:defRPr>
            </a:pPr>
            <a:r>
              <a:rPr lang="en-AU" sz="2000" b="1" dirty="0" smtClean="0">
                <a:solidFill>
                  <a:srgbClr val="002060"/>
                </a:solidFill>
                <a:latin typeface="Arial"/>
                <a:ea typeface="Arial"/>
                <a:cs typeface="Arial"/>
                <a:sym typeface="Arial"/>
              </a:rPr>
              <a:t>Carbon Observations, including Forested </a:t>
            </a:r>
            <a:r>
              <a:rPr lang="en-AU" sz="2000" b="1" dirty="0" smtClean="0">
                <a:solidFill>
                  <a:srgbClr val="002060"/>
                </a:solidFill>
                <a:latin typeface="Arial"/>
                <a:ea typeface="Arial"/>
                <a:cs typeface="Arial"/>
                <a:sym typeface="Arial"/>
              </a:rPr>
              <a:t>Regions (4)</a:t>
            </a:r>
          </a:p>
          <a:p>
            <a:pPr lvl="0">
              <a:spcAft>
                <a:spcPts val="400"/>
              </a:spcAft>
              <a:buSzPct val="100000"/>
              <a:defRPr>
                <a:solidFill>
                  <a:srgbClr val="000000"/>
                </a:solidFill>
              </a:defRPr>
            </a:pPr>
            <a:endParaRPr lang="en-AU" sz="2000" b="1" dirty="0">
              <a:solidFill>
                <a:srgbClr val="002060"/>
              </a:solidFill>
              <a:latin typeface="Arial"/>
              <a:ea typeface="Arial"/>
              <a:cs typeface="Arial"/>
              <a:sym typeface="Arial"/>
            </a:endParaRP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Coordinate </a:t>
            </a:r>
            <a:r>
              <a:rPr lang="en-AU" sz="1500" b="1" dirty="0">
                <a:solidFill>
                  <a:srgbClr val="002060"/>
                </a:solidFill>
                <a:latin typeface="Arial"/>
                <a:ea typeface="Arial"/>
                <a:cs typeface="Arial"/>
                <a:sym typeface="Arial"/>
              </a:rPr>
              <a:t>space-based observations to support the effective monitoring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management of the world’s forested regions to support any future international climate agreement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support the Space Data Component of the GEO Global Forest Observations Initiative (GFOI</a:t>
            </a:r>
            <a:r>
              <a:rPr lang="en-AU" sz="1500" b="1" dirty="0" smtClean="0">
                <a:solidFill>
                  <a:srgbClr val="002060"/>
                </a:solidFill>
                <a:latin typeface="Arial"/>
                <a:ea typeface="Arial"/>
                <a:cs typeface="Arial"/>
                <a:sym typeface="Arial"/>
              </a:rPr>
              <a:t>).</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Progress </a:t>
            </a:r>
            <a:r>
              <a:rPr lang="en-AU" sz="1500" b="1" dirty="0">
                <a:solidFill>
                  <a:srgbClr val="002060"/>
                </a:solidFill>
                <a:latin typeface="Arial"/>
                <a:ea typeface="Arial"/>
                <a:cs typeface="Arial"/>
                <a:sym typeface="Arial"/>
              </a:rPr>
              <a:t>implementation of the CEOS Strategy for Carbon Observations from </a:t>
            </a:r>
            <a:r>
              <a:rPr lang="en-AU" sz="1500" b="1" dirty="0" smtClean="0">
                <a:solidFill>
                  <a:srgbClr val="002060"/>
                </a:solidFill>
                <a:latin typeface="Arial"/>
                <a:ea typeface="Arial"/>
                <a:cs typeface="Arial"/>
                <a:sym typeface="Arial"/>
              </a:rPr>
              <a:t>Space</a:t>
            </a:r>
            <a:endParaRPr lang="en-AU" sz="1500" b="1" dirty="0">
              <a:solidFill>
                <a:srgbClr val="002060"/>
              </a:solidFill>
              <a:latin typeface="Arial"/>
              <a:ea typeface="Arial"/>
              <a:cs typeface="Arial"/>
              <a:sym typeface="Arial"/>
            </a:endParaRPr>
          </a:p>
        </p:txBody>
      </p:sp>
      <p:sp>
        <p:nvSpPr>
          <p:cNvPr id="4" name="Shape 11"/>
          <p:cNvSpPr/>
          <p:nvPr/>
        </p:nvSpPr>
        <p:spPr>
          <a:xfrm>
            <a:off x="304800" y="2286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Current Objectives/Deliverables</a:t>
            </a:r>
            <a:endParaRPr lang="en-AU" sz="2800" dirty="0" smtClean="0">
              <a:solidFill>
                <a:srgbClr val="FFFFFF"/>
              </a:solidFill>
              <a:latin typeface="Arial Bold"/>
              <a:ea typeface="Arial Bold"/>
              <a:cs typeface="Arial Bold"/>
              <a:sym typeface="Arial Bold"/>
            </a:endParaRPr>
          </a:p>
        </p:txBody>
      </p:sp>
      <p:sp>
        <p:nvSpPr>
          <p:cNvPr id="5" name="Shape 11"/>
          <p:cNvSpPr/>
          <p:nvPr/>
        </p:nvSpPr>
        <p:spPr>
          <a:xfrm>
            <a:off x="2590800" y="6858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1500" smtClean="0">
                <a:solidFill>
                  <a:srgbClr val="FFFFFF"/>
                </a:solidFill>
                <a:latin typeface="Arial Bold"/>
                <a:ea typeface="Arial Bold"/>
                <a:cs typeface="Arial Bold"/>
                <a:sym typeface="Arial Bold"/>
              </a:rPr>
              <a:t>2015-2017</a:t>
            </a:r>
            <a:endParaRPr lang="en-AU" sz="15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280704721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
          <p:cNvSpPr/>
          <p:nvPr/>
        </p:nvSpPr>
        <p:spPr>
          <a:xfrm>
            <a:off x="103562" y="1295400"/>
            <a:ext cx="8659438" cy="468333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spcAft>
                <a:spcPts val="400"/>
              </a:spcAft>
              <a:buSzPct val="100000"/>
              <a:defRPr>
                <a:solidFill>
                  <a:srgbClr val="000000"/>
                </a:solidFill>
              </a:defRPr>
            </a:pPr>
            <a:r>
              <a:rPr lang="en-AU" sz="2000" b="1" dirty="0" smtClean="0">
                <a:solidFill>
                  <a:srgbClr val="002060"/>
                </a:solidFill>
                <a:latin typeface="Arial"/>
                <a:ea typeface="Arial"/>
                <a:cs typeface="Arial"/>
                <a:sym typeface="Arial"/>
              </a:rPr>
              <a:t>Observations for </a:t>
            </a:r>
            <a:r>
              <a:rPr lang="en-AU" sz="2000" b="1" dirty="0" smtClean="0">
                <a:solidFill>
                  <a:srgbClr val="002060"/>
                </a:solidFill>
                <a:latin typeface="Arial"/>
                <a:ea typeface="Arial"/>
                <a:cs typeface="Arial"/>
                <a:sym typeface="Arial"/>
              </a:rPr>
              <a:t>Agriculture (4)</a:t>
            </a:r>
          </a:p>
          <a:p>
            <a:pPr lvl="0">
              <a:spcAft>
                <a:spcPts val="400"/>
              </a:spcAft>
              <a:buSzPct val="100000"/>
              <a:defRPr>
                <a:solidFill>
                  <a:srgbClr val="000000"/>
                </a:solidFill>
              </a:defRPr>
            </a:pPr>
            <a:endParaRPr lang="en-AU" sz="2000" b="1" dirty="0" smtClean="0">
              <a:solidFill>
                <a:srgbClr val="002060"/>
              </a:solidFill>
              <a:latin typeface="Arial"/>
              <a:ea typeface="Arial"/>
              <a:cs typeface="Arial"/>
              <a:sym typeface="Arial"/>
            </a:endParaRP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Develop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smtClean="0">
                <a:solidFill>
                  <a:srgbClr val="002060"/>
                </a:solidFill>
                <a:latin typeface="Arial"/>
                <a:ea typeface="Arial"/>
                <a:cs typeface="Arial"/>
                <a:sym typeface="Arial"/>
              </a:rPr>
              <a:t>implement a data acquisition strategy to provide satellite observations that will facilitate the monitoring of agricultural production in support of the GEO Global Agricultural Monitoring (GEOGLAM) initiative.</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Continue </a:t>
            </a:r>
            <a:r>
              <a:rPr lang="en-AU" sz="1500" b="1" dirty="0">
                <a:solidFill>
                  <a:srgbClr val="002060"/>
                </a:solidFill>
                <a:latin typeface="Arial"/>
                <a:ea typeface="Arial"/>
                <a:cs typeface="Arial"/>
                <a:sym typeface="Arial"/>
              </a:rPr>
              <a:t>support to the Joint Experiments on Crop Assessment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Monitoring (JECAM) initiative</a:t>
            </a:r>
            <a:r>
              <a:rPr lang="en-AU" sz="1500" b="1" dirty="0" smtClean="0">
                <a:solidFill>
                  <a:srgbClr val="002060"/>
                </a:solidFill>
                <a:latin typeface="Arial"/>
                <a:ea typeface="Arial"/>
                <a:cs typeface="Arial"/>
                <a:sym typeface="Arial"/>
              </a:rPr>
              <a:t>.</a:t>
            </a:r>
          </a:p>
          <a:p>
            <a:pPr marL="381000" lvl="0" indent="-381000">
              <a:spcAft>
                <a:spcPts val="600"/>
              </a:spcAft>
              <a:buSzPct val="100000"/>
              <a:buFont typeface="Arial"/>
              <a:buChar char="•"/>
              <a:defRPr>
                <a:solidFill>
                  <a:srgbClr val="000000"/>
                </a:solidFill>
              </a:defRPr>
            </a:pPr>
            <a:endParaRPr lang="en-AU" sz="1500" b="1" dirty="0" smtClean="0">
              <a:solidFill>
                <a:srgbClr val="002060"/>
              </a:solidFill>
              <a:latin typeface="Arial"/>
              <a:ea typeface="Arial"/>
              <a:cs typeface="Arial"/>
              <a:sym typeface="Arial"/>
            </a:endParaRPr>
          </a:p>
          <a:p>
            <a:pPr lvl="0">
              <a:spcAft>
                <a:spcPts val="400"/>
              </a:spcAft>
              <a:buSzPct val="100000"/>
              <a:defRPr>
                <a:solidFill>
                  <a:srgbClr val="000000"/>
                </a:solidFill>
              </a:defRPr>
            </a:pPr>
            <a:r>
              <a:rPr lang="en-AU" sz="2000" b="1" dirty="0" smtClean="0">
                <a:solidFill>
                  <a:srgbClr val="002060"/>
                </a:solidFill>
                <a:latin typeface="Arial"/>
                <a:ea typeface="Arial"/>
                <a:cs typeface="Arial"/>
                <a:sym typeface="Arial"/>
              </a:rPr>
              <a:t>Observations for </a:t>
            </a:r>
            <a:r>
              <a:rPr lang="en-AU" sz="2000" b="1" dirty="0" smtClean="0">
                <a:solidFill>
                  <a:srgbClr val="002060"/>
                </a:solidFill>
                <a:latin typeface="Arial"/>
                <a:ea typeface="Arial"/>
                <a:cs typeface="Arial"/>
                <a:sym typeface="Arial"/>
              </a:rPr>
              <a:t>Disasters (8)</a:t>
            </a:r>
          </a:p>
          <a:p>
            <a:pPr lvl="0">
              <a:spcAft>
                <a:spcPts val="400"/>
              </a:spcAft>
              <a:buSzPct val="100000"/>
              <a:defRPr>
                <a:solidFill>
                  <a:srgbClr val="000000"/>
                </a:solidFill>
              </a:defRPr>
            </a:pPr>
            <a:endParaRPr lang="en-AU" sz="2000" b="1" dirty="0">
              <a:solidFill>
                <a:srgbClr val="002060"/>
              </a:solidFill>
              <a:latin typeface="Arial"/>
              <a:ea typeface="Arial"/>
              <a:cs typeface="Arial"/>
              <a:sym typeface="Arial"/>
            </a:endParaRP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Strengthen </a:t>
            </a:r>
            <a:r>
              <a:rPr lang="en-AU" sz="1500" b="1" dirty="0">
                <a:solidFill>
                  <a:srgbClr val="002060"/>
                </a:solidFill>
                <a:latin typeface="Arial"/>
                <a:ea typeface="Arial"/>
                <a:cs typeface="Arial"/>
                <a:sym typeface="Arial"/>
              </a:rPr>
              <a:t>support to the disaster management community through the sustained coordination of disaster-related activities undertaken by CEOS Agencies</a:t>
            </a:r>
            <a:r>
              <a:rPr lang="en-AU" sz="1500" b="1" dirty="0" smtClean="0">
                <a:solidFill>
                  <a:srgbClr val="002060"/>
                </a:solidFill>
                <a:latin typeface="Arial"/>
                <a:ea typeface="Arial"/>
                <a:cs typeface="Arial"/>
                <a:sym typeface="Arial"/>
              </a:rPr>
              <a:t>.</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Ensure </a:t>
            </a:r>
            <a:r>
              <a:rPr lang="en-AU" sz="1500" b="1" dirty="0">
                <a:solidFill>
                  <a:srgbClr val="002060"/>
                </a:solidFill>
                <a:latin typeface="Arial"/>
                <a:ea typeface="Arial"/>
                <a:cs typeface="Arial"/>
                <a:sym typeface="Arial"/>
              </a:rPr>
              <a:t>that the importance of Earth observations from space is emphasized at the UN 2015 World Conference on Disaster Risk Reduction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in the post-2015 Framework for Actions (HFA2</a:t>
            </a:r>
            <a:r>
              <a:rPr lang="en-AU" sz="1500" b="1" dirty="0" smtClean="0">
                <a:solidFill>
                  <a:srgbClr val="002060"/>
                </a:solidFill>
                <a:latin typeface="Arial"/>
                <a:ea typeface="Arial"/>
                <a:cs typeface="Arial"/>
                <a:sym typeface="Arial"/>
              </a:rPr>
              <a:t>).</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Continue </a:t>
            </a:r>
            <a:r>
              <a:rPr lang="en-AU" sz="1500" b="1" dirty="0">
                <a:solidFill>
                  <a:srgbClr val="002060"/>
                </a:solidFill>
                <a:latin typeface="Arial"/>
                <a:ea typeface="Arial"/>
                <a:cs typeface="Arial"/>
                <a:sym typeface="Arial"/>
              </a:rPr>
              <a:t>support to the GEO </a:t>
            </a:r>
            <a:r>
              <a:rPr lang="en-AU" sz="1500" b="1" dirty="0" err="1">
                <a:solidFill>
                  <a:srgbClr val="002060"/>
                </a:solidFill>
                <a:latin typeface="Arial"/>
                <a:ea typeface="Arial"/>
                <a:cs typeface="Arial"/>
                <a:sym typeface="Arial"/>
              </a:rPr>
              <a:t>Geohazards</a:t>
            </a:r>
            <a:r>
              <a:rPr lang="en-AU" sz="1500" b="1" dirty="0">
                <a:solidFill>
                  <a:srgbClr val="002060"/>
                </a:solidFill>
                <a:latin typeface="Arial"/>
                <a:ea typeface="Arial"/>
                <a:cs typeface="Arial"/>
                <a:sym typeface="Arial"/>
              </a:rPr>
              <a:t> Supersites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Natural Laboratories Initiative</a:t>
            </a:r>
            <a:r>
              <a:rPr lang="en-AU" sz="1500" b="1" dirty="0" smtClean="0">
                <a:solidFill>
                  <a:srgbClr val="002060"/>
                </a:solidFill>
                <a:latin typeface="Arial"/>
                <a:ea typeface="Arial"/>
                <a:cs typeface="Arial"/>
                <a:sym typeface="Arial"/>
              </a:rPr>
              <a:t>.</a:t>
            </a:r>
            <a:endParaRPr lang="en-AU" sz="1500" b="1" dirty="0" smtClean="0">
              <a:solidFill>
                <a:srgbClr val="002060"/>
              </a:solidFill>
              <a:latin typeface="Arial"/>
              <a:ea typeface="Arial"/>
              <a:cs typeface="Arial"/>
              <a:sym typeface="Arial"/>
            </a:endParaRPr>
          </a:p>
        </p:txBody>
      </p:sp>
      <p:sp>
        <p:nvSpPr>
          <p:cNvPr id="4" name="Shape 11"/>
          <p:cNvSpPr/>
          <p:nvPr/>
        </p:nvSpPr>
        <p:spPr>
          <a:xfrm>
            <a:off x="304800" y="2286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Current Objectives/Deliverables</a:t>
            </a:r>
            <a:endParaRPr lang="en-AU" sz="2800" dirty="0" smtClean="0">
              <a:solidFill>
                <a:srgbClr val="FFFFFF"/>
              </a:solidFill>
              <a:latin typeface="Arial Bold"/>
              <a:ea typeface="Arial Bold"/>
              <a:cs typeface="Arial Bold"/>
              <a:sym typeface="Arial Bold"/>
            </a:endParaRPr>
          </a:p>
        </p:txBody>
      </p:sp>
      <p:sp>
        <p:nvSpPr>
          <p:cNvPr id="5" name="Shape 11"/>
          <p:cNvSpPr/>
          <p:nvPr/>
        </p:nvSpPr>
        <p:spPr>
          <a:xfrm>
            <a:off x="2590800" y="6858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1500" smtClean="0">
                <a:solidFill>
                  <a:srgbClr val="FFFFFF"/>
                </a:solidFill>
                <a:latin typeface="Arial Bold"/>
                <a:ea typeface="Arial Bold"/>
                <a:cs typeface="Arial Bold"/>
                <a:sym typeface="Arial Bold"/>
              </a:rPr>
              <a:t>2015-2017</a:t>
            </a:r>
            <a:endParaRPr lang="en-AU" sz="15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208086174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
          <p:cNvSpPr/>
          <p:nvPr/>
        </p:nvSpPr>
        <p:spPr>
          <a:xfrm>
            <a:off x="103562" y="1066800"/>
            <a:ext cx="8659438" cy="583749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spcAft>
                <a:spcPts val="400"/>
              </a:spcAft>
              <a:buSzPct val="100000"/>
              <a:defRPr>
                <a:solidFill>
                  <a:srgbClr val="000000"/>
                </a:solidFill>
              </a:defRPr>
            </a:pPr>
            <a:r>
              <a:rPr lang="en-AU" sz="2000" b="1" dirty="0">
                <a:solidFill>
                  <a:srgbClr val="002060"/>
                </a:solidFill>
                <a:latin typeface="Arial"/>
                <a:ea typeface="Arial"/>
                <a:cs typeface="Arial"/>
                <a:sym typeface="Arial"/>
              </a:rPr>
              <a:t>Observations for </a:t>
            </a:r>
            <a:r>
              <a:rPr lang="en-AU" sz="2000" b="1" dirty="0" smtClean="0">
                <a:solidFill>
                  <a:srgbClr val="002060"/>
                </a:solidFill>
                <a:latin typeface="Arial"/>
                <a:ea typeface="Arial"/>
                <a:cs typeface="Arial"/>
                <a:sym typeface="Arial"/>
              </a:rPr>
              <a:t>Water (1)</a:t>
            </a:r>
          </a:p>
          <a:p>
            <a:pPr>
              <a:spcAft>
                <a:spcPts val="400"/>
              </a:spcAft>
              <a:buSzPct val="100000"/>
              <a:defRPr>
                <a:solidFill>
                  <a:srgbClr val="000000"/>
                </a:solidFill>
              </a:defRPr>
            </a:pPr>
            <a:endParaRPr lang="en-AU" sz="2000" b="1" dirty="0">
              <a:solidFill>
                <a:srgbClr val="002060"/>
              </a:solidFill>
              <a:latin typeface="Arial"/>
              <a:ea typeface="Arial"/>
              <a:cs typeface="Arial"/>
              <a:sym typeface="Arial"/>
            </a:endParaRPr>
          </a:p>
          <a:p>
            <a:pPr marL="381000" indent="-381000">
              <a:spcAft>
                <a:spcPts val="600"/>
              </a:spcAft>
              <a:buSzPct val="100000"/>
              <a:buFont typeface="Arial"/>
              <a:buChar char="•"/>
              <a:defRPr>
                <a:solidFill>
                  <a:srgbClr val="000000"/>
                </a:solidFill>
              </a:defRPr>
            </a:pPr>
            <a:r>
              <a:rPr lang="en-AU" sz="1500" b="1" dirty="0">
                <a:solidFill>
                  <a:srgbClr val="002060"/>
                </a:solidFill>
                <a:latin typeface="Arial"/>
                <a:ea typeface="Arial"/>
                <a:cs typeface="Arial"/>
                <a:sym typeface="Arial"/>
              </a:rPr>
              <a:t>Provide integrated CEOS input to the GEO Water Implementation Plan</a:t>
            </a:r>
            <a:r>
              <a:rPr lang="en-AU" sz="1500" b="1" dirty="0" smtClean="0">
                <a:solidFill>
                  <a:srgbClr val="002060"/>
                </a:solidFill>
                <a:latin typeface="Arial"/>
                <a:ea typeface="Arial"/>
                <a:cs typeface="Arial"/>
                <a:sym typeface="Arial"/>
              </a:rPr>
              <a:t>.</a:t>
            </a:r>
          </a:p>
          <a:p>
            <a:pPr marL="381000" indent="-381000">
              <a:spcAft>
                <a:spcPts val="600"/>
              </a:spcAft>
              <a:buSzPct val="100000"/>
              <a:buFont typeface="Arial"/>
              <a:buChar char="•"/>
              <a:defRPr>
                <a:solidFill>
                  <a:srgbClr val="000000"/>
                </a:solidFill>
              </a:defRPr>
            </a:pPr>
            <a:endParaRPr lang="en-AU" sz="2000" b="1" dirty="0" smtClean="0">
              <a:solidFill>
                <a:srgbClr val="002060"/>
              </a:solidFill>
              <a:latin typeface="Arial"/>
              <a:ea typeface="Arial"/>
              <a:cs typeface="Arial"/>
              <a:sym typeface="Arial"/>
            </a:endParaRPr>
          </a:p>
          <a:p>
            <a:pPr lvl="0">
              <a:spcAft>
                <a:spcPts val="400"/>
              </a:spcAft>
              <a:buSzPct val="100000"/>
              <a:defRPr>
                <a:solidFill>
                  <a:srgbClr val="000000"/>
                </a:solidFill>
              </a:defRPr>
            </a:pPr>
            <a:r>
              <a:rPr lang="en-AU" sz="2000" b="1" dirty="0" smtClean="0">
                <a:solidFill>
                  <a:srgbClr val="002060"/>
                </a:solidFill>
                <a:latin typeface="Arial"/>
                <a:ea typeface="Arial"/>
                <a:cs typeface="Arial"/>
                <a:sym typeface="Arial"/>
              </a:rPr>
              <a:t>Capacity Building, Data Access, </a:t>
            </a:r>
            <a:r>
              <a:rPr lang="en-AU" sz="2000" b="1" dirty="0" smtClean="0">
                <a:solidFill>
                  <a:srgbClr val="002060"/>
                </a:solidFill>
                <a:latin typeface="Arial"/>
                <a:ea typeface="Arial"/>
                <a:cs typeface="Arial"/>
                <a:sym typeface="Arial"/>
              </a:rPr>
              <a:t>Availability, </a:t>
            </a:r>
            <a:r>
              <a:rPr lang="uk-UA" sz="2000" b="1" dirty="0" smtClean="0">
                <a:solidFill>
                  <a:srgbClr val="002060"/>
                </a:solidFill>
                <a:latin typeface="Arial"/>
                <a:ea typeface="Arial"/>
                <a:cs typeface="Arial"/>
                <a:sym typeface="Arial"/>
              </a:rPr>
              <a:t>&amp;</a:t>
            </a:r>
            <a:r>
              <a:rPr lang="en-AU" sz="2000" b="1" dirty="0" smtClean="0">
                <a:solidFill>
                  <a:srgbClr val="002060"/>
                </a:solidFill>
                <a:latin typeface="Arial"/>
                <a:ea typeface="Arial"/>
                <a:cs typeface="Arial"/>
                <a:sym typeface="Arial"/>
              </a:rPr>
              <a:t> Quality (28)</a:t>
            </a:r>
          </a:p>
          <a:p>
            <a:pPr lvl="0">
              <a:spcAft>
                <a:spcPts val="400"/>
              </a:spcAft>
              <a:buSzPct val="100000"/>
              <a:defRPr>
                <a:solidFill>
                  <a:srgbClr val="000000"/>
                </a:solidFill>
              </a:defRPr>
            </a:pPr>
            <a:endParaRPr lang="en-AU" sz="2000" b="1" dirty="0">
              <a:solidFill>
                <a:srgbClr val="002060"/>
              </a:solidFill>
              <a:latin typeface="Arial"/>
              <a:ea typeface="Arial"/>
              <a:cs typeface="Arial"/>
              <a:sym typeface="Arial"/>
            </a:endParaRP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Advance </a:t>
            </a:r>
            <a:r>
              <a:rPr lang="en-AU" sz="1500" b="1" dirty="0">
                <a:solidFill>
                  <a:srgbClr val="002060"/>
                </a:solidFill>
                <a:latin typeface="Arial"/>
                <a:ea typeface="Arial"/>
                <a:cs typeface="Arial"/>
                <a:sym typeface="Arial"/>
              </a:rPr>
              <a:t>CEOS Data Democracy activities</a:t>
            </a:r>
            <a:r>
              <a:rPr lang="en-AU" sz="1500" b="1" dirty="0" smtClean="0">
                <a:solidFill>
                  <a:srgbClr val="002060"/>
                </a:solidFill>
                <a:latin typeface="Arial"/>
                <a:ea typeface="Arial"/>
                <a:cs typeface="Arial"/>
                <a:sym typeface="Arial"/>
              </a:rPr>
              <a:t>.</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Continue </a:t>
            </a:r>
            <a:r>
              <a:rPr lang="en-AU" sz="1500" b="1" dirty="0">
                <a:solidFill>
                  <a:srgbClr val="002060"/>
                </a:solidFill>
                <a:latin typeface="Arial"/>
                <a:ea typeface="Arial"/>
                <a:cs typeface="Arial"/>
                <a:sym typeface="Arial"/>
              </a:rPr>
              <a:t>to support the development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operationalization of the GEOSS Common Infrastructure (GCI)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its CEOS-related elements.</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Coordinate </a:t>
            </a:r>
            <a:r>
              <a:rPr lang="en-AU" sz="1500" b="1" dirty="0">
                <a:solidFill>
                  <a:srgbClr val="002060"/>
                </a:solidFill>
                <a:latin typeface="Arial"/>
                <a:ea typeface="Arial"/>
                <a:cs typeface="Arial"/>
                <a:sym typeface="Arial"/>
              </a:rPr>
              <a:t>the development of suitable methodologies for the on-ground characterization of satellite-based EO sensors, the calibration of EO missions,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the validation of satellite-based Level 1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Level 2 products.</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Continue </a:t>
            </a:r>
            <a:r>
              <a:rPr lang="en-AU" sz="1500" b="1" dirty="0">
                <a:solidFill>
                  <a:srgbClr val="002060"/>
                </a:solidFill>
                <a:latin typeface="Arial"/>
                <a:ea typeface="Arial"/>
                <a:cs typeface="Arial"/>
                <a:sym typeface="Arial"/>
              </a:rPr>
              <a:t>the cooperation with other CEOS elements in supporting the generation of well-calibrated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validated data records</a:t>
            </a:r>
            <a:r>
              <a:rPr lang="en-AU" sz="1500" b="1" dirty="0" smtClean="0">
                <a:solidFill>
                  <a:srgbClr val="002060"/>
                </a:solidFill>
                <a:latin typeface="Arial"/>
                <a:ea typeface="Arial"/>
                <a:cs typeface="Arial"/>
                <a:sym typeface="Arial"/>
              </a:rPr>
              <a:t>.</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Continue </a:t>
            </a:r>
            <a:r>
              <a:rPr lang="en-AU" sz="1500" b="1" dirty="0">
                <a:solidFill>
                  <a:srgbClr val="002060"/>
                </a:solidFill>
                <a:latin typeface="Arial"/>
                <a:ea typeface="Arial"/>
                <a:cs typeface="Arial"/>
                <a:sym typeface="Arial"/>
              </a:rPr>
              <a:t>cooperation with GEO, Global Space-based Inter-calibration System (GSICS),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WMO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ground-based networks in the provision of high quality EO data products</a:t>
            </a:r>
            <a:r>
              <a:rPr lang="en-AU" sz="1500" b="1" dirty="0" smtClean="0">
                <a:solidFill>
                  <a:srgbClr val="002060"/>
                </a:solidFill>
                <a:latin typeface="Arial"/>
                <a:ea typeface="Arial"/>
                <a:cs typeface="Arial"/>
                <a:sym typeface="Arial"/>
              </a:rPr>
              <a:t>.</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Maintain </a:t>
            </a:r>
            <a:r>
              <a:rPr lang="en-AU" sz="1500" b="1" dirty="0">
                <a:solidFill>
                  <a:srgbClr val="002060"/>
                </a:solidFill>
                <a:latin typeface="Arial"/>
                <a:ea typeface="Arial"/>
                <a:cs typeface="Arial"/>
                <a:sym typeface="Arial"/>
              </a:rPr>
              <a:t>the Missions, Instruments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Measurements (MIM) database as a key tool to enhance understanding of Earth observations from space missions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err="1">
                <a:solidFill>
                  <a:srgbClr val="002060"/>
                </a:solidFill>
                <a:latin typeface="Arial"/>
                <a:ea typeface="Arial"/>
                <a:cs typeface="Arial"/>
                <a:sym typeface="Arial"/>
              </a:rPr>
              <a:t>data.Coordinate</a:t>
            </a:r>
            <a:r>
              <a:rPr lang="en-AU" sz="1500" b="1" dirty="0">
                <a:solidFill>
                  <a:srgbClr val="002060"/>
                </a:solidFill>
                <a:latin typeface="Arial"/>
                <a:ea typeface="Arial"/>
                <a:cs typeface="Arial"/>
                <a:sym typeface="Arial"/>
              </a:rPr>
              <a:t> development of Climate Data Records (CDRs)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related datasets addressing Essential Climate Variables (ECVs) established by the Global </a:t>
            </a:r>
            <a:r>
              <a:rPr lang="en-AU" sz="1500" b="1" dirty="0" smtClean="0">
                <a:solidFill>
                  <a:srgbClr val="002060"/>
                </a:solidFill>
                <a:latin typeface="Arial"/>
                <a:ea typeface="Arial"/>
                <a:cs typeface="Arial"/>
                <a:sym typeface="Arial"/>
              </a:rPr>
              <a:t>Climate </a:t>
            </a:r>
            <a:r>
              <a:rPr lang="en-AU" sz="1500" b="1" dirty="0">
                <a:solidFill>
                  <a:srgbClr val="002060"/>
                </a:solidFill>
                <a:latin typeface="Arial"/>
                <a:ea typeface="Arial"/>
                <a:cs typeface="Arial"/>
                <a:sym typeface="Arial"/>
              </a:rPr>
              <a:t>Observing System (GCOS</a:t>
            </a:r>
            <a:r>
              <a:rPr lang="en-AU" sz="1500" b="1" dirty="0" smtClean="0">
                <a:solidFill>
                  <a:srgbClr val="002060"/>
                </a:solidFill>
                <a:latin typeface="Arial"/>
                <a:ea typeface="Arial"/>
                <a:cs typeface="Arial"/>
                <a:sym typeface="Arial"/>
              </a:rPr>
              <a:t>).</a:t>
            </a:r>
            <a:endParaRPr lang="en-AU" sz="1500" b="1" dirty="0" smtClean="0">
              <a:solidFill>
                <a:srgbClr val="002060"/>
              </a:solidFill>
              <a:latin typeface="Arial"/>
              <a:ea typeface="Arial"/>
              <a:cs typeface="Arial"/>
              <a:sym typeface="Arial"/>
            </a:endParaRPr>
          </a:p>
        </p:txBody>
      </p:sp>
      <p:sp>
        <p:nvSpPr>
          <p:cNvPr id="4" name="Shape 11"/>
          <p:cNvSpPr/>
          <p:nvPr/>
        </p:nvSpPr>
        <p:spPr>
          <a:xfrm>
            <a:off x="304800" y="2286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Current Objectives/Deliverables</a:t>
            </a:r>
            <a:endParaRPr lang="en-AU" sz="2800" dirty="0" smtClean="0">
              <a:solidFill>
                <a:srgbClr val="FFFFFF"/>
              </a:solidFill>
              <a:latin typeface="Arial Bold"/>
              <a:ea typeface="Arial Bold"/>
              <a:cs typeface="Arial Bold"/>
              <a:sym typeface="Arial Bold"/>
            </a:endParaRPr>
          </a:p>
        </p:txBody>
      </p:sp>
      <p:sp>
        <p:nvSpPr>
          <p:cNvPr id="5" name="Shape 11"/>
          <p:cNvSpPr/>
          <p:nvPr/>
        </p:nvSpPr>
        <p:spPr>
          <a:xfrm>
            <a:off x="2590800" y="6858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1500" smtClean="0">
                <a:solidFill>
                  <a:srgbClr val="FFFFFF"/>
                </a:solidFill>
                <a:latin typeface="Arial Bold"/>
                <a:ea typeface="Arial Bold"/>
                <a:cs typeface="Arial Bold"/>
                <a:sym typeface="Arial Bold"/>
              </a:rPr>
              <a:t>2015-2017</a:t>
            </a:r>
            <a:endParaRPr lang="en-AU" sz="15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220609855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
          <p:cNvSpPr/>
          <p:nvPr/>
        </p:nvSpPr>
        <p:spPr>
          <a:xfrm>
            <a:off x="103562" y="1219200"/>
            <a:ext cx="8659438" cy="376000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spcAft>
                <a:spcPts val="400"/>
              </a:spcAft>
              <a:buSzPct val="100000"/>
              <a:defRPr>
                <a:solidFill>
                  <a:srgbClr val="000000"/>
                </a:solidFill>
              </a:defRPr>
            </a:pPr>
            <a:r>
              <a:rPr lang="en-AU" sz="2000" b="1" dirty="0" smtClean="0">
                <a:solidFill>
                  <a:srgbClr val="002060"/>
                </a:solidFill>
                <a:latin typeface="Arial"/>
                <a:ea typeface="Arial"/>
                <a:cs typeface="Arial"/>
                <a:sym typeface="Arial"/>
              </a:rPr>
              <a:t>Advancement of the CEOS Virtual </a:t>
            </a:r>
            <a:r>
              <a:rPr lang="en-AU" sz="2000" b="1" dirty="0" smtClean="0">
                <a:solidFill>
                  <a:srgbClr val="002060"/>
                </a:solidFill>
                <a:latin typeface="Arial"/>
                <a:ea typeface="Arial"/>
                <a:cs typeface="Arial"/>
                <a:sym typeface="Arial"/>
              </a:rPr>
              <a:t>Constellations (19)</a:t>
            </a:r>
          </a:p>
          <a:p>
            <a:pPr>
              <a:spcAft>
                <a:spcPts val="400"/>
              </a:spcAft>
              <a:buSzPct val="100000"/>
              <a:defRPr>
                <a:solidFill>
                  <a:srgbClr val="000000"/>
                </a:solidFill>
              </a:defRPr>
            </a:pPr>
            <a:endParaRPr lang="en-AU" sz="2000" b="1" dirty="0">
              <a:solidFill>
                <a:srgbClr val="002060"/>
              </a:solidFill>
              <a:latin typeface="Arial"/>
              <a:ea typeface="Arial"/>
              <a:cs typeface="Arial"/>
              <a:sym typeface="Arial"/>
            </a:endParaRPr>
          </a:p>
          <a:p>
            <a:pPr marL="38100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Characterize </a:t>
            </a:r>
            <a:r>
              <a:rPr lang="en-AU" sz="1500" b="1" dirty="0">
                <a:solidFill>
                  <a:srgbClr val="002060"/>
                </a:solidFill>
                <a:latin typeface="Arial"/>
                <a:ea typeface="Arial"/>
                <a:cs typeface="Arial"/>
                <a:sym typeface="Arial"/>
              </a:rPr>
              <a:t>the Virtual Constellations in the context of both the development of the space segment for GEOSS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of the multitude of outcomes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deliverables that CEOS seeks to provide for GEO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other users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smtClean="0">
                <a:solidFill>
                  <a:srgbClr val="002060"/>
                </a:solidFill>
                <a:latin typeface="Arial"/>
                <a:ea typeface="Arial"/>
                <a:cs typeface="Arial"/>
                <a:sym typeface="Arial"/>
              </a:rPr>
              <a:t>frameworks</a:t>
            </a:r>
            <a:r>
              <a:rPr lang="en-AU" sz="1500" b="1" dirty="0" smtClean="0">
                <a:solidFill>
                  <a:srgbClr val="002060"/>
                </a:solidFill>
                <a:latin typeface="Arial"/>
                <a:ea typeface="Arial"/>
                <a:cs typeface="Arial"/>
                <a:sym typeface="Arial"/>
              </a:rPr>
              <a:t>.</a:t>
            </a:r>
          </a:p>
          <a:p>
            <a:pPr marL="381000" indent="-381000">
              <a:spcAft>
                <a:spcPts val="600"/>
              </a:spcAft>
              <a:buSzPct val="100000"/>
              <a:buFont typeface="Arial"/>
              <a:buChar char="•"/>
              <a:defRPr>
                <a:solidFill>
                  <a:srgbClr val="000000"/>
                </a:solidFill>
              </a:defRPr>
            </a:pPr>
            <a:endParaRPr lang="en-AU" sz="2000" b="1" dirty="0" smtClean="0">
              <a:solidFill>
                <a:srgbClr val="002060"/>
              </a:solidFill>
              <a:latin typeface="Arial"/>
              <a:ea typeface="Arial"/>
              <a:cs typeface="Arial"/>
              <a:sym typeface="Arial"/>
            </a:endParaRPr>
          </a:p>
          <a:p>
            <a:pPr lvl="0">
              <a:spcAft>
                <a:spcPts val="400"/>
              </a:spcAft>
              <a:buSzPct val="100000"/>
              <a:defRPr>
                <a:solidFill>
                  <a:srgbClr val="000000"/>
                </a:solidFill>
              </a:defRPr>
            </a:pPr>
            <a:r>
              <a:rPr lang="en-AU" sz="2000" b="1" dirty="0" smtClean="0">
                <a:solidFill>
                  <a:srgbClr val="002060"/>
                </a:solidFill>
                <a:latin typeface="Arial"/>
                <a:ea typeface="Arial"/>
                <a:cs typeface="Arial"/>
                <a:sym typeface="Arial"/>
              </a:rPr>
              <a:t>Support </a:t>
            </a:r>
            <a:r>
              <a:rPr lang="en-AU" sz="2000" b="1" dirty="0">
                <a:solidFill>
                  <a:srgbClr val="002060"/>
                </a:solidFill>
                <a:latin typeface="Arial"/>
                <a:ea typeface="Arial"/>
                <a:cs typeface="Arial"/>
                <a:sym typeface="Arial"/>
              </a:rPr>
              <a:t>to Other Key Stakeholder </a:t>
            </a:r>
            <a:r>
              <a:rPr lang="en-AU" sz="2000" b="1" dirty="0" smtClean="0">
                <a:solidFill>
                  <a:srgbClr val="002060"/>
                </a:solidFill>
                <a:latin typeface="Arial"/>
                <a:ea typeface="Arial"/>
                <a:cs typeface="Arial"/>
                <a:sym typeface="Arial"/>
              </a:rPr>
              <a:t>Initiatives (6)</a:t>
            </a:r>
          </a:p>
          <a:p>
            <a:pPr lvl="0">
              <a:spcAft>
                <a:spcPts val="400"/>
              </a:spcAft>
              <a:buSzPct val="100000"/>
              <a:defRPr>
                <a:solidFill>
                  <a:srgbClr val="000000"/>
                </a:solidFill>
              </a:defRPr>
            </a:pPr>
            <a:endParaRPr lang="en-AU" sz="2000" b="1" dirty="0">
              <a:solidFill>
                <a:srgbClr val="002060"/>
              </a:solidFill>
              <a:latin typeface="Arial"/>
              <a:ea typeface="Arial"/>
              <a:cs typeface="Arial"/>
              <a:sym typeface="Arial"/>
            </a:endParaRP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Continue </a:t>
            </a:r>
            <a:r>
              <a:rPr lang="en-AU" sz="1500" b="1" dirty="0">
                <a:solidFill>
                  <a:srgbClr val="002060"/>
                </a:solidFill>
                <a:latin typeface="Arial"/>
                <a:ea typeface="Arial"/>
                <a:cs typeface="Arial"/>
                <a:sym typeface="Arial"/>
              </a:rPr>
              <a:t>CEOS contributions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maintain leadership role in the GEO Blue Planet Task.</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Further </a:t>
            </a:r>
            <a:r>
              <a:rPr lang="en-AU" sz="1500" b="1" dirty="0">
                <a:solidFill>
                  <a:srgbClr val="002060"/>
                </a:solidFill>
                <a:latin typeface="Arial"/>
                <a:ea typeface="Arial"/>
                <a:cs typeface="Arial"/>
                <a:sym typeface="Arial"/>
              </a:rPr>
              <a:t>develop CEOS contributions to meet biodiversity observation requirements.</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Continue </a:t>
            </a:r>
            <a:r>
              <a:rPr lang="en-AU" sz="1500" b="1" dirty="0">
                <a:solidFill>
                  <a:srgbClr val="002060"/>
                </a:solidFill>
                <a:latin typeface="Arial"/>
                <a:ea typeface="Arial"/>
                <a:cs typeface="Arial"/>
                <a:sym typeface="Arial"/>
              </a:rPr>
              <a:t>dialogue on enhanced CEOS-level coordination to support improved research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monitoring of the Earth’s Polar Regions</a:t>
            </a:r>
            <a:r>
              <a:rPr lang="en-AU" sz="1500" b="1" dirty="0" smtClean="0">
                <a:solidFill>
                  <a:srgbClr val="002060"/>
                </a:solidFill>
                <a:latin typeface="Arial"/>
                <a:ea typeface="Arial"/>
                <a:cs typeface="Arial"/>
                <a:sym typeface="Arial"/>
              </a:rPr>
              <a:t>.</a:t>
            </a:r>
            <a:endParaRPr lang="en-AU" sz="1500" b="1" dirty="0" smtClean="0">
              <a:solidFill>
                <a:srgbClr val="002060"/>
              </a:solidFill>
              <a:latin typeface="Arial"/>
              <a:ea typeface="Arial"/>
              <a:cs typeface="Arial"/>
              <a:sym typeface="Arial"/>
            </a:endParaRPr>
          </a:p>
        </p:txBody>
      </p:sp>
      <p:sp>
        <p:nvSpPr>
          <p:cNvPr id="4" name="Shape 11"/>
          <p:cNvSpPr/>
          <p:nvPr/>
        </p:nvSpPr>
        <p:spPr>
          <a:xfrm>
            <a:off x="304800" y="2286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Current Objectives/Deliverables</a:t>
            </a:r>
            <a:endParaRPr lang="en-AU" sz="2800" dirty="0" smtClean="0">
              <a:solidFill>
                <a:srgbClr val="FFFFFF"/>
              </a:solidFill>
              <a:latin typeface="Arial Bold"/>
              <a:ea typeface="Arial Bold"/>
              <a:cs typeface="Arial Bold"/>
              <a:sym typeface="Arial Bold"/>
            </a:endParaRPr>
          </a:p>
        </p:txBody>
      </p:sp>
      <p:sp>
        <p:nvSpPr>
          <p:cNvPr id="5" name="Shape 11"/>
          <p:cNvSpPr/>
          <p:nvPr/>
        </p:nvSpPr>
        <p:spPr>
          <a:xfrm>
            <a:off x="2590800" y="6858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1500" smtClean="0">
                <a:solidFill>
                  <a:srgbClr val="FFFFFF"/>
                </a:solidFill>
                <a:latin typeface="Arial Bold"/>
                <a:ea typeface="Arial Bold"/>
                <a:cs typeface="Arial Bold"/>
                <a:sym typeface="Arial Bold"/>
              </a:rPr>
              <a:t>2015-2017</a:t>
            </a:r>
            <a:endParaRPr lang="en-AU" sz="15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99976090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
          <p:cNvSpPr/>
          <p:nvPr/>
        </p:nvSpPr>
        <p:spPr>
          <a:xfrm>
            <a:off x="103562" y="1219200"/>
            <a:ext cx="8659438" cy="383694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spcAft>
                <a:spcPts val="400"/>
              </a:spcAft>
              <a:buSzPct val="100000"/>
              <a:defRPr>
                <a:solidFill>
                  <a:srgbClr val="000000"/>
                </a:solidFill>
              </a:defRPr>
            </a:pPr>
            <a:r>
              <a:rPr lang="en-AU" sz="2000" b="1" dirty="0" smtClean="0">
                <a:solidFill>
                  <a:srgbClr val="002060"/>
                </a:solidFill>
                <a:latin typeface="Arial"/>
                <a:ea typeface="Arial"/>
                <a:cs typeface="Arial"/>
                <a:sym typeface="Arial"/>
              </a:rPr>
              <a:t>Outreach to Key </a:t>
            </a:r>
            <a:r>
              <a:rPr lang="en-AU" sz="2000" b="1" dirty="0" smtClean="0">
                <a:solidFill>
                  <a:srgbClr val="002060"/>
                </a:solidFill>
                <a:latin typeface="Arial"/>
                <a:ea typeface="Arial"/>
                <a:cs typeface="Arial"/>
                <a:sym typeface="Arial"/>
              </a:rPr>
              <a:t>Stakeholders (4)</a:t>
            </a:r>
          </a:p>
          <a:p>
            <a:pPr lvl="0">
              <a:spcAft>
                <a:spcPts val="400"/>
              </a:spcAft>
              <a:buSzPct val="100000"/>
              <a:defRPr>
                <a:solidFill>
                  <a:srgbClr val="000000"/>
                </a:solidFill>
              </a:defRPr>
            </a:pPr>
            <a:endParaRPr lang="en-AU" sz="2000" b="1" dirty="0" smtClean="0">
              <a:solidFill>
                <a:srgbClr val="002060"/>
              </a:solidFill>
              <a:latin typeface="Arial"/>
              <a:ea typeface="Arial"/>
              <a:cs typeface="Arial"/>
              <a:sym typeface="Arial"/>
            </a:endParaRP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Engage, attend, be strategically involved (where appropriate), report on CEOS achievements,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smtClean="0">
                <a:solidFill>
                  <a:srgbClr val="002060"/>
                </a:solidFill>
                <a:latin typeface="Arial"/>
                <a:ea typeface="Arial"/>
                <a:cs typeface="Arial"/>
                <a:sym typeface="Arial"/>
              </a:rPr>
              <a:t>present at key meetings.</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Maintain the CEOS Website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smtClean="0">
                <a:solidFill>
                  <a:srgbClr val="002060"/>
                </a:solidFill>
                <a:latin typeface="Arial"/>
                <a:ea typeface="Arial"/>
                <a:cs typeface="Arial"/>
                <a:sym typeface="Arial"/>
              </a:rPr>
              <a:t>enhance currency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smtClean="0">
                <a:solidFill>
                  <a:srgbClr val="002060"/>
                </a:solidFill>
                <a:latin typeface="Arial"/>
                <a:ea typeface="Arial"/>
                <a:cs typeface="Arial"/>
                <a:sym typeface="Arial"/>
              </a:rPr>
              <a:t>relevance of content.</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Publish the CEOS Newsletter.</a:t>
            </a: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Highlight the value of Earth observations from space in delivering societal </a:t>
            </a:r>
            <a:r>
              <a:rPr lang="en-AU" sz="1500" b="1" dirty="0" smtClean="0">
                <a:solidFill>
                  <a:srgbClr val="002060"/>
                </a:solidFill>
                <a:latin typeface="Arial"/>
                <a:ea typeface="Arial"/>
                <a:cs typeface="Arial"/>
                <a:sym typeface="Arial"/>
              </a:rPr>
              <a:t>benefit</a:t>
            </a:r>
          </a:p>
          <a:p>
            <a:pPr marL="381000" lvl="0" indent="-381000">
              <a:spcAft>
                <a:spcPts val="600"/>
              </a:spcAft>
              <a:buSzPct val="100000"/>
              <a:buFont typeface="Arial"/>
              <a:buChar char="•"/>
              <a:defRPr>
                <a:solidFill>
                  <a:srgbClr val="000000"/>
                </a:solidFill>
              </a:defRPr>
            </a:pPr>
            <a:endParaRPr lang="en-AU" sz="1500" b="1" dirty="0" smtClean="0">
              <a:solidFill>
                <a:srgbClr val="FF0000"/>
              </a:solidFill>
              <a:latin typeface="Arial"/>
              <a:ea typeface="Arial"/>
              <a:cs typeface="Arial"/>
              <a:sym typeface="Arial"/>
            </a:endParaRPr>
          </a:p>
          <a:p>
            <a:pPr lvl="0">
              <a:spcAft>
                <a:spcPts val="400"/>
              </a:spcAft>
              <a:buSzPct val="100000"/>
              <a:defRPr>
                <a:solidFill>
                  <a:srgbClr val="000000"/>
                </a:solidFill>
              </a:defRPr>
            </a:pPr>
            <a:r>
              <a:rPr lang="en-AU" sz="2000" b="1" dirty="0" smtClean="0">
                <a:solidFill>
                  <a:srgbClr val="002060"/>
                </a:solidFill>
                <a:latin typeface="Arial"/>
                <a:ea typeface="Arial"/>
                <a:cs typeface="Arial"/>
                <a:sym typeface="Arial"/>
              </a:rPr>
              <a:t>Organizational </a:t>
            </a:r>
            <a:r>
              <a:rPr lang="en-AU" sz="2000" b="1" dirty="0" smtClean="0">
                <a:solidFill>
                  <a:srgbClr val="002060"/>
                </a:solidFill>
                <a:latin typeface="Arial"/>
                <a:ea typeface="Arial"/>
                <a:cs typeface="Arial"/>
                <a:sym typeface="Arial"/>
              </a:rPr>
              <a:t>Issues (3)</a:t>
            </a:r>
          </a:p>
          <a:p>
            <a:pPr lvl="0">
              <a:spcAft>
                <a:spcPts val="400"/>
              </a:spcAft>
              <a:buSzPct val="100000"/>
              <a:defRPr>
                <a:solidFill>
                  <a:srgbClr val="000000"/>
                </a:solidFill>
              </a:defRPr>
            </a:pPr>
            <a:endParaRPr lang="en-AU" sz="2000" b="1" dirty="0">
              <a:solidFill>
                <a:srgbClr val="002060"/>
              </a:solidFill>
              <a:latin typeface="Arial"/>
              <a:ea typeface="Arial"/>
              <a:cs typeface="Arial"/>
              <a:sym typeface="Arial"/>
            </a:endParaRPr>
          </a:p>
          <a:p>
            <a:pPr marL="381000" lvl="0" indent="-381000">
              <a:spcAft>
                <a:spcPts val="600"/>
              </a:spcAft>
              <a:buSzPct val="100000"/>
              <a:buFont typeface="Arial"/>
              <a:buChar char="•"/>
              <a:defRPr>
                <a:solidFill>
                  <a:srgbClr val="000000"/>
                </a:solidFill>
              </a:defRPr>
            </a:pPr>
            <a:r>
              <a:rPr lang="en-AU" sz="1500" b="1" dirty="0" smtClean="0">
                <a:solidFill>
                  <a:srgbClr val="002060"/>
                </a:solidFill>
                <a:latin typeface="Arial"/>
                <a:ea typeface="Arial"/>
                <a:cs typeface="Arial"/>
                <a:sym typeface="Arial"/>
              </a:rPr>
              <a:t>Updated </a:t>
            </a:r>
            <a:r>
              <a:rPr lang="uk-UA" sz="1500" b="1" dirty="0" smtClean="0">
                <a:solidFill>
                  <a:srgbClr val="002060"/>
                </a:solidFill>
                <a:latin typeface="Arial"/>
                <a:ea typeface="Arial"/>
                <a:cs typeface="Arial"/>
                <a:sym typeface="Arial"/>
              </a:rPr>
              <a:t>&amp;</a:t>
            </a:r>
            <a:r>
              <a:rPr lang="en-AU" sz="1500" b="1" dirty="0" smtClean="0">
                <a:solidFill>
                  <a:srgbClr val="002060"/>
                </a:solidFill>
                <a:latin typeface="Arial"/>
                <a:ea typeface="Arial"/>
                <a:cs typeface="Arial"/>
                <a:sym typeface="Arial"/>
              </a:rPr>
              <a:t> </a:t>
            </a:r>
            <a:r>
              <a:rPr lang="en-AU" sz="1500" b="1" dirty="0">
                <a:solidFill>
                  <a:srgbClr val="002060"/>
                </a:solidFill>
                <a:latin typeface="Arial"/>
                <a:ea typeface="Arial"/>
                <a:cs typeface="Arial"/>
                <a:sym typeface="Arial"/>
              </a:rPr>
              <a:t>refreshed Terms of Reference for CEOS Working </a:t>
            </a:r>
            <a:r>
              <a:rPr lang="en-AU" sz="1500" b="1" dirty="0" smtClean="0">
                <a:solidFill>
                  <a:srgbClr val="002060"/>
                </a:solidFill>
                <a:latin typeface="Arial"/>
                <a:ea typeface="Arial"/>
                <a:cs typeface="Arial"/>
                <a:sym typeface="Arial"/>
              </a:rPr>
              <a:t>Groups</a:t>
            </a:r>
            <a:endParaRPr lang="en-AU" sz="1500" b="1" dirty="0">
              <a:solidFill>
                <a:srgbClr val="FF0000"/>
              </a:solidFill>
              <a:latin typeface="Arial"/>
              <a:ea typeface="Arial"/>
              <a:cs typeface="Arial"/>
              <a:sym typeface="Arial"/>
            </a:endParaRPr>
          </a:p>
          <a:p>
            <a:pPr lvl="0">
              <a:spcAft>
                <a:spcPts val="600"/>
              </a:spcAft>
              <a:buSzPct val="100000"/>
              <a:defRPr>
                <a:solidFill>
                  <a:srgbClr val="000000"/>
                </a:solidFill>
              </a:defRPr>
            </a:pPr>
            <a:endParaRPr lang="en-AU" sz="1500" b="1" dirty="0" smtClean="0">
              <a:solidFill>
                <a:srgbClr val="FF0000"/>
              </a:solidFill>
              <a:latin typeface="Arial"/>
              <a:ea typeface="Arial"/>
              <a:cs typeface="Arial"/>
              <a:sym typeface="Arial"/>
            </a:endParaRPr>
          </a:p>
        </p:txBody>
      </p:sp>
      <p:sp>
        <p:nvSpPr>
          <p:cNvPr id="4" name="Shape 11"/>
          <p:cNvSpPr/>
          <p:nvPr/>
        </p:nvSpPr>
        <p:spPr>
          <a:xfrm>
            <a:off x="304800" y="2286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Current Objectives/Deliverables</a:t>
            </a:r>
            <a:endParaRPr lang="en-AU" sz="2800" dirty="0" smtClean="0">
              <a:solidFill>
                <a:srgbClr val="FFFFFF"/>
              </a:solidFill>
              <a:latin typeface="Arial Bold"/>
              <a:ea typeface="Arial Bold"/>
              <a:cs typeface="Arial Bold"/>
              <a:sym typeface="Arial Bold"/>
            </a:endParaRPr>
          </a:p>
        </p:txBody>
      </p:sp>
      <p:sp>
        <p:nvSpPr>
          <p:cNvPr id="5" name="Shape 11"/>
          <p:cNvSpPr/>
          <p:nvPr/>
        </p:nvSpPr>
        <p:spPr>
          <a:xfrm>
            <a:off x="2590800" y="6858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1500" smtClean="0">
                <a:solidFill>
                  <a:srgbClr val="FFFFFF"/>
                </a:solidFill>
                <a:latin typeface="Arial Bold"/>
                <a:ea typeface="Arial Bold"/>
                <a:cs typeface="Arial Bold"/>
                <a:sym typeface="Arial Bold"/>
              </a:rPr>
              <a:t>2015-2017</a:t>
            </a:r>
            <a:endParaRPr lang="en-AU" sz="15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2161238625"/>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
          <p:cNvSpPr/>
          <p:nvPr/>
        </p:nvSpPr>
        <p:spPr>
          <a:xfrm>
            <a:off x="-1" y="342900"/>
            <a:ext cx="9144001"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defRPr>
                <a:solidFill>
                  <a:srgbClr val="000000"/>
                </a:solidFill>
              </a:defRPr>
            </a:pPr>
            <a:r>
              <a:rPr lang="en-AU" sz="2800" dirty="0" smtClean="0">
                <a:solidFill>
                  <a:srgbClr val="FFFFFF"/>
                </a:solidFill>
                <a:latin typeface="Arial Bold"/>
                <a:ea typeface="Arial Bold"/>
                <a:cs typeface="Arial Bold"/>
                <a:sym typeface="Arial Bold"/>
              </a:rPr>
              <a:t>CEOS Agency Missions</a:t>
            </a:r>
          </a:p>
        </p:txBody>
      </p:sp>
      <p:pic>
        <p:nvPicPr>
          <p:cNvPr id="3" name="Picture 2"/>
          <p:cNvPicPr>
            <a:picLocks noChangeAspect="1"/>
          </p:cNvPicPr>
          <p:nvPr/>
        </p:nvPicPr>
        <p:blipFill>
          <a:blip r:embed="rId2"/>
          <a:stretch>
            <a:fillRect/>
          </a:stretch>
        </p:blipFill>
        <p:spPr>
          <a:xfrm>
            <a:off x="5837940" y="1676400"/>
            <a:ext cx="3229859" cy="1808721"/>
          </a:xfrm>
          <a:prstGeom prst="rect">
            <a:avLst/>
          </a:prstGeom>
        </p:spPr>
      </p:pic>
      <p:pic>
        <p:nvPicPr>
          <p:cNvPr id="4" name="Picture 3"/>
          <p:cNvPicPr>
            <a:picLocks noChangeAspect="1"/>
          </p:cNvPicPr>
          <p:nvPr/>
        </p:nvPicPr>
        <p:blipFill>
          <a:blip r:embed="rId3"/>
          <a:stretch>
            <a:fillRect/>
          </a:stretch>
        </p:blipFill>
        <p:spPr>
          <a:xfrm>
            <a:off x="5837941" y="4114800"/>
            <a:ext cx="3153659" cy="2362200"/>
          </a:xfrm>
          <a:prstGeom prst="rect">
            <a:avLst/>
          </a:prstGeom>
        </p:spPr>
      </p:pic>
      <p:sp>
        <p:nvSpPr>
          <p:cNvPr id="5" name="Shape 15"/>
          <p:cNvSpPr/>
          <p:nvPr/>
        </p:nvSpPr>
        <p:spPr>
          <a:xfrm>
            <a:off x="88900" y="1258699"/>
            <a:ext cx="8710650" cy="55707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81000" lvl="0" indent="-381000">
              <a:spcAft>
                <a:spcPts val="600"/>
              </a:spcAft>
              <a:buSzPct val="100000"/>
              <a:buFont typeface="Arial"/>
              <a:buChar char="•"/>
              <a:defRPr>
                <a:solidFill>
                  <a:srgbClr val="000000"/>
                </a:solidFill>
              </a:defRPr>
            </a:pPr>
            <a:r>
              <a:rPr lang="en-AU" sz="2000" dirty="0" smtClean="0">
                <a:solidFill>
                  <a:srgbClr val="002060"/>
                </a:solidFill>
                <a:latin typeface="Arial"/>
                <a:ea typeface="Arial"/>
                <a:cs typeface="Arial"/>
                <a:sym typeface="Arial"/>
              </a:rPr>
              <a:t>60 CEOS </a:t>
            </a:r>
            <a:r>
              <a:rPr lang="en-AU" sz="2000" dirty="0">
                <a:solidFill>
                  <a:srgbClr val="002060"/>
                </a:solidFill>
                <a:latin typeface="Arial"/>
                <a:ea typeface="Arial"/>
                <a:cs typeface="Arial"/>
                <a:sym typeface="Arial"/>
              </a:rPr>
              <a:t>Agencies </a:t>
            </a:r>
            <a:r>
              <a:rPr lang="en-AU" sz="2000" dirty="0" smtClean="0">
                <a:solidFill>
                  <a:srgbClr val="002060"/>
                </a:solidFill>
                <a:latin typeface="Arial"/>
                <a:ea typeface="Arial"/>
                <a:cs typeface="Arial"/>
                <a:sym typeface="Arial"/>
              </a:rPr>
              <a:t>currently </a:t>
            </a:r>
            <a:r>
              <a:rPr lang="en-AU" sz="2000" dirty="0">
                <a:solidFill>
                  <a:srgbClr val="002060"/>
                </a:solidFill>
                <a:latin typeface="Arial"/>
                <a:ea typeface="Arial"/>
                <a:cs typeface="Arial"/>
                <a:sym typeface="Arial"/>
              </a:rPr>
              <a:t>operate </a:t>
            </a:r>
            <a:r>
              <a:rPr lang="en-AU" sz="2000" dirty="0" smtClean="0">
                <a:solidFill>
                  <a:srgbClr val="002060"/>
                </a:solidFill>
                <a:latin typeface="Arial"/>
                <a:ea typeface="Arial"/>
                <a:cs typeface="Arial"/>
                <a:sym typeface="Arial"/>
              </a:rPr>
              <a:t>143 </a:t>
            </a:r>
            <a:r>
              <a:rPr lang="en-US" sz="2000" dirty="0" smtClean="0">
                <a:solidFill>
                  <a:srgbClr val="002060"/>
                </a:solidFill>
                <a:latin typeface="Arial"/>
                <a:ea typeface="Arial"/>
                <a:cs typeface="Arial"/>
                <a:sym typeface="Arial"/>
              </a:rPr>
              <a:t>satellites.</a:t>
            </a:r>
            <a:endParaRPr lang="en-AU" sz="2000" dirty="0">
              <a:solidFill>
                <a:srgbClr val="002060"/>
              </a:solidFill>
              <a:latin typeface="Arial"/>
              <a:ea typeface="Arial"/>
              <a:cs typeface="Arial"/>
              <a:sym typeface="Arial"/>
            </a:endParaRPr>
          </a:p>
          <a:p>
            <a:pPr marL="381000" lvl="0" indent="-381000">
              <a:spcAft>
                <a:spcPts val="600"/>
              </a:spcAft>
              <a:buSzPct val="100000"/>
              <a:buFont typeface="Arial"/>
              <a:buChar char="•"/>
              <a:defRPr>
                <a:solidFill>
                  <a:srgbClr val="000000"/>
                </a:solidFill>
              </a:defRPr>
            </a:pPr>
            <a:r>
              <a:rPr lang="en-AU" sz="2000" b="1" dirty="0" smtClean="0">
                <a:solidFill>
                  <a:srgbClr val="FF0000"/>
                </a:solidFill>
                <a:latin typeface="Arial"/>
                <a:ea typeface="Arial"/>
                <a:cs typeface="Arial"/>
                <a:sym typeface="Arial"/>
              </a:rPr>
              <a:t>NEEDS UPDATE: </a:t>
            </a:r>
            <a:r>
              <a:rPr lang="en-AU" sz="2000" dirty="0" smtClean="0">
                <a:solidFill>
                  <a:srgbClr val="002060"/>
                </a:solidFill>
                <a:latin typeface="Arial"/>
                <a:ea typeface="Arial"/>
                <a:cs typeface="Arial"/>
                <a:sym typeface="Arial"/>
              </a:rPr>
              <a:t>10 </a:t>
            </a:r>
            <a:r>
              <a:rPr lang="en-AU" sz="2000" dirty="0">
                <a:solidFill>
                  <a:srgbClr val="002060"/>
                </a:solidFill>
                <a:latin typeface="Arial"/>
                <a:ea typeface="Arial"/>
                <a:cs typeface="Arial"/>
                <a:sym typeface="Arial"/>
              </a:rPr>
              <a:t>CEOS Agency launches from 2014:</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ESA/EC – Sentinel-1A</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JAXA – ALOS-2</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JAXA/JMA – Himawari-8</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CAST/INPE – CBERS-4</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NASA – GPM, OCO-2</a:t>
            </a:r>
          </a:p>
          <a:p>
            <a:pPr marL="838200" lvl="1" indent="-381000">
              <a:spcAft>
                <a:spcPts val="600"/>
              </a:spcAft>
              <a:buSzPct val="100000"/>
              <a:buFont typeface="Arial" panose="020B0604020202020204" pitchFamily="34" charset="0"/>
              <a:buChar char="–"/>
              <a:defRPr>
                <a:solidFill>
                  <a:srgbClr val="000000"/>
                </a:solidFill>
              </a:defRPr>
            </a:pPr>
            <a:r>
              <a:rPr lang="en-AU" sz="1200" dirty="0" smtClean="0">
                <a:solidFill>
                  <a:srgbClr val="002060"/>
                </a:solidFill>
                <a:latin typeface="Arial"/>
                <a:ea typeface="Arial"/>
                <a:cs typeface="Arial"/>
                <a:sym typeface="Arial"/>
              </a:rPr>
              <a:t>ROSCOSMOS </a:t>
            </a:r>
            <a:r>
              <a:rPr lang="en-AU" sz="1200" dirty="0">
                <a:solidFill>
                  <a:srgbClr val="002060"/>
                </a:solidFill>
                <a:latin typeface="Arial"/>
                <a:ea typeface="Arial"/>
                <a:cs typeface="Arial"/>
                <a:sym typeface="Arial"/>
              </a:rPr>
              <a:t>– Electro-L/N2, METEOR-M/N2, RESURS-P N2</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CMA – FY-2G</a:t>
            </a:r>
          </a:p>
          <a:p>
            <a:pPr marL="381000" lvl="0" indent="-381000">
              <a:spcAft>
                <a:spcPts val="600"/>
              </a:spcAft>
              <a:buSzPct val="100000"/>
              <a:buFont typeface="Arial"/>
              <a:buChar char="•"/>
              <a:defRPr>
                <a:solidFill>
                  <a:srgbClr val="000000"/>
                </a:solidFill>
              </a:defRPr>
            </a:pPr>
            <a:r>
              <a:rPr lang="en-AU" sz="1700" dirty="0">
                <a:solidFill>
                  <a:srgbClr val="002060"/>
                </a:solidFill>
                <a:latin typeface="Arial"/>
                <a:ea typeface="Arial"/>
                <a:cs typeface="Arial"/>
                <a:sym typeface="Arial"/>
              </a:rPr>
              <a:t>Up to 23 planned for 2015</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CONAE – SAOCOM-1A</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KARI – KOMPSAT-3A</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EC/ESA/EUMETSAT – Sentinel-2A, -3A, -1B, -3B, 5P</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ESA - ADM-Aeolus</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NASA – SMAP</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CMA – FY-2H, -3D, -4A</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CAST – HY-2C, -3A</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NASA/CNES/EUMETSAT/NOAA – JASON-3</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ISRO – INSAT-3DR</a:t>
            </a:r>
          </a:p>
          <a:p>
            <a:pPr marL="838200" lvl="1" indent="-381000">
              <a:spcAft>
                <a:spcPts val="600"/>
              </a:spcAft>
              <a:buSzPct val="100000"/>
              <a:buFont typeface="Arial" panose="020B0604020202020204" pitchFamily="34" charset="0"/>
              <a:buChar char="–"/>
              <a:defRPr>
                <a:solidFill>
                  <a:srgbClr val="000000"/>
                </a:solidFill>
              </a:defRPr>
            </a:pPr>
            <a:r>
              <a:rPr lang="en-AU" sz="1200" dirty="0">
                <a:solidFill>
                  <a:srgbClr val="002060"/>
                </a:solidFill>
                <a:latin typeface="Arial"/>
                <a:ea typeface="Arial"/>
                <a:cs typeface="Arial"/>
                <a:sym typeface="Arial"/>
              </a:rPr>
              <a:t>… </a:t>
            </a:r>
            <a:r>
              <a:rPr lang="uk-UA" sz="1200" dirty="0" smtClean="0">
                <a:solidFill>
                  <a:srgbClr val="002060"/>
                </a:solidFill>
                <a:latin typeface="Arial"/>
                <a:ea typeface="Arial"/>
                <a:cs typeface="Arial"/>
                <a:sym typeface="Arial"/>
              </a:rPr>
              <a:t>&amp;</a:t>
            </a:r>
            <a:r>
              <a:rPr lang="en-AU" sz="1200" dirty="0" smtClean="0">
                <a:solidFill>
                  <a:srgbClr val="002060"/>
                </a:solidFill>
                <a:latin typeface="Arial"/>
                <a:ea typeface="Arial"/>
                <a:cs typeface="Arial"/>
                <a:sym typeface="Arial"/>
              </a:rPr>
              <a:t> </a:t>
            </a:r>
            <a:r>
              <a:rPr lang="en-AU" sz="1200" dirty="0">
                <a:solidFill>
                  <a:srgbClr val="002060"/>
                </a:solidFill>
                <a:latin typeface="Arial"/>
                <a:ea typeface="Arial"/>
                <a:cs typeface="Arial"/>
                <a:sym typeface="Arial"/>
              </a:rPr>
              <a:t>more.</a:t>
            </a:r>
          </a:p>
        </p:txBody>
      </p:sp>
    </p:spTree>
    <p:extLst>
      <p:ext uri="{BB962C8B-B14F-4D97-AF65-F5344CB8AC3E}">
        <p14:creationId xmlns:p14="http://schemas.microsoft.com/office/powerpoint/2010/main" val="2291178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
          <p:cNvSpPr/>
          <p:nvPr/>
        </p:nvSpPr>
        <p:spPr>
          <a:xfrm>
            <a:off x="0" y="177800"/>
            <a:ext cx="9067800"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defRPr>
                <a:solidFill>
                  <a:srgbClr val="000000"/>
                </a:solidFill>
              </a:defRPr>
            </a:pPr>
            <a:r>
              <a:rPr lang="en-AU" sz="2800" i="1" dirty="0" smtClean="0">
                <a:solidFill>
                  <a:srgbClr val="FFFFFF"/>
                </a:solidFill>
                <a:latin typeface="Arial Bold"/>
                <a:ea typeface="Arial Bold"/>
                <a:cs typeface="Arial Bold"/>
                <a:sym typeface="Arial Bold"/>
              </a:rPr>
              <a:t>CEOS </a:t>
            </a:r>
            <a:r>
              <a:rPr lang="uk-UA" sz="2800" i="1" dirty="0" smtClean="0">
                <a:solidFill>
                  <a:srgbClr val="FFFFFF"/>
                </a:solidFill>
                <a:latin typeface="Arial Bold"/>
                <a:ea typeface="Arial Bold"/>
                <a:cs typeface="Arial Bold"/>
                <a:sym typeface="Arial Bold"/>
              </a:rPr>
              <a:t>&amp;</a:t>
            </a:r>
            <a:r>
              <a:rPr lang="en-AU" sz="2800" i="1" dirty="0" smtClean="0">
                <a:solidFill>
                  <a:srgbClr val="FFFFFF"/>
                </a:solidFill>
                <a:latin typeface="Arial Bold"/>
                <a:ea typeface="Arial Bold"/>
                <a:cs typeface="Arial Bold"/>
                <a:sym typeface="Arial Bold"/>
              </a:rPr>
              <a:t> </a:t>
            </a:r>
            <a:r>
              <a:rPr lang="en-AU" sz="2800" i="1" dirty="0" smtClean="0">
                <a:solidFill>
                  <a:srgbClr val="FFFFFF"/>
                </a:solidFill>
                <a:latin typeface="Arial Bold"/>
                <a:ea typeface="Arial Bold"/>
                <a:cs typeface="Arial Bold"/>
                <a:sym typeface="Arial Bold"/>
              </a:rPr>
              <a:t>the </a:t>
            </a:r>
            <a:endParaRPr lang="en-AU" sz="2800" i="1" dirty="0" smtClean="0">
              <a:solidFill>
                <a:srgbClr val="FFFFFF"/>
              </a:solidFill>
              <a:latin typeface="Arial Bold"/>
              <a:ea typeface="Arial Bold"/>
              <a:cs typeface="Arial Bold"/>
              <a:sym typeface="Arial Bold"/>
            </a:endParaRPr>
          </a:p>
          <a:p>
            <a:pPr lvl="0" algn="ctr" defTabSz="914400">
              <a:defRPr>
                <a:solidFill>
                  <a:srgbClr val="000000"/>
                </a:solidFill>
              </a:defRPr>
            </a:pPr>
            <a:r>
              <a:rPr lang="en-AU" sz="2800" i="1" dirty="0" smtClean="0">
                <a:solidFill>
                  <a:srgbClr val="FFFFFF"/>
                </a:solidFill>
                <a:latin typeface="Arial Bold"/>
                <a:ea typeface="Arial Bold"/>
                <a:cs typeface="Arial Bold"/>
                <a:sym typeface="Arial Bold"/>
              </a:rPr>
              <a:t>Group </a:t>
            </a:r>
            <a:r>
              <a:rPr lang="en-AU" sz="2800" i="1" dirty="0" smtClean="0">
                <a:solidFill>
                  <a:srgbClr val="FFFFFF"/>
                </a:solidFill>
                <a:latin typeface="Arial Bold"/>
                <a:ea typeface="Arial Bold"/>
                <a:cs typeface="Arial Bold"/>
                <a:sym typeface="Arial Bold"/>
              </a:rPr>
              <a:t>on Earth </a:t>
            </a:r>
            <a:r>
              <a:rPr lang="en-AU" sz="2800" i="1" dirty="0" smtClean="0">
                <a:solidFill>
                  <a:srgbClr val="FFFFFF"/>
                </a:solidFill>
                <a:latin typeface="Arial Bold"/>
                <a:ea typeface="Arial Bold"/>
                <a:cs typeface="Arial Bold"/>
                <a:sym typeface="Arial Bold"/>
              </a:rPr>
              <a:t>Observations</a:t>
            </a:r>
            <a:endParaRPr lang="en-AU" sz="2800" i="1" dirty="0" smtClean="0">
              <a:solidFill>
                <a:srgbClr val="FFFFFF"/>
              </a:solidFill>
              <a:latin typeface="Arial Bold"/>
              <a:ea typeface="Arial Bold"/>
              <a:cs typeface="Arial Bold"/>
              <a:sym typeface="Arial Bold"/>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447800"/>
            <a:ext cx="30737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15"/>
          <p:cNvSpPr/>
          <p:nvPr/>
        </p:nvSpPr>
        <p:spPr>
          <a:xfrm>
            <a:off x="88900" y="1245999"/>
            <a:ext cx="5549900" cy="544764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381000" lvl="0" indent="-381000">
              <a:spcAft>
                <a:spcPts val="1200"/>
              </a:spcAft>
              <a:buSzPct val="100000"/>
              <a:buFont typeface="Arial"/>
              <a:buChar char="•"/>
              <a:defRPr>
                <a:solidFill>
                  <a:srgbClr val="000000"/>
                </a:solidFill>
              </a:defRPr>
            </a:pPr>
            <a:r>
              <a:rPr lang="en-AU" sz="2000" dirty="0" smtClean="0">
                <a:solidFill>
                  <a:srgbClr val="002060"/>
                </a:solidFill>
                <a:latin typeface="Arial"/>
                <a:ea typeface="Arial"/>
                <a:cs typeface="Arial"/>
                <a:sym typeface="Arial"/>
              </a:rPr>
              <a:t>The </a:t>
            </a:r>
            <a:r>
              <a:rPr lang="en-AU" sz="2000" dirty="0">
                <a:solidFill>
                  <a:srgbClr val="002060"/>
                </a:solidFill>
                <a:latin typeface="Arial"/>
                <a:ea typeface="Arial"/>
                <a:cs typeface="Arial"/>
                <a:sym typeface="Arial"/>
              </a:rPr>
              <a:t>establishment of GEO in 2005 was a strong focus for coordination among the Earth observations community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provided additional impetus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direction for CEOS</a:t>
            </a:r>
          </a:p>
          <a:p>
            <a:pPr marL="381000" lvl="0" indent="-381000">
              <a:spcAft>
                <a:spcPts val="1200"/>
              </a:spcAft>
              <a:buSzPct val="100000"/>
              <a:buFont typeface="Arial"/>
              <a:buChar char="•"/>
              <a:defRPr>
                <a:solidFill>
                  <a:srgbClr val="000000"/>
                </a:solidFill>
              </a:defRPr>
            </a:pPr>
            <a:r>
              <a:rPr lang="en-AU" sz="2000" dirty="0" smtClean="0">
                <a:solidFill>
                  <a:srgbClr val="002060"/>
                </a:solidFill>
                <a:latin typeface="Arial"/>
                <a:ea typeface="Arial"/>
                <a:cs typeface="Arial"/>
                <a:sym typeface="Arial"/>
              </a:rPr>
              <a:t>CEOS </a:t>
            </a:r>
            <a:r>
              <a:rPr lang="en-AU" sz="2000" dirty="0">
                <a:solidFill>
                  <a:srgbClr val="002060"/>
                </a:solidFill>
                <a:latin typeface="Arial"/>
                <a:ea typeface="Arial"/>
                <a:cs typeface="Arial"/>
                <a:sym typeface="Arial"/>
              </a:rPr>
              <a:t>is </a:t>
            </a:r>
            <a:r>
              <a:rPr lang="en-AU" sz="2000" dirty="0" smtClean="0">
                <a:solidFill>
                  <a:srgbClr val="002060"/>
                </a:solidFill>
                <a:latin typeface="Arial"/>
                <a:ea typeface="Arial"/>
                <a:cs typeface="Arial"/>
                <a:sym typeface="Arial"/>
              </a:rPr>
              <a:t>responsible for </a:t>
            </a:r>
            <a:r>
              <a:rPr lang="en-AU" sz="2000" dirty="0">
                <a:solidFill>
                  <a:srgbClr val="002060"/>
                </a:solidFill>
                <a:latin typeface="Arial"/>
                <a:ea typeface="Arial"/>
                <a:cs typeface="Arial"/>
                <a:sym typeface="Arial"/>
              </a:rPr>
              <a:t>implementation of the space segment of the Global Earth Observation System of Systems (GEOSS</a:t>
            </a:r>
            <a:r>
              <a:rPr lang="en-AU" sz="2000" dirty="0" smtClean="0">
                <a:solidFill>
                  <a:srgbClr val="002060"/>
                </a:solidFill>
                <a:latin typeface="Arial"/>
                <a:ea typeface="Arial"/>
                <a:cs typeface="Arial"/>
                <a:sym typeface="Arial"/>
              </a:rPr>
              <a:t>). As the space component of GEO, CEOS:</a:t>
            </a:r>
            <a:endParaRPr lang="en-AU" sz="2000" dirty="0">
              <a:solidFill>
                <a:srgbClr val="002060"/>
              </a:solidFill>
              <a:latin typeface="Arial"/>
              <a:ea typeface="Arial"/>
              <a:cs typeface="Arial"/>
              <a:sym typeface="Arial"/>
            </a:endParaRPr>
          </a:p>
          <a:p>
            <a:pPr marL="838200" lvl="1" indent="-381000">
              <a:spcAft>
                <a:spcPts val="1200"/>
              </a:spcAft>
              <a:buSzPct val="100000"/>
              <a:buFont typeface="Arial" panose="020B0604020202020204" pitchFamily="34" charset="0"/>
              <a:buChar char="–"/>
              <a:defRPr>
                <a:solidFill>
                  <a:srgbClr val="000000"/>
                </a:solidFill>
              </a:defRPr>
            </a:pPr>
            <a:r>
              <a:rPr lang="en-AU" dirty="0" smtClean="0">
                <a:solidFill>
                  <a:srgbClr val="002060"/>
                </a:solidFill>
                <a:latin typeface="Arial"/>
                <a:ea typeface="Arial"/>
                <a:cs typeface="Arial"/>
                <a:sym typeface="Arial"/>
              </a:rPr>
              <a:t>Integrates </a:t>
            </a:r>
            <a:r>
              <a:rPr lang="en-AU" dirty="0">
                <a:solidFill>
                  <a:srgbClr val="002060"/>
                </a:solidFill>
                <a:latin typeface="Arial"/>
                <a:ea typeface="Arial"/>
                <a:cs typeface="Arial"/>
                <a:sym typeface="Arial"/>
              </a:rPr>
              <a:t>observing systems to benefit from the increased number </a:t>
            </a:r>
            <a:r>
              <a:rPr lang="uk-UA" dirty="0" smtClean="0">
                <a:solidFill>
                  <a:srgbClr val="002060"/>
                </a:solidFill>
                <a:latin typeface="Arial"/>
                <a:ea typeface="Arial"/>
                <a:cs typeface="Arial"/>
                <a:sym typeface="Arial"/>
              </a:rPr>
              <a:t>&amp;</a:t>
            </a:r>
            <a:r>
              <a:rPr lang="en-AU" dirty="0" smtClean="0">
                <a:solidFill>
                  <a:srgbClr val="002060"/>
                </a:solidFill>
                <a:latin typeface="Arial"/>
                <a:ea typeface="Arial"/>
                <a:cs typeface="Arial"/>
                <a:sym typeface="Arial"/>
              </a:rPr>
              <a:t> </a:t>
            </a:r>
            <a:r>
              <a:rPr lang="en-AU" dirty="0">
                <a:solidFill>
                  <a:srgbClr val="002060"/>
                </a:solidFill>
                <a:latin typeface="Arial"/>
                <a:ea typeface="Arial"/>
                <a:cs typeface="Arial"/>
                <a:sym typeface="Arial"/>
              </a:rPr>
              <a:t>distribution of observations of any given event</a:t>
            </a:r>
          </a:p>
          <a:p>
            <a:pPr marL="838200" lvl="1" indent="-381000">
              <a:spcAft>
                <a:spcPts val="1200"/>
              </a:spcAft>
              <a:buSzPct val="100000"/>
              <a:buFont typeface="Arial" panose="020B0604020202020204" pitchFamily="34" charset="0"/>
              <a:buChar char="–"/>
              <a:defRPr>
                <a:solidFill>
                  <a:srgbClr val="000000"/>
                </a:solidFill>
              </a:defRPr>
            </a:pPr>
            <a:r>
              <a:rPr lang="en-AU" dirty="0" smtClean="0">
                <a:solidFill>
                  <a:srgbClr val="002060"/>
                </a:solidFill>
                <a:latin typeface="Arial"/>
                <a:ea typeface="Arial"/>
                <a:cs typeface="Arial"/>
                <a:sym typeface="Arial"/>
              </a:rPr>
              <a:t>Minimizes </a:t>
            </a:r>
            <a:r>
              <a:rPr lang="en-AU" dirty="0">
                <a:solidFill>
                  <a:srgbClr val="002060"/>
                </a:solidFill>
                <a:latin typeface="Arial"/>
                <a:ea typeface="Arial"/>
                <a:cs typeface="Arial"/>
                <a:sym typeface="Arial"/>
              </a:rPr>
              <a:t>data </a:t>
            </a:r>
            <a:r>
              <a:rPr lang="en-AU" dirty="0" smtClean="0">
                <a:solidFill>
                  <a:srgbClr val="002060"/>
                </a:solidFill>
                <a:latin typeface="Arial"/>
                <a:ea typeface="Arial"/>
                <a:cs typeface="Arial"/>
                <a:sym typeface="Arial"/>
              </a:rPr>
              <a:t>gaps for a more </a:t>
            </a:r>
            <a:r>
              <a:rPr lang="en-AU" dirty="0">
                <a:solidFill>
                  <a:srgbClr val="002060"/>
                </a:solidFill>
                <a:latin typeface="Arial"/>
                <a:ea typeface="Arial"/>
                <a:cs typeface="Arial"/>
                <a:sym typeface="Arial"/>
              </a:rPr>
              <a:t>comprehensive, coordinated, </a:t>
            </a:r>
            <a:r>
              <a:rPr lang="uk-UA" dirty="0" smtClean="0">
                <a:solidFill>
                  <a:srgbClr val="002060"/>
                </a:solidFill>
                <a:latin typeface="Arial"/>
                <a:ea typeface="Arial"/>
                <a:cs typeface="Arial"/>
                <a:sym typeface="Arial"/>
              </a:rPr>
              <a:t>&amp;</a:t>
            </a:r>
            <a:r>
              <a:rPr lang="en-AU" dirty="0" smtClean="0">
                <a:solidFill>
                  <a:srgbClr val="002060"/>
                </a:solidFill>
                <a:latin typeface="Arial"/>
                <a:ea typeface="Arial"/>
                <a:cs typeface="Arial"/>
                <a:sym typeface="Arial"/>
              </a:rPr>
              <a:t> </a:t>
            </a:r>
            <a:r>
              <a:rPr lang="en-AU" dirty="0">
                <a:solidFill>
                  <a:srgbClr val="002060"/>
                </a:solidFill>
                <a:latin typeface="Arial"/>
                <a:ea typeface="Arial"/>
                <a:cs typeface="Arial"/>
                <a:sym typeface="Arial"/>
              </a:rPr>
              <a:t>sustained </a:t>
            </a:r>
            <a:r>
              <a:rPr lang="en-AU" dirty="0" smtClean="0">
                <a:solidFill>
                  <a:srgbClr val="002060"/>
                </a:solidFill>
                <a:latin typeface="Arial"/>
                <a:ea typeface="Arial"/>
                <a:cs typeface="Arial"/>
                <a:sym typeface="Arial"/>
              </a:rPr>
              <a:t>GEOSS</a:t>
            </a:r>
            <a:endParaRPr lang="en-AU" dirty="0">
              <a:solidFill>
                <a:srgbClr val="002060"/>
              </a:solidFill>
              <a:latin typeface="Arial"/>
              <a:ea typeface="Arial"/>
              <a:cs typeface="Arial"/>
              <a:sym typeface="Arial"/>
            </a:endParaRPr>
          </a:p>
          <a:p>
            <a:pPr marL="381000" lvl="0" indent="-381000">
              <a:spcAft>
                <a:spcPts val="1200"/>
              </a:spcAft>
              <a:buSzPct val="100000"/>
              <a:buFont typeface="Arial"/>
              <a:buChar char="•"/>
              <a:defRPr>
                <a:solidFill>
                  <a:srgbClr val="000000"/>
                </a:solidFill>
              </a:defRPr>
            </a:pPr>
            <a:r>
              <a:rPr lang="en-AU" sz="2000" dirty="0">
                <a:solidFill>
                  <a:srgbClr val="002060"/>
                </a:solidFill>
                <a:latin typeface="Arial"/>
                <a:ea typeface="Arial"/>
                <a:cs typeface="Arial"/>
                <a:sym typeface="Arial"/>
              </a:rPr>
              <a:t>CEOS is a GEO Participating Organization and </a:t>
            </a:r>
            <a:r>
              <a:rPr lang="en-AU" sz="2000" dirty="0" smtClean="0">
                <a:solidFill>
                  <a:srgbClr val="002060"/>
                </a:solidFill>
                <a:latin typeface="Arial"/>
                <a:ea typeface="Arial"/>
                <a:cs typeface="Arial"/>
                <a:sym typeface="Arial"/>
              </a:rPr>
              <a:t>supports </a:t>
            </a:r>
            <a:r>
              <a:rPr lang="en-AU" sz="2000" dirty="0">
                <a:solidFill>
                  <a:srgbClr val="002060"/>
                </a:solidFill>
                <a:latin typeface="Arial"/>
                <a:ea typeface="Arial"/>
                <a:cs typeface="Arial"/>
                <a:sym typeface="Arial"/>
              </a:rPr>
              <a:t>a wide range of GEO activities.</a:t>
            </a:r>
            <a:endParaRPr lang="en-AU" sz="2000" dirty="0">
              <a:solidFill>
                <a:srgbClr val="002060"/>
              </a:solidFill>
              <a:latin typeface="Arial"/>
              <a:ea typeface="Arial"/>
              <a:cs typeface="Arial"/>
              <a:sym typeface="Arial"/>
            </a:endParaRPr>
          </a:p>
        </p:txBody>
      </p:sp>
    </p:spTree>
    <p:extLst>
      <p:ext uri="{BB962C8B-B14F-4D97-AF65-F5344CB8AC3E}">
        <p14:creationId xmlns:p14="http://schemas.microsoft.com/office/powerpoint/2010/main" val="262994477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
          <p:cNvSpPr/>
          <p:nvPr/>
        </p:nvSpPr>
        <p:spPr>
          <a:xfrm>
            <a:off x="152400" y="76200"/>
            <a:ext cx="9144000"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defRPr>
                <a:solidFill>
                  <a:srgbClr val="000000"/>
                </a:solidFill>
              </a:defRPr>
            </a:pPr>
            <a:r>
              <a:rPr lang="en-AU" sz="2800" dirty="0" smtClean="0">
                <a:solidFill>
                  <a:srgbClr val="FFFFFF"/>
                </a:solidFill>
                <a:latin typeface="Arial Bold"/>
                <a:ea typeface="Arial Bold"/>
                <a:cs typeface="Arial Bold"/>
                <a:sym typeface="Arial Bold"/>
              </a:rPr>
              <a:t>CEOS </a:t>
            </a:r>
            <a:r>
              <a:rPr lang="uk-UA" sz="2800" dirty="0" smtClean="0">
                <a:solidFill>
                  <a:srgbClr val="FFFFFF"/>
                </a:solidFill>
                <a:latin typeface="Arial Bold"/>
                <a:ea typeface="Arial Bold"/>
                <a:cs typeface="Arial Bold"/>
                <a:sym typeface="Arial Bold"/>
              </a:rPr>
              <a:t>&amp;</a:t>
            </a:r>
            <a:r>
              <a:rPr lang="en-AU" sz="2800" dirty="0" smtClean="0">
                <a:solidFill>
                  <a:srgbClr val="FFFFFF"/>
                </a:solidFill>
                <a:latin typeface="Arial Bold"/>
                <a:ea typeface="Arial Bold"/>
                <a:cs typeface="Arial Bold"/>
                <a:sym typeface="Arial Bold"/>
              </a:rPr>
              <a:t> </a:t>
            </a:r>
            <a:r>
              <a:rPr lang="en-AU" sz="2800" dirty="0" smtClean="0">
                <a:solidFill>
                  <a:srgbClr val="FFFFFF"/>
                </a:solidFill>
                <a:latin typeface="Arial Bold"/>
                <a:ea typeface="Arial Bold"/>
                <a:cs typeface="Arial Bold"/>
                <a:sym typeface="Arial Bold"/>
              </a:rPr>
              <a:t>the </a:t>
            </a:r>
            <a:endParaRPr lang="en-AU" sz="2800" dirty="0" smtClean="0">
              <a:solidFill>
                <a:srgbClr val="FFFFFF"/>
              </a:solidFill>
              <a:latin typeface="Arial Bold"/>
              <a:ea typeface="Arial Bold"/>
              <a:cs typeface="Arial Bold"/>
              <a:sym typeface="Arial Bold"/>
            </a:endParaRPr>
          </a:p>
          <a:p>
            <a:pPr lvl="0" algn="ctr" defTabSz="914400">
              <a:defRPr>
                <a:solidFill>
                  <a:srgbClr val="000000"/>
                </a:solidFill>
              </a:defRPr>
            </a:pPr>
            <a:r>
              <a:rPr lang="en-AU" sz="2800" dirty="0" smtClean="0">
                <a:solidFill>
                  <a:srgbClr val="FFFFFF"/>
                </a:solidFill>
                <a:latin typeface="Arial Bold"/>
                <a:ea typeface="Arial Bold"/>
                <a:cs typeface="Arial Bold"/>
                <a:sym typeface="Arial Bold"/>
              </a:rPr>
              <a:t>Global </a:t>
            </a:r>
            <a:r>
              <a:rPr lang="en-AU" sz="2800" dirty="0" smtClean="0">
                <a:solidFill>
                  <a:srgbClr val="FFFFFF"/>
                </a:solidFill>
                <a:latin typeface="Arial Bold"/>
                <a:ea typeface="Arial Bold"/>
                <a:cs typeface="Arial Bold"/>
                <a:sym typeface="Arial Bold"/>
              </a:rPr>
              <a:t>Climate Observing </a:t>
            </a:r>
            <a:r>
              <a:rPr lang="en-AU" sz="2800" dirty="0" smtClean="0">
                <a:solidFill>
                  <a:srgbClr val="FFFFFF"/>
                </a:solidFill>
                <a:latin typeface="Arial Bold"/>
                <a:ea typeface="Arial Bold"/>
                <a:cs typeface="Arial Bold"/>
                <a:sym typeface="Arial Bold"/>
              </a:rPr>
              <a:t>System</a:t>
            </a:r>
            <a:endParaRPr lang="en-AU" sz="2800" dirty="0" smtClean="0">
              <a:solidFill>
                <a:srgbClr val="FFFFFF"/>
              </a:solidFill>
              <a:latin typeface="Arial Bold"/>
              <a:ea typeface="Arial Bold"/>
              <a:cs typeface="Arial Bold"/>
              <a:sym typeface="Arial Bold"/>
            </a:endParaRPr>
          </a:p>
        </p:txBody>
      </p:sp>
      <p:sp>
        <p:nvSpPr>
          <p:cNvPr id="3" name="TextBox 7"/>
          <p:cNvSpPr txBox="1">
            <a:spLocks noChangeArrowheads="1"/>
          </p:cNvSpPr>
          <p:nvPr/>
        </p:nvSpPr>
        <p:spPr bwMode="auto">
          <a:xfrm>
            <a:off x="609600" y="6370935"/>
            <a:ext cx="8077200" cy="461665"/>
          </a:xfrm>
          <a:prstGeom prst="rect">
            <a:avLst/>
          </a:prstGeom>
          <a:noFill/>
          <a:ln w="9525">
            <a:noFill/>
            <a:miter lim="800000"/>
            <a:headEnd/>
            <a:tailEnd/>
          </a:ln>
        </p:spPr>
        <p:txBody>
          <a:bodyPr>
            <a:spAutoFit/>
          </a:bodyPr>
          <a:lstStyle/>
          <a:p>
            <a:pPr algn="ctr">
              <a:defRPr/>
            </a:pPr>
            <a:r>
              <a:rPr lang="en-US" sz="1200" b="1" i="1" dirty="0">
                <a:solidFill>
                  <a:srgbClr val="002060"/>
                </a:solidFill>
              </a:rPr>
              <a:t>  Observations being collected by current </a:t>
            </a:r>
            <a:r>
              <a:rPr lang="en-US" sz="1200" b="1" i="1" dirty="0" smtClean="0">
                <a:solidFill>
                  <a:srgbClr val="002060"/>
                </a:solidFill>
              </a:rPr>
              <a:t>Virtual Constellations </a:t>
            </a:r>
            <a:r>
              <a:rPr lang="en-US" sz="1200" b="1" i="1" dirty="0">
                <a:solidFill>
                  <a:srgbClr val="002060"/>
                </a:solidFill>
              </a:rPr>
              <a:t>are underlined</a:t>
            </a:r>
          </a:p>
          <a:p>
            <a:pPr algn="ctr">
              <a:defRPr/>
            </a:pPr>
            <a:r>
              <a:rPr lang="en-US" sz="1200" b="1" i="1" dirty="0">
                <a:solidFill>
                  <a:srgbClr val="002060"/>
                </a:solidFill>
              </a:rPr>
              <a:t>Observations that could be collected by new </a:t>
            </a:r>
            <a:r>
              <a:rPr lang="en-US" sz="1200" b="1" i="1" dirty="0" smtClean="0">
                <a:solidFill>
                  <a:srgbClr val="002060"/>
                </a:solidFill>
              </a:rPr>
              <a:t>Virtual Constellations </a:t>
            </a:r>
            <a:r>
              <a:rPr lang="en-US" sz="1200" b="1" i="1" dirty="0">
                <a:solidFill>
                  <a:srgbClr val="002060"/>
                </a:solidFill>
              </a:rPr>
              <a:t>are in red font  </a:t>
            </a:r>
          </a:p>
        </p:txBody>
      </p:sp>
      <p:pic>
        <p:nvPicPr>
          <p:cNvPr id="4" name="Picture 2"/>
          <p:cNvPicPr>
            <a:picLocks noChangeAspect="1" noChangeArrowheads="1"/>
          </p:cNvPicPr>
          <p:nvPr/>
        </p:nvPicPr>
        <p:blipFill>
          <a:blip r:embed="rId3" cstate="print"/>
          <a:srcRect/>
          <a:stretch>
            <a:fillRect/>
          </a:stretch>
        </p:blipFill>
        <p:spPr bwMode="auto">
          <a:xfrm>
            <a:off x="593725" y="1104900"/>
            <a:ext cx="7954963" cy="5287963"/>
          </a:xfrm>
          <a:prstGeom prst="rect">
            <a:avLst/>
          </a:prstGeom>
          <a:noFill/>
          <a:ln w="9525">
            <a:noFill/>
            <a:miter lim="800000"/>
            <a:headEnd/>
            <a:tailEnd/>
          </a:ln>
          <a:effectLst/>
        </p:spPr>
      </p:pic>
    </p:spTree>
    <p:extLst>
      <p:ext uri="{BB962C8B-B14F-4D97-AF65-F5344CB8AC3E}">
        <p14:creationId xmlns:p14="http://schemas.microsoft.com/office/powerpoint/2010/main" val="371993055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5842000"/>
            <a:ext cx="9144000" cy="1016000"/>
          </a:xfrm>
          <a:prstGeom prst="rect">
            <a:avLst/>
          </a:prstGeom>
          <a:solidFill>
            <a:srgbClr val="FFFFFF"/>
          </a:solidFill>
          <a:ln w="19050">
            <a:noFill/>
            <a:miter lim="800000"/>
            <a:headEnd/>
            <a:tailEnd/>
          </a:ln>
          <a:effectLst/>
        </p:spPr>
        <p:txBody>
          <a:bodyPr anchor="ctr"/>
          <a:lstStyle/>
          <a:p>
            <a:pPr algn="r"/>
            <a:endParaRPr lang="en-US" sz="3600" b="1" dirty="0">
              <a:solidFill>
                <a:srgbClr val="CCFF66"/>
              </a:solidFill>
              <a:effectLst>
                <a:outerShdw blurRad="38100" dist="38100" dir="2700000" algn="tl">
                  <a:srgbClr val="C0C0C0"/>
                </a:outerShdw>
              </a:effectLst>
            </a:endParaRPr>
          </a:p>
        </p:txBody>
      </p:sp>
      <p:sp>
        <p:nvSpPr>
          <p:cNvPr id="2" name="Shape 11"/>
          <p:cNvSpPr/>
          <p:nvPr/>
        </p:nvSpPr>
        <p:spPr>
          <a:xfrm>
            <a:off x="0" y="177800"/>
            <a:ext cx="9144000"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defRPr>
                <a:solidFill>
                  <a:srgbClr val="000000"/>
                </a:solidFill>
              </a:defRPr>
            </a:pPr>
            <a:r>
              <a:rPr lang="en-AU" sz="2800" smtClean="0">
                <a:solidFill>
                  <a:srgbClr val="FFFFFF"/>
                </a:solidFill>
                <a:latin typeface="Arial Bold"/>
                <a:ea typeface="Arial Bold"/>
                <a:cs typeface="Arial Bold"/>
                <a:sym typeface="Arial Bold"/>
              </a:rPr>
              <a:t>International </a:t>
            </a:r>
            <a:endParaRPr lang="en-AU" sz="2800" smtClean="0">
              <a:solidFill>
                <a:srgbClr val="FFFFFF"/>
              </a:solidFill>
              <a:latin typeface="Arial Bold"/>
              <a:ea typeface="Arial Bold"/>
              <a:cs typeface="Arial Bold"/>
              <a:sym typeface="Arial Bold"/>
            </a:endParaRPr>
          </a:p>
          <a:p>
            <a:pPr lvl="0" algn="ctr" defTabSz="914400">
              <a:defRPr>
                <a:solidFill>
                  <a:srgbClr val="000000"/>
                </a:solidFill>
              </a:defRPr>
            </a:pPr>
            <a:r>
              <a:rPr lang="en-AU" sz="2800" dirty="0" smtClean="0">
                <a:solidFill>
                  <a:srgbClr val="FFFFFF"/>
                </a:solidFill>
                <a:latin typeface="Arial Bold"/>
                <a:ea typeface="Arial Bold"/>
                <a:cs typeface="Arial Bold"/>
                <a:sym typeface="Arial Bold"/>
              </a:rPr>
              <a:t>Coordination </a:t>
            </a:r>
            <a:r>
              <a:rPr lang="en-AU" sz="2800" dirty="0" smtClean="0">
                <a:solidFill>
                  <a:srgbClr val="FFFFFF"/>
                </a:solidFill>
                <a:latin typeface="Arial Bold"/>
                <a:ea typeface="Arial Bold"/>
                <a:cs typeface="Arial Bold"/>
                <a:sym typeface="Arial Bold"/>
              </a:rPr>
              <a:t>Mechanisms</a:t>
            </a:r>
          </a:p>
        </p:txBody>
      </p:sp>
      <p:sp>
        <p:nvSpPr>
          <p:cNvPr id="3" name="Shape 15"/>
          <p:cNvSpPr/>
          <p:nvPr/>
        </p:nvSpPr>
        <p:spPr>
          <a:xfrm>
            <a:off x="228600" y="1371600"/>
            <a:ext cx="8610600" cy="409342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spcAft>
                <a:spcPts val="1200"/>
              </a:spcAft>
              <a:buSzPct val="100000"/>
              <a:defRPr>
                <a:solidFill>
                  <a:srgbClr val="000000"/>
                </a:solidFill>
              </a:defRPr>
            </a:pPr>
            <a:r>
              <a:rPr lang="en-AU" sz="2000" dirty="0">
                <a:solidFill>
                  <a:srgbClr val="002060"/>
                </a:solidFill>
                <a:latin typeface="Arial"/>
                <a:ea typeface="Arial"/>
                <a:cs typeface="Arial"/>
                <a:sym typeface="Arial"/>
              </a:rPr>
              <a:t>1972		</a:t>
            </a:r>
            <a:r>
              <a:rPr lang="en-AU" sz="2000" dirty="0" smtClean="0">
                <a:solidFill>
                  <a:srgbClr val="002060"/>
                </a:solidFill>
                <a:latin typeface="Arial"/>
                <a:ea typeface="Arial"/>
                <a:cs typeface="Arial"/>
                <a:sym typeface="Arial"/>
              </a:rPr>
              <a:t>Coordination </a:t>
            </a:r>
            <a:r>
              <a:rPr lang="en-AU" sz="2000" dirty="0">
                <a:solidFill>
                  <a:srgbClr val="002060"/>
                </a:solidFill>
                <a:latin typeface="Arial"/>
                <a:ea typeface="Arial"/>
                <a:cs typeface="Arial"/>
                <a:sym typeface="Arial"/>
              </a:rPr>
              <a:t>Group for Meteorological Satellites (CGMS)</a:t>
            </a:r>
          </a:p>
          <a:p>
            <a:pPr lvl="0">
              <a:spcAft>
                <a:spcPts val="1200"/>
              </a:spcAft>
              <a:buSzPct val="100000"/>
              <a:defRPr>
                <a:solidFill>
                  <a:srgbClr val="000000"/>
                </a:solidFill>
              </a:defRPr>
            </a:pPr>
            <a:r>
              <a:rPr lang="en-AU" sz="2000" b="1" u="sng" dirty="0">
                <a:solidFill>
                  <a:srgbClr val="002060"/>
                </a:solidFill>
                <a:latin typeface="Arial"/>
                <a:ea typeface="Arial"/>
                <a:cs typeface="Arial"/>
                <a:sym typeface="Arial"/>
              </a:rPr>
              <a:t>1984</a:t>
            </a:r>
            <a:r>
              <a:rPr lang="en-AU" sz="2000" b="1" dirty="0">
                <a:solidFill>
                  <a:srgbClr val="002060"/>
                </a:solidFill>
                <a:latin typeface="Arial"/>
                <a:ea typeface="Arial"/>
                <a:cs typeface="Arial"/>
                <a:sym typeface="Arial"/>
              </a:rPr>
              <a:t>		</a:t>
            </a:r>
            <a:r>
              <a:rPr lang="en-AU" sz="2000" b="1" u="sng" dirty="0" smtClean="0">
                <a:solidFill>
                  <a:srgbClr val="002060"/>
                </a:solidFill>
                <a:latin typeface="Arial"/>
                <a:ea typeface="Arial"/>
                <a:cs typeface="Arial"/>
                <a:sym typeface="Arial"/>
              </a:rPr>
              <a:t>Committee </a:t>
            </a:r>
            <a:r>
              <a:rPr lang="en-AU" sz="2000" b="1" u="sng" dirty="0">
                <a:solidFill>
                  <a:srgbClr val="002060"/>
                </a:solidFill>
                <a:latin typeface="Arial"/>
                <a:ea typeface="Arial"/>
                <a:cs typeface="Arial"/>
                <a:sym typeface="Arial"/>
              </a:rPr>
              <a:t>on Earth Observation Satellites (CEOS)</a:t>
            </a:r>
          </a:p>
          <a:p>
            <a:pPr lvl="0">
              <a:spcAft>
                <a:spcPts val="1200"/>
              </a:spcAft>
              <a:buSzPct val="100000"/>
              <a:defRPr>
                <a:solidFill>
                  <a:srgbClr val="000000"/>
                </a:solidFill>
              </a:defRPr>
            </a:pPr>
            <a:r>
              <a:rPr lang="en-AU" sz="2000" dirty="0">
                <a:solidFill>
                  <a:srgbClr val="002060"/>
                </a:solidFill>
                <a:latin typeface="Arial"/>
                <a:ea typeface="Arial"/>
                <a:cs typeface="Arial"/>
                <a:sym typeface="Arial"/>
              </a:rPr>
              <a:t>1986-1996 	International Coordination Working Group (ICWG) of the 					</a:t>
            </a:r>
            <a:r>
              <a:rPr lang="en-AU" sz="2000" dirty="0" smtClean="0">
                <a:solidFill>
                  <a:srgbClr val="002060"/>
                </a:solidFill>
                <a:latin typeface="Arial"/>
                <a:ea typeface="Arial"/>
                <a:cs typeface="Arial"/>
                <a:sym typeface="Arial"/>
              </a:rPr>
              <a:t>Space </a:t>
            </a:r>
            <a:r>
              <a:rPr lang="en-AU" sz="2000" dirty="0">
                <a:solidFill>
                  <a:srgbClr val="002060"/>
                </a:solidFill>
                <a:latin typeface="Arial"/>
                <a:ea typeface="Arial"/>
                <a:cs typeface="Arial"/>
                <a:sym typeface="Arial"/>
              </a:rPr>
              <a:t>Station Partners</a:t>
            </a:r>
          </a:p>
          <a:p>
            <a:pPr lvl="0">
              <a:spcAft>
                <a:spcPts val="1200"/>
              </a:spcAft>
              <a:buSzPct val="100000"/>
              <a:defRPr>
                <a:solidFill>
                  <a:srgbClr val="000000"/>
                </a:solidFill>
              </a:defRPr>
            </a:pPr>
            <a:r>
              <a:rPr lang="en-AU" sz="2000" dirty="0">
                <a:solidFill>
                  <a:srgbClr val="002060"/>
                </a:solidFill>
                <a:latin typeface="Arial"/>
                <a:ea typeface="Arial"/>
                <a:cs typeface="Arial"/>
                <a:sym typeface="Arial"/>
              </a:rPr>
              <a:t>1998-2008  Integrated Global Observing Strategy (IGOS)</a:t>
            </a:r>
          </a:p>
          <a:p>
            <a:pPr lvl="0">
              <a:spcAft>
                <a:spcPts val="1200"/>
              </a:spcAft>
              <a:buSzPct val="100000"/>
              <a:defRPr>
                <a:solidFill>
                  <a:srgbClr val="000000"/>
                </a:solidFill>
              </a:defRPr>
            </a:pPr>
            <a:r>
              <a:rPr lang="en-AU" sz="2000" dirty="0">
                <a:solidFill>
                  <a:srgbClr val="002060"/>
                </a:solidFill>
                <a:latin typeface="Arial"/>
                <a:ea typeface="Arial"/>
                <a:cs typeface="Arial"/>
                <a:sym typeface="Arial"/>
              </a:rPr>
              <a:t>2000		</a:t>
            </a:r>
            <a:r>
              <a:rPr lang="en-AU" sz="2000" dirty="0" smtClean="0">
                <a:solidFill>
                  <a:srgbClr val="002060"/>
                </a:solidFill>
                <a:latin typeface="Arial"/>
                <a:ea typeface="Arial"/>
                <a:cs typeface="Arial"/>
                <a:sym typeface="Arial"/>
              </a:rPr>
              <a:t>International </a:t>
            </a:r>
            <a:r>
              <a:rPr lang="en-AU" sz="2000" dirty="0">
                <a:solidFill>
                  <a:srgbClr val="002060"/>
                </a:solidFill>
                <a:latin typeface="Arial"/>
                <a:ea typeface="Arial"/>
                <a:cs typeface="Arial"/>
                <a:sym typeface="Arial"/>
              </a:rPr>
              <a:t>Charter on Space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Major Disasters</a:t>
            </a:r>
          </a:p>
          <a:p>
            <a:pPr lvl="0">
              <a:spcAft>
                <a:spcPts val="1200"/>
              </a:spcAft>
              <a:buSzPct val="100000"/>
              <a:defRPr>
                <a:solidFill>
                  <a:srgbClr val="000000"/>
                </a:solidFill>
              </a:defRPr>
            </a:pPr>
            <a:r>
              <a:rPr lang="en-AU" sz="2000" dirty="0">
                <a:solidFill>
                  <a:srgbClr val="002060"/>
                </a:solidFill>
                <a:latin typeface="Arial"/>
                <a:ea typeface="Arial"/>
                <a:cs typeface="Arial"/>
                <a:sym typeface="Arial"/>
              </a:rPr>
              <a:t>2000		</a:t>
            </a:r>
            <a:r>
              <a:rPr lang="en-AU" sz="2000" dirty="0" smtClean="0">
                <a:solidFill>
                  <a:srgbClr val="002060"/>
                </a:solidFill>
                <a:latin typeface="Arial"/>
                <a:ea typeface="Arial"/>
                <a:cs typeface="Arial"/>
                <a:sym typeface="Arial"/>
              </a:rPr>
              <a:t>World </a:t>
            </a:r>
            <a:r>
              <a:rPr lang="en-AU" sz="2000" dirty="0">
                <a:solidFill>
                  <a:srgbClr val="002060"/>
                </a:solidFill>
                <a:latin typeface="Arial"/>
                <a:ea typeface="Arial"/>
                <a:cs typeface="Arial"/>
                <a:sym typeface="Arial"/>
              </a:rPr>
              <a:t>Meteorological Organization Consultative Meetings on  </a:t>
            </a:r>
            <a:r>
              <a:rPr lang="en-AU" sz="2000" dirty="0" smtClean="0">
                <a:solidFill>
                  <a:srgbClr val="002060"/>
                </a:solidFill>
                <a:latin typeface="Arial"/>
                <a:ea typeface="Arial"/>
                <a:cs typeface="Arial"/>
                <a:sym typeface="Arial"/>
              </a:rPr>
              <a:t>            			High-Level </a:t>
            </a:r>
            <a:r>
              <a:rPr lang="en-AU" sz="2000" dirty="0">
                <a:solidFill>
                  <a:srgbClr val="002060"/>
                </a:solidFill>
                <a:latin typeface="Arial"/>
                <a:ea typeface="Arial"/>
                <a:cs typeface="Arial"/>
                <a:sym typeface="Arial"/>
              </a:rPr>
              <a:t>Policy on Satellite Matters</a:t>
            </a:r>
          </a:p>
          <a:p>
            <a:pPr lvl="0">
              <a:spcAft>
                <a:spcPts val="1200"/>
              </a:spcAft>
              <a:buSzPct val="100000"/>
              <a:defRPr>
                <a:solidFill>
                  <a:srgbClr val="000000"/>
                </a:solidFill>
              </a:defRPr>
            </a:pPr>
            <a:r>
              <a:rPr lang="en-AU" sz="2000" b="1" u="sng" dirty="0">
                <a:solidFill>
                  <a:srgbClr val="002060"/>
                </a:solidFill>
                <a:latin typeface="Arial"/>
                <a:ea typeface="Arial"/>
                <a:cs typeface="Arial"/>
                <a:sym typeface="Arial"/>
              </a:rPr>
              <a:t>2003</a:t>
            </a:r>
            <a:r>
              <a:rPr lang="en-AU" sz="2000" b="1" dirty="0">
                <a:solidFill>
                  <a:srgbClr val="002060"/>
                </a:solidFill>
                <a:latin typeface="Arial"/>
                <a:ea typeface="Arial"/>
                <a:cs typeface="Arial"/>
                <a:sym typeface="Arial"/>
              </a:rPr>
              <a:t>		</a:t>
            </a:r>
            <a:r>
              <a:rPr lang="en-AU" sz="2000" b="1" u="sng" dirty="0" smtClean="0">
                <a:solidFill>
                  <a:srgbClr val="002060"/>
                </a:solidFill>
                <a:latin typeface="Arial"/>
                <a:ea typeface="Arial"/>
                <a:cs typeface="Arial"/>
                <a:sym typeface="Arial"/>
              </a:rPr>
              <a:t>Group </a:t>
            </a:r>
            <a:r>
              <a:rPr lang="en-AU" sz="2000" b="1" u="sng" dirty="0">
                <a:solidFill>
                  <a:srgbClr val="002060"/>
                </a:solidFill>
                <a:latin typeface="Arial"/>
                <a:ea typeface="Arial"/>
                <a:cs typeface="Arial"/>
                <a:sym typeface="Arial"/>
              </a:rPr>
              <a:t>on Earth Observations (GEO); established as an</a:t>
            </a:r>
            <a:r>
              <a:rPr lang="en-AU" sz="2000" b="1" dirty="0">
                <a:solidFill>
                  <a:srgbClr val="002060"/>
                </a:solidFill>
                <a:latin typeface="Arial"/>
                <a:ea typeface="Arial"/>
                <a:cs typeface="Arial"/>
                <a:sym typeface="Arial"/>
              </a:rPr>
              <a:t> 		 		</a:t>
            </a:r>
            <a:r>
              <a:rPr lang="en-AU" sz="2000" b="1" u="sng" dirty="0" smtClean="0">
                <a:solidFill>
                  <a:srgbClr val="002060"/>
                </a:solidFill>
                <a:latin typeface="Arial"/>
                <a:ea typeface="Arial"/>
                <a:cs typeface="Arial"/>
                <a:sym typeface="Arial"/>
              </a:rPr>
              <a:t>Intergovernmental GEO </a:t>
            </a:r>
            <a:r>
              <a:rPr lang="en-AU" sz="2000" b="1" u="sng" dirty="0">
                <a:solidFill>
                  <a:srgbClr val="002060"/>
                </a:solidFill>
                <a:latin typeface="Arial"/>
                <a:ea typeface="Arial"/>
                <a:cs typeface="Arial"/>
                <a:sym typeface="Arial"/>
              </a:rPr>
              <a:t>in </a:t>
            </a:r>
            <a:r>
              <a:rPr lang="en-AU" sz="2000" b="1" u="sng" dirty="0" smtClean="0">
                <a:solidFill>
                  <a:srgbClr val="002060"/>
                </a:solidFill>
                <a:latin typeface="Arial"/>
                <a:ea typeface="Arial"/>
                <a:cs typeface="Arial"/>
                <a:sym typeface="Arial"/>
              </a:rPr>
              <a:t>2005</a:t>
            </a:r>
            <a:endParaRPr lang="en-AU" sz="2000" b="1" u="sng" dirty="0">
              <a:solidFill>
                <a:srgbClr val="002060"/>
              </a:solidFill>
              <a:latin typeface="Arial"/>
              <a:ea typeface="Arial"/>
              <a:cs typeface="Arial"/>
              <a:sym typeface="Arial"/>
            </a:endParaRPr>
          </a:p>
        </p:txBody>
      </p:sp>
      <p:pic>
        <p:nvPicPr>
          <p:cNvPr id="4" name="Picture 8"/>
          <p:cNvPicPr>
            <a:picLocks noChangeAspect="1" noChangeArrowheads="1"/>
          </p:cNvPicPr>
          <p:nvPr/>
        </p:nvPicPr>
        <p:blipFill>
          <a:blip r:embed="rId2" cstate="print"/>
          <a:srcRect/>
          <a:stretch>
            <a:fillRect/>
          </a:stretch>
        </p:blipFill>
        <p:spPr bwMode="auto">
          <a:xfrm>
            <a:off x="76200" y="6096000"/>
            <a:ext cx="1981200" cy="570734"/>
          </a:xfrm>
          <a:prstGeom prst="rect">
            <a:avLst/>
          </a:prstGeom>
          <a:noFill/>
          <a:ln w="19050" algn="ctr">
            <a:noFill/>
            <a:miter lim="800000"/>
            <a:headEnd/>
            <a:tailEnd/>
          </a:ln>
          <a:effectLst/>
        </p:spPr>
      </p:pic>
      <p:pic>
        <p:nvPicPr>
          <p:cNvPr id="6" name="Picture 6"/>
          <p:cNvPicPr>
            <a:picLocks noChangeAspect="1" noChangeArrowheads="1"/>
          </p:cNvPicPr>
          <p:nvPr/>
        </p:nvPicPr>
        <p:blipFill>
          <a:blip r:embed="rId3" cstate="print"/>
          <a:srcRect/>
          <a:stretch>
            <a:fillRect/>
          </a:stretch>
        </p:blipFill>
        <p:spPr bwMode="auto">
          <a:xfrm>
            <a:off x="4762500" y="5997575"/>
            <a:ext cx="1590675" cy="733425"/>
          </a:xfrm>
          <a:prstGeom prst="rect">
            <a:avLst/>
          </a:prstGeom>
          <a:noFill/>
          <a:ln w="9525">
            <a:noFill/>
            <a:miter lim="800000"/>
            <a:headEnd/>
            <a:tailEnd/>
          </a:ln>
          <a:effectLst/>
        </p:spPr>
      </p:pic>
      <p:pic>
        <p:nvPicPr>
          <p:cNvPr id="7" name="Picture 5"/>
          <p:cNvPicPr>
            <a:picLocks noChangeAspect="1" noChangeArrowheads="1"/>
          </p:cNvPicPr>
          <p:nvPr/>
        </p:nvPicPr>
        <p:blipFill>
          <a:blip r:embed="rId4" cstate="print"/>
          <a:srcRect t="16000" b="20000"/>
          <a:stretch>
            <a:fillRect/>
          </a:stretch>
        </p:blipFill>
        <p:spPr bwMode="auto">
          <a:xfrm>
            <a:off x="6191250" y="6057900"/>
            <a:ext cx="2952750" cy="609600"/>
          </a:xfrm>
          <a:prstGeom prst="rect">
            <a:avLst/>
          </a:prstGeom>
          <a:noFill/>
          <a:ln w="19050" algn="ctr">
            <a:noFill/>
            <a:miter lim="800000"/>
            <a:headEnd/>
            <a:tailEnd/>
          </a:ln>
          <a:effectLst/>
        </p:spPr>
      </p:pic>
      <p:pic>
        <p:nvPicPr>
          <p:cNvPr id="8" name="Picture 7" descr="LogoCharter,1"/>
          <p:cNvPicPr>
            <a:picLocks noChangeAspect="1" noChangeArrowheads="1"/>
          </p:cNvPicPr>
          <p:nvPr/>
        </p:nvPicPr>
        <p:blipFill>
          <a:blip r:embed="rId5" cstate="print"/>
          <a:srcRect/>
          <a:stretch>
            <a:fillRect/>
          </a:stretch>
        </p:blipFill>
        <p:spPr bwMode="auto">
          <a:xfrm>
            <a:off x="3803650" y="5842000"/>
            <a:ext cx="996950" cy="1016000"/>
          </a:xfrm>
          <a:prstGeom prst="rect">
            <a:avLst/>
          </a:prstGeom>
          <a:noFill/>
          <a:ln w="9525">
            <a:noFill/>
            <a:miter lim="800000"/>
            <a:headEnd/>
            <a:tailEnd/>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3600" y="5943600"/>
            <a:ext cx="1587385" cy="843232"/>
          </a:xfrm>
          <a:prstGeom prst="rect">
            <a:avLst/>
          </a:prstGeom>
        </p:spPr>
      </p:pic>
    </p:spTree>
    <p:extLst>
      <p:ext uri="{BB962C8B-B14F-4D97-AF65-F5344CB8AC3E}">
        <p14:creationId xmlns:p14="http://schemas.microsoft.com/office/powerpoint/2010/main" val="309974359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207695" y="1224195"/>
            <a:ext cx="2911591" cy="3901252"/>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50149" y="1253311"/>
            <a:ext cx="2800468" cy="3892731"/>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5331" y="1224195"/>
            <a:ext cx="3307650" cy="392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11"/>
          <p:cNvSpPr/>
          <p:nvPr/>
        </p:nvSpPr>
        <p:spPr>
          <a:xfrm>
            <a:off x="50149" y="330200"/>
            <a:ext cx="9069137"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defRPr>
                <a:solidFill>
                  <a:srgbClr val="000000"/>
                </a:solidFill>
              </a:defRPr>
            </a:pPr>
            <a:r>
              <a:rPr lang="en-AU" sz="2800" dirty="0" smtClean="0">
                <a:solidFill>
                  <a:srgbClr val="FFFFFF"/>
                </a:solidFill>
                <a:latin typeface="Arial Bold"/>
                <a:ea typeface="Arial Bold"/>
                <a:cs typeface="Arial Bold"/>
                <a:sym typeface="Arial Bold"/>
              </a:rPr>
              <a:t>Publications</a:t>
            </a:r>
          </a:p>
        </p:txBody>
      </p:sp>
    </p:spTree>
    <p:extLst>
      <p:ext uri="{BB962C8B-B14F-4D97-AF65-F5344CB8AC3E}">
        <p14:creationId xmlns:p14="http://schemas.microsoft.com/office/powerpoint/2010/main" val="86712689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4"/>
          <p:cNvSpPr>
            <a:spLocks noGrp="1"/>
          </p:cNvSpPr>
          <p:nvPr>
            <p:ph type="sldNum" sz="quarter" idx="2"/>
          </p:nvPr>
        </p:nvSpPr>
        <p:spPr/>
        <p:txBody>
          <a:bodyPr/>
          <a:lstStyle>
            <a:lvl1pPr>
              <a:spcBef>
                <a:spcPts val="0"/>
              </a:spcBef>
            </a:lvl1pPr>
          </a:lstStyle>
          <a:p>
            <a:pPr lvl="0"/>
            <a:fld id="{86CB4B4D-7CA3-9044-876B-883B54F8677D}" type="slidenum">
              <a:rPr lang="en-US" smtClean="0"/>
              <a:pPr lvl="0"/>
              <a:t>2</a:t>
            </a:fld>
            <a:endParaRPr lang="en-US"/>
          </a:p>
        </p:txBody>
      </p:sp>
      <p:sp>
        <p:nvSpPr>
          <p:cNvPr id="15" name="Shape 15"/>
          <p:cNvSpPr/>
          <p:nvPr/>
        </p:nvSpPr>
        <p:spPr>
          <a:xfrm>
            <a:off x="342900" y="1600200"/>
            <a:ext cx="8458200" cy="31700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381000" lvl="0" indent="-381000">
              <a:buSzPct val="100000"/>
              <a:buFont typeface="Arial"/>
              <a:buChar char="•"/>
              <a:defRPr>
                <a:solidFill>
                  <a:srgbClr val="000000"/>
                </a:solidFill>
              </a:defRPr>
            </a:pPr>
            <a:r>
              <a:rPr lang="en-AU" sz="2000" dirty="0" smtClean="0">
                <a:solidFill>
                  <a:srgbClr val="002060"/>
                </a:solidFill>
                <a:latin typeface="Arial"/>
                <a:ea typeface="Arial"/>
                <a:cs typeface="Arial"/>
                <a:sym typeface="Arial"/>
              </a:rPr>
              <a:t>Established </a:t>
            </a:r>
            <a:r>
              <a:rPr lang="en-AU" sz="2000" dirty="0" smtClean="0">
                <a:solidFill>
                  <a:srgbClr val="002060"/>
                </a:solidFill>
                <a:latin typeface="Arial"/>
                <a:ea typeface="Arial"/>
                <a:cs typeface="Arial"/>
                <a:sym typeface="Arial"/>
              </a:rPr>
              <a:t>under the auspices </a:t>
            </a:r>
            <a:r>
              <a:rPr lang="en-AU" sz="2000" dirty="0">
                <a:solidFill>
                  <a:srgbClr val="002060"/>
                </a:solidFill>
                <a:latin typeface="Arial"/>
                <a:ea typeface="Arial"/>
                <a:cs typeface="Arial"/>
                <a:sym typeface="Arial"/>
              </a:rPr>
              <a:t>of </a:t>
            </a:r>
            <a:r>
              <a:rPr lang="en-AU" sz="2000" dirty="0" smtClean="0">
                <a:solidFill>
                  <a:srgbClr val="002060"/>
                </a:solidFill>
                <a:latin typeface="Arial"/>
                <a:ea typeface="Arial"/>
                <a:cs typeface="Arial"/>
                <a:sym typeface="Arial"/>
              </a:rPr>
              <a:t>the G-7 </a:t>
            </a:r>
            <a:r>
              <a:rPr lang="en-AU" sz="2000" dirty="0">
                <a:solidFill>
                  <a:srgbClr val="002060"/>
                </a:solidFill>
                <a:latin typeface="Arial"/>
                <a:ea typeface="Arial"/>
                <a:cs typeface="Arial"/>
                <a:sym typeface="Arial"/>
              </a:rPr>
              <a:t>Economic Summit of </a:t>
            </a:r>
            <a:r>
              <a:rPr lang="en-AU" sz="2000" dirty="0">
                <a:solidFill>
                  <a:srgbClr val="002060"/>
                </a:solidFill>
                <a:latin typeface="Arial"/>
                <a:ea typeface="Arial"/>
                <a:cs typeface="Arial"/>
                <a:sym typeface="Arial"/>
              </a:rPr>
              <a:t>Industrialized </a:t>
            </a:r>
            <a:r>
              <a:rPr lang="en-AU" sz="2000" dirty="0">
                <a:solidFill>
                  <a:srgbClr val="002060"/>
                </a:solidFill>
                <a:latin typeface="Arial"/>
                <a:ea typeface="Arial"/>
                <a:cs typeface="Arial"/>
                <a:sym typeface="Arial"/>
              </a:rPr>
              <a:t>Nations (1984) </a:t>
            </a: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a:p>
            <a:pPr marL="381000" indent="-381000">
              <a:buSzPct val="100000"/>
              <a:buFont typeface="Arial"/>
              <a:buChar char="•"/>
              <a:defRPr>
                <a:solidFill>
                  <a:srgbClr val="000000"/>
                </a:solidFill>
              </a:defRPr>
            </a:pPr>
            <a:r>
              <a:rPr lang="en-AU" sz="2000" dirty="0">
                <a:solidFill>
                  <a:srgbClr val="002060"/>
                </a:solidFill>
                <a:latin typeface="Arial"/>
                <a:ea typeface="Arial"/>
                <a:cs typeface="Arial"/>
                <a:sym typeface="Arial"/>
              </a:rPr>
              <a:t>Operates through the best efforts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voluntary contributions of 31 Members (space agencies)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24 Associates (UN Agencies, Phase A programs, or supporting ground facility programs</a:t>
            </a:r>
            <a:r>
              <a:rPr lang="en-AU" sz="2000" dirty="0" smtClean="0">
                <a:solidFill>
                  <a:srgbClr val="002060"/>
                </a:solidFill>
                <a:latin typeface="Arial"/>
                <a:ea typeface="Arial"/>
                <a:cs typeface="Arial"/>
                <a:sym typeface="Arial"/>
              </a:rPr>
              <a:t>)</a:t>
            </a:r>
            <a:endParaRPr lang="en-AU" sz="2000" dirty="0">
              <a:solidFill>
                <a:srgbClr val="002060"/>
              </a:solidFill>
              <a:latin typeface="Arial"/>
              <a:ea typeface="Arial"/>
              <a:cs typeface="Arial"/>
              <a:sym typeface="Arial"/>
            </a:endParaRPr>
          </a:p>
          <a:p>
            <a:pPr lvl="0">
              <a:buSzPct val="100000"/>
              <a:defRPr>
                <a:solidFill>
                  <a:srgbClr val="000000"/>
                </a:solidFill>
              </a:defRPr>
            </a:pPr>
            <a:endParaRPr lang="en-AU" sz="20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r>
              <a:rPr lang="en-AU" sz="2000" dirty="0" smtClean="0">
                <a:solidFill>
                  <a:srgbClr val="002060"/>
                </a:solidFill>
                <a:latin typeface="Arial"/>
                <a:ea typeface="Arial"/>
                <a:cs typeface="Arial"/>
                <a:sym typeface="Arial"/>
              </a:rPr>
              <a:t>Delivers on </a:t>
            </a:r>
            <a:r>
              <a:rPr lang="en-AU" sz="2000" dirty="0" smtClean="0">
                <a:solidFill>
                  <a:srgbClr val="002060"/>
                </a:solidFill>
                <a:latin typeface="Arial"/>
                <a:ea typeface="Arial"/>
                <a:cs typeface="Arial"/>
                <a:sym typeface="Arial"/>
              </a:rPr>
              <a:t>high priority objectives in support of the Group on Earth Observation (GEO) Tasks as </a:t>
            </a:r>
            <a:r>
              <a:rPr lang="en-AU" sz="2000" dirty="0">
                <a:solidFill>
                  <a:srgbClr val="002060"/>
                </a:solidFill>
                <a:latin typeface="Arial"/>
                <a:ea typeface="Arial"/>
                <a:cs typeface="Arial"/>
                <a:sym typeface="Arial"/>
              </a:rPr>
              <a:t>the space component of the Global Earth Observation System of Systems (GEOSS</a:t>
            </a:r>
            <a:r>
              <a:rPr lang="en-AU" sz="2000" dirty="0" smtClean="0">
                <a:solidFill>
                  <a:srgbClr val="002060"/>
                </a:solidFill>
                <a:latin typeface="Arial"/>
                <a:ea typeface="Arial"/>
                <a:cs typeface="Arial"/>
                <a:sym typeface="Arial"/>
              </a:rPr>
              <a:t>)</a:t>
            </a:r>
            <a:endParaRPr lang="en-AU" sz="2000" dirty="0">
              <a:solidFill>
                <a:srgbClr val="002060"/>
              </a:solidFill>
              <a:latin typeface="Arial"/>
              <a:ea typeface="Arial"/>
              <a:cs typeface="Arial"/>
              <a:sym typeface="Arial"/>
            </a:endParaRPr>
          </a:p>
        </p:txBody>
      </p:sp>
      <p:sp>
        <p:nvSpPr>
          <p:cNvPr id="6" name="Shape 11"/>
          <p:cNvSpPr/>
          <p:nvPr/>
        </p:nvSpPr>
        <p:spPr>
          <a:xfrm>
            <a:off x="0" y="152400"/>
            <a:ext cx="9144000" cy="990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3500" dirty="0" smtClean="0">
                <a:solidFill>
                  <a:srgbClr val="FFFFFF"/>
                </a:solidFill>
                <a:latin typeface="Arial Bold"/>
                <a:ea typeface="Arial Bold"/>
                <a:cs typeface="Arial Bold"/>
                <a:sym typeface="Arial Bold"/>
              </a:rPr>
              <a:t>Background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734" r="10734"/>
          <a:stretch/>
        </p:blipFill>
        <p:spPr>
          <a:xfrm>
            <a:off x="22654" y="5151375"/>
            <a:ext cx="9067800" cy="1706625"/>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229600" cy="6701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hape 11"/>
          <p:cNvSpPr/>
          <p:nvPr/>
        </p:nvSpPr>
        <p:spPr>
          <a:xfrm>
            <a:off x="0" y="342900"/>
            <a:ext cx="9144000"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defRPr>
                <a:solidFill>
                  <a:srgbClr val="000000"/>
                </a:solidFill>
              </a:defRPr>
            </a:pPr>
            <a:r>
              <a:rPr lang="en-AU" sz="2800" dirty="0" smtClean="0">
                <a:solidFill>
                  <a:srgbClr val="FFFFFF"/>
                </a:solidFill>
                <a:latin typeface="Arial Bold"/>
                <a:ea typeface="Arial Bold"/>
                <a:cs typeface="Arial Bold"/>
                <a:sym typeface="Arial Bold"/>
              </a:rPr>
              <a:t>The CEOS Website</a:t>
            </a:r>
            <a:endParaRPr lang="en-AU" sz="28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379290898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
          <p:cNvSpPr/>
          <p:nvPr/>
        </p:nvSpPr>
        <p:spPr>
          <a:xfrm>
            <a:off x="1879600" y="330200"/>
            <a:ext cx="5943600"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defRPr>
                <a:solidFill>
                  <a:srgbClr val="000000"/>
                </a:solidFill>
              </a:defRPr>
            </a:pPr>
            <a:r>
              <a:rPr lang="en-AU" sz="2800" i="1" dirty="0" smtClean="0">
                <a:solidFill>
                  <a:srgbClr val="FFFFFF"/>
                </a:solidFill>
                <a:latin typeface="Arial Bold"/>
                <a:ea typeface="Arial Bold"/>
                <a:cs typeface="Arial Bold"/>
                <a:sym typeface="Arial Bold"/>
              </a:rPr>
              <a:t>CEOS Members </a:t>
            </a:r>
            <a:r>
              <a:rPr lang="uk-UA" sz="2800" i="1" dirty="0" smtClean="0">
                <a:solidFill>
                  <a:srgbClr val="FFFFFF"/>
                </a:solidFill>
                <a:latin typeface="Arial Bold"/>
                <a:ea typeface="Arial Bold"/>
                <a:cs typeface="Arial Bold"/>
                <a:sym typeface="Arial Bold"/>
              </a:rPr>
              <a:t>&amp;</a:t>
            </a:r>
            <a:r>
              <a:rPr lang="en-AU" sz="2800" i="1" dirty="0" smtClean="0">
                <a:solidFill>
                  <a:srgbClr val="FFFFFF"/>
                </a:solidFill>
                <a:latin typeface="Arial Bold"/>
                <a:ea typeface="Arial Bold"/>
                <a:cs typeface="Arial Bold"/>
                <a:sym typeface="Arial Bold"/>
              </a:rPr>
              <a:t> </a:t>
            </a:r>
            <a:r>
              <a:rPr lang="en-AU" sz="2800" i="1" dirty="0" smtClean="0">
                <a:solidFill>
                  <a:srgbClr val="FFFFFF"/>
                </a:solidFill>
                <a:latin typeface="Arial Bold"/>
                <a:ea typeface="Arial Bold"/>
                <a:cs typeface="Arial Bold"/>
                <a:sym typeface="Arial Bold"/>
              </a:rPr>
              <a:t>Associates</a:t>
            </a:r>
          </a:p>
        </p:txBody>
      </p:sp>
      <p:sp>
        <p:nvSpPr>
          <p:cNvPr id="4" name="TextBox 3"/>
          <p:cNvSpPr txBox="1"/>
          <p:nvPr/>
        </p:nvSpPr>
        <p:spPr>
          <a:xfrm>
            <a:off x="152400" y="1227921"/>
            <a:ext cx="4800600" cy="5401479"/>
          </a:xfrm>
          <a:prstGeom prst="rect">
            <a:avLst/>
          </a:prstGeom>
          <a:noFill/>
        </p:spPr>
        <p:txBody>
          <a:bodyPr wrap="square" rtlCol="0">
            <a:spAutoFit/>
          </a:bodyPr>
          <a:lstStyle/>
          <a:p>
            <a:r>
              <a:rPr lang="en-US" sz="1200" b="1" dirty="0">
                <a:solidFill>
                  <a:srgbClr val="002060"/>
                </a:solidFill>
              </a:rPr>
              <a:t>MEMBERS</a:t>
            </a:r>
          </a:p>
          <a:p>
            <a:r>
              <a:rPr lang="en-US" sz="900" dirty="0">
                <a:solidFill>
                  <a:schemeClr val="bg1"/>
                </a:solidFill>
              </a:rPr>
              <a:t>Agenzia Spaziale Italiana (ASI)</a:t>
            </a:r>
          </a:p>
          <a:p>
            <a:r>
              <a:rPr lang="en-US" sz="900" dirty="0">
                <a:solidFill>
                  <a:schemeClr val="bg1"/>
                </a:solidFill>
              </a:rPr>
              <a:t>Canadian Space Agency (CSA)</a:t>
            </a:r>
          </a:p>
          <a:p>
            <a:r>
              <a:rPr lang="en-US" sz="900" dirty="0">
                <a:solidFill>
                  <a:schemeClr val="bg1"/>
                </a:solidFill>
              </a:rPr>
              <a:t>Centre National </a:t>
            </a:r>
            <a:r>
              <a:rPr lang="en-US" sz="900" dirty="0" err="1">
                <a:solidFill>
                  <a:schemeClr val="bg1"/>
                </a:solidFill>
              </a:rPr>
              <a:t>d’Etudes</a:t>
            </a:r>
            <a:r>
              <a:rPr lang="en-US" sz="900" dirty="0">
                <a:solidFill>
                  <a:schemeClr val="bg1"/>
                </a:solidFill>
              </a:rPr>
              <a:t> </a:t>
            </a:r>
            <a:r>
              <a:rPr lang="en-US" sz="900" dirty="0" err="1">
                <a:solidFill>
                  <a:schemeClr val="bg1"/>
                </a:solidFill>
              </a:rPr>
              <a:t>Spatiales</a:t>
            </a:r>
            <a:r>
              <a:rPr lang="en-US" sz="900" dirty="0">
                <a:solidFill>
                  <a:schemeClr val="bg1"/>
                </a:solidFill>
              </a:rPr>
              <a:t> (CNES), France</a:t>
            </a:r>
          </a:p>
          <a:p>
            <a:r>
              <a:rPr lang="en-US" sz="900" dirty="0">
                <a:solidFill>
                  <a:schemeClr val="bg1"/>
                </a:solidFill>
              </a:rPr>
              <a:t>Centro para </a:t>
            </a:r>
            <a:r>
              <a:rPr lang="en-US" sz="900" dirty="0" err="1">
                <a:solidFill>
                  <a:schemeClr val="bg1"/>
                </a:solidFill>
              </a:rPr>
              <a:t>Desarrollo</a:t>
            </a:r>
            <a:r>
              <a:rPr lang="en-US" sz="900" dirty="0">
                <a:solidFill>
                  <a:schemeClr val="bg1"/>
                </a:solidFill>
              </a:rPr>
              <a:t> </a:t>
            </a:r>
            <a:r>
              <a:rPr lang="en-US" sz="900" dirty="0" err="1">
                <a:solidFill>
                  <a:schemeClr val="bg1"/>
                </a:solidFill>
              </a:rPr>
              <a:t>Tecnólogico</a:t>
            </a:r>
            <a:r>
              <a:rPr lang="en-US" sz="900" dirty="0">
                <a:solidFill>
                  <a:schemeClr val="bg1"/>
                </a:solidFill>
              </a:rPr>
              <a:t> Industrial (CDTI), Spain</a:t>
            </a:r>
          </a:p>
          <a:p>
            <a:r>
              <a:rPr lang="en-US" sz="900" dirty="0">
                <a:solidFill>
                  <a:schemeClr val="bg1"/>
                </a:solidFill>
              </a:rPr>
              <a:t>China Center for Resources Satellite Data </a:t>
            </a:r>
            <a:r>
              <a:rPr lang="uk-UA" sz="900" dirty="0" smtClean="0">
                <a:solidFill>
                  <a:schemeClr val="bg1"/>
                </a:solidFill>
              </a:rPr>
              <a:t>&amp;</a:t>
            </a:r>
            <a:r>
              <a:rPr lang="en-US" sz="900" dirty="0" smtClean="0">
                <a:solidFill>
                  <a:schemeClr val="bg1"/>
                </a:solidFill>
              </a:rPr>
              <a:t> </a:t>
            </a:r>
            <a:r>
              <a:rPr lang="en-US" sz="900" dirty="0">
                <a:solidFill>
                  <a:schemeClr val="bg1"/>
                </a:solidFill>
              </a:rPr>
              <a:t>Applications (CRESDA)</a:t>
            </a:r>
          </a:p>
          <a:p>
            <a:r>
              <a:rPr lang="en-US" sz="900" dirty="0">
                <a:solidFill>
                  <a:schemeClr val="bg1"/>
                </a:solidFill>
              </a:rPr>
              <a:t>Chinese Academy of Space Technology (CAST)</a:t>
            </a:r>
          </a:p>
          <a:p>
            <a:r>
              <a:rPr lang="en-US" sz="900" dirty="0" err="1">
                <a:solidFill>
                  <a:schemeClr val="bg1"/>
                </a:solidFill>
              </a:rPr>
              <a:t>Comisión</a:t>
            </a:r>
            <a:r>
              <a:rPr lang="en-US" sz="900" dirty="0">
                <a:solidFill>
                  <a:schemeClr val="bg1"/>
                </a:solidFill>
              </a:rPr>
              <a:t> </a:t>
            </a:r>
            <a:r>
              <a:rPr lang="en-US" sz="900" dirty="0" err="1">
                <a:solidFill>
                  <a:schemeClr val="bg1"/>
                </a:solidFill>
              </a:rPr>
              <a:t>Nacional</a:t>
            </a:r>
            <a:r>
              <a:rPr lang="en-US" sz="900" dirty="0">
                <a:solidFill>
                  <a:schemeClr val="bg1"/>
                </a:solidFill>
              </a:rPr>
              <a:t> de </a:t>
            </a:r>
            <a:r>
              <a:rPr lang="en-US" sz="900" dirty="0" err="1">
                <a:solidFill>
                  <a:schemeClr val="bg1"/>
                </a:solidFill>
              </a:rPr>
              <a:t>Actividades</a:t>
            </a:r>
            <a:r>
              <a:rPr lang="en-US" sz="900" dirty="0">
                <a:solidFill>
                  <a:schemeClr val="bg1"/>
                </a:solidFill>
              </a:rPr>
              <a:t> </a:t>
            </a:r>
            <a:r>
              <a:rPr lang="en-US" sz="900" dirty="0" err="1">
                <a:solidFill>
                  <a:schemeClr val="bg1"/>
                </a:solidFill>
              </a:rPr>
              <a:t>Espaciales</a:t>
            </a:r>
            <a:r>
              <a:rPr lang="en-US" sz="900" dirty="0">
                <a:solidFill>
                  <a:schemeClr val="bg1"/>
                </a:solidFill>
              </a:rPr>
              <a:t> (CONAE), Argentina</a:t>
            </a:r>
          </a:p>
          <a:p>
            <a:r>
              <a:rPr lang="en-US" sz="900" dirty="0">
                <a:solidFill>
                  <a:schemeClr val="bg1"/>
                </a:solidFill>
              </a:rPr>
              <a:t>Commonwealth Scientific &amp; Industrial Research </a:t>
            </a:r>
            <a:r>
              <a:rPr lang="en-US" sz="900" dirty="0" err="1">
                <a:solidFill>
                  <a:schemeClr val="bg1"/>
                </a:solidFill>
              </a:rPr>
              <a:t>Organisation</a:t>
            </a:r>
            <a:r>
              <a:rPr lang="en-US" sz="900" dirty="0">
                <a:solidFill>
                  <a:schemeClr val="bg1"/>
                </a:solidFill>
              </a:rPr>
              <a:t> (CSIRO), </a:t>
            </a:r>
            <a:r>
              <a:rPr lang="en-US" sz="900" dirty="0" smtClean="0">
                <a:solidFill>
                  <a:schemeClr val="bg1"/>
                </a:solidFill>
              </a:rPr>
              <a:t>  </a:t>
            </a:r>
          </a:p>
          <a:p>
            <a:r>
              <a:rPr lang="en-US" sz="900" dirty="0">
                <a:solidFill>
                  <a:schemeClr val="bg1"/>
                </a:solidFill>
              </a:rPr>
              <a:t> </a:t>
            </a:r>
            <a:r>
              <a:rPr lang="en-US" sz="900" dirty="0" smtClean="0">
                <a:solidFill>
                  <a:schemeClr val="bg1"/>
                </a:solidFill>
              </a:rPr>
              <a:t>  Australia</a:t>
            </a:r>
            <a:endParaRPr lang="en-US" sz="900" dirty="0">
              <a:solidFill>
                <a:schemeClr val="bg1"/>
              </a:solidFill>
            </a:endParaRPr>
          </a:p>
          <a:p>
            <a:r>
              <a:rPr lang="en-US" sz="900" dirty="0" err="1">
                <a:solidFill>
                  <a:schemeClr val="bg1"/>
                </a:solidFill>
              </a:rPr>
              <a:t>Deutsches</a:t>
            </a:r>
            <a:r>
              <a:rPr lang="en-US" sz="900" dirty="0">
                <a:solidFill>
                  <a:schemeClr val="bg1"/>
                </a:solidFill>
              </a:rPr>
              <a:t> </a:t>
            </a:r>
            <a:r>
              <a:rPr lang="en-US" sz="900" dirty="0" err="1">
                <a:solidFill>
                  <a:schemeClr val="bg1"/>
                </a:solidFill>
              </a:rPr>
              <a:t>Zentrum</a:t>
            </a:r>
            <a:r>
              <a:rPr lang="en-US" sz="900" dirty="0">
                <a:solidFill>
                  <a:schemeClr val="bg1"/>
                </a:solidFill>
              </a:rPr>
              <a:t> </a:t>
            </a:r>
            <a:r>
              <a:rPr lang="en-US" sz="900" dirty="0" err="1">
                <a:solidFill>
                  <a:schemeClr val="bg1"/>
                </a:solidFill>
              </a:rPr>
              <a:t>fürLuft</a:t>
            </a:r>
            <a:r>
              <a:rPr lang="en-US" sz="900" dirty="0">
                <a:solidFill>
                  <a:schemeClr val="bg1"/>
                </a:solidFill>
              </a:rPr>
              <a:t>-und </a:t>
            </a:r>
            <a:r>
              <a:rPr lang="en-US" sz="900" dirty="0" err="1">
                <a:solidFill>
                  <a:schemeClr val="bg1"/>
                </a:solidFill>
              </a:rPr>
              <a:t>Raumfahrt</a:t>
            </a:r>
            <a:r>
              <a:rPr lang="en-US" sz="900" dirty="0">
                <a:solidFill>
                  <a:schemeClr val="bg1"/>
                </a:solidFill>
              </a:rPr>
              <a:t> (DLR), Germany</a:t>
            </a:r>
          </a:p>
          <a:p>
            <a:r>
              <a:rPr lang="en-US" sz="900" dirty="0">
                <a:solidFill>
                  <a:schemeClr val="bg1"/>
                </a:solidFill>
              </a:rPr>
              <a:t>European Commission (EC)</a:t>
            </a:r>
          </a:p>
          <a:p>
            <a:r>
              <a:rPr lang="en-US" sz="900" dirty="0">
                <a:solidFill>
                  <a:schemeClr val="bg1"/>
                </a:solidFill>
              </a:rPr>
              <a:t>European </a:t>
            </a:r>
            <a:r>
              <a:rPr lang="en-US" sz="900" dirty="0" err="1">
                <a:solidFill>
                  <a:schemeClr val="bg1"/>
                </a:solidFill>
              </a:rPr>
              <a:t>Organisation</a:t>
            </a:r>
            <a:r>
              <a:rPr lang="en-US" sz="900" dirty="0">
                <a:solidFill>
                  <a:schemeClr val="bg1"/>
                </a:solidFill>
              </a:rPr>
              <a:t> for the Exploitation of Meteorological Satellites   </a:t>
            </a:r>
            <a:endParaRPr lang="en-US" sz="900" dirty="0" smtClean="0">
              <a:solidFill>
                <a:schemeClr val="bg1"/>
              </a:solidFill>
            </a:endParaRPr>
          </a:p>
          <a:p>
            <a:r>
              <a:rPr lang="en-US" sz="900" dirty="0">
                <a:solidFill>
                  <a:schemeClr val="bg1"/>
                </a:solidFill>
              </a:rPr>
              <a:t> </a:t>
            </a:r>
            <a:r>
              <a:rPr lang="en-US" sz="900" dirty="0" smtClean="0">
                <a:solidFill>
                  <a:schemeClr val="bg1"/>
                </a:solidFill>
              </a:rPr>
              <a:t>  (</a:t>
            </a:r>
            <a:r>
              <a:rPr lang="en-US" sz="900" dirty="0">
                <a:solidFill>
                  <a:schemeClr val="bg1"/>
                </a:solidFill>
              </a:rPr>
              <a:t>EUMETSAT)</a:t>
            </a:r>
          </a:p>
          <a:p>
            <a:r>
              <a:rPr lang="en-US" sz="900" dirty="0">
                <a:solidFill>
                  <a:schemeClr val="bg1"/>
                </a:solidFill>
              </a:rPr>
              <a:t>European Space Agency (ESA)</a:t>
            </a:r>
          </a:p>
          <a:p>
            <a:r>
              <a:rPr lang="en-US" sz="900" dirty="0">
                <a:solidFill>
                  <a:schemeClr val="bg1"/>
                </a:solidFill>
              </a:rPr>
              <a:t>Geo-Informatics </a:t>
            </a:r>
            <a:r>
              <a:rPr lang="uk-UA" sz="900" dirty="0" smtClean="0">
                <a:solidFill>
                  <a:schemeClr val="bg1"/>
                </a:solidFill>
              </a:rPr>
              <a:t>&amp;</a:t>
            </a:r>
            <a:r>
              <a:rPr lang="en-US" sz="900" dirty="0" smtClean="0">
                <a:solidFill>
                  <a:schemeClr val="bg1"/>
                </a:solidFill>
              </a:rPr>
              <a:t> </a:t>
            </a:r>
            <a:r>
              <a:rPr lang="en-US" sz="900" dirty="0">
                <a:solidFill>
                  <a:schemeClr val="bg1"/>
                </a:solidFill>
              </a:rPr>
              <a:t>Space Technology Development Agency (GISTDA), </a:t>
            </a:r>
            <a:endParaRPr lang="en-US" sz="900" dirty="0" smtClean="0">
              <a:solidFill>
                <a:schemeClr val="bg1"/>
              </a:solidFill>
            </a:endParaRPr>
          </a:p>
          <a:p>
            <a:r>
              <a:rPr lang="en-US" sz="900" dirty="0">
                <a:solidFill>
                  <a:schemeClr val="bg1"/>
                </a:solidFill>
              </a:rPr>
              <a:t> </a:t>
            </a:r>
            <a:r>
              <a:rPr lang="en-US" sz="900" dirty="0" smtClean="0">
                <a:solidFill>
                  <a:schemeClr val="bg1"/>
                </a:solidFill>
              </a:rPr>
              <a:t>  Thailand</a:t>
            </a:r>
            <a:endParaRPr lang="en-US" sz="900" dirty="0">
              <a:solidFill>
                <a:schemeClr val="bg1"/>
              </a:solidFill>
            </a:endParaRPr>
          </a:p>
          <a:p>
            <a:r>
              <a:rPr lang="en-US" sz="900" dirty="0">
                <a:solidFill>
                  <a:schemeClr val="bg1"/>
                </a:solidFill>
              </a:rPr>
              <a:t>Indian Space Research </a:t>
            </a:r>
            <a:r>
              <a:rPr lang="en-US" sz="900" dirty="0" err="1">
                <a:solidFill>
                  <a:schemeClr val="bg1"/>
                </a:solidFill>
              </a:rPr>
              <a:t>Organisation</a:t>
            </a:r>
            <a:r>
              <a:rPr lang="en-US" sz="900" dirty="0">
                <a:solidFill>
                  <a:schemeClr val="bg1"/>
                </a:solidFill>
              </a:rPr>
              <a:t> (ISRO)</a:t>
            </a:r>
          </a:p>
          <a:p>
            <a:r>
              <a:rPr lang="en-US" sz="900" dirty="0" err="1">
                <a:solidFill>
                  <a:schemeClr val="bg1"/>
                </a:solidFill>
              </a:rPr>
              <a:t>Instituto</a:t>
            </a:r>
            <a:r>
              <a:rPr lang="en-US" sz="900" dirty="0">
                <a:solidFill>
                  <a:schemeClr val="bg1"/>
                </a:solidFill>
              </a:rPr>
              <a:t> </a:t>
            </a:r>
            <a:r>
              <a:rPr lang="en-US" sz="900" dirty="0" err="1">
                <a:solidFill>
                  <a:schemeClr val="bg1"/>
                </a:solidFill>
              </a:rPr>
              <a:t>Nacional</a:t>
            </a:r>
            <a:r>
              <a:rPr lang="en-US" sz="900" dirty="0">
                <a:solidFill>
                  <a:schemeClr val="bg1"/>
                </a:solidFill>
              </a:rPr>
              <a:t> de </a:t>
            </a:r>
            <a:r>
              <a:rPr lang="en-US" sz="900" dirty="0" err="1">
                <a:solidFill>
                  <a:schemeClr val="bg1"/>
                </a:solidFill>
              </a:rPr>
              <a:t>Pesquisas</a:t>
            </a:r>
            <a:r>
              <a:rPr lang="en-US" sz="900" dirty="0">
                <a:solidFill>
                  <a:schemeClr val="bg1"/>
                </a:solidFill>
              </a:rPr>
              <a:t> </a:t>
            </a:r>
            <a:r>
              <a:rPr lang="en-US" sz="900" dirty="0" err="1">
                <a:solidFill>
                  <a:schemeClr val="bg1"/>
                </a:solidFill>
              </a:rPr>
              <a:t>Espaciais</a:t>
            </a:r>
            <a:r>
              <a:rPr lang="en-US" sz="900" dirty="0">
                <a:solidFill>
                  <a:schemeClr val="bg1"/>
                </a:solidFill>
              </a:rPr>
              <a:t> (INPE), Brazil</a:t>
            </a:r>
          </a:p>
          <a:p>
            <a:r>
              <a:rPr lang="en-US" sz="900" dirty="0">
                <a:solidFill>
                  <a:schemeClr val="bg1"/>
                </a:solidFill>
              </a:rPr>
              <a:t>Japan Aerospace Exploration Agency/Ministry of Education, Culture, Sports, </a:t>
            </a:r>
            <a:endParaRPr lang="en-US" sz="900" dirty="0" smtClean="0">
              <a:solidFill>
                <a:schemeClr val="bg1"/>
              </a:solidFill>
            </a:endParaRPr>
          </a:p>
          <a:p>
            <a:r>
              <a:rPr lang="en-US" sz="900" dirty="0">
                <a:solidFill>
                  <a:schemeClr val="bg1"/>
                </a:solidFill>
              </a:rPr>
              <a:t> </a:t>
            </a:r>
            <a:r>
              <a:rPr lang="en-US" sz="900" dirty="0" smtClean="0">
                <a:solidFill>
                  <a:schemeClr val="bg1"/>
                </a:solidFill>
              </a:rPr>
              <a:t>  Science</a:t>
            </a:r>
            <a:r>
              <a:rPr lang="en-US" sz="900" dirty="0">
                <a:solidFill>
                  <a:schemeClr val="bg1"/>
                </a:solidFill>
              </a:rPr>
              <a:t>, </a:t>
            </a:r>
            <a:r>
              <a:rPr lang="uk-UA" sz="900" dirty="0" smtClean="0">
                <a:solidFill>
                  <a:schemeClr val="bg1"/>
                </a:solidFill>
              </a:rPr>
              <a:t>&amp;</a:t>
            </a:r>
            <a:r>
              <a:rPr lang="en-US" sz="900" dirty="0" smtClean="0">
                <a:solidFill>
                  <a:schemeClr val="bg1"/>
                </a:solidFill>
              </a:rPr>
              <a:t> </a:t>
            </a:r>
            <a:r>
              <a:rPr lang="en-US" sz="900" dirty="0">
                <a:solidFill>
                  <a:schemeClr val="bg1"/>
                </a:solidFill>
              </a:rPr>
              <a:t>Technology (JAXA/MEXT)</a:t>
            </a:r>
          </a:p>
          <a:p>
            <a:r>
              <a:rPr lang="en-US" sz="900" dirty="0">
                <a:solidFill>
                  <a:schemeClr val="bg1"/>
                </a:solidFill>
              </a:rPr>
              <a:t>Korea Aerospace Research Institute (KARI)</a:t>
            </a:r>
          </a:p>
          <a:p>
            <a:r>
              <a:rPr lang="en-US" sz="900" dirty="0">
                <a:solidFill>
                  <a:schemeClr val="bg1"/>
                </a:solidFill>
              </a:rPr>
              <a:t>National Aeronautics </a:t>
            </a:r>
            <a:r>
              <a:rPr lang="uk-UA" sz="900" dirty="0" smtClean="0">
                <a:solidFill>
                  <a:schemeClr val="bg1"/>
                </a:solidFill>
              </a:rPr>
              <a:t>&amp;</a:t>
            </a:r>
            <a:r>
              <a:rPr lang="en-US" sz="900" dirty="0" smtClean="0">
                <a:solidFill>
                  <a:schemeClr val="bg1"/>
                </a:solidFill>
              </a:rPr>
              <a:t> </a:t>
            </a:r>
            <a:r>
              <a:rPr lang="en-US" sz="900" dirty="0">
                <a:solidFill>
                  <a:schemeClr val="bg1"/>
                </a:solidFill>
              </a:rPr>
              <a:t>Space Administration (NASA), USA</a:t>
            </a:r>
          </a:p>
          <a:p>
            <a:r>
              <a:rPr lang="en-US" sz="900" dirty="0">
                <a:solidFill>
                  <a:schemeClr val="bg1"/>
                </a:solidFill>
              </a:rPr>
              <a:t>National Oceanic </a:t>
            </a:r>
            <a:r>
              <a:rPr lang="uk-UA" sz="900" dirty="0" smtClean="0">
                <a:solidFill>
                  <a:schemeClr val="bg1"/>
                </a:solidFill>
              </a:rPr>
              <a:t>&amp;</a:t>
            </a:r>
            <a:r>
              <a:rPr lang="en-US" sz="900" dirty="0" smtClean="0">
                <a:solidFill>
                  <a:schemeClr val="bg1"/>
                </a:solidFill>
              </a:rPr>
              <a:t> </a:t>
            </a:r>
            <a:r>
              <a:rPr lang="en-US" sz="900" dirty="0">
                <a:solidFill>
                  <a:schemeClr val="bg1"/>
                </a:solidFill>
              </a:rPr>
              <a:t>Atmospheric Administration (NOAA), USA</a:t>
            </a:r>
          </a:p>
          <a:p>
            <a:r>
              <a:rPr lang="en-US" sz="900" dirty="0">
                <a:solidFill>
                  <a:schemeClr val="bg1"/>
                </a:solidFill>
              </a:rPr>
              <a:t>National Remote Sensing Center of China (NRSCC)</a:t>
            </a:r>
          </a:p>
          <a:p>
            <a:r>
              <a:rPr lang="en-US" sz="900" dirty="0">
                <a:solidFill>
                  <a:schemeClr val="bg1"/>
                </a:solidFill>
              </a:rPr>
              <a:t>National Satellite Meteorological Center/Chinese Meteorological Administration </a:t>
            </a:r>
            <a:endParaRPr lang="en-US" sz="900" dirty="0" smtClean="0">
              <a:solidFill>
                <a:schemeClr val="bg1"/>
              </a:solidFill>
            </a:endParaRPr>
          </a:p>
          <a:p>
            <a:r>
              <a:rPr lang="en-US" sz="900" dirty="0">
                <a:solidFill>
                  <a:schemeClr val="bg1"/>
                </a:solidFill>
              </a:rPr>
              <a:t> </a:t>
            </a:r>
            <a:r>
              <a:rPr lang="en-US" sz="900" dirty="0" smtClean="0">
                <a:solidFill>
                  <a:schemeClr val="bg1"/>
                </a:solidFill>
              </a:rPr>
              <a:t>  (</a:t>
            </a:r>
            <a:r>
              <a:rPr lang="en-US" sz="900" dirty="0">
                <a:solidFill>
                  <a:schemeClr val="bg1"/>
                </a:solidFill>
              </a:rPr>
              <a:t>NSMC/CMA)</a:t>
            </a:r>
          </a:p>
          <a:p>
            <a:r>
              <a:rPr lang="en-US" sz="900" dirty="0">
                <a:solidFill>
                  <a:schemeClr val="bg1"/>
                </a:solidFill>
              </a:rPr>
              <a:t>National Space Agency of Ukraine (NKAU)</a:t>
            </a:r>
          </a:p>
          <a:p>
            <a:r>
              <a:rPr lang="en-US" sz="900" dirty="0">
                <a:solidFill>
                  <a:schemeClr val="bg1"/>
                </a:solidFill>
              </a:rPr>
              <a:t>National Space Research Agency of Nigeria (NASRDA)</a:t>
            </a:r>
          </a:p>
          <a:p>
            <a:r>
              <a:rPr lang="en-US" sz="900" dirty="0">
                <a:solidFill>
                  <a:schemeClr val="bg1"/>
                </a:solidFill>
              </a:rPr>
              <a:t>Netherlands Space Office (NSO)</a:t>
            </a:r>
          </a:p>
          <a:p>
            <a:r>
              <a:rPr lang="en-US" sz="900" dirty="0">
                <a:solidFill>
                  <a:schemeClr val="bg1"/>
                </a:solidFill>
              </a:rPr>
              <a:t>Russian Federal Space Agency (</a:t>
            </a:r>
            <a:r>
              <a:rPr lang="en-US" sz="900" dirty="0" smtClean="0">
                <a:solidFill>
                  <a:schemeClr val="bg1"/>
                </a:solidFill>
              </a:rPr>
              <a:t>ROSCOSMOS</a:t>
            </a:r>
            <a:r>
              <a:rPr lang="en-US" sz="900" dirty="0">
                <a:solidFill>
                  <a:schemeClr val="bg1"/>
                </a:solidFill>
              </a:rPr>
              <a:t>)</a:t>
            </a:r>
          </a:p>
          <a:p>
            <a:r>
              <a:rPr lang="en-US" sz="900" dirty="0">
                <a:solidFill>
                  <a:schemeClr val="bg1"/>
                </a:solidFill>
              </a:rPr>
              <a:t>Russian Federal Service for Hydrometeorology </a:t>
            </a:r>
            <a:r>
              <a:rPr lang="uk-UA" sz="900" dirty="0" smtClean="0">
                <a:solidFill>
                  <a:schemeClr val="bg1"/>
                </a:solidFill>
              </a:rPr>
              <a:t>&amp;</a:t>
            </a:r>
            <a:r>
              <a:rPr lang="en-US" sz="900" dirty="0" smtClean="0">
                <a:solidFill>
                  <a:schemeClr val="bg1"/>
                </a:solidFill>
              </a:rPr>
              <a:t> </a:t>
            </a:r>
            <a:r>
              <a:rPr lang="en-US" sz="900" dirty="0">
                <a:solidFill>
                  <a:schemeClr val="bg1"/>
                </a:solidFill>
              </a:rPr>
              <a:t>Environmental Monitoring </a:t>
            </a:r>
            <a:endParaRPr lang="en-US" sz="900" dirty="0" smtClean="0">
              <a:solidFill>
                <a:schemeClr val="bg1"/>
              </a:solidFill>
            </a:endParaRPr>
          </a:p>
          <a:p>
            <a:r>
              <a:rPr lang="en-US" sz="900" dirty="0">
                <a:solidFill>
                  <a:schemeClr val="bg1"/>
                </a:solidFill>
              </a:rPr>
              <a:t> </a:t>
            </a:r>
            <a:r>
              <a:rPr lang="en-US" sz="900" dirty="0" smtClean="0">
                <a:solidFill>
                  <a:schemeClr val="bg1"/>
                </a:solidFill>
              </a:rPr>
              <a:t>  (</a:t>
            </a:r>
            <a:r>
              <a:rPr lang="en-US" sz="900" dirty="0">
                <a:solidFill>
                  <a:schemeClr val="bg1"/>
                </a:solidFill>
              </a:rPr>
              <a:t>ROSHYDROMET)</a:t>
            </a:r>
          </a:p>
          <a:p>
            <a:r>
              <a:rPr lang="en-US" sz="900" dirty="0">
                <a:solidFill>
                  <a:schemeClr val="bg1"/>
                </a:solidFill>
              </a:rPr>
              <a:t>South African National Space Agency (SANSA)</a:t>
            </a:r>
          </a:p>
          <a:p>
            <a:r>
              <a:rPr lang="en-US" sz="900" dirty="0">
                <a:solidFill>
                  <a:schemeClr val="bg1"/>
                </a:solidFill>
              </a:rPr>
              <a:t>Scientific </a:t>
            </a:r>
            <a:r>
              <a:rPr lang="uk-UA" sz="900" dirty="0" smtClean="0">
                <a:solidFill>
                  <a:schemeClr val="bg1"/>
                </a:solidFill>
              </a:rPr>
              <a:t>&amp;</a:t>
            </a:r>
            <a:r>
              <a:rPr lang="en-US" sz="900" dirty="0" smtClean="0">
                <a:solidFill>
                  <a:schemeClr val="bg1"/>
                </a:solidFill>
              </a:rPr>
              <a:t> </a:t>
            </a:r>
            <a:r>
              <a:rPr lang="en-US" sz="900" dirty="0">
                <a:solidFill>
                  <a:schemeClr val="bg1"/>
                </a:solidFill>
              </a:rPr>
              <a:t>Technological Research Council of Turkey (TÜBITAK)</a:t>
            </a:r>
          </a:p>
          <a:p>
            <a:r>
              <a:rPr lang="en-US" sz="900" dirty="0">
                <a:solidFill>
                  <a:schemeClr val="bg1"/>
                </a:solidFill>
              </a:rPr>
              <a:t>United Kingdom Space Agency (UKSA)</a:t>
            </a:r>
          </a:p>
          <a:p>
            <a:r>
              <a:rPr lang="en-US" sz="900" dirty="0">
                <a:solidFill>
                  <a:schemeClr val="bg1"/>
                </a:solidFill>
              </a:rPr>
              <a:t>United States Geological Survey (USGS)</a:t>
            </a:r>
          </a:p>
          <a:p>
            <a:r>
              <a:rPr lang="en-US" sz="900" dirty="0">
                <a:solidFill>
                  <a:schemeClr val="bg1"/>
                </a:solidFill>
              </a:rPr>
              <a:t>Vietnam Academy of Science </a:t>
            </a:r>
            <a:r>
              <a:rPr lang="uk-UA" sz="900" dirty="0" smtClean="0">
                <a:solidFill>
                  <a:schemeClr val="bg1"/>
                </a:solidFill>
              </a:rPr>
              <a:t>&amp;</a:t>
            </a:r>
            <a:r>
              <a:rPr lang="en-US" sz="900" dirty="0" smtClean="0">
                <a:solidFill>
                  <a:schemeClr val="bg1"/>
                </a:solidFill>
              </a:rPr>
              <a:t> </a:t>
            </a:r>
            <a:r>
              <a:rPr lang="en-US" sz="900" dirty="0">
                <a:solidFill>
                  <a:schemeClr val="bg1"/>
                </a:solidFill>
              </a:rPr>
              <a:t>Technology (VAST)</a:t>
            </a:r>
          </a:p>
        </p:txBody>
      </p:sp>
      <p:sp>
        <p:nvSpPr>
          <p:cNvPr id="5" name="TextBox 4"/>
          <p:cNvSpPr txBox="1"/>
          <p:nvPr/>
        </p:nvSpPr>
        <p:spPr>
          <a:xfrm>
            <a:off x="4800600" y="1193007"/>
            <a:ext cx="4114800" cy="4278094"/>
          </a:xfrm>
          <a:prstGeom prst="rect">
            <a:avLst/>
          </a:prstGeom>
          <a:noFill/>
        </p:spPr>
        <p:txBody>
          <a:bodyPr wrap="square" rtlCol="0">
            <a:spAutoFit/>
          </a:bodyPr>
          <a:lstStyle/>
          <a:p>
            <a:r>
              <a:rPr lang="en-US" sz="1200" b="1" dirty="0">
                <a:solidFill>
                  <a:srgbClr val="002060"/>
                </a:solidFill>
              </a:rPr>
              <a:t>ASSOCIATES</a:t>
            </a:r>
          </a:p>
          <a:p>
            <a:r>
              <a:rPr lang="en-US" sz="900" dirty="0">
                <a:solidFill>
                  <a:schemeClr val="bg1"/>
                </a:solidFill>
              </a:rPr>
              <a:t>Belgian Federal Science Policy Office (BELSPO)</a:t>
            </a:r>
            <a:br>
              <a:rPr lang="en-US" sz="900" dirty="0">
                <a:solidFill>
                  <a:schemeClr val="bg1"/>
                </a:solidFill>
              </a:rPr>
            </a:br>
            <a:r>
              <a:rPr lang="en-US" sz="900" dirty="0">
                <a:solidFill>
                  <a:schemeClr val="bg1"/>
                </a:solidFill>
              </a:rPr>
              <a:t>Canada Centre for Mapping &amp; Earth Observation (CCMEO)</a:t>
            </a:r>
          </a:p>
          <a:p>
            <a:r>
              <a:rPr lang="en-US" sz="900" dirty="0">
                <a:solidFill>
                  <a:schemeClr val="bg1"/>
                </a:solidFill>
              </a:rPr>
              <a:t>Crown Research Institute (CRI), New Zealand</a:t>
            </a:r>
          </a:p>
          <a:p>
            <a:r>
              <a:rPr lang="en-US" sz="900" dirty="0">
                <a:solidFill>
                  <a:schemeClr val="bg1"/>
                </a:solidFill>
              </a:rPr>
              <a:t>Earth Systems Science </a:t>
            </a:r>
            <a:r>
              <a:rPr lang="en-US" sz="900" dirty="0" err="1">
                <a:solidFill>
                  <a:schemeClr val="bg1"/>
                </a:solidFill>
              </a:rPr>
              <a:t>Organisation</a:t>
            </a:r>
            <a:r>
              <a:rPr lang="en-US" sz="900" dirty="0">
                <a:solidFill>
                  <a:schemeClr val="bg1"/>
                </a:solidFill>
              </a:rPr>
              <a:t> (ESSO), India</a:t>
            </a:r>
          </a:p>
          <a:p>
            <a:r>
              <a:rPr lang="en-US" sz="900" dirty="0">
                <a:solidFill>
                  <a:schemeClr val="bg1"/>
                </a:solidFill>
              </a:rPr>
              <a:t>South African Council for Scientific </a:t>
            </a:r>
            <a:r>
              <a:rPr lang="uk-UA" sz="900" dirty="0" smtClean="0">
                <a:solidFill>
                  <a:schemeClr val="bg1"/>
                </a:solidFill>
              </a:rPr>
              <a:t>&amp;</a:t>
            </a:r>
            <a:r>
              <a:rPr lang="en-US" sz="900" dirty="0" smtClean="0">
                <a:solidFill>
                  <a:schemeClr val="bg1"/>
                </a:solidFill>
              </a:rPr>
              <a:t> </a:t>
            </a:r>
            <a:r>
              <a:rPr lang="en-US" sz="900" dirty="0">
                <a:solidFill>
                  <a:schemeClr val="bg1"/>
                </a:solidFill>
              </a:rPr>
              <a:t>Industrial Research </a:t>
            </a:r>
            <a:endParaRPr lang="en-US" sz="900" dirty="0" smtClean="0">
              <a:solidFill>
                <a:schemeClr val="bg1"/>
              </a:solidFill>
            </a:endParaRPr>
          </a:p>
          <a:p>
            <a:r>
              <a:rPr lang="en-US" sz="900" dirty="0">
                <a:solidFill>
                  <a:schemeClr val="bg1"/>
                </a:solidFill>
              </a:rPr>
              <a:t> </a:t>
            </a:r>
            <a:r>
              <a:rPr lang="en-US" sz="900" dirty="0" smtClean="0">
                <a:solidFill>
                  <a:schemeClr val="bg1"/>
                </a:solidFill>
              </a:rPr>
              <a:t>  (</a:t>
            </a:r>
            <a:r>
              <a:rPr lang="en-US" sz="900" dirty="0">
                <a:solidFill>
                  <a:schemeClr val="bg1"/>
                </a:solidFill>
              </a:rPr>
              <a:t>CSIR)/Satellite Applications Centre (SAC)</a:t>
            </a:r>
            <a:br>
              <a:rPr lang="en-US" sz="900" dirty="0">
                <a:solidFill>
                  <a:schemeClr val="bg1"/>
                </a:solidFill>
              </a:rPr>
            </a:br>
            <a:r>
              <a:rPr lang="en-US" sz="900" dirty="0">
                <a:solidFill>
                  <a:schemeClr val="bg1"/>
                </a:solidFill>
              </a:rPr>
              <a:t>Global Climate Observing System (GCOS)</a:t>
            </a:r>
            <a:br>
              <a:rPr lang="en-US" sz="900" dirty="0">
                <a:solidFill>
                  <a:schemeClr val="bg1"/>
                </a:solidFill>
              </a:rPr>
            </a:br>
            <a:r>
              <a:rPr lang="en-US" sz="900" dirty="0">
                <a:solidFill>
                  <a:schemeClr val="bg1"/>
                </a:solidFill>
              </a:rPr>
              <a:t>Geoscience Australia</a:t>
            </a:r>
          </a:p>
          <a:p>
            <a:r>
              <a:rPr lang="en-US" sz="900" dirty="0">
                <a:solidFill>
                  <a:schemeClr val="bg1"/>
                </a:solidFill>
              </a:rPr>
              <a:t>Global Geodetic Observing System (GGOS)</a:t>
            </a:r>
          </a:p>
          <a:p>
            <a:r>
              <a:rPr lang="en-US" sz="900" dirty="0">
                <a:solidFill>
                  <a:schemeClr val="bg1"/>
                </a:solidFill>
              </a:rPr>
              <a:t>Global Ocean Observing System (GOOS)</a:t>
            </a:r>
          </a:p>
          <a:p>
            <a:r>
              <a:rPr lang="en-US" sz="900" dirty="0">
                <a:solidFill>
                  <a:schemeClr val="bg1"/>
                </a:solidFill>
              </a:rPr>
              <a:t>Global Terrestrial Observing System (GTOS)</a:t>
            </a:r>
          </a:p>
          <a:p>
            <a:r>
              <a:rPr lang="en-US" sz="900" dirty="0">
                <a:solidFill>
                  <a:schemeClr val="bg1"/>
                </a:solidFill>
              </a:rPr>
              <a:t>Intergovernmental Oceanographic Commission (IOC)</a:t>
            </a:r>
          </a:p>
          <a:p>
            <a:r>
              <a:rPr lang="en-US" sz="900" dirty="0">
                <a:solidFill>
                  <a:schemeClr val="bg1"/>
                </a:solidFill>
              </a:rPr>
              <a:t>International Council for Science (ICSU)</a:t>
            </a:r>
          </a:p>
          <a:p>
            <a:r>
              <a:rPr lang="en-US" sz="900" dirty="0">
                <a:solidFill>
                  <a:schemeClr val="bg1"/>
                </a:solidFill>
              </a:rPr>
              <a:t>International Geosphere-Biosphere </a:t>
            </a:r>
            <a:r>
              <a:rPr lang="en-US" sz="900" dirty="0" err="1">
                <a:solidFill>
                  <a:schemeClr val="bg1"/>
                </a:solidFill>
              </a:rPr>
              <a:t>Programme</a:t>
            </a:r>
            <a:r>
              <a:rPr lang="en-US" sz="900" dirty="0">
                <a:solidFill>
                  <a:schemeClr val="bg1"/>
                </a:solidFill>
              </a:rPr>
              <a:t> (IGBP)</a:t>
            </a:r>
          </a:p>
          <a:p>
            <a:r>
              <a:rPr lang="en-US" sz="900" dirty="0">
                <a:solidFill>
                  <a:schemeClr val="bg1"/>
                </a:solidFill>
              </a:rPr>
              <a:t>International Ocean </a:t>
            </a:r>
            <a:r>
              <a:rPr lang="en-US" sz="900" dirty="0" err="1">
                <a:solidFill>
                  <a:schemeClr val="bg1"/>
                </a:solidFill>
              </a:rPr>
              <a:t>Colour</a:t>
            </a:r>
            <a:r>
              <a:rPr lang="en-US" sz="900" dirty="0">
                <a:solidFill>
                  <a:schemeClr val="bg1"/>
                </a:solidFill>
              </a:rPr>
              <a:t> Coordinating Group (IOCCG)</a:t>
            </a:r>
          </a:p>
          <a:p>
            <a:r>
              <a:rPr lang="en-US" sz="900" dirty="0">
                <a:solidFill>
                  <a:schemeClr val="bg1"/>
                </a:solidFill>
              </a:rPr>
              <a:t>International Society of Photogrammetry </a:t>
            </a:r>
            <a:r>
              <a:rPr lang="uk-UA" sz="900" dirty="0" smtClean="0">
                <a:solidFill>
                  <a:schemeClr val="bg1"/>
                </a:solidFill>
              </a:rPr>
              <a:t>&amp;</a:t>
            </a:r>
            <a:r>
              <a:rPr lang="en-US" sz="900" dirty="0" smtClean="0">
                <a:solidFill>
                  <a:schemeClr val="bg1"/>
                </a:solidFill>
              </a:rPr>
              <a:t> </a:t>
            </a:r>
            <a:r>
              <a:rPr lang="en-US" sz="900" dirty="0">
                <a:solidFill>
                  <a:schemeClr val="bg1"/>
                </a:solidFill>
              </a:rPr>
              <a:t>Remote Sensing </a:t>
            </a:r>
            <a:r>
              <a:rPr lang="en-US" sz="900" dirty="0" smtClean="0">
                <a:solidFill>
                  <a:schemeClr val="bg1"/>
                </a:solidFill>
              </a:rPr>
              <a:t> </a:t>
            </a:r>
          </a:p>
          <a:p>
            <a:r>
              <a:rPr lang="en-US" sz="900" dirty="0">
                <a:solidFill>
                  <a:schemeClr val="bg1"/>
                </a:solidFill>
              </a:rPr>
              <a:t> </a:t>
            </a:r>
            <a:r>
              <a:rPr lang="en-US" sz="900" dirty="0" smtClean="0">
                <a:solidFill>
                  <a:schemeClr val="bg1"/>
                </a:solidFill>
              </a:rPr>
              <a:t>  (</a:t>
            </a:r>
            <a:r>
              <a:rPr lang="en-US" sz="900" dirty="0">
                <a:solidFill>
                  <a:schemeClr val="bg1"/>
                </a:solidFill>
              </a:rPr>
              <a:t>ISPRS)</a:t>
            </a:r>
          </a:p>
          <a:p>
            <a:r>
              <a:rPr lang="en-US" sz="900" dirty="0">
                <a:solidFill>
                  <a:schemeClr val="bg1"/>
                </a:solidFill>
              </a:rPr>
              <a:t>Norwegian Space </a:t>
            </a:r>
            <a:r>
              <a:rPr lang="en-US" sz="900" dirty="0" smtClean="0">
                <a:solidFill>
                  <a:schemeClr val="bg1"/>
                </a:solidFill>
              </a:rPr>
              <a:t>Centre </a:t>
            </a:r>
            <a:r>
              <a:rPr lang="en-US" sz="900" dirty="0">
                <a:solidFill>
                  <a:schemeClr val="bg1"/>
                </a:solidFill>
              </a:rPr>
              <a:t>(NSC)</a:t>
            </a:r>
          </a:p>
          <a:p>
            <a:r>
              <a:rPr lang="en-US" sz="900" dirty="0">
                <a:solidFill>
                  <a:schemeClr val="bg1"/>
                </a:solidFill>
              </a:rPr>
              <a:t>Swedish National Space Board (SNSB)</a:t>
            </a:r>
          </a:p>
          <a:p>
            <a:r>
              <a:rPr lang="en-US" sz="900" dirty="0">
                <a:solidFill>
                  <a:schemeClr val="bg1"/>
                </a:solidFill>
              </a:rPr>
              <a:t>United Nations Economic </a:t>
            </a:r>
            <a:r>
              <a:rPr lang="uk-UA" sz="900" dirty="0" smtClean="0">
                <a:solidFill>
                  <a:schemeClr val="bg1"/>
                </a:solidFill>
              </a:rPr>
              <a:t>&amp;</a:t>
            </a:r>
            <a:r>
              <a:rPr lang="en-US" sz="900" dirty="0" smtClean="0">
                <a:solidFill>
                  <a:schemeClr val="bg1"/>
                </a:solidFill>
              </a:rPr>
              <a:t> </a:t>
            </a:r>
            <a:r>
              <a:rPr lang="en-US" sz="900" dirty="0">
                <a:solidFill>
                  <a:schemeClr val="bg1"/>
                </a:solidFill>
              </a:rPr>
              <a:t>Social Commission for Asia </a:t>
            </a:r>
            <a:r>
              <a:rPr lang="uk-UA" sz="900" dirty="0" smtClean="0">
                <a:solidFill>
                  <a:schemeClr val="bg1"/>
                </a:solidFill>
              </a:rPr>
              <a:t>&amp;</a:t>
            </a:r>
            <a:r>
              <a:rPr lang="en-US" sz="900" dirty="0" smtClean="0">
                <a:solidFill>
                  <a:schemeClr val="bg1"/>
                </a:solidFill>
              </a:rPr>
              <a:t> </a:t>
            </a:r>
            <a:r>
              <a:rPr lang="en-US" sz="900" dirty="0">
                <a:solidFill>
                  <a:schemeClr val="bg1"/>
                </a:solidFill>
              </a:rPr>
              <a:t>the </a:t>
            </a:r>
            <a:endParaRPr lang="en-US" sz="900" dirty="0" smtClean="0">
              <a:solidFill>
                <a:schemeClr val="bg1"/>
              </a:solidFill>
            </a:endParaRPr>
          </a:p>
          <a:p>
            <a:r>
              <a:rPr lang="en-US" sz="900" dirty="0">
                <a:solidFill>
                  <a:schemeClr val="bg1"/>
                </a:solidFill>
              </a:rPr>
              <a:t> </a:t>
            </a:r>
            <a:r>
              <a:rPr lang="en-US" sz="900" dirty="0" smtClean="0">
                <a:solidFill>
                  <a:schemeClr val="bg1"/>
                </a:solidFill>
              </a:rPr>
              <a:t>  Pacific </a:t>
            </a:r>
            <a:r>
              <a:rPr lang="en-US" sz="900" dirty="0">
                <a:solidFill>
                  <a:schemeClr val="bg1"/>
                </a:solidFill>
              </a:rPr>
              <a:t>(ESCAP)</a:t>
            </a:r>
          </a:p>
          <a:p>
            <a:r>
              <a:rPr lang="en-US" sz="900" dirty="0">
                <a:solidFill>
                  <a:schemeClr val="bg1"/>
                </a:solidFill>
              </a:rPr>
              <a:t>United Nations Educational, Scientific </a:t>
            </a:r>
            <a:r>
              <a:rPr lang="uk-UA" sz="900" dirty="0" smtClean="0">
                <a:solidFill>
                  <a:schemeClr val="bg1"/>
                </a:solidFill>
              </a:rPr>
              <a:t>&amp;</a:t>
            </a:r>
            <a:r>
              <a:rPr lang="en-US" sz="900" dirty="0" smtClean="0">
                <a:solidFill>
                  <a:schemeClr val="bg1"/>
                </a:solidFill>
              </a:rPr>
              <a:t> </a:t>
            </a:r>
            <a:r>
              <a:rPr lang="en-US" sz="900" dirty="0">
                <a:solidFill>
                  <a:schemeClr val="bg1"/>
                </a:solidFill>
              </a:rPr>
              <a:t>Cultural Organization </a:t>
            </a:r>
            <a:endParaRPr lang="en-US" sz="900" dirty="0" smtClean="0">
              <a:solidFill>
                <a:schemeClr val="bg1"/>
              </a:solidFill>
            </a:endParaRPr>
          </a:p>
          <a:p>
            <a:r>
              <a:rPr lang="en-US" sz="900" dirty="0">
                <a:solidFill>
                  <a:schemeClr val="bg1"/>
                </a:solidFill>
              </a:rPr>
              <a:t> </a:t>
            </a:r>
            <a:r>
              <a:rPr lang="en-US" sz="900" dirty="0" smtClean="0">
                <a:solidFill>
                  <a:schemeClr val="bg1"/>
                </a:solidFill>
              </a:rPr>
              <a:t>  (</a:t>
            </a:r>
            <a:r>
              <a:rPr lang="en-US" sz="900" dirty="0">
                <a:solidFill>
                  <a:schemeClr val="bg1"/>
                </a:solidFill>
              </a:rPr>
              <a:t>UNESCO)</a:t>
            </a:r>
          </a:p>
          <a:p>
            <a:r>
              <a:rPr lang="en-US" sz="900" dirty="0">
                <a:solidFill>
                  <a:schemeClr val="bg1"/>
                </a:solidFill>
              </a:rPr>
              <a:t>United Nations Environment </a:t>
            </a:r>
            <a:r>
              <a:rPr lang="en-US" sz="900" dirty="0" err="1">
                <a:solidFill>
                  <a:schemeClr val="bg1"/>
                </a:solidFill>
              </a:rPr>
              <a:t>Programme</a:t>
            </a:r>
            <a:r>
              <a:rPr lang="en-US" sz="900" dirty="0">
                <a:solidFill>
                  <a:schemeClr val="bg1"/>
                </a:solidFill>
              </a:rPr>
              <a:t> (UNEP)</a:t>
            </a:r>
          </a:p>
          <a:p>
            <a:r>
              <a:rPr lang="en-US" sz="900" dirty="0">
                <a:solidFill>
                  <a:schemeClr val="bg1"/>
                </a:solidFill>
              </a:rPr>
              <a:t>United Nations Food </a:t>
            </a:r>
            <a:r>
              <a:rPr lang="uk-UA" sz="900" dirty="0" smtClean="0">
                <a:solidFill>
                  <a:schemeClr val="bg1"/>
                </a:solidFill>
              </a:rPr>
              <a:t>&amp;</a:t>
            </a:r>
            <a:r>
              <a:rPr lang="en-US" sz="900" dirty="0" smtClean="0">
                <a:solidFill>
                  <a:schemeClr val="bg1"/>
                </a:solidFill>
              </a:rPr>
              <a:t> </a:t>
            </a:r>
            <a:r>
              <a:rPr lang="en-US" sz="900" dirty="0">
                <a:solidFill>
                  <a:schemeClr val="bg1"/>
                </a:solidFill>
              </a:rPr>
              <a:t>Agriculture Organization (FAO)</a:t>
            </a:r>
          </a:p>
          <a:p>
            <a:r>
              <a:rPr lang="en-US" sz="900" dirty="0">
                <a:solidFill>
                  <a:schemeClr val="bg1"/>
                </a:solidFill>
              </a:rPr>
              <a:t>United Nations Office for Outer Space Affairs (UNOOSA)</a:t>
            </a:r>
          </a:p>
          <a:p>
            <a:r>
              <a:rPr lang="en-US" sz="900" dirty="0">
                <a:solidFill>
                  <a:schemeClr val="bg1"/>
                </a:solidFill>
              </a:rPr>
              <a:t>World Climate Research </a:t>
            </a:r>
            <a:r>
              <a:rPr lang="en-US" sz="900" dirty="0" err="1">
                <a:solidFill>
                  <a:schemeClr val="bg1"/>
                </a:solidFill>
              </a:rPr>
              <a:t>Programme</a:t>
            </a:r>
            <a:r>
              <a:rPr lang="en-US" sz="900" dirty="0">
                <a:solidFill>
                  <a:schemeClr val="bg1"/>
                </a:solidFill>
              </a:rPr>
              <a:t> (WCRP)</a:t>
            </a:r>
          </a:p>
          <a:p>
            <a:r>
              <a:rPr lang="en-US" sz="900" dirty="0">
                <a:solidFill>
                  <a:schemeClr val="bg1"/>
                </a:solidFill>
              </a:rPr>
              <a:t>World Meteorological Organization (WMO)</a:t>
            </a:r>
          </a:p>
          <a:p>
            <a:endParaRPr lang="en-US" sz="1000" dirty="0">
              <a:solidFill>
                <a:schemeClr val="bg1"/>
              </a:solidFill>
            </a:endParaRPr>
          </a:p>
        </p:txBody>
      </p:sp>
    </p:spTree>
    <p:extLst>
      <p:ext uri="{BB962C8B-B14F-4D97-AF65-F5344CB8AC3E}">
        <p14:creationId xmlns:p14="http://schemas.microsoft.com/office/powerpoint/2010/main" val="236186559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3772863"/>
              </p:ext>
            </p:extLst>
          </p:nvPr>
        </p:nvGraphicFramePr>
        <p:xfrm>
          <a:off x="264711" y="1143000"/>
          <a:ext cx="8614578" cy="5535589"/>
        </p:xfrm>
        <a:graphic>
          <a:graphicData uri="http://schemas.openxmlformats.org/drawingml/2006/table">
            <a:tbl>
              <a:tblPr firstRow="1" bandRow="1">
                <a:tableStyleId>{5C22544A-7EE6-4342-B048-85BDC9FD1C3A}</a:tableStyleId>
              </a:tblPr>
              <a:tblGrid>
                <a:gridCol w="747448"/>
                <a:gridCol w="523213"/>
                <a:gridCol w="2018110"/>
                <a:gridCol w="886456"/>
                <a:gridCol w="208280"/>
                <a:gridCol w="703116"/>
                <a:gridCol w="597958"/>
                <a:gridCol w="1965016"/>
                <a:gridCol w="964981"/>
              </a:tblGrid>
              <a:tr h="333544">
                <a:tc>
                  <a:txBody>
                    <a:bodyPr/>
                    <a:lstStyle/>
                    <a:p>
                      <a:pPr algn="ctr"/>
                      <a:r>
                        <a:rPr lang="en-US" sz="1100" b="1" dirty="0" smtClean="0">
                          <a:solidFill>
                            <a:srgbClr val="000000"/>
                          </a:solidFill>
                        </a:rPr>
                        <a:t>Plenary</a:t>
                      </a:r>
                      <a:endParaRPr lang="en-US" sz="1100" b="1" dirty="0">
                        <a:solidFill>
                          <a:srgbClr val="000000"/>
                        </a:solidFill>
                      </a:endParaRPr>
                    </a:p>
                  </a:txBody>
                  <a:tcPr>
                    <a:noFill/>
                  </a:tcPr>
                </a:tc>
                <a:tc>
                  <a:txBody>
                    <a:bodyPr/>
                    <a:lstStyle/>
                    <a:p>
                      <a:pPr algn="ctr"/>
                      <a:r>
                        <a:rPr lang="en-US" sz="1100" b="1" dirty="0" smtClean="0">
                          <a:solidFill>
                            <a:srgbClr val="000000"/>
                          </a:solidFill>
                        </a:rPr>
                        <a:t>Year</a:t>
                      </a:r>
                      <a:endParaRPr lang="en-US" sz="1100" b="1" dirty="0">
                        <a:solidFill>
                          <a:srgbClr val="000000"/>
                        </a:solidFill>
                      </a:endParaRPr>
                    </a:p>
                  </a:txBody>
                  <a:tcPr>
                    <a:noFill/>
                  </a:tcPr>
                </a:tc>
                <a:tc>
                  <a:txBody>
                    <a:bodyPr/>
                    <a:lstStyle/>
                    <a:p>
                      <a:pPr algn="ctr"/>
                      <a:r>
                        <a:rPr lang="en-US" sz="1100" b="1" dirty="0" smtClean="0">
                          <a:solidFill>
                            <a:srgbClr val="000000"/>
                          </a:solidFill>
                        </a:rPr>
                        <a:t>Venue</a:t>
                      </a:r>
                      <a:endParaRPr lang="en-US" sz="1100" b="1" dirty="0">
                        <a:solidFill>
                          <a:srgbClr val="000000"/>
                        </a:solidFill>
                      </a:endParaRPr>
                    </a:p>
                  </a:txBody>
                  <a:tcPr>
                    <a:noFill/>
                  </a:tcPr>
                </a:tc>
                <a:tc>
                  <a:txBody>
                    <a:bodyPr/>
                    <a:lstStyle/>
                    <a:p>
                      <a:pPr algn="ctr"/>
                      <a:r>
                        <a:rPr lang="en-US" sz="1100" b="1" dirty="0" smtClean="0">
                          <a:solidFill>
                            <a:srgbClr val="000000"/>
                          </a:solidFill>
                        </a:rPr>
                        <a:t>Host</a:t>
                      </a:r>
                      <a:endParaRPr lang="en-US" sz="1100" b="1" dirty="0">
                        <a:solidFill>
                          <a:srgbClr val="000000"/>
                        </a:solidFill>
                      </a:endParaRPr>
                    </a:p>
                  </a:txBody>
                  <a:tcPr>
                    <a:noFill/>
                  </a:tcPr>
                </a:tc>
                <a:tc>
                  <a:txBody>
                    <a:bodyPr/>
                    <a:lstStyle/>
                    <a:p>
                      <a:pPr algn="ctr"/>
                      <a:endParaRPr lang="en-US" sz="1100" b="1" dirty="0">
                        <a:solidFill>
                          <a:srgbClr val="000000"/>
                        </a:solidFill>
                      </a:endParaRPr>
                    </a:p>
                  </a:txBody>
                  <a:tcPr>
                    <a:noFill/>
                  </a:tcPr>
                </a:tc>
                <a:tc>
                  <a:txBody>
                    <a:bodyPr/>
                    <a:lstStyle/>
                    <a:p>
                      <a:pPr algn="ctr"/>
                      <a:r>
                        <a:rPr lang="en-US" sz="1100" b="1" dirty="0" smtClean="0">
                          <a:solidFill>
                            <a:srgbClr val="000000"/>
                          </a:solidFill>
                        </a:rPr>
                        <a:t>Plenary</a:t>
                      </a:r>
                      <a:endParaRPr lang="en-US" sz="1100" b="1" dirty="0">
                        <a:solidFill>
                          <a:srgbClr val="000000"/>
                        </a:solidFill>
                      </a:endParaRPr>
                    </a:p>
                  </a:txBody>
                  <a:tcPr>
                    <a:noFill/>
                  </a:tcPr>
                </a:tc>
                <a:tc>
                  <a:txBody>
                    <a:bodyPr/>
                    <a:lstStyle/>
                    <a:p>
                      <a:pPr algn="ctr"/>
                      <a:r>
                        <a:rPr lang="en-US" sz="1100" b="1" dirty="0" smtClean="0">
                          <a:solidFill>
                            <a:srgbClr val="000000"/>
                          </a:solidFill>
                        </a:rPr>
                        <a:t>Year</a:t>
                      </a:r>
                      <a:endParaRPr lang="en-US" sz="1100" b="1" dirty="0">
                        <a:solidFill>
                          <a:srgbClr val="000000"/>
                        </a:solidFill>
                      </a:endParaRPr>
                    </a:p>
                  </a:txBody>
                  <a:tcPr>
                    <a:noFill/>
                  </a:tcPr>
                </a:tc>
                <a:tc>
                  <a:txBody>
                    <a:bodyPr/>
                    <a:lstStyle/>
                    <a:p>
                      <a:pPr algn="ctr"/>
                      <a:r>
                        <a:rPr lang="en-US" sz="1100" b="1" dirty="0" smtClean="0">
                          <a:solidFill>
                            <a:srgbClr val="000000"/>
                          </a:solidFill>
                        </a:rPr>
                        <a:t>Venue</a:t>
                      </a:r>
                      <a:endParaRPr lang="en-US" sz="1100" b="1" dirty="0">
                        <a:solidFill>
                          <a:srgbClr val="000000"/>
                        </a:solidFill>
                      </a:endParaRPr>
                    </a:p>
                  </a:txBody>
                  <a:tcPr>
                    <a:noFill/>
                  </a:tcPr>
                </a:tc>
                <a:tc>
                  <a:txBody>
                    <a:bodyPr/>
                    <a:lstStyle/>
                    <a:p>
                      <a:pPr algn="ctr"/>
                      <a:r>
                        <a:rPr lang="en-US" sz="1100" b="1" dirty="0" smtClean="0">
                          <a:solidFill>
                            <a:srgbClr val="000000"/>
                          </a:solidFill>
                        </a:rPr>
                        <a:t>Host</a:t>
                      </a:r>
                      <a:endParaRPr lang="en-US" sz="1100" b="1" dirty="0">
                        <a:solidFill>
                          <a:srgbClr val="000000"/>
                        </a:solidFill>
                      </a:endParaRPr>
                    </a:p>
                  </a:txBody>
                  <a:tcPr>
                    <a:noFill/>
                  </a:tcPr>
                </a:tc>
              </a:tr>
              <a:tr h="333544">
                <a:tc>
                  <a:txBody>
                    <a:bodyPr/>
                    <a:lstStyle/>
                    <a:p>
                      <a:pPr algn="ctr"/>
                      <a:r>
                        <a:rPr lang="en-US" sz="1000" b="1" dirty="0" smtClean="0">
                          <a:solidFill>
                            <a:srgbClr val="000000"/>
                          </a:solidFill>
                        </a:rPr>
                        <a:t>1</a:t>
                      </a:r>
                      <a:r>
                        <a:rPr lang="en-US" sz="1000" b="1" baseline="30000" dirty="0" smtClean="0">
                          <a:solidFill>
                            <a:srgbClr val="000000"/>
                          </a:solidFill>
                        </a:rPr>
                        <a:t>st</a:t>
                      </a:r>
                      <a:endParaRPr lang="en-US" sz="1000" b="1" dirty="0">
                        <a:solidFill>
                          <a:srgbClr val="000000"/>
                        </a:solidFill>
                      </a:endParaRPr>
                    </a:p>
                  </a:txBody>
                  <a:tcPr>
                    <a:noFill/>
                  </a:tcPr>
                </a:tc>
                <a:tc>
                  <a:txBody>
                    <a:bodyPr/>
                    <a:lstStyle/>
                    <a:p>
                      <a:pPr algn="ctr"/>
                      <a:r>
                        <a:rPr lang="en-US" sz="1000" b="1" dirty="0" smtClean="0">
                          <a:solidFill>
                            <a:srgbClr val="000000"/>
                          </a:solidFill>
                        </a:rPr>
                        <a:t>1984</a:t>
                      </a:r>
                      <a:endParaRPr lang="en-US" sz="1000" b="1" dirty="0">
                        <a:solidFill>
                          <a:srgbClr val="000000"/>
                        </a:solidFill>
                      </a:endParaRPr>
                    </a:p>
                  </a:txBody>
                  <a:tcPr>
                    <a:noFill/>
                  </a:tcPr>
                </a:tc>
                <a:tc>
                  <a:txBody>
                    <a:bodyPr/>
                    <a:lstStyle/>
                    <a:p>
                      <a:pPr algn="ctr"/>
                      <a:r>
                        <a:rPr lang="en-US" sz="1000" b="1" dirty="0" smtClean="0">
                          <a:solidFill>
                            <a:srgbClr val="000000"/>
                          </a:solidFill>
                        </a:rPr>
                        <a:t>Washington</a:t>
                      </a:r>
                      <a:r>
                        <a:rPr lang="en-US" sz="1000" b="1" baseline="0" dirty="0" smtClean="0">
                          <a:solidFill>
                            <a:srgbClr val="000000"/>
                          </a:solidFill>
                        </a:rPr>
                        <a:t> DC, USA</a:t>
                      </a:r>
                      <a:endParaRPr lang="en-US" sz="1000" b="1" dirty="0">
                        <a:solidFill>
                          <a:srgbClr val="000000"/>
                        </a:solidFill>
                      </a:endParaRPr>
                    </a:p>
                  </a:txBody>
                  <a:tcPr>
                    <a:noFill/>
                  </a:tcPr>
                </a:tc>
                <a:tc>
                  <a:txBody>
                    <a:bodyPr/>
                    <a:lstStyle/>
                    <a:p>
                      <a:pPr algn="ctr"/>
                      <a:r>
                        <a:rPr lang="en-US" sz="1000" b="1" dirty="0" smtClean="0">
                          <a:solidFill>
                            <a:srgbClr val="000000"/>
                          </a:solidFill>
                        </a:rPr>
                        <a:t>NOAA</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16</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2002</a:t>
                      </a:r>
                      <a:endParaRPr lang="en-US" sz="1000" b="1" dirty="0">
                        <a:solidFill>
                          <a:srgbClr val="000000"/>
                        </a:solidFill>
                      </a:endParaRPr>
                    </a:p>
                  </a:txBody>
                  <a:tcPr>
                    <a:noFill/>
                  </a:tcPr>
                </a:tc>
                <a:tc>
                  <a:txBody>
                    <a:bodyPr/>
                    <a:lstStyle/>
                    <a:p>
                      <a:pPr algn="ctr"/>
                      <a:r>
                        <a:rPr lang="en-US" sz="1000" b="1" dirty="0" err="1" smtClean="0">
                          <a:solidFill>
                            <a:srgbClr val="000000"/>
                          </a:solidFill>
                        </a:rPr>
                        <a:t>Frascati</a:t>
                      </a:r>
                      <a:r>
                        <a:rPr lang="en-US" sz="1000" b="1" dirty="0" smtClean="0">
                          <a:solidFill>
                            <a:srgbClr val="000000"/>
                          </a:solidFill>
                        </a:rPr>
                        <a:t>,</a:t>
                      </a:r>
                      <a:r>
                        <a:rPr lang="en-US" sz="1000" b="1" baseline="0" dirty="0" smtClean="0">
                          <a:solidFill>
                            <a:srgbClr val="000000"/>
                          </a:solidFill>
                        </a:rPr>
                        <a:t> Italy</a:t>
                      </a:r>
                      <a:endParaRPr lang="en-US" sz="1000" b="1" dirty="0">
                        <a:solidFill>
                          <a:srgbClr val="000000"/>
                        </a:solidFill>
                      </a:endParaRPr>
                    </a:p>
                  </a:txBody>
                  <a:tcPr>
                    <a:noFill/>
                  </a:tcPr>
                </a:tc>
                <a:tc>
                  <a:txBody>
                    <a:bodyPr/>
                    <a:lstStyle/>
                    <a:p>
                      <a:pPr algn="ctr"/>
                      <a:r>
                        <a:rPr lang="en-US" sz="1000" b="1" dirty="0" smtClean="0">
                          <a:solidFill>
                            <a:srgbClr val="000000"/>
                          </a:solidFill>
                        </a:rPr>
                        <a:t>ESA</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2</a:t>
                      </a:r>
                      <a:r>
                        <a:rPr lang="en-US" sz="1000" b="1" baseline="30000" dirty="0" smtClean="0">
                          <a:solidFill>
                            <a:srgbClr val="000000"/>
                          </a:solidFill>
                        </a:rPr>
                        <a:t>nd</a:t>
                      </a:r>
                      <a:endParaRPr lang="en-US" sz="1000" b="1" dirty="0">
                        <a:solidFill>
                          <a:srgbClr val="000000"/>
                        </a:solidFill>
                      </a:endParaRPr>
                    </a:p>
                  </a:txBody>
                  <a:tcPr>
                    <a:noFill/>
                  </a:tcPr>
                </a:tc>
                <a:tc>
                  <a:txBody>
                    <a:bodyPr/>
                    <a:lstStyle/>
                    <a:p>
                      <a:pPr algn="ctr"/>
                      <a:r>
                        <a:rPr lang="en-US" sz="1000" b="1" dirty="0" smtClean="0">
                          <a:solidFill>
                            <a:srgbClr val="000000"/>
                          </a:solidFill>
                        </a:rPr>
                        <a:t>1986</a:t>
                      </a:r>
                      <a:endParaRPr lang="en-US" sz="1000" b="1" dirty="0">
                        <a:solidFill>
                          <a:srgbClr val="000000"/>
                        </a:solidFill>
                      </a:endParaRPr>
                    </a:p>
                  </a:txBody>
                  <a:tcPr>
                    <a:noFill/>
                  </a:tcPr>
                </a:tc>
                <a:tc>
                  <a:txBody>
                    <a:bodyPr/>
                    <a:lstStyle/>
                    <a:p>
                      <a:pPr algn="ctr"/>
                      <a:r>
                        <a:rPr lang="en-US" sz="1000" b="1" dirty="0" err="1" smtClean="0">
                          <a:solidFill>
                            <a:srgbClr val="000000"/>
                          </a:solidFill>
                        </a:rPr>
                        <a:t>Frascati</a:t>
                      </a:r>
                      <a:r>
                        <a:rPr lang="en-US" sz="1000" b="1" baseline="0" dirty="0" smtClean="0">
                          <a:solidFill>
                            <a:srgbClr val="000000"/>
                          </a:solidFill>
                        </a:rPr>
                        <a:t>, Italy</a:t>
                      </a:r>
                      <a:endParaRPr lang="en-US" sz="1000" b="1" dirty="0">
                        <a:solidFill>
                          <a:srgbClr val="000000"/>
                        </a:solidFill>
                      </a:endParaRPr>
                    </a:p>
                  </a:txBody>
                  <a:tcPr>
                    <a:noFill/>
                  </a:tcPr>
                </a:tc>
                <a:tc>
                  <a:txBody>
                    <a:bodyPr/>
                    <a:lstStyle/>
                    <a:p>
                      <a:pPr algn="ctr"/>
                      <a:r>
                        <a:rPr lang="en-US" sz="1000" b="1" dirty="0" smtClean="0">
                          <a:solidFill>
                            <a:srgbClr val="000000"/>
                          </a:solidFill>
                        </a:rPr>
                        <a:t>ESA</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17</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2003</a:t>
                      </a:r>
                      <a:endParaRPr lang="en-US" sz="1000" b="1" dirty="0">
                        <a:solidFill>
                          <a:srgbClr val="000000"/>
                        </a:solidFill>
                      </a:endParaRPr>
                    </a:p>
                  </a:txBody>
                  <a:tcPr>
                    <a:noFill/>
                  </a:tcPr>
                </a:tc>
                <a:tc>
                  <a:txBody>
                    <a:bodyPr/>
                    <a:lstStyle/>
                    <a:p>
                      <a:pPr algn="ctr"/>
                      <a:r>
                        <a:rPr lang="en-US" sz="1000" b="1" dirty="0" smtClean="0">
                          <a:solidFill>
                            <a:srgbClr val="000000"/>
                          </a:solidFill>
                        </a:rPr>
                        <a:t>Colorado</a:t>
                      </a:r>
                      <a:r>
                        <a:rPr lang="en-US" sz="1000" b="1" baseline="0" dirty="0" smtClean="0">
                          <a:solidFill>
                            <a:srgbClr val="000000"/>
                          </a:solidFill>
                        </a:rPr>
                        <a:t> Springs, USA</a:t>
                      </a:r>
                      <a:endParaRPr lang="en-US" sz="1000" b="1" dirty="0">
                        <a:solidFill>
                          <a:srgbClr val="000000"/>
                        </a:solidFill>
                      </a:endParaRPr>
                    </a:p>
                  </a:txBody>
                  <a:tcPr>
                    <a:noFill/>
                  </a:tcPr>
                </a:tc>
                <a:tc>
                  <a:txBody>
                    <a:bodyPr/>
                    <a:lstStyle/>
                    <a:p>
                      <a:pPr algn="ctr"/>
                      <a:r>
                        <a:rPr lang="en-US" sz="1000" b="1" dirty="0" smtClean="0">
                          <a:solidFill>
                            <a:srgbClr val="000000"/>
                          </a:solidFill>
                        </a:rPr>
                        <a:t>NOAA</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3</a:t>
                      </a:r>
                      <a:r>
                        <a:rPr lang="en-US" sz="1000" b="1" baseline="30000" dirty="0" smtClean="0">
                          <a:solidFill>
                            <a:srgbClr val="000000"/>
                          </a:solidFill>
                        </a:rPr>
                        <a:t>rd</a:t>
                      </a:r>
                      <a:endParaRPr lang="en-US" sz="1000" b="1" dirty="0">
                        <a:solidFill>
                          <a:srgbClr val="000000"/>
                        </a:solidFill>
                      </a:endParaRPr>
                    </a:p>
                  </a:txBody>
                  <a:tcPr>
                    <a:noFill/>
                  </a:tcPr>
                </a:tc>
                <a:tc>
                  <a:txBody>
                    <a:bodyPr/>
                    <a:lstStyle/>
                    <a:p>
                      <a:pPr algn="ctr"/>
                      <a:r>
                        <a:rPr lang="en-US" sz="1000" b="1" dirty="0" smtClean="0">
                          <a:solidFill>
                            <a:srgbClr val="000000"/>
                          </a:solidFill>
                        </a:rPr>
                        <a:t>1988</a:t>
                      </a:r>
                      <a:endParaRPr lang="en-US" sz="1000" b="1" dirty="0">
                        <a:solidFill>
                          <a:srgbClr val="000000"/>
                        </a:solidFill>
                      </a:endParaRPr>
                    </a:p>
                  </a:txBody>
                  <a:tcPr>
                    <a:noFill/>
                  </a:tcPr>
                </a:tc>
                <a:tc>
                  <a:txBody>
                    <a:bodyPr/>
                    <a:lstStyle/>
                    <a:p>
                      <a:pPr algn="ctr"/>
                      <a:r>
                        <a:rPr lang="en-US" sz="1000" b="1" dirty="0" smtClean="0">
                          <a:solidFill>
                            <a:srgbClr val="000000"/>
                          </a:solidFill>
                        </a:rPr>
                        <a:t>Ottawa, Canada</a:t>
                      </a:r>
                      <a:endParaRPr lang="en-US" sz="1000" b="1" dirty="0">
                        <a:solidFill>
                          <a:srgbClr val="000000"/>
                        </a:solidFill>
                      </a:endParaRPr>
                    </a:p>
                  </a:txBody>
                  <a:tcPr>
                    <a:noFill/>
                  </a:tcPr>
                </a:tc>
                <a:tc>
                  <a:txBody>
                    <a:bodyPr/>
                    <a:lstStyle/>
                    <a:p>
                      <a:pPr algn="ctr"/>
                      <a:r>
                        <a:rPr lang="en-US" sz="1000" b="1" dirty="0" smtClean="0">
                          <a:solidFill>
                            <a:srgbClr val="000000"/>
                          </a:solidFill>
                        </a:rPr>
                        <a:t>CSA</a:t>
                      </a:r>
                      <a:endParaRPr lang="en-US" sz="1000" b="1" dirty="0">
                        <a:solidFill>
                          <a:srgbClr val="000000"/>
                        </a:solidFill>
                      </a:endParaRPr>
                    </a:p>
                  </a:txBody>
                  <a:tcPr>
                    <a:noFill/>
                  </a:tcPr>
                </a:tc>
                <a:tc>
                  <a:txBody>
                    <a:bodyPr/>
                    <a:lstStyle/>
                    <a:p>
                      <a:pPr algn="ctr"/>
                      <a:endParaRPr lang="en-US" sz="1000" b="1">
                        <a:solidFill>
                          <a:srgbClr val="000000"/>
                        </a:solidFill>
                      </a:endParaRPr>
                    </a:p>
                  </a:txBody>
                  <a:tcPr>
                    <a:noFill/>
                  </a:tcPr>
                </a:tc>
                <a:tc>
                  <a:txBody>
                    <a:bodyPr/>
                    <a:lstStyle/>
                    <a:p>
                      <a:pPr algn="ctr"/>
                      <a:r>
                        <a:rPr lang="en-US" sz="1000" b="1" dirty="0" smtClean="0">
                          <a:solidFill>
                            <a:srgbClr val="000000"/>
                          </a:solidFill>
                        </a:rPr>
                        <a:t>18</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2004</a:t>
                      </a:r>
                      <a:endParaRPr lang="en-US" sz="1000" b="1" dirty="0">
                        <a:solidFill>
                          <a:srgbClr val="000000"/>
                        </a:solidFill>
                      </a:endParaRPr>
                    </a:p>
                  </a:txBody>
                  <a:tcPr>
                    <a:noFill/>
                  </a:tcPr>
                </a:tc>
                <a:tc>
                  <a:txBody>
                    <a:bodyPr/>
                    <a:lstStyle/>
                    <a:p>
                      <a:pPr algn="ctr"/>
                      <a:r>
                        <a:rPr lang="en-US" sz="1000" b="1" dirty="0" smtClean="0">
                          <a:solidFill>
                            <a:srgbClr val="000000"/>
                          </a:solidFill>
                        </a:rPr>
                        <a:t>Beijing, China</a:t>
                      </a:r>
                    </a:p>
                  </a:txBody>
                  <a:tcPr>
                    <a:noFill/>
                  </a:tcPr>
                </a:tc>
                <a:tc>
                  <a:txBody>
                    <a:bodyPr/>
                    <a:lstStyle/>
                    <a:p>
                      <a:pPr algn="ctr"/>
                      <a:r>
                        <a:rPr lang="en-US" sz="1000" b="1" dirty="0" smtClean="0">
                          <a:solidFill>
                            <a:srgbClr val="000000"/>
                          </a:solidFill>
                        </a:rPr>
                        <a:t>NRSCC</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4</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1990</a:t>
                      </a:r>
                      <a:endParaRPr lang="en-US" sz="1000" b="1" dirty="0">
                        <a:solidFill>
                          <a:srgbClr val="000000"/>
                        </a:solidFill>
                      </a:endParaRPr>
                    </a:p>
                  </a:txBody>
                  <a:tcPr>
                    <a:noFill/>
                  </a:tcPr>
                </a:tc>
                <a:tc>
                  <a:txBody>
                    <a:bodyPr/>
                    <a:lstStyle/>
                    <a:p>
                      <a:pPr algn="ctr"/>
                      <a:r>
                        <a:rPr lang="en-US" sz="1000" b="1" dirty="0" smtClean="0">
                          <a:solidFill>
                            <a:srgbClr val="000000"/>
                          </a:solidFill>
                        </a:rPr>
                        <a:t>Sao Jose dos Campos, Brazil</a:t>
                      </a:r>
                      <a:endParaRPr lang="en-US" sz="1000" b="1" dirty="0">
                        <a:solidFill>
                          <a:srgbClr val="000000"/>
                        </a:solidFill>
                      </a:endParaRPr>
                    </a:p>
                  </a:txBody>
                  <a:tcPr>
                    <a:noFill/>
                  </a:tcPr>
                </a:tc>
                <a:tc>
                  <a:txBody>
                    <a:bodyPr/>
                    <a:lstStyle/>
                    <a:p>
                      <a:pPr algn="ctr"/>
                      <a:r>
                        <a:rPr lang="en-US" sz="1000" b="1" smtClean="0">
                          <a:solidFill>
                            <a:srgbClr val="000000"/>
                          </a:solidFill>
                        </a:rPr>
                        <a:t>INPE</a:t>
                      </a:r>
                      <a:endParaRPr lang="en-US" sz="1000" b="1">
                        <a:solidFill>
                          <a:srgbClr val="000000"/>
                        </a:solidFill>
                      </a:endParaRPr>
                    </a:p>
                  </a:txBody>
                  <a:tcPr>
                    <a:noFill/>
                  </a:tcPr>
                </a:tc>
                <a:tc>
                  <a:txBody>
                    <a:bodyPr/>
                    <a:lstStyle/>
                    <a:p>
                      <a:pPr algn="ctr"/>
                      <a:endParaRPr lang="en-US" sz="1000" b="1">
                        <a:solidFill>
                          <a:srgbClr val="000000"/>
                        </a:solidFill>
                      </a:endParaRPr>
                    </a:p>
                  </a:txBody>
                  <a:tcPr>
                    <a:noFill/>
                  </a:tcPr>
                </a:tc>
                <a:tc>
                  <a:txBody>
                    <a:bodyPr/>
                    <a:lstStyle/>
                    <a:p>
                      <a:pPr algn="ctr"/>
                      <a:r>
                        <a:rPr lang="en-US" sz="1000" b="1" dirty="0" smtClean="0">
                          <a:solidFill>
                            <a:srgbClr val="000000"/>
                          </a:solidFill>
                        </a:rPr>
                        <a:t>19</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2005</a:t>
                      </a:r>
                      <a:endParaRPr lang="en-US" sz="1000" b="1" dirty="0">
                        <a:solidFill>
                          <a:srgbClr val="000000"/>
                        </a:solidFill>
                      </a:endParaRPr>
                    </a:p>
                  </a:txBody>
                  <a:tcPr>
                    <a:noFill/>
                  </a:tcPr>
                </a:tc>
                <a:tc>
                  <a:txBody>
                    <a:bodyPr/>
                    <a:lstStyle/>
                    <a:p>
                      <a:pPr algn="ctr"/>
                      <a:r>
                        <a:rPr lang="en-US" sz="1000" b="1" dirty="0" smtClean="0">
                          <a:solidFill>
                            <a:srgbClr val="000000"/>
                          </a:solidFill>
                        </a:rPr>
                        <a:t>London, UK</a:t>
                      </a:r>
                      <a:endParaRPr lang="en-US" sz="1000" b="1" dirty="0">
                        <a:solidFill>
                          <a:srgbClr val="000000"/>
                        </a:solidFill>
                      </a:endParaRPr>
                    </a:p>
                  </a:txBody>
                  <a:tcPr>
                    <a:noFill/>
                  </a:tcPr>
                </a:tc>
                <a:tc>
                  <a:txBody>
                    <a:bodyPr/>
                    <a:lstStyle/>
                    <a:p>
                      <a:pPr algn="ctr"/>
                      <a:r>
                        <a:rPr lang="en-US" sz="1000" b="1" dirty="0" smtClean="0">
                          <a:solidFill>
                            <a:srgbClr val="000000"/>
                          </a:solidFill>
                        </a:rPr>
                        <a:t>BNSC</a:t>
                      </a:r>
                      <a:endParaRPr lang="en-US" sz="1000" b="1" dirty="0">
                        <a:solidFill>
                          <a:srgbClr val="000000"/>
                        </a:solidFill>
                      </a:endParaRPr>
                    </a:p>
                  </a:txBody>
                  <a:tcPr>
                    <a:noFill/>
                  </a:tcPr>
                </a:tc>
              </a:tr>
              <a:tr h="407037">
                <a:tc>
                  <a:txBody>
                    <a:bodyPr/>
                    <a:lstStyle/>
                    <a:p>
                      <a:pPr algn="ctr"/>
                      <a:r>
                        <a:rPr lang="en-US" sz="1000" b="1" dirty="0" smtClean="0">
                          <a:solidFill>
                            <a:srgbClr val="000000"/>
                          </a:solidFill>
                        </a:rPr>
                        <a:t>5</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1991</a:t>
                      </a:r>
                      <a:endParaRPr lang="en-US" sz="1000" b="1" dirty="0">
                        <a:solidFill>
                          <a:srgbClr val="000000"/>
                        </a:solidFill>
                      </a:endParaRPr>
                    </a:p>
                  </a:txBody>
                  <a:tcPr>
                    <a:noFill/>
                  </a:tcPr>
                </a:tc>
                <a:tc>
                  <a:txBody>
                    <a:bodyPr/>
                    <a:lstStyle/>
                    <a:p>
                      <a:pPr algn="ctr"/>
                      <a:r>
                        <a:rPr lang="en-US" sz="1000" b="1" dirty="0" smtClean="0">
                          <a:solidFill>
                            <a:srgbClr val="000000"/>
                          </a:solidFill>
                        </a:rPr>
                        <a:t>Washington</a:t>
                      </a:r>
                      <a:r>
                        <a:rPr lang="en-US" sz="1000" b="1" baseline="0" dirty="0" smtClean="0">
                          <a:solidFill>
                            <a:srgbClr val="000000"/>
                          </a:solidFill>
                        </a:rPr>
                        <a:t> DC, USA</a:t>
                      </a:r>
                      <a:endParaRPr lang="en-US" sz="1000" b="1" dirty="0">
                        <a:solidFill>
                          <a:srgbClr val="000000"/>
                        </a:solidFill>
                      </a:endParaRPr>
                    </a:p>
                  </a:txBody>
                  <a:tcPr>
                    <a:noFill/>
                  </a:tcPr>
                </a:tc>
                <a:tc>
                  <a:txBody>
                    <a:bodyPr/>
                    <a:lstStyle/>
                    <a:p>
                      <a:pPr algn="ctr"/>
                      <a:r>
                        <a:rPr lang="en-US" sz="1000" b="1" dirty="0" smtClean="0">
                          <a:solidFill>
                            <a:srgbClr val="000000"/>
                          </a:solidFill>
                        </a:rPr>
                        <a:t>NASA/NOAA</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20</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2006</a:t>
                      </a:r>
                      <a:endParaRPr lang="en-US" sz="1000" b="1" dirty="0">
                        <a:solidFill>
                          <a:srgbClr val="000000"/>
                        </a:solidFill>
                      </a:endParaRPr>
                    </a:p>
                  </a:txBody>
                  <a:tcPr>
                    <a:noFill/>
                  </a:tcPr>
                </a:tc>
                <a:tc>
                  <a:txBody>
                    <a:bodyPr/>
                    <a:lstStyle/>
                    <a:p>
                      <a:pPr algn="ctr"/>
                      <a:r>
                        <a:rPr lang="en-US" sz="1000" b="1" dirty="0" smtClean="0">
                          <a:solidFill>
                            <a:srgbClr val="000000"/>
                          </a:solidFill>
                        </a:rPr>
                        <a:t>Buenos Aires, Argentina</a:t>
                      </a:r>
                      <a:endParaRPr lang="en-US" sz="1000" b="1" dirty="0">
                        <a:solidFill>
                          <a:srgbClr val="000000"/>
                        </a:solidFill>
                      </a:endParaRPr>
                    </a:p>
                  </a:txBody>
                  <a:tcPr>
                    <a:noFill/>
                  </a:tcPr>
                </a:tc>
                <a:tc>
                  <a:txBody>
                    <a:bodyPr/>
                    <a:lstStyle/>
                    <a:p>
                      <a:pPr algn="ctr"/>
                      <a:r>
                        <a:rPr lang="en-US" sz="1000" b="1" dirty="0" smtClean="0">
                          <a:solidFill>
                            <a:srgbClr val="000000"/>
                          </a:solidFill>
                        </a:rPr>
                        <a:t>CONAE</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6</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1992</a:t>
                      </a:r>
                      <a:endParaRPr lang="en-US" sz="1000" b="1" dirty="0">
                        <a:solidFill>
                          <a:srgbClr val="000000"/>
                        </a:solidFill>
                      </a:endParaRPr>
                    </a:p>
                  </a:txBody>
                  <a:tcPr>
                    <a:noFill/>
                  </a:tcPr>
                </a:tc>
                <a:tc>
                  <a:txBody>
                    <a:bodyPr/>
                    <a:lstStyle/>
                    <a:p>
                      <a:pPr algn="ctr"/>
                      <a:r>
                        <a:rPr lang="en-US" sz="1000" b="1" dirty="0" smtClean="0">
                          <a:solidFill>
                            <a:srgbClr val="000000"/>
                          </a:solidFill>
                        </a:rPr>
                        <a:t>London, UK</a:t>
                      </a:r>
                      <a:endParaRPr lang="en-US" sz="1000" b="1" dirty="0">
                        <a:solidFill>
                          <a:srgbClr val="000000"/>
                        </a:solidFill>
                      </a:endParaRPr>
                    </a:p>
                  </a:txBody>
                  <a:tcPr>
                    <a:noFill/>
                  </a:tcPr>
                </a:tc>
                <a:tc>
                  <a:txBody>
                    <a:bodyPr/>
                    <a:lstStyle/>
                    <a:p>
                      <a:pPr algn="ctr"/>
                      <a:r>
                        <a:rPr lang="en-US" sz="1000" b="1" dirty="0" smtClean="0">
                          <a:solidFill>
                            <a:srgbClr val="000000"/>
                          </a:solidFill>
                        </a:rPr>
                        <a:t>BNSC</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21</a:t>
                      </a:r>
                      <a:r>
                        <a:rPr lang="en-US" sz="1000" b="1" baseline="30000" dirty="0" smtClean="0">
                          <a:solidFill>
                            <a:srgbClr val="000000"/>
                          </a:solidFill>
                        </a:rPr>
                        <a:t>st</a:t>
                      </a:r>
                      <a:endParaRPr lang="en-US" sz="1000" b="1" dirty="0">
                        <a:solidFill>
                          <a:srgbClr val="000000"/>
                        </a:solidFill>
                      </a:endParaRPr>
                    </a:p>
                  </a:txBody>
                  <a:tcPr>
                    <a:noFill/>
                  </a:tcPr>
                </a:tc>
                <a:tc>
                  <a:txBody>
                    <a:bodyPr/>
                    <a:lstStyle/>
                    <a:p>
                      <a:pPr algn="ctr"/>
                      <a:r>
                        <a:rPr lang="en-US" sz="1000" b="1" dirty="0" smtClean="0">
                          <a:solidFill>
                            <a:srgbClr val="000000"/>
                          </a:solidFill>
                        </a:rPr>
                        <a:t>2007</a:t>
                      </a:r>
                      <a:endParaRPr lang="en-US" sz="1000" b="1" dirty="0">
                        <a:solidFill>
                          <a:srgbClr val="000000"/>
                        </a:solidFill>
                      </a:endParaRPr>
                    </a:p>
                  </a:txBody>
                  <a:tcPr>
                    <a:noFill/>
                  </a:tcPr>
                </a:tc>
                <a:tc>
                  <a:txBody>
                    <a:bodyPr/>
                    <a:lstStyle/>
                    <a:p>
                      <a:pPr algn="ctr"/>
                      <a:r>
                        <a:rPr lang="en-US" sz="1000" b="1" dirty="0" smtClean="0">
                          <a:solidFill>
                            <a:srgbClr val="000000"/>
                          </a:solidFill>
                        </a:rPr>
                        <a:t>Kona, Hawaii, USA</a:t>
                      </a:r>
                      <a:endParaRPr lang="en-US" sz="1000" b="1" dirty="0">
                        <a:solidFill>
                          <a:srgbClr val="000000"/>
                        </a:solidFill>
                      </a:endParaRPr>
                    </a:p>
                  </a:txBody>
                  <a:tcPr>
                    <a:noFill/>
                  </a:tcPr>
                </a:tc>
                <a:tc>
                  <a:txBody>
                    <a:bodyPr/>
                    <a:lstStyle/>
                    <a:p>
                      <a:pPr algn="ctr"/>
                      <a:r>
                        <a:rPr lang="en-US" sz="1000" b="1" dirty="0" smtClean="0">
                          <a:solidFill>
                            <a:srgbClr val="000000"/>
                          </a:solidFill>
                        </a:rPr>
                        <a:t>USGS</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7</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1993</a:t>
                      </a:r>
                      <a:endParaRPr lang="en-US" sz="1000" b="1" dirty="0">
                        <a:solidFill>
                          <a:srgbClr val="000000"/>
                        </a:solidFill>
                      </a:endParaRPr>
                    </a:p>
                  </a:txBody>
                  <a:tcPr>
                    <a:noFill/>
                  </a:tcPr>
                </a:tc>
                <a:tc>
                  <a:txBody>
                    <a:bodyPr/>
                    <a:lstStyle/>
                    <a:p>
                      <a:pPr algn="ctr"/>
                      <a:r>
                        <a:rPr lang="en-US" sz="1000" b="1" dirty="0" smtClean="0">
                          <a:solidFill>
                            <a:srgbClr val="000000"/>
                          </a:solidFill>
                        </a:rPr>
                        <a:t>Tsukuba, Japan</a:t>
                      </a:r>
                      <a:endParaRPr lang="en-US" sz="1000" b="1" dirty="0">
                        <a:solidFill>
                          <a:srgbClr val="000000"/>
                        </a:solidFill>
                      </a:endParaRPr>
                    </a:p>
                  </a:txBody>
                  <a:tcPr>
                    <a:noFill/>
                  </a:tcPr>
                </a:tc>
                <a:tc>
                  <a:txBody>
                    <a:bodyPr/>
                    <a:lstStyle/>
                    <a:p>
                      <a:pPr algn="ctr"/>
                      <a:r>
                        <a:rPr lang="en-US" sz="1000" b="1" dirty="0" smtClean="0">
                          <a:solidFill>
                            <a:srgbClr val="000000"/>
                          </a:solidFill>
                        </a:rPr>
                        <a:t>MEXT/NASDA</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22</a:t>
                      </a:r>
                      <a:r>
                        <a:rPr lang="en-US" sz="1000" b="1" baseline="30000" dirty="0" smtClean="0">
                          <a:solidFill>
                            <a:srgbClr val="000000"/>
                          </a:solidFill>
                        </a:rPr>
                        <a:t>nd</a:t>
                      </a:r>
                      <a:endParaRPr lang="en-US" sz="1000" b="1" dirty="0">
                        <a:solidFill>
                          <a:srgbClr val="000000"/>
                        </a:solidFill>
                      </a:endParaRPr>
                    </a:p>
                  </a:txBody>
                  <a:tcPr>
                    <a:noFill/>
                  </a:tcPr>
                </a:tc>
                <a:tc>
                  <a:txBody>
                    <a:bodyPr/>
                    <a:lstStyle/>
                    <a:p>
                      <a:pPr algn="ctr"/>
                      <a:r>
                        <a:rPr lang="en-US" sz="1000" b="1" dirty="0" smtClean="0">
                          <a:solidFill>
                            <a:srgbClr val="000000"/>
                          </a:solidFill>
                        </a:rPr>
                        <a:t>2008</a:t>
                      </a:r>
                      <a:endParaRPr lang="en-US" sz="1000" b="1" dirty="0">
                        <a:solidFill>
                          <a:srgbClr val="000000"/>
                        </a:solidFill>
                      </a:endParaRPr>
                    </a:p>
                  </a:txBody>
                  <a:tcPr>
                    <a:noFill/>
                  </a:tcPr>
                </a:tc>
                <a:tc>
                  <a:txBody>
                    <a:bodyPr/>
                    <a:lstStyle/>
                    <a:p>
                      <a:pPr algn="ctr"/>
                      <a:r>
                        <a:rPr lang="en-US" sz="1000" b="1" dirty="0" smtClean="0">
                          <a:solidFill>
                            <a:srgbClr val="000000"/>
                          </a:solidFill>
                        </a:rPr>
                        <a:t>George,</a:t>
                      </a:r>
                      <a:r>
                        <a:rPr lang="en-US" sz="1000" b="1" baseline="0" dirty="0" smtClean="0">
                          <a:solidFill>
                            <a:srgbClr val="000000"/>
                          </a:solidFill>
                        </a:rPr>
                        <a:t> South Africa</a:t>
                      </a:r>
                      <a:endParaRPr lang="en-US" sz="1000" b="1" dirty="0">
                        <a:solidFill>
                          <a:srgbClr val="000000"/>
                        </a:solidFill>
                      </a:endParaRPr>
                    </a:p>
                  </a:txBody>
                  <a:tcPr>
                    <a:noFill/>
                  </a:tcPr>
                </a:tc>
                <a:tc>
                  <a:txBody>
                    <a:bodyPr/>
                    <a:lstStyle/>
                    <a:p>
                      <a:pPr algn="ctr"/>
                      <a:r>
                        <a:rPr lang="en-US" sz="1000" b="1" dirty="0" smtClean="0">
                          <a:solidFill>
                            <a:srgbClr val="000000"/>
                          </a:solidFill>
                        </a:rPr>
                        <a:t>CSIR</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8</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1994</a:t>
                      </a:r>
                      <a:endParaRPr lang="en-US" sz="1000" b="1" dirty="0">
                        <a:solidFill>
                          <a:srgbClr val="000000"/>
                        </a:solidFill>
                      </a:endParaRPr>
                    </a:p>
                  </a:txBody>
                  <a:tcPr>
                    <a:noFill/>
                  </a:tcPr>
                </a:tc>
                <a:tc>
                  <a:txBody>
                    <a:bodyPr/>
                    <a:lstStyle/>
                    <a:p>
                      <a:pPr algn="ctr"/>
                      <a:r>
                        <a:rPr lang="en-US" sz="1000" b="1" dirty="0" smtClean="0">
                          <a:solidFill>
                            <a:srgbClr val="000000"/>
                          </a:solidFill>
                        </a:rPr>
                        <a:t>Berlin, Germany</a:t>
                      </a:r>
                      <a:endParaRPr lang="en-US" sz="1000" b="1" dirty="0">
                        <a:solidFill>
                          <a:srgbClr val="000000"/>
                        </a:solidFill>
                      </a:endParaRPr>
                    </a:p>
                  </a:txBody>
                  <a:tcPr>
                    <a:noFill/>
                  </a:tcPr>
                </a:tc>
                <a:tc>
                  <a:txBody>
                    <a:bodyPr/>
                    <a:lstStyle/>
                    <a:p>
                      <a:pPr algn="ctr"/>
                      <a:r>
                        <a:rPr lang="en-US" sz="1000" b="1" dirty="0" smtClean="0">
                          <a:solidFill>
                            <a:srgbClr val="000000"/>
                          </a:solidFill>
                        </a:rPr>
                        <a:t>DARA</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23</a:t>
                      </a:r>
                      <a:r>
                        <a:rPr lang="en-US" sz="1000" b="1" baseline="30000" dirty="0" smtClean="0">
                          <a:solidFill>
                            <a:srgbClr val="000000"/>
                          </a:solidFill>
                        </a:rPr>
                        <a:t>rd</a:t>
                      </a:r>
                      <a:endParaRPr lang="en-US" sz="1000" b="1" dirty="0">
                        <a:solidFill>
                          <a:srgbClr val="000000"/>
                        </a:solidFill>
                      </a:endParaRPr>
                    </a:p>
                  </a:txBody>
                  <a:tcPr>
                    <a:noFill/>
                  </a:tcPr>
                </a:tc>
                <a:tc>
                  <a:txBody>
                    <a:bodyPr/>
                    <a:lstStyle/>
                    <a:p>
                      <a:pPr algn="ctr"/>
                      <a:r>
                        <a:rPr lang="en-US" sz="1000" b="1" dirty="0" smtClean="0">
                          <a:solidFill>
                            <a:srgbClr val="000000"/>
                          </a:solidFill>
                        </a:rPr>
                        <a:t>2009</a:t>
                      </a:r>
                      <a:endParaRPr lang="en-US" sz="1000" b="1" dirty="0">
                        <a:solidFill>
                          <a:srgbClr val="000000"/>
                        </a:solidFill>
                      </a:endParaRPr>
                    </a:p>
                  </a:txBody>
                  <a:tcPr>
                    <a:noFill/>
                  </a:tcPr>
                </a:tc>
                <a:tc>
                  <a:txBody>
                    <a:bodyPr/>
                    <a:lstStyle/>
                    <a:p>
                      <a:pPr algn="ctr"/>
                      <a:r>
                        <a:rPr lang="en-US" sz="1000" b="1" dirty="0" err="1" smtClean="0">
                          <a:solidFill>
                            <a:srgbClr val="000000"/>
                          </a:solidFill>
                        </a:rPr>
                        <a:t>Phuket</a:t>
                      </a:r>
                      <a:r>
                        <a:rPr lang="en-US" sz="1000" b="1" dirty="0" smtClean="0">
                          <a:solidFill>
                            <a:srgbClr val="000000"/>
                          </a:solidFill>
                        </a:rPr>
                        <a:t>,</a:t>
                      </a:r>
                      <a:r>
                        <a:rPr lang="en-US" sz="1000" b="1" baseline="0" dirty="0" smtClean="0">
                          <a:solidFill>
                            <a:srgbClr val="000000"/>
                          </a:solidFill>
                        </a:rPr>
                        <a:t> Thailand</a:t>
                      </a:r>
                      <a:endParaRPr lang="en-US" sz="1000" b="1" dirty="0">
                        <a:solidFill>
                          <a:srgbClr val="000000"/>
                        </a:solidFill>
                      </a:endParaRPr>
                    </a:p>
                  </a:txBody>
                  <a:tcPr>
                    <a:noFill/>
                  </a:tcPr>
                </a:tc>
                <a:tc>
                  <a:txBody>
                    <a:bodyPr/>
                    <a:lstStyle/>
                    <a:p>
                      <a:pPr algn="ctr"/>
                      <a:r>
                        <a:rPr lang="en-US" sz="1000" b="1" dirty="0" smtClean="0">
                          <a:solidFill>
                            <a:srgbClr val="000000"/>
                          </a:solidFill>
                        </a:rPr>
                        <a:t>GISTDA</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9</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1995</a:t>
                      </a:r>
                      <a:endParaRPr lang="en-US" sz="1000" b="1" dirty="0">
                        <a:solidFill>
                          <a:srgbClr val="000000"/>
                        </a:solidFill>
                      </a:endParaRPr>
                    </a:p>
                  </a:txBody>
                  <a:tcPr>
                    <a:noFill/>
                  </a:tcPr>
                </a:tc>
                <a:tc>
                  <a:txBody>
                    <a:bodyPr/>
                    <a:lstStyle/>
                    <a:p>
                      <a:pPr algn="ctr"/>
                      <a:r>
                        <a:rPr lang="en-US" sz="1000" b="1" dirty="0" smtClean="0">
                          <a:solidFill>
                            <a:srgbClr val="000000"/>
                          </a:solidFill>
                        </a:rPr>
                        <a:t>Montreal, Canada</a:t>
                      </a:r>
                      <a:endParaRPr lang="en-US" sz="1000" b="1" dirty="0">
                        <a:solidFill>
                          <a:srgbClr val="000000"/>
                        </a:solidFill>
                      </a:endParaRPr>
                    </a:p>
                  </a:txBody>
                  <a:tcPr>
                    <a:noFill/>
                  </a:tcPr>
                </a:tc>
                <a:tc>
                  <a:txBody>
                    <a:bodyPr/>
                    <a:lstStyle/>
                    <a:p>
                      <a:pPr algn="ctr"/>
                      <a:r>
                        <a:rPr lang="en-US" sz="1000" b="1" dirty="0" smtClean="0">
                          <a:solidFill>
                            <a:srgbClr val="000000"/>
                          </a:solidFill>
                        </a:rPr>
                        <a:t>CSA</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24</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2010</a:t>
                      </a:r>
                      <a:endParaRPr lang="en-US" sz="1000" b="1" dirty="0">
                        <a:solidFill>
                          <a:srgbClr val="000000"/>
                        </a:solidFill>
                      </a:endParaRPr>
                    </a:p>
                  </a:txBody>
                  <a:tcPr>
                    <a:noFill/>
                  </a:tcPr>
                </a:tc>
                <a:tc>
                  <a:txBody>
                    <a:bodyPr/>
                    <a:lstStyle/>
                    <a:p>
                      <a:pPr algn="ctr"/>
                      <a:r>
                        <a:rPr lang="en-US" sz="1000" b="1" dirty="0" smtClean="0">
                          <a:solidFill>
                            <a:srgbClr val="000000"/>
                          </a:solidFill>
                        </a:rPr>
                        <a:t>Rio de Janeiro, Brazil</a:t>
                      </a:r>
                      <a:endParaRPr lang="en-US" sz="1000" b="1" dirty="0">
                        <a:solidFill>
                          <a:srgbClr val="000000"/>
                        </a:solidFill>
                      </a:endParaRPr>
                    </a:p>
                  </a:txBody>
                  <a:tcPr>
                    <a:noFill/>
                  </a:tcPr>
                </a:tc>
                <a:tc>
                  <a:txBody>
                    <a:bodyPr/>
                    <a:lstStyle/>
                    <a:p>
                      <a:pPr algn="ctr"/>
                      <a:r>
                        <a:rPr lang="en-US" sz="1000" b="1" dirty="0" smtClean="0">
                          <a:solidFill>
                            <a:srgbClr val="000000"/>
                          </a:solidFill>
                        </a:rPr>
                        <a:t>INPE</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10</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1996</a:t>
                      </a:r>
                      <a:endParaRPr lang="en-US" sz="1000" b="1" dirty="0">
                        <a:solidFill>
                          <a:srgbClr val="000000"/>
                        </a:solidFill>
                      </a:endParaRPr>
                    </a:p>
                  </a:txBody>
                  <a:tcPr>
                    <a:noFill/>
                  </a:tcPr>
                </a:tc>
                <a:tc>
                  <a:txBody>
                    <a:bodyPr/>
                    <a:lstStyle/>
                    <a:p>
                      <a:pPr algn="ctr"/>
                      <a:r>
                        <a:rPr lang="en-US" sz="1000" b="1" dirty="0" smtClean="0">
                          <a:solidFill>
                            <a:srgbClr val="000000"/>
                          </a:solidFill>
                        </a:rPr>
                        <a:t>Canberra, Australia</a:t>
                      </a:r>
                      <a:endParaRPr lang="en-US" sz="1000" b="1" dirty="0">
                        <a:solidFill>
                          <a:srgbClr val="000000"/>
                        </a:solidFill>
                      </a:endParaRPr>
                    </a:p>
                  </a:txBody>
                  <a:tcPr>
                    <a:noFill/>
                  </a:tcPr>
                </a:tc>
                <a:tc>
                  <a:txBody>
                    <a:bodyPr/>
                    <a:lstStyle/>
                    <a:p>
                      <a:pPr algn="ctr"/>
                      <a:r>
                        <a:rPr lang="en-US" sz="1000" b="1" dirty="0" smtClean="0">
                          <a:solidFill>
                            <a:srgbClr val="000000"/>
                          </a:solidFill>
                        </a:rPr>
                        <a:t>CSIRO</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25</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2011</a:t>
                      </a:r>
                      <a:endParaRPr lang="en-US" sz="1000" b="1" dirty="0">
                        <a:solidFill>
                          <a:srgbClr val="000000"/>
                        </a:solidFill>
                      </a:endParaRPr>
                    </a:p>
                  </a:txBody>
                  <a:tcPr>
                    <a:noFill/>
                  </a:tcPr>
                </a:tc>
                <a:tc>
                  <a:txBody>
                    <a:bodyPr/>
                    <a:lstStyle/>
                    <a:p>
                      <a:pPr algn="ctr"/>
                      <a:r>
                        <a:rPr lang="en-US" sz="1000" b="1" dirty="0" smtClean="0">
                          <a:solidFill>
                            <a:srgbClr val="000000"/>
                          </a:solidFill>
                        </a:rPr>
                        <a:t>Lucca, Italy</a:t>
                      </a:r>
                      <a:endParaRPr lang="en-US" sz="1000" b="1" dirty="0">
                        <a:solidFill>
                          <a:srgbClr val="000000"/>
                        </a:solidFill>
                      </a:endParaRPr>
                    </a:p>
                  </a:txBody>
                  <a:tcPr>
                    <a:noFill/>
                  </a:tcPr>
                </a:tc>
                <a:tc>
                  <a:txBody>
                    <a:bodyPr/>
                    <a:lstStyle/>
                    <a:p>
                      <a:pPr algn="ctr"/>
                      <a:r>
                        <a:rPr lang="en-US" sz="1000" b="1" dirty="0" smtClean="0">
                          <a:solidFill>
                            <a:srgbClr val="000000"/>
                          </a:solidFill>
                        </a:rPr>
                        <a:t>ASI</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11</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1997</a:t>
                      </a:r>
                      <a:endParaRPr lang="en-US" sz="1000" b="1" dirty="0">
                        <a:solidFill>
                          <a:srgbClr val="000000"/>
                        </a:solidFill>
                      </a:endParaRPr>
                    </a:p>
                  </a:txBody>
                  <a:tcPr>
                    <a:noFill/>
                  </a:tcPr>
                </a:tc>
                <a:tc>
                  <a:txBody>
                    <a:bodyPr/>
                    <a:lstStyle/>
                    <a:p>
                      <a:pPr algn="ctr"/>
                      <a:r>
                        <a:rPr lang="en-US" sz="1000" b="1" dirty="0" smtClean="0">
                          <a:solidFill>
                            <a:srgbClr val="000000"/>
                          </a:solidFill>
                        </a:rPr>
                        <a:t>Toulouse, France</a:t>
                      </a:r>
                      <a:endParaRPr lang="en-US" sz="1000" b="1" dirty="0">
                        <a:solidFill>
                          <a:srgbClr val="000000"/>
                        </a:solidFill>
                      </a:endParaRPr>
                    </a:p>
                  </a:txBody>
                  <a:tcPr>
                    <a:noFill/>
                  </a:tcPr>
                </a:tc>
                <a:tc>
                  <a:txBody>
                    <a:bodyPr/>
                    <a:lstStyle/>
                    <a:p>
                      <a:pPr algn="ctr"/>
                      <a:r>
                        <a:rPr lang="en-US" sz="1000" b="1" dirty="0" smtClean="0">
                          <a:solidFill>
                            <a:srgbClr val="000000"/>
                          </a:solidFill>
                        </a:rPr>
                        <a:t>CNES</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26</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2012</a:t>
                      </a:r>
                      <a:endParaRPr lang="en-US" sz="1000" b="1" dirty="0">
                        <a:solidFill>
                          <a:srgbClr val="000000"/>
                        </a:solidFill>
                      </a:endParaRPr>
                    </a:p>
                  </a:txBody>
                  <a:tcPr>
                    <a:noFill/>
                  </a:tcPr>
                </a:tc>
                <a:tc>
                  <a:txBody>
                    <a:bodyPr/>
                    <a:lstStyle/>
                    <a:p>
                      <a:pPr algn="ctr"/>
                      <a:r>
                        <a:rPr lang="en-US" sz="1000" b="1" dirty="0" smtClean="0">
                          <a:solidFill>
                            <a:srgbClr val="000000"/>
                          </a:solidFill>
                        </a:rPr>
                        <a:t>Bangalore, India</a:t>
                      </a:r>
                      <a:endParaRPr lang="en-US" sz="1000" b="1" dirty="0">
                        <a:solidFill>
                          <a:srgbClr val="000000"/>
                        </a:solidFill>
                      </a:endParaRPr>
                    </a:p>
                  </a:txBody>
                  <a:tcPr>
                    <a:noFill/>
                  </a:tcPr>
                </a:tc>
                <a:tc>
                  <a:txBody>
                    <a:bodyPr/>
                    <a:lstStyle/>
                    <a:p>
                      <a:pPr algn="ctr"/>
                      <a:r>
                        <a:rPr lang="en-US" sz="1000" b="1" dirty="0" smtClean="0">
                          <a:solidFill>
                            <a:srgbClr val="000000"/>
                          </a:solidFill>
                        </a:rPr>
                        <a:t>ISRO</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12</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1998</a:t>
                      </a:r>
                      <a:endParaRPr lang="en-US" sz="1000" b="1" dirty="0">
                        <a:solidFill>
                          <a:srgbClr val="000000"/>
                        </a:solidFill>
                      </a:endParaRPr>
                    </a:p>
                  </a:txBody>
                  <a:tcPr>
                    <a:noFill/>
                  </a:tcPr>
                </a:tc>
                <a:tc>
                  <a:txBody>
                    <a:bodyPr/>
                    <a:lstStyle/>
                    <a:p>
                      <a:pPr algn="ctr"/>
                      <a:r>
                        <a:rPr lang="en-US" sz="1000" b="1" dirty="0" smtClean="0">
                          <a:solidFill>
                            <a:srgbClr val="000000"/>
                          </a:solidFill>
                        </a:rPr>
                        <a:t>Bangalore, India</a:t>
                      </a:r>
                      <a:endParaRPr lang="en-US" sz="1000" b="1" dirty="0">
                        <a:solidFill>
                          <a:srgbClr val="000000"/>
                        </a:solidFill>
                      </a:endParaRPr>
                    </a:p>
                  </a:txBody>
                  <a:tcPr>
                    <a:noFill/>
                  </a:tcPr>
                </a:tc>
                <a:tc>
                  <a:txBody>
                    <a:bodyPr/>
                    <a:lstStyle/>
                    <a:p>
                      <a:pPr algn="ctr"/>
                      <a:r>
                        <a:rPr lang="en-US" sz="1000" b="1" dirty="0" smtClean="0">
                          <a:solidFill>
                            <a:srgbClr val="000000"/>
                          </a:solidFill>
                        </a:rPr>
                        <a:t>ISRO</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algn="ctr"/>
                      <a:r>
                        <a:rPr lang="en-US" sz="1000" b="1" dirty="0" smtClean="0">
                          <a:solidFill>
                            <a:srgbClr val="000000"/>
                          </a:solidFill>
                        </a:rPr>
                        <a:t>27</a:t>
                      </a:r>
                      <a:r>
                        <a:rPr lang="en-US" sz="1000" b="1" baseline="30000" dirty="0" smtClean="0">
                          <a:solidFill>
                            <a:srgbClr val="000000"/>
                          </a:solidFill>
                        </a:rPr>
                        <a:t>th</a:t>
                      </a:r>
                      <a:r>
                        <a:rPr lang="en-US" sz="1000" b="1" dirty="0" smtClean="0">
                          <a:solidFill>
                            <a:srgbClr val="000000"/>
                          </a:solidFill>
                        </a:rPr>
                        <a:t> </a:t>
                      </a:r>
                      <a:endParaRPr lang="en-US" sz="1000" b="1" dirty="0">
                        <a:solidFill>
                          <a:srgbClr val="000000"/>
                        </a:solidFill>
                      </a:endParaRPr>
                    </a:p>
                  </a:txBody>
                  <a:tcPr>
                    <a:noFill/>
                  </a:tcPr>
                </a:tc>
                <a:tc>
                  <a:txBody>
                    <a:bodyPr/>
                    <a:lstStyle/>
                    <a:p>
                      <a:pPr algn="ctr"/>
                      <a:r>
                        <a:rPr lang="en-US" sz="1000" b="1" dirty="0" smtClean="0">
                          <a:solidFill>
                            <a:srgbClr val="000000"/>
                          </a:solidFill>
                        </a:rPr>
                        <a:t>2013</a:t>
                      </a:r>
                      <a:endParaRPr lang="en-US" sz="1000" b="1" dirty="0">
                        <a:solidFill>
                          <a:srgbClr val="000000"/>
                        </a:solidFill>
                      </a:endParaRPr>
                    </a:p>
                  </a:txBody>
                  <a:tcPr>
                    <a:noFill/>
                  </a:tcPr>
                </a:tc>
                <a:tc>
                  <a:txBody>
                    <a:bodyPr/>
                    <a:lstStyle/>
                    <a:p>
                      <a:pPr algn="ctr"/>
                      <a:r>
                        <a:rPr lang="en-US" sz="1000" b="1" dirty="0" smtClean="0">
                          <a:solidFill>
                            <a:srgbClr val="000000"/>
                          </a:solidFill>
                        </a:rPr>
                        <a:t>Montreal,</a:t>
                      </a:r>
                      <a:r>
                        <a:rPr lang="en-US" sz="1000" b="1" baseline="0" dirty="0" smtClean="0">
                          <a:solidFill>
                            <a:srgbClr val="000000"/>
                          </a:solidFill>
                        </a:rPr>
                        <a:t> Canada</a:t>
                      </a:r>
                      <a:endParaRPr lang="en-US" sz="1000" b="1" dirty="0">
                        <a:solidFill>
                          <a:srgbClr val="000000"/>
                        </a:solidFill>
                      </a:endParaRPr>
                    </a:p>
                  </a:txBody>
                  <a:tcPr>
                    <a:noFill/>
                  </a:tcPr>
                </a:tc>
                <a:tc>
                  <a:txBody>
                    <a:bodyPr/>
                    <a:lstStyle/>
                    <a:p>
                      <a:pPr algn="ctr"/>
                      <a:r>
                        <a:rPr lang="en-US" sz="1000" b="1" dirty="0" smtClean="0">
                          <a:solidFill>
                            <a:srgbClr val="000000"/>
                          </a:solidFill>
                        </a:rPr>
                        <a:t>CSA</a:t>
                      </a:r>
                      <a:endParaRPr lang="en-US" sz="1000" b="1" dirty="0">
                        <a:solidFill>
                          <a:srgbClr val="000000"/>
                        </a:solidFill>
                      </a:endParaRPr>
                    </a:p>
                  </a:txBody>
                  <a:tcPr>
                    <a:noFill/>
                  </a:tcPr>
                </a:tc>
              </a:tr>
              <a:tr h="333544">
                <a:tc>
                  <a:txBody>
                    <a:bodyPr/>
                    <a:lstStyle/>
                    <a:p>
                      <a:pPr algn="ctr"/>
                      <a:r>
                        <a:rPr lang="en-US" sz="1000" b="1" dirty="0" smtClean="0">
                          <a:solidFill>
                            <a:srgbClr val="000000"/>
                          </a:solidFill>
                        </a:rPr>
                        <a:t>13</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1999</a:t>
                      </a:r>
                      <a:endParaRPr lang="en-US" sz="1000" b="1" dirty="0">
                        <a:solidFill>
                          <a:srgbClr val="000000"/>
                        </a:solidFill>
                      </a:endParaRPr>
                    </a:p>
                  </a:txBody>
                  <a:tcPr>
                    <a:noFill/>
                  </a:tcPr>
                </a:tc>
                <a:tc>
                  <a:txBody>
                    <a:bodyPr/>
                    <a:lstStyle/>
                    <a:p>
                      <a:pPr algn="ctr"/>
                      <a:r>
                        <a:rPr lang="en-US" sz="1000" b="1" dirty="0" smtClean="0">
                          <a:solidFill>
                            <a:srgbClr val="000000"/>
                          </a:solidFill>
                        </a:rPr>
                        <a:t>Stockholm, Sweden</a:t>
                      </a:r>
                      <a:endParaRPr lang="en-US" sz="1000" b="1" dirty="0">
                        <a:solidFill>
                          <a:srgbClr val="000000"/>
                        </a:solidFill>
                      </a:endParaRPr>
                    </a:p>
                  </a:txBody>
                  <a:tcPr>
                    <a:noFill/>
                  </a:tcPr>
                </a:tc>
                <a:tc>
                  <a:txBody>
                    <a:bodyPr/>
                    <a:lstStyle/>
                    <a:p>
                      <a:pPr algn="ctr"/>
                      <a:r>
                        <a:rPr lang="en-US" sz="1000" b="1" dirty="0" smtClean="0">
                          <a:solidFill>
                            <a:srgbClr val="000000"/>
                          </a:solidFill>
                        </a:rPr>
                        <a:t>EUMETSAT</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28th </a:t>
                      </a:r>
                      <a:endParaRPr lang="en-US" sz="1000" b="1" kern="1200" dirty="0">
                        <a:solidFill>
                          <a:srgbClr val="000000"/>
                        </a:solidFill>
                        <a:latin typeface="+mn-lt"/>
                        <a:ea typeface="+mn-ea"/>
                        <a:cs typeface="+mn-cs"/>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2014</a:t>
                      </a:r>
                      <a:endParaRPr lang="en-US" sz="1000" b="1" kern="1200" dirty="0">
                        <a:solidFill>
                          <a:srgbClr val="000000"/>
                        </a:solidFill>
                        <a:latin typeface="+mn-lt"/>
                        <a:ea typeface="+mn-ea"/>
                        <a:cs typeface="+mn-cs"/>
                      </a:endParaRPr>
                    </a:p>
                  </a:txBody>
                  <a:tcPr>
                    <a:noFill/>
                  </a:tcPr>
                </a:tc>
                <a:tc>
                  <a:txBody>
                    <a:bodyPr/>
                    <a:lstStyle/>
                    <a:p>
                      <a:pPr marL="0" algn="ctr" defTabSz="914400" rtl="0" eaLnBrk="1" latinLnBrk="0" hangingPunct="1"/>
                      <a:r>
                        <a:rPr lang="en-US" sz="1000" b="1" kern="1200" dirty="0" err="1" smtClean="0">
                          <a:solidFill>
                            <a:srgbClr val="000000"/>
                          </a:solidFill>
                          <a:latin typeface="+mn-lt"/>
                          <a:ea typeface="+mn-ea"/>
                          <a:cs typeface="+mn-cs"/>
                        </a:rPr>
                        <a:t>Trömso</a:t>
                      </a:r>
                      <a:r>
                        <a:rPr lang="en-US" sz="1000" b="1" kern="1200" dirty="0" smtClean="0">
                          <a:solidFill>
                            <a:srgbClr val="000000"/>
                          </a:solidFill>
                          <a:latin typeface="+mn-lt"/>
                          <a:ea typeface="+mn-ea"/>
                          <a:cs typeface="+mn-cs"/>
                        </a:rPr>
                        <a:t>, Norway</a:t>
                      </a:r>
                      <a:endParaRPr lang="en-US" sz="1000" b="1" kern="1200" dirty="0">
                        <a:solidFill>
                          <a:srgbClr val="000000"/>
                        </a:solidFill>
                        <a:latin typeface="+mn-lt"/>
                        <a:ea typeface="+mn-ea"/>
                        <a:cs typeface="+mn-cs"/>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EUMETSAT</a:t>
                      </a:r>
                      <a:endParaRPr lang="en-US" sz="1000" b="1" kern="1200" dirty="0">
                        <a:solidFill>
                          <a:srgbClr val="000000"/>
                        </a:solidFill>
                        <a:latin typeface="+mn-lt"/>
                        <a:ea typeface="+mn-ea"/>
                        <a:cs typeface="+mn-cs"/>
                      </a:endParaRPr>
                    </a:p>
                  </a:txBody>
                  <a:tcPr>
                    <a:noFill/>
                  </a:tcPr>
                </a:tc>
              </a:tr>
              <a:tr h="333544">
                <a:tc>
                  <a:txBody>
                    <a:bodyPr/>
                    <a:lstStyle/>
                    <a:p>
                      <a:pPr algn="ctr"/>
                      <a:r>
                        <a:rPr lang="en-US" sz="1000" b="1" dirty="0" smtClean="0">
                          <a:solidFill>
                            <a:srgbClr val="000000"/>
                          </a:solidFill>
                        </a:rPr>
                        <a:t>14</a:t>
                      </a:r>
                      <a:r>
                        <a:rPr lang="en-US" sz="1000" b="1" baseline="30000" dirty="0" smtClean="0">
                          <a:solidFill>
                            <a:srgbClr val="000000"/>
                          </a:solidFill>
                        </a:rPr>
                        <a:t>th</a:t>
                      </a:r>
                      <a:endParaRPr lang="en-US" sz="1000" b="1" dirty="0">
                        <a:solidFill>
                          <a:srgbClr val="000000"/>
                        </a:solidFill>
                      </a:endParaRPr>
                    </a:p>
                  </a:txBody>
                  <a:tcPr>
                    <a:noFill/>
                  </a:tcPr>
                </a:tc>
                <a:tc>
                  <a:txBody>
                    <a:bodyPr/>
                    <a:lstStyle/>
                    <a:p>
                      <a:pPr algn="ctr"/>
                      <a:r>
                        <a:rPr lang="en-US" sz="1000" b="1" dirty="0" smtClean="0">
                          <a:solidFill>
                            <a:srgbClr val="000000"/>
                          </a:solidFill>
                        </a:rPr>
                        <a:t>2000</a:t>
                      </a:r>
                      <a:endParaRPr lang="en-US" sz="1000" b="1" dirty="0">
                        <a:solidFill>
                          <a:srgbClr val="000000"/>
                        </a:solidFill>
                      </a:endParaRPr>
                    </a:p>
                  </a:txBody>
                  <a:tcPr>
                    <a:noFill/>
                  </a:tcPr>
                </a:tc>
                <a:tc>
                  <a:txBody>
                    <a:bodyPr/>
                    <a:lstStyle/>
                    <a:p>
                      <a:pPr algn="ctr"/>
                      <a:r>
                        <a:rPr lang="en-US" sz="1000" b="1" dirty="0" smtClean="0">
                          <a:solidFill>
                            <a:srgbClr val="000000"/>
                          </a:solidFill>
                        </a:rPr>
                        <a:t>Rio de Janeiro, Brazil</a:t>
                      </a:r>
                      <a:endParaRPr lang="en-US" sz="1000" b="1" dirty="0">
                        <a:solidFill>
                          <a:srgbClr val="000000"/>
                        </a:solidFill>
                      </a:endParaRPr>
                    </a:p>
                  </a:txBody>
                  <a:tcPr>
                    <a:noFill/>
                  </a:tcPr>
                </a:tc>
                <a:tc>
                  <a:txBody>
                    <a:bodyPr/>
                    <a:lstStyle/>
                    <a:p>
                      <a:pPr algn="ctr"/>
                      <a:r>
                        <a:rPr lang="en-US" sz="1000" b="1" dirty="0" smtClean="0">
                          <a:solidFill>
                            <a:srgbClr val="000000"/>
                          </a:solidFill>
                        </a:rPr>
                        <a:t>INPE</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29th </a:t>
                      </a:r>
                      <a:endParaRPr lang="en-US" sz="1000" b="1" kern="1200" dirty="0">
                        <a:solidFill>
                          <a:srgbClr val="000000"/>
                        </a:solidFill>
                        <a:latin typeface="+mn-lt"/>
                        <a:ea typeface="+mn-ea"/>
                        <a:cs typeface="+mn-cs"/>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2015</a:t>
                      </a:r>
                      <a:endParaRPr lang="en-US" sz="1000" b="1" kern="1200" dirty="0">
                        <a:solidFill>
                          <a:srgbClr val="000000"/>
                        </a:solidFill>
                        <a:latin typeface="+mn-lt"/>
                        <a:ea typeface="+mn-ea"/>
                        <a:cs typeface="+mn-cs"/>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Kyoto,</a:t>
                      </a:r>
                      <a:r>
                        <a:rPr lang="en-US" sz="1000" b="1" kern="1200" baseline="0" dirty="0" smtClean="0">
                          <a:solidFill>
                            <a:srgbClr val="000000"/>
                          </a:solidFill>
                          <a:latin typeface="+mn-lt"/>
                          <a:ea typeface="+mn-ea"/>
                          <a:cs typeface="+mn-cs"/>
                        </a:rPr>
                        <a:t> Japan</a:t>
                      </a:r>
                      <a:endParaRPr lang="en-US" sz="1000" b="1" kern="1200" dirty="0">
                        <a:solidFill>
                          <a:srgbClr val="000000"/>
                        </a:solidFill>
                        <a:latin typeface="+mn-lt"/>
                        <a:ea typeface="+mn-ea"/>
                        <a:cs typeface="+mn-cs"/>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JAXA</a:t>
                      </a:r>
                      <a:endParaRPr lang="en-US" sz="1000" b="1" kern="1200" dirty="0">
                        <a:solidFill>
                          <a:srgbClr val="000000"/>
                        </a:solidFill>
                        <a:latin typeface="+mn-lt"/>
                        <a:ea typeface="+mn-ea"/>
                        <a:cs typeface="+mn-cs"/>
                      </a:endParaRPr>
                    </a:p>
                  </a:txBody>
                  <a:tcPr>
                    <a:noFill/>
                  </a:tcPr>
                </a:tc>
              </a:tr>
              <a:tr h="333544">
                <a:tc>
                  <a:txBody>
                    <a:bodyPr/>
                    <a:lstStyle/>
                    <a:p>
                      <a:pPr algn="ctr"/>
                      <a:r>
                        <a:rPr lang="en-US" sz="1000" b="1" dirty="0" smtClean="0">
                          <a:solidFill>
                            <a:srgbClr val="000000"/>
                          </a:solidFill>
                        </a:rPr>
                        <a:t>15th</a:t>
                      </a:r>
                      <a:endParaRPr lang="en-US" sz="1000" b="1" dirty="0">
                        <a:solidFill>
                          <a:srgbClr val="000000"/>
                        </a:solidFill>
                      </a:endParaRPr>
                    </a:p>
                  </a:txBody>
                  <a:tcPr>
                    <a:noFill/>
                  </a:tcPr>
                </a:tc>
                <a:tc>
                  <a:txBody>
                    <a:bodyPr/>
                    <a:lstStyle/>
                    <a:p>
                      <a:pPr algn="ctr"/>
                      <a:r>
                        <a:rPr lang="en-US" sz="1000" b="1" dirty="0" smtClean="0">
                          <a:solidFill>
                            <a:srgbClr val="000000"/>
                          </a:solidFill>
                        </a:rPr>
                        <a:t>2001</a:t>
                      </a:r>
                      <a:endParaRPr lang="en-US" sz="1000" b="1" dirty="0">
                        <a:solidFill>
                          <a:srgbClr val="000000"/>
                        </a:solidFill>
                      </a:endParaRPr>
                    </a:p>
                  </a:txBody>
                  <a:tcPr>
                    <a:noFill/>
                  </a:tcPr>
                </a:tc>
                <a:tc>
                  <a:txBody>
                    <a:bodyPr/>
                    <a:lstStyle/>
                    <a:p>
                      <a:pPr algn="ctr"/>
                      <a:r>
                        <a:rPr lang="en-US" sz="1000" b="1" dirty="0" smtClean="0">
                          <a:solidFill>
                            <a:srgbClr val="000000"/>
                          </a:solidFill>
                        </a:rPr>
                        <a:t>Kyoto, Japan</a:t>
                      </a:r>
                      <a:endParaRPr lang="en-US" sz="1000" b="1" dirty="0">
                        <a:solidFill>
                          <a:srgbClr val="000000"/>
                        </a:solidFill>
                      </a:endParaRPr>
                    </a:p>
                  </a:txBody>
                  <a:tcPr>
                    <a:noFill/>
                  </a:tcPr>
                </a:tc>
                <a:tc>
                  <a:txBody>
                    <a:bodyPr/>
                    <a:lstStyle/>
                    <a:p>
                      <a:pPr algn="ctr"/>
                      <a:r>
                        <a:rPr lang="en-US" sz="1000" b="1" dirty="0" smtClean="0">
                          <a:solidFill>
                            <a:srgbClr val="000000"/>
                          </a:solidFill>
                        </a:rPr>
                        <a:t>MEXT/NASDA</a:t>
                      </a:r>
                      <a:endParaRPr lang="en-US" sz="1000" b="1" dirty="0">
                        <a:solidFill>
                          <a:srgbClr val="000000"/>
                        </a:solidFill>
                      </a:endParaRPr>
                    </a:p>
                  </a:txBody>
                  <a:tcPr>
                    <a:noFill/>
                  </a:tcPr>
                </a:tc>
                <a:tc>
                  <a:txBody>
                    <a:bodyPr/>
                    <a:lstStyle/>
                    <a:p>
                      <a:pPr algn="ctr"/>
                      <a:endParaRPr lang="en-US" sz="1000" b="1" dirty="0">
                        <a:solidFill>
                          <a:srgbClr val="000000"/>
                        </a:solidFill>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30th</a:t>
                      </a:r>
                      <a:endParaRPr lang="en-US" sz="1000" b="1" kern="1200" dirty="0">
                        <a:solidFill>
                          <a:srgbClr val="000000"/>
                        </a:solidFill>
                        <a:latin typeface="+mn-lt"/>
                        <a:ea typeface="+mn-ea"/>
                        <a:cs typeface="+mn-cs"/>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2016</a:t>
                      </a:r>
                      <a:endParaRPr lang="en-US" sz="1000" b="1" kern="1200" dirty="0">
                        <a:solidFill>
                          <a:srgbClr val="000000"/>
                        </a:solidFill>
                        <a:latin typeface="+mn-lt"/>
                        <a:ea typeface="+mn-ea"/>
                        <a:cs typeface="+mn-cs"/>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Brisbane, Australia</a:t>
                      </a:r>
                      <a:endParaRPr lang="en-US" sz="1000" b="1" kern="1200" dirty="0">
                        <a:solidFill>
                          <a:srgbClr val="000000"/>
                        </a:solidFill>
                        <a:latin typeface="+mn-lt"/>
                        <a:ea typeface="+mn-ea"/>
                        <a:cs typeface="+mn-cs"/>
                      </a:endParaRPr>
                    </a:p>
                  </a:txBody>
                  <a:tcPr>
                    <a:noFill/>
                  </a:tcPr>
                </a:tc>
                <a:tc>
                  <a:txBody>
                    <a:bodyPr/>
                    <a:lstStyle/>
                    <a:p>
                      <a:pPr marL="0" algn="ctr" defTabSz="914400" rtl="0" eaLnBrk="1" latinLnBrk="0" hangingPunct="1"/>
                      <a:r>
                        <a:rPr lang="en-US" sz="1000" b="1" kern="1200" dirty="0" smtClean="0">
                          <a:solidFill>
                            <a:srgbClr val="000000"/>
                          </a:solidFill>
                          <a:latin typeface="+mn-lt"/>
                          <a:ea typeface="+mn-ea"/>
                          <a:cs typeface="+mn-cs"/>
                        </a:rPr>
                        <a:t>CSIRO</a:t>
                      </a:r>
                      <a:endParaRPr lang="en-US" sz="1000" b="1" kern="1200" dirty="0">
                        <a:solidFill>
                          <a:srgbClr val="000000"/>
                        </a:solidFill>
                        <a:latin typeface="+mn-lt"/>
                        <a:ea typeface="+mn-ea"/>
                        <a:cs typeface="+mn-cs"/>
                      </a:endParaRPr>
                    </a:p>
                  </a:txBody>
                  <a:tcPr>
                    <a:noFill/>
                  </a:tcPr>
                </a:tc>
              </a:tr>
            </a:tbl>
          </a:graphicData>
        </a:graphic>
      </p:graphicFrame>
      <p:sp>
        <p:nvSpPr>
          <p:cNvPr id="4" name="Shape 11"/>
          <p:cNvSpPr/>
          <p:nvPr/>
        </p:nvSpPr>
        <p:spPr>
          <a:xfrm>
            <a:off x="0" y="330200"/>
            <a:ext cx="9144000"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defRPr>
                <a:solidFill>
                  <a:srgbClr val="000000"/>
                </a:solidFill>
              </a:defRPr>
            </a:pPr>
            <a:r>
              <a:rPr lang="en-AU" sz="2800" dirty="0" smtClean="0">
                <a:solidFill>
                  <a:srgbClr val="FFFFFF"/>
                </a:solidFill>
                <a:latin typeface="Arial Bold"/>
                <a:ea typeface="Arial Bold"/>
                <a:cs typeface="Arial Bold"/>
                <a:sym typeface="Arial Bold"/>
              </a:rPr>
              <a:t>CEOS Plenaries</a:t>
            </a:r>
          </a:p>
        </p:txBody>
      </p:sp>
    </p:spTree>
    <p:extLst>
      <p:ext uri="{BB962C8B-B14F-4D97-AF65-F5344CB8AC3E}">
        <p14:creationId xmlns:p14="http://schemas.microsoft.com/office/powerpoint/2010/main" val="8056435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
          <p:cNvSpPr/>
          <p:nvPr/>
        </p:nvSpPr>
        <p:spPr>
          <a:xfrm>
            <a:off x="0" y="330200"/>
            <a:ext cx="9144000"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defRPr>
                <a:solidFill>
                  <a:srgbClr val="000000"/>
                </a:solidFill>
              </a:defRPr>
            </a:pPr>
            <a:r>
              <a:rPr lang="en-AU" sz="2800" dirty="0" smtClean="0">
                <a:solidFill>
                  <a:srgbClr val="FFFFFF"/>
                </a:solidFill>
                <a:latin typeface="Arial Bold"/>
                <a:ea typeface="Arial Bold"/>
                <a:cs typeface="Arial Bold"/>
                <a:sym typeface="Arial Bold"/>
              </a:rPr>
              <a:t>Acronyms</a:t>
            </a:r>
          </a:p>
        </p:txBody>
      </p:sp>
      <p:sp>
        <p:nvSpPr>
          <p:cNvPr id="3" name="Content Placeholder 2"/>
          <p:cNvSpPr txBox="1">
            <a:spLocks/>
          </p:cNvSpPr>
          <p:nvPr/>
        </p:nvSpPr>
        <p:spPr>
          <a:xfrm>
            <a:off x="198438" y="1341438"/>
            <a:ext cx="8794750" cy="5745162"/>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spcBef>
                <a:spcPts val="200"/>
              </a:spcBef>
              <a:buFont typeface="Arial" charset="0"/>
              <a:buNone/>
            </a:pPr>
            <a:r>
              <a:rPr lang="en-US" sz="1800" dirty="0" smtClean="0">
                <a:solidFill>
                  <a:srgbClr val="002060"/>
                </a:solidFill>
                <a:latin typeface="Calibri" charset="0"/>
              </a:rPr>
              <a:t>SIT 		Strategic Implementation Team</a:t>
            </a:r>
          </a:p>
          <a:p>
            <a:pPr marL="0" indent="0" defTabSz="914400">
              <a:spcBef>
                <a:spcPts val="200"/>
              </a:spcBef>
              <a:buFont typeface="Arial" charset="0"/>
              <a:buNone/>
            </a:pPr>
            <a:r>
              <a:rPr lang="en-US" sz="1800" dirty="0" smtClean="0">
                <a:solidFill>
                  <a:srgbClr val="002060"/>
                </a:solidFill>
                <a:latin typeface="Calibri" charset="0"/>
              </a:rPr>
              <a:t>CEO 		CEOS Executive Officer</a:t>
            </a:r>
          </a:p>
          <a:p>
            <a:pPr marL="0" indent="0" defTabSz="914400">
              <a:spcBef>
                <a:spcPts val="200"/>
              </a:spcBef>
              <a:buFont typeface="Arial" charset="0"/>
              <a:buNone/>
            </a:pPr>
            <a:r>
              <a:rPr lang="en-US" sz="1800" dirty="0" smtClean="0">
                <a:solidFill>
                  <a:srgbClr val="002060"/>
                </a:solidFill>
                <a:latin typeface="Calibri" charset="0"/>
              </a:rPr>
              <a:t>SEO 		Systems Engineering Office</a:t>
            </a:r>
          </a:p>
          <a:p>
            <a:pPr marL="0" indent="0" defTabSz="914400">
              <a:spcBef>
                <a:spcPts val="200"/>
              </a:spcBef>
              <a:buFont typeface="Arial" charset="0"/>
              <a:buNone/>
            </a:pPr>
            <a:r>
              <a:rPr lang="en-US" sz="1800" dirty="0" smtClean="0">
                <a:solidFill>
                  <a:srgbClr val="002060"/>
                </a:solidFill>
                <a:latin typeface="Calibri" charset="0"/>
              </a:rPr>
              <a:t>AC-VC		Atmospheric Composition Virtual Constellation</a:t>
            </a:r>
          </a:p>
          <a:p>
            <a:pPr marL="0" indent="0" defTabSz="914400">
              <a:spcBef>
                <a:spcPts val="200"/>
              </a:spcBef>
              <a:buFont typeface="Arial" charset="0"/>
              <a:buNone/>
            </a:pPr>
            <a:r>
              <a:rPr lang="en-US" sz="1800" dirty="0" smtClean="0">
                <a:solidFill>
                  <a:srgbClr val="002060"/>
                </a:solidFill>
                <a:latin typeface="Calibri" charset="0"/>
              </a:rPr>
              <a:t>LSI-VC 		Land Surface Imaging Virtual Constellation</a:t>
            </a:r>
          </a:p>
          <a:p>
            <a:pPr marL="0" indent="0" defTabSz="914400">
              <a:spcBef>
                <a:spcPts val="200"/>
              </a:spcBef>
              <a:buFont typeface="Arial" charset="0"/>
              <a:buNone/>
            </a:pPr>
            <a:r>
              <a:rPr lang="en-US" sz="1800" dirty="0" smtClean="0">
                <a:solidFill>
                  <a:srgbClr val="002060"/>
                </a:solidFill>
                <a:latin typeface="Calibri" charset="0"/>
              </a:rPr>
              <a:t>OCR-VC		Ocean </a:t>
            </a:r>
            <a:r>
              <a:rPr lang="en-US" sz="1800" dirty="0" err="1" smtClean="0">
                <a:solidFill>
                  <a:srgbClr val="002060"/>
                </a:solidFill>
                <a:latin typeface="Calibri" charset="0"/>
              </a:rPr>
              <a:t>Colour</a:t>
            </a:r>
            <a:r>
              <a:rPr lang="en-US" sz="1800" dirty="0" smtClean="0">
                <a:solidFill>
                  <a:srgbClr val="002060"/>
                </a:solidFill>
                <a:latin typeface="Calibri" charset="0"/>
              </a:rPr>
              <a:t> Radiometry Virtual Constellation</a:t>
            </a:r>
          </a:p>
          <a:p>
            <a:pPr marL="0" indent="0" defTabSz="914400">
              <a:spcBef>
                <a:spcPts val="200"/>
              </a:spcBef>
              <a:buFont typeface="Arial" charset="0"/>
              <a:buNone/>
            </a:pPr>
            <a:r>
              <a:rPr lang="en-US" sz="1800" dirty="0" smtClean="0">
                <a:solidFill>
                  <a:srgbClr val="002060"/>
                </a:solidFill>
                <a:latin typeface="Calibri" charset="0"/>
              </a:rPr>
              <a:t>OST-VC		Ocean Surface Topography Virtual Constellation</a:t>
            </a:r>
          </a:p>
          <a:p>
            <a:pPr marL="0" indent="0" defTabSz="914400">
              <a:spcBef>
                <a:spcPts val="200"/>
              </a:spcBef>
              <a:buFont typeface="Arial" charset="0"/>
              <a:buNone/>
            </a:pPr>
            <a:r>
              <a:rPr lang="en-US" sz="1800" dirty="0" smtClean="0">
                <a:solidFill>
                  <a:srgbClr val="002060"/>
                </a:solidFill>
                <a:latin typeface="Calibri" charset="0"/>
              </a:rPr>
              <a:t>OSVW-VC		Ocean Surface Vector Wind Virtual Constellation</a:t>
            </a:r>
          </a:p>
          <a:p>
            <a:pPr marL="0" indent="0" defTabSz="914400">
              <a:spcBef>
                <a:spcPts val="200"/>
              </a:spcBef>
              <a:buFont typeface="Arial" charset="0"/>
              <a:buNone/>
            </a:pPr>
            <a:r>
              <a:rPr lang="en-US" sz="1800" dirty="0" smtClean="0">
                <a:solidFill>
                  <a:srgbClr val="002060"/>
                </a:solidFill>
                <a:latin typeface="Calibri" charset="0"/>
              </a:rPr>
              <a:t>P-VC		Precipitation Virtual Constellation</a:t>
            </a:r>
          </a:p>
          <a:p>
            <a:pPr marL="0" indent="0" defTabSz="914400">
              <a:spcBef>
                <a:spcPts val="200"/>
              </a:spcBef>
              <a:buFont typeface="Arial" charset="0"/>
              <a:buNone/>
            </a:pPr>
            <a:r>
              <a:rPr lang="en-US" sz="1800" dirty="0" smtClean="0">
                <a:solidFill>
                  <a:srgbClr val="002060"/>
                </a:solidFill>
                <a:latin typeface="Calibri" charset="0"/>
              </a:rPr>
              <a:t>SST-VC		Sea Surface Temperature Virtual Constellation</a:t>
            </a:r>
          </a:p>
          <a:p>
            <a:pPr marL="0" indent="0" defTabSz="914400">
              <a:spcBef>
                <a:spcPts val="200"/>
              </a:spcBef>
              <a:buFont typeface="Arial" charset="0"/>
              <a:buNone/>
            </a:pPr>
            <a:r>
              <a:rPr lang="en-US" sz="1800" dirty="0" smtClean="0">
                <a:solidFill>
                  <a:srgbClr val="002060"/>
                </a:solidFill>
                <a:latin typeface="Calibri" charset="0"/>
              </a:rPr>
              <a:t>WGCV		Working Group on Calibration </a:t>
            </a:r>
            <a:r>
              <a:rPr lang="uk-UA" sz="1800" dirty="0" smtClean="0">
                <a:solidFill>
                  <a:srgbClr val="002060"/>
                </a:solidFill>
                <a:latin typeface="Calibri" charset="0"/>
              </a:rPr>
              <a:t>&amp;</a:t>
            </a:r>
            <a:r>
              <a:rPr lang="en-US" sz="1800" dirty="0" smtClean="0">
                <a:solidFill>
                  <a:srgbClr val="002060"/>
                </a:solidFill>
                <a:latin typeface="Calibri" charset="0"/>
              </a:rPr>
              <a:t> </a:t>
            </a:r>
            <a:r>
              <a:rPr lang="en-US" sz="1800" dirty="0" smtClean="0">
                <a:solidFill>
                  <a:srgbClr val="002060"/>
                </a:solidFill>
                <a:latin typeface="Calibri" charset="0"/>
              </a:rPr>
              <a:t>Validation</a:t>
            </a:r>
          </a:p>
          <a:p>
            <a:pPr marL="0" indent="0" defTabSz="914400">
              <a:spcBef>
                <a:spcPts val="200"/>
              </a:spcBef>
              <a:buFont typeface="Arial" charset="0"/>
              <a:buNone/>
            </a:pPr>
            <a:r>
              <a:rPr lang="en-US" sz="1800" dirty="0" err="1" smtClean="0">
                <a:solidFill>
                  <a:srgbClr val="002060"/>
                </a:solidFill>
                <a:latin typeface="Calibri" charset="0"/>
              </a:rPr>
              <a:t>WGCapD</a:t>
            </a:r>
            <a:r>
              <a:rPr lang="en-US" sz="1800" dirty="0" smtClean="0">
                <a:solidFill>
                  <a:srgbClr val="002060"/>
                </a:solidFill>
                <a:latin typeface="Calibri" charset="0"/>
              </a:rPr>
              <a:t>		Working Group on Capacity Building </a:t>
            </a:r>
            <a:r>
              <a:rPr lang="uk-UA" sz="1800" dirty="0" smtClean="0">
                <a:solidFill>
                  <a:srgbClr val="002060"/>
                </a:solidFill>
                <a:latin typeface="Calibri" charset="0"/>
              </a:rPr>
              <a:t>&amp;</a:t>
            </a:r>
            <a:r>
              <a:rPr lang="en-US" sz="1800" dirty="0" smtClean="0">
                <a:solidFill>
                  <a:srgbClr val="002060"/>
                </a:solidFill>
                <a:latin typeface="Calibri" charset="0"/>
              </a:rPr>
              <a:t> </a:t>
            </a:r>
            <a:r>
              <a:rPr lang="en-US" sz="1800" dirty="0" smtClean="0">
                <a:solidFill>
                  <a:srgbClr val="002060"/>
                </a:solidFill>
                <a:latin typeface="Calibri" charset="0"/>
              </a:rPr>
              <a:t>Data Democracy</a:t>
            </a:r>
          </a:p>
          <a:p>
            <a:pPr marL="0" indent="0" defTabSz="914400">
              <a:spcBef>
                <a:spcPts val="200"/>
              </a:spcBef>
              <a:buFont typeface="Arial" charset="0"/>
              <a:buNone/>
            </a:pPr>
            <a:r>
              <a:rPr lang="en-US" sz="1800" dirty="0" err="1" smtClean="0">
                <a:solidFill>
                  <a:srgbClr val="002060"/>
                </a:solidFill>
                <a:latin typeface="Calibri" charset="0"/>
              </a:rPr>
              <a:t>WGClimate</a:t>
            </a:r>
            <a:r>
              <a:rPr lang="en-US" sz="1800" dirty="0" smtClean="0">
                <a:solidFill>
                  <a:srgbClr val="002060"/>
                </a:solidFill>
                <a:latin typeface="Calibri" charset="0"/>
              </a:rPr>
              <a:t>	Working Group on Climate (joint CEOS </a:t>
            </a:r>
            <a:r>
              <a:rPr lang="uk-UA" sz="1800" dirty="0" smtClean="0">
                <a:solidFill>
                  <a:srgbClr val="002060"/>
                </a:solidFill>
                <a:latin typeface="Calibri" charset="0"/>
              </a:rPr>
              <a:t>&amp;</a:t>
            </a:r>
            <a:r>
              <a:rPr lang="en-US" sz="1800" dirty="0" smtClean="0">
                <a:solidFill>
                  <a:srgbClr val="002060"/>
                </a:solidFill>
                <a:latin typeface="Calibri" charset="0"/>
              </a:rPr>
              <a:t> </a:t>
            </a:r>
            <a:r>
              <a:rPr lang="en-US" sz="1800" dirty="0" smtClean="0">
                <a:solidFill>
                  <a:srgbClr val="002060"/>
                </a:solidFill>
                <a:latin typeface="Calibri" charset="0"/>
              </a:rPr>
              <a:t>CGMS)</a:t>
            </a:r>
          </a:p>
          <a:p>
            <a:pPr marL="0" indent="0" defTabSz="914400">
              <a:spcBef>
                <a:spcPts val="200"/>
              </a:spcBef>
              <a:buFont typeface="Arial" charset="0"/>
              <a:buNone/>
            </a:pPr>
            <a:r>
              <a:rPr lang="en-US" sz="1800" dirty="0" err="1" smtClean="0">
                <a:solidFill>
                  <a:srgbClr val="002060"/>
                </a:solidFill>
                <a:latin typeface="Calibri" charset="0"/>
              </a:rPr>
              <a:t>WGDisasters</a:t>
            </a:r>
            <a:r>
              <a:rPr lang="en-US" sz="1800" dirty="0" smtClean="0">
                <a:solidFill>
                  <a:srgbClr val="002060"/>
                </a:solidFill>
                <a:latin typeface="Calibri" charset="0"/>
              </a:rPr>
              <a:t>	Working Group on Disasters</a:t>
            </a:r>
          </a:p>
          <a:p>
            <a:pPr marL="0" indent="0" defTabSz="914400">
              <a:spcBef>
                <a:spcPts val="200"/>
              </a:spcBef>
              <a:buFont typeface="Arial" charset="0"/>
              <a:buNone/>
            </a:pPr>
            <a:r>
              <a:rPr lang="en-US" sz="1800" dirty="0" smtClean="0">
                <a:solidFill>
                  <a:srgbClr val="002060"/>
                </a:solidFill>
                <a:latin typeface="Calibri" charset="0"/>
              </a:rPr>
              <a:t>WGISS		Working Group on Information Systems </a:t>
            </a:r>
            <a:r>
              <a:rPr lang="uk-UA" sz="1800" dirty="0" smtClean="0">
                <a:solidFill>
                  <a:srgbClr val="002060"/>
                </a:solidFill>
                <a:latin typeface="Calibri" charset="0"/>
              </a:rPr>
              <a:t>&amp;</a:t>
            </a:r>
            <a:r>
              <a:rPr lang="en-US" sz="1800" dirty="0" smtClean="0">
                <a:solidFill>
                  <a:srgbClr val="002060"/>
                </a:solidFill>
                <a:latin typeface="Calibri" charset="0"/>
              </a:rPr>
              <a:t> </a:t>
            </a:r>
            <a:r>
              <a:rPr lang="en-US" sz="1800" dirty="0" smtClean="0">
                <a:solidFill>
                  <a:srgbClr val="002060"/>
                </a:solidFill>
                <a:latin typeface="Calibri" charset="0"/>
              </a:rPr>
              <a:t>Services</a:t>
            </a:r>
          </a:p>
          <a:p>
            <a:pPr marL="0" indent="0" defTabSz="914400">
              <a:spcBef>
                <a:spcPts val="200"/>
              </a:spcBef>
              <a:buFont typeface="Arial" charset="0"/>
              <a:buNone/>
            </a:pPr>
            <a:r>
              <a:rPr lang="en-US" sz="1800" dirty="0" smtClean="0">
                <a:solidFill>
                  <a:srgbClr val="002060"/>
                </a:solidFill>
                <a:latin typeface="Calibri" charset="0"/>
              </a:rPr>
              <a:t>SDCG for GFOI	Space Data Coordination Group for Global Forest Observation Initiative</a:t>
            </a:r>
          </a:p>
          <a:p>
            <a:pPr marL="0" indent="0" defTabSz="914400">
              <a:spcBef>
                <a:spcPts val="200"/>
              </a:spcBef>
              <a:buFont typeface="Arial" charset="0"/>
              <a:buNone/>
            </a:pPr>
            <a:r>
              <a:rPr lang="en-US" sz="1800" dirty="0" smtClean="0">
                <a:solidFill>
                  <a:srgbClr val="002060"/>
                </a:solidFill>
                <a:latin typeface="Calibri" charset="0"/>
              </a:rPr>
              <a:t>GEOGLAM	GEO Global Agricultural Monitoring</a:t>
            </a:r>
            <a:endParaRPr lang="en-US" sz="1800" dirty="0">
              <a:solidFill>
                <a:srgbClr val="002060"/>
              </a:solidFill>
              <a:latin typeface="Calibri" charset="0"/>
            </a:endParaRPr>
          </a:p>
        </p:txBody>
      </p:sp>
    </p:spTree>
    <p:extLst>
      <p:ext uri="{BB962C8B-B14F-4D97-AF65-F5344CB8AC3E}">
        <p14:creationId xmlns:p14="http://schemas.microsoft.com/office/powerpoint/2010/main" val="24172949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11"/>
          <p:cNvSpPr/>
          <p:nvPr/>
        </p:nvSpPr>
        <p:spPr>
          <a:xfrm>
            <a:off x="0" y="342900"/>
            <a:ext cx="9144000"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defRPr>
                <a:solidFill>
                  <a:srgbClr val="000000"/>
                </a:solidFill>
              </a:defRPr>
            </a:pPr>
            <a:r>
              <a:rPr lang="en-AU" sz="2800" dirty="0" smtClean="0">
                <a:solidFill>
                  <a:srgbClr val="FFFFFF"/>
                </a:solidFill>
                <a:latin typeface="Arial Bold"/>
                <a:ea typeface="Arial Bold"/>
                <a:cs typeface="Arial Bold"/>
                <a:sym typeface="Arial Bold"/>
              </a:rPr>
              <a:t>Current Priorities</a:t>
            </a:r>
          </a:p>
        </p:txBody>
      </p:sp>
      <p:sp>
        <p:nvSpPr>
          <p:cNvPr id="3" name="Shape 15"/>
          <p:cNvSpPr/>
          <p:nvPr/>
        </p:nvSpPr>
        <p:spPr>
          <a:xfrm>
            <a:off x="88900" y="1258699"/>
            <a:ext cx="8710650" cy="5370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81000" lvl="0" indent="-381000">
              <a:spcAft>
                <a:spcPts val="600"/>
              </a:spcAft>
              <a:buSzPct val="100000"/>
              <a:buFont typeface="Arial"/>
              <a:buChar char="•"/>
              <a:defRPr>
                <a:solidFill>
                  <a:srgbClr val="000000"/>
                </a:solidFill>
              </a:defRPr>
            </a:pPr>
            <a:r>
              <a:rPr lang="en-AU" sz="1700" dirty="0">
                <a:solidFill>
                  <a:srgbClr val="002060"/>
                </a:solidFill>
                <a:latin typeface="Arial"/>
                <a:ea typeface="Arial"/>
                <a:cs typeface="Arial"/>
                <a:sym typeface="Arial"/>
              </a:rPr>
              <a:t>CEOS Agencies will continue to enhance their cooperation to </a:t>
            </a:r>
            <a:r>
              <a:rPr lang="en-AU" sz="1700" b="1" u="sng" dirty="0">
                <a:solidFill>
                  <a:srgbClr val="002060"/>
                </a:solidFill>
                <a:latin typeface="Arial"/>
                <a:ea typeface="Arial"/>
                <a:cs typeface="Arial"/>
                <a:sym typeface="Arial"/>
              </a:rPr>
              <a:t>respond effectively to Earth observation users’</a:t>
            </a:r>
            <a:r>
              <a:rPr lang="en-AU" sz="1700" dirty="0">
                <a:solidFill>
                  <a:srgbClr val="002060"/>
                </a:solidFill>
                <a:latin typeface="Arial"/>
                <a:ea typeface="Arial"/>
                <a:cs typeface="Arial"/>
                <a:sym typeface="Arial"/>
              </a:rPr>
              <a:t> needs by achieving integration across the full range of Earth observations, by closing important observational gaps, </a:t>
            </a:r>
            <a:r>
              <a:rPr lang="uk-UA" sz="1700" dirty="0" smtClean="0">
                <a:solidFill>
                  <a:srgbClr val="002060"/>
                </a:solidFill>
                <a:latin typeface="Arial"/>
                <a:ea typeface="Arial"/>
                <a:cs typeface="Arial"/>
                <a:sym typeface="Arial"/>
              </a:rPr>
              <a:t>&amp;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by promoting the sharing of CEOS Agency data, </a:t>
            </a:r>
            <a:r>
              <a:rPr lang="uk-UA" sz="1700" dirty="0" smtClean="0">
                <a:solidFill>
                  <a:srgbClr val="002060"/>
                </a:solidFill>
                <a:latin typeface="Arial"/>
                <a:ea typeface="Arial"/>
                <a:cs typeface="Arial"/>
                <a:sym typeface="Arial"/>
              </a:rPr>
              <a:t>&amp;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improving access to &amp;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use of such data. </a:t>
            </a:r>
          </a:p>
          <a:p>
            <a:pPr marL="381000" lvl="0" indent="-381000">
              <a:spcAft>
                <a:spcPts val="600"/>
              </a:spcAft>
              <a:buSzPct val="100000"/>
              <a:buFont typeface="Arial"/>
              <a:buChar char="•"/>
              <a:defRPr>
                <a:solidFill>
                  <a:srgbClr val="000000"/>
                </a:solidFill>
              </a:defRPr>
            </a:pPr>
            <a:r>
              <a:rPr lang="en-AU" sz="1700" dirty="0">
                <a:solidFill>
                  <a:srgbClr val="002060"/>
                </a:solidFill>
                <a:latin typeface="Arial"/>
                <a:ea typeface="Arial"/>
                <a:cs typeface="Arial"/>
                <a:sym typeface="Arial"/>
              </a:rPr>
              <a:t>CEOS will support more effective societal decision making in the areas of </a:t>
            </a:r>
            <a:r>
              <a:rPr lang="en-AU" sz="1700" b="1" u="sng" dirty="0">
                <a:solidFill>
                  <a:srgbClr val="002060"/>
                </a:solidFill>
                <a:latin typeface="Arial"/>
                <a:ea typeface="Arial"/>
                <a:cs typeface="Arial"/>
                <a:sym typeface="Arial"/>
              </a:rPr>
              <a:t>climate monitoring </a:t>
            </a:r>
            <a:r>
              <a:rPr lang="uk-UA" sz="1700" b="1" u="sng" dirty="0" smtClean="0">
                <a:solidFill>
                  <a:srgbClr val="002060"/>
                </a:solidFill>
                <a:latin typeface="Arial"/>
                <a:ea typeface="Arial"/>
                <a:cs typeface="Arial"/>
                <a:sym typeface="Arial"/>
              </a:rPr>
              <a:t>&amp;</a:t>
            </a:r>
            <a:r>
              <a:rPr lang="en-AU" sz="1700" b="1" u="sng" dirty="0" smtClean="0">
                <a:solidFill>
                  <a:srgbClr val="002060"/>
                </a:solidFill>
                <a:latin typeface="Arial"/>
                <a:ea typeface="Arial"/>
                <a:cs typeface="Arial"/>
                <a:sym typeface="Arial"/>
              </a:rPr>
              <a:t> </a:t>
            </a:r>
            <a:r>
              <a:rPr lang="en-AU" sz="1700" b="1" u="sng" dirty="0">
                <a:solidFill>
                  <a:srgbClr val="002060"/>
                </a:solidFill>
                <a:latin typeface="Arial"/>
                <a:ea typeface="Arial"/>
                <a:cs typeface="Arial"/>
                <a:sym typeface="Arial"/>
              </a:rPr>
              <a:t>research; carbon observations, including observations to support the effective monitoring </a:t>
            </a:r>
            <a:r>
              <a:rPr lang="uk-UA" sz="1700" b="1" u="sng" dirty="0" smtClean="0">
                <a:solidFill>
                  <a:srgbClr val="002060"/>
                </a:solidFill>
                <a:latin typeface="Arial"/>
                <a:ea typeface="Arial"/>
                <a:cs typeface="Arial"/>
                <a:sym typeface="Arial"/>
              </a:rPr>
              <a:t>&amp;</a:t>
            </a:r>
            <a:r>
              <a:rPr lang="en-AU" sz="1700" b="1" u="sng" dirty="0" smtClean="0">
                <a:solidFill>
                  <a:srgbClr val="002060"/>
                </a:solidFill>
                <a:latin typeface="Arial"/>
                <a:ea typeface="Arial"/>
                <a:cs typeface="Arial"/>
                <a:sym typeface="Arial"/>
              </a:rPr>
              <a:t> </a:t>
            </a:r>
            <a:r>
              <a:rPr lang="en-AU" sz="1700" b="1" u="sng" dirty="0">
                <a:solidFill>
                  <a:srgbClr val="002060"/>
                </a:solidFill>
                <a:latin typeface="Arial"/>
                <a:ea typeface="Arial"/>
                <a:cs typeface="Arial"/>
                <a:sym typeface="Arial"/>
              </a:rPr>
              <a:t>management of the world’s forested regions; food security; disaster risk management; biodiversity; capacity building; </a:t>
            </a:r>
            <a:r>
              <a:rPr lang="uk-UA" sz="1700" b="1" u="sng" dirty="0" smtClean="0">
                <a:solidFill>
                  <a:srgbClr val="002060"/>
                </a:solidFill>
                <a:latin typeface="Arial"/>
                <a:ea typeface="Arial"/>
                <a:cs typeface="Arial"/>
                <a:sym typeface="Arial"/>
              </a:rPr>
              <a:t>&amp;</a:t>
            </a:r>
            <a:r>
              <a:rPr lang="en-AU" sz="1700" b="1" u="sng" dirty="0" smtClean="0">
                <a:solidFill>
                  <a:srgbClr val="002060"/>
                </a:solidFill>
                <a:latin typeface="Arial"/>
                <a:ea typeface="Arial"/>
                <a:cs typeface="Arial"/>
                <a:sym typeface="Arial"/>
              </a:rPr>
              <a:t> </a:t>
            </a:r>
            <a:r>
              <a:rPr lang="en-AU" sz="1700" b="1" u="sng" dirty="0">
                <a:solidFill>
                  <a:srgbClr val="002060"/>
                </a:solidFill>
                <a:latin typeface="Arial"/>
                <a:ea typeface="Arial"/>
                <a:cs typeface="Arial"/>
                <a:sym typeface="Arial"/>
              </a:rPr>
              <a:t>data availability </a:t>
            </a:r>
            <a:r>
              <a:rPr lang="uk-UA" sz="1700" b="1" u="sng" dirty="0" smtClean="0">
                <a:solidFill>
                  <a:srgbClr val="002060"/>
                </a:solidFill>
                <a:latin typeface="Arial"/>
                <a:ea typeface="Arial"/>
                <a:cs typeface="Arial"/>
                <a:sym typeface="Arial"/>
              </a:rPr>
              <a:t>&amp;</a:t>
            </a:r>
            <a:r>
              <a:rPr lang="en-AU" sz="1700" b="1" u="sng" dirty="0" smtClean="0">
                <a:solidFill>
                  <a:srgbClr val="002060"/>
                </a:solidFill>
                <a:latin typeface="Arial"/>
                <a:ea typeface="Arial"/>
                <a:cs typeface="Arial"/>
                <a:sym typeface="Arial"/>
              </a:rPr>
              <a:t> </a:t>
            </a:r>
            <a:r>
              <a:rPr lang="en-AU" sz="1700" b="1" u="sng" dirty="0">
                <a:solidFill>
                  <a:srgbClr val="002060"/>
                </a:solidFill>
                <a:latin typeface="Arial"/>
                <a:ea typeface="Arial"/>
                <a:cs typeface="Arial"/>
                <a:sym typeface="Arial"/>
              </a:rPr>
              <a:t>access. </a:t>
            </a:r>
          </a:p>
          <a:p>
            <a:pPr marL="381000" lvl="0" indent="-381000">
              <a:spcAft>
                <a:spcPts val="600"/>
              </a:spcAft>
              <a:buSzPct val="100000"/>
              <a:buFont typeface="Arial"/>
              <a:buChar char="•"/>
              <a:defRPr>
                <a:solidFill>
                  <a:srgbClr val="000000"/>
                </a:solidFill>
              </a:defRPr>
            </a:pPr>
            <a:r>
              <a:rPr lang="en-AU" sz="1700" dirty="0">
                <a:solidFill>
                  <a:srgbClr val="002060"/>
                </a:solidFill>
                <a:latin typeface="Arial"/>
                <a:ea typeface="Arial"/>
                <a:cs typeface="Arial"/>
                <a:sym typeface="Arial"/>
              </a:rPr>
              <a:t>CEOS Working Groups </a:t>
            </a:r>
            <a:r>
              <a:rPr lang="uk-UA" sz="1700" dirty="0" smtClean="0">
                <a:solidFill>
                  <a:srgbClr val="002060"/>
                </a:solidFill>
                <a:latin typeface="Arial"/>
                <a:ea typeface="Arial"/>
                <a:cs typeface="Arial"/>
                <a:sym typeface="Arial"/>
              </a:rPr>
              <a:t>&amp;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Virtual Constellations will </a:t>
            </a:r>
            <a:r>
              <a:rPr lang="en-AU" sz="1700" b="1" u="sng" dirty="0">
                <a:solidFill>
                  <a:srgbClr val="002060"/>
                </a:solidFill>
                <a:latin typeface="Arial"/>
                <a:ea typeface="Arial"/>
                <a:cs typeface="Arial"/>
                <a:sym typeface="Arial"/>
              </a:rPr>
              <a:t>expand their technical </a:t>
            </a:r>
            <a:r>
              <a:rPr lang="uk-UA" sz="1700" b="1" u="sng" dirty="0" smtClean="0">
                <a:solidFill>
                  <a:srgbClr val="002060"/>
                </a:solidFill>
                <a:latin typeface="Arial"/>
                <a:ea typeface="Arial"/>
                <a:cs typeface="Arial"/>
                <a:sym typeface="Arial"/>
              </a:rPr>
              <a:t>&amp;</a:t>
            </a:r>
            <a:r>
              <a:rPr lang="en-AU" sz="1700" b="1" u="sng" dirty="0" smtClean="0">
                <a:solidFill>
                  <a:srgbClr val="002060"/>
                </a:solidFill>
                <a:latin typeface="Arial"/>
                <a:ea typeface="Arial"/>
                <a:cs typeface="Arial"/>
                <a:sym typeface="Arial"/>
              </a:rPr>
              <a:t> </a:t>
            </a:r>
            <a:r>
              <a:rPr lang="en-AU" sz="1700" b="1" u="sng" dirty="0">
                <a:solidFill>
                  <a:srgbClr val="002060"/>
                </a:solidFill>
                <a:latin typeface="Arial"/>
                <a:ea typeface="Arial"/>
                <a:cs typeface="Arial"/>
                <a:sym typeface="Arial"/>
              </a:rPr>
              <a:t>scientific coordination</a:t>
            </a:r>
            <a:r>
              <a:rPr lang="en-AU" sz="1700" dirty="0">
                <a:solidFill>
                  <a:srgbClr val="002060"/>
                </a:solidFill>
                <a:latin typeface="Arial"/>
                <a:ea typeface="Arial"/>
                <a:cs typeface="Arial"/>
                <a:sym typeface="Arial"/>
              </a:rPr>
              <a:t> to support these priorities, </a:t>
            </a:r>
            <a:r>
              <a:rPr lang="uk-UA" sz="1700" dirty="0" smtClean="0">
                <a:solidFill>
                  <a:srgbClr val="002060"/>
                </a:solidFill>
                <a:latin typeface="Arial"/>
                <a:ea typeface="Arial"/>
                <a:cs typeface="Arial"/>
                <a:sym typeface="Arial"/>
              </a:rPr>
              <a:t>&amp;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improve the overall level of complementarity </a:t>
            </a:r>
            <a:r>
              <a:rPr lang="uk-UA" sz="1700" dirty="0" smtClean="0">
                <a:solidFill>
                  <a:srgbClr val="002060"/>
                </a:solidFill>
                <a:latin typeface="Arial"/>
                <a:ea typeface="Arial"/>
                <a:cs typeface="Arial"/>
                <a:sym typeface="Arial"/>
              </a:rPr>
              <a:t>&amp;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compatibility of their Earth observation </a:t>
            </a:r>
            <a:r>
              <a:rPr lang="uk-UA" sz="1700" dirty="0" smtClean="0">
                <a:solidFill>
                  <a:srgbClr val="002060"/>
                </a:solidFill>
                <a:latin typeface="Arial"/>
                <a:ea typeface="Arial"/>
                <a:cs typeface="Arial"/>
                <a:sym typeface="Arial"/>
              </a:rPr>
              <a:t>&amp;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data management systems for societal benefit. </a:t>
            </a:r>
          </a:p>
          <a:p>
            <a:pPr marL="381000" lvl="0" indent="-381000">
              <a:spcAft>
                <a:spcPts val="600"/>
              </a:spcAft>
              <a:buSzPct val="100000"/>
              <a:buFont typeface="Arial"/>
              <a:buChar char="•"/>
              <a:defRPr>
                <a:solidFill>
                  <a:srgbClr val="000000"/>
                </a:solidFill>
              </a:defRPr>
            </a:pPr>
            <a:r>
              <a:rPr lang="en-AU" sz="1700" dirty="0">
                <a:solidFill>
                  <a:srgbClr val="002060"/>
                </a:solidFill>
                <a:latin typeface="Arial"/>
                <a:ea typeface="Arial"/>
                <a:cs typeface="Arial"/>
                <a:sym typeface="Arial"/>
              </a:rPr>
              <a:t>CEOS will consider other requests from external stakeholders </a:t>
            </a:r>
            <a:r>
              <a:rPr lang="uk-UA" sz="1700" dirty="0" smtClean="0">
                <a:solidFill>
                  <a:srgbClr val="002060"/>
                </a:solidFill>
                <a:latin typeface="Arial"/>
                <a:ea typeface="Arial"/>
                <a:cs typeface="Arial"/>
                <a:sym typeface="Arial"/>
              </a:rPr>
              <a:t>&amp;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determine what, if any, support is possible </a:t>
            </a:r>
            <a:r>
              <a:rPr lang="uk-UA" sz="1700" dirty="0" smtClean="0">
                <a:solidFill>
                  <a:srgbClr val="002060"/>
                </a:solidFill>
                <a:latin typeface="Arial"/>
                <a:ea typeface="Arial"/>
                <a:cs typeface="Arial"/>
                <a:sym typeface="Arial"/>
              </a:rPr>
              <a:t>&amp;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appropriate. CEOS will also continue its </a:t>
            </a:r>
            <a:r>
              <a:rPr lang="en-AU" sz="1700" b="1" u="sng" dirty="0">
                <a:solidFill>
                  <a:srgbClr val="002060"/>
                </a:solidFill>
                <a:latin typeface="Arial"/>
                <a:ea typeface="Arial"/>
                <a:cs typeface="Arial"/>
                <a:sym typeface="Arial"/>
              </a:rPr>
              <a:t>outreach </a:t>
            </a:r>
            <a:r>
              <a:rPr lang="uk-UA" sz="1700" b="1" u="sng" dirty="0" smtClean="0">
                <a:solidFill>
                  <a:srgbClr val="002060"/>
                </a:solidFill>
                <a:latin typeface="Arial"/>
                <a:ea typeface="Arial"/>
                <a:cs typeface="Arial"/>
                <a:sym typeface="Arial"/>
              </a:rPr>
              <a:t>&amp;</a:t>
            </a:r>
            <a:r>
              <a:rPr lang="en-AU" sz="1700" b="1" u="sng" dirty="0" smtClean="0">
                <a:solidFill>
                  <a:srgbClr val="002060"/>
                </a:solidFill>
                <a:latin typeface="Arial"/>
                <a:ea typeface="Arial"/>
                <a:cs typeface="Arial"/>
                <a:sym typeface="Arial"/>
              </a:rPr>
              <a:t> </a:t>
            </a:r>
            <a:r>
              <a:rPr lang="en-AU" sz="1700" b="1" u="sng" dirty="0">
                <a:solidFill>
                  <a:srgbClr val="002060"/>
                </a:solidFill>
                <a:latin typeface="Arial"/>
                <a:ea typeface="Arial"/>
                <a:cs typeface="Arial"/>
                <a:sym typeface="Arial"/>
              </a:rPr>
              <a:t>communications efforts</a:t>
            </a:r>
            <a:r>
              <a:rPr lang="en-AU" sz="1700" dirty="0">
                <a:solidFill>
                  <a:srgbClr val="002060"/>
                </a:solidFill>
                <a:latin typeface="Arial"/>
                <a:ea typeface="Arial"/>
                <a:cs typeface="Arial"/>
                <a:sym typeface="Arial"/>
              </a:rPr>
              <a:t>. </a:t>
            </a:r>
          </a:p>
          <a:p>
            <a:pPr marL="381000" lvl="0" indent="-381000">
              <a:spcAft>
                <a:spcPts val="600"/>
              </a:spcAft>
              <a:buSzPct val="100000"/>
              <a:buFont typeface="Arial"/>
              <a:buChar char="•"/>
              <a:defRPr>
                <a:solidFill>
                  <a:srgbClr val="000000"/>
                </a:solidFill>
              </a:defRPr>
            </a:pPr>
            <a:r>
              <a:rPr lang="en-AU" sz="1700" dirty="0">
                <a:solidFill>
                  <a:srgbClr val="002060"/>
                </a:solidFill>
                <a:latin typeface="Arial"/>
                <a:ea typeface="Arial"/>
                <a:cs typeface="Arial"/>
                <a:sym typeface="Arial"/>
              </a:rPr>
              <a:t>As it executes these activities, </a:t>
            </a:r>
            <a:r>
              <a:rPr lang="en-AU" sz="1700" b="1" u="sng" dirty="0">
                <a:solidFill>
                  <a:srgbClr val="002060"/>
                </a:solidFill>
                <a:latin typeface="Arial"/>
                <a:ea typeface="Arial"/>
                <a:cs typeface="Arial"/>
                <a:sym typeface="Arial"/>
              </a:rPr>
              <a:t>CEOS will operate in accordance with the guidance provided in the CEOS </a:t>
            </a:r>
            <a:r>
              <a:rPr lang="en-AU" sz="1700" b="1" dirty="0">
                <a:solidFill>
                  <a:srgbClr val="002060"/>
                </a:solidFill>
                <a:latin typeface="Arial"/>
                <a:ea typeface="Arial"/>
                <a:cs typeface="Arial"/>
                <a:sym typeface="Arial"/>
              </a:rPr>
              <a:t>Governance </a:t>
            </a:r>
            <a:r>
              <a:rPr lang="uk-UA" sz="1700" b="1" dirty="0" smtClean="0">
                <a:solidFill>
                  <a:srgbClr val="002060"/>
                </a:solidFill>
                <a:latin typeface="Arial"/>
                <a:ea typeface="Arial"/>
                <a:cs typeface="Arial"/>
                <a:sym typeface="Arial"/>
              </a:rPr>
              <a:t>&amp;</a:t>
            </a:r>
            <a:r>
              <a:rPr lang="en-AU" sz="1700" b="1" dirty="0" smtClean="0">
                <a:solidFill>
                  <a:srgbClr val="002060"/>
                </a:solidFill>
                <a:latin typeface="Arial"/>
                <a:ea typeface="Arial"/>
                <a:cs typeface="Arial"/>
                <a:sym typeface="Arial"/>
              </a:rPr>
              <a:t> </a:t>
            </a:r>
            <a:r>
              <a:rPr lang="en-AU" sz="1700" b="1" dirty="0">
                <a:solidFill>
                  <a:srgbClr val="002060"/>
                </a:solidFill>
                <a:latin typeface="Arial"/>
                <a:ea typeface="Arial"/>
                <a:cs typeface="Arial"/>
                <a:sym typeface="Arial"/>
              </a:rPr>
              <a:t>Processes </a:t>
            </a:r>
            <a:r>
              <a:rPr lang="en-AU" sz="1700" dirty="0">
                <a:solidFill>
                  <a:srgbClr val="002060"/>
                </a:solidFill>
                <a:latin typeface="Arial"/>
                <a:ea typeface="Arial"/>
                <a:cs typeface="Arial"/>
                <a:sym typeface="Arial"/>
              </a:rPr>
              <a:t>document regarding the organization’s structure, processes, </a:t>
            </a:r>
            <a:r>
              <a:rPr lang="uk-UA" sz="1700" dirty="0" smtClean="0">
                <a:solidFill>
                  <a:srgbClr val="002060"/>
                </a:solidFill>
                <a:latin typeface="Arial"/>
                <a:ea typeface="Arial"/>
                <a:cs typeface="Arial"/>
                <a:sym typeface="Arial"/>
              </a:rPr>
              <a:t>&amp;</a:t>
            </a:r>
            <a:r>
              <a:rPr lang="en-AU" sz="1700" dirty="0" smtClean="0">
                <a:solidFill>
                  <a:srgbClr val="002060"/>
                </a:solidFill>
                <a:latin typeface="Arial"/>
                <a:ea typeface="Arial"/>
                <a:cs typeface="Arial"/>
                <a:sym typeface="Arial"/>
              </a:rPr>
              <a:t> </a:t>
            </a:r>
            <a:r>
              <a:rPr lang="en-AU" sz="1700" dirty="0">
                <a:solidFill>
                  <a:srgbClr val="002060"/>
                </a:solidFill>
                <a:latin typeface="Arial"/>
                <a:ea typeface="Arial"/>
                <a:cs typeface="Arial"/>
                <a:sym typeface="Arial"/>
              </a:rPr>
              <a:t>stakeholder relations</a:t>
            </a:r>
            <a:r>
              <a:rPr lang="en-AU" sz="1700" dirty="0" smtClean="0">
                <a:solidFill>
                  <a:srgbClr val="002060"/>
                </a:solidFill>
                <a:latin typeface="Arial"/>
                <a:ea typeface="Arial"/>
                <a:cs typeface="Arial"/>
                <a:sym typeface="Arial"/>
              </a:rPr>
              <a:t>.</a:t>
            </a:r>
            <a:endParaRPr lang="en-AU" sz="1700" dirty="0">
              <a:solidFill>
                <a:srgbClr val="002060"/>
              </a:solidFill>
              <a:latin typeface="Arial"/>
              <a:ea typeface="Arial"/>
              <a:cs typeface="Arial"/>
              <a:sym typeface="Arial"/>
            </a:endParaRPr>
          </a:p>
        </p:txBody>
      </p:sp>
    </p:spTree>
    <p:extLst>
      <p:ext uri="{BB962C8B-B14F-4D97-AF65-F5344CB8AC3E}">
        <p14:creationId xmlns:p14="http://schemas.microsoft.com/office/powerpoint/2010/main" val="164164200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905000"/>
            <a:ext cx="8305800" cy="4093428"/>
          </a:xfrm>
          <a:prstGeom prst="rect">
            <a:avLst/>
          </a:prstGeom>
          <a:noFill/>
          <a:ln>
            <a:noFill/>
          </a:ln>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rtlCol="0">
            <a:spAutoFit/>
          </a:bodyPr>
          <a:lstStyle>
            <a:lvl1pPr algn="ctr">
              <a:defRPr>
                <a:solidFill>
                  <a:schemeClr val="accent6">
                    <a:lumMod val="50000"/>
                  </a:schemeClr>
                </a:solidFill>
                <a:latin typeface="Arial Black" pitchFamily="34" charset="0"/>
              </a:defRPr>
            </a:lvl1pPr>
          </a:lstStyle>
          <a:p>
            <a:pPr marL="381000" lvl="0" indent="-381000" algn="l">
              <a:buSzPct val="100000"/>
              <a:buFont typeface="Arial"/>
              <a:buChar char="•"/>
              <a:defRPr>
                <a:solidFill>
                  <a:srgbClr val="000000"/>
                </a:solidFill>
              </a:defRPr>
            </a:pPr>
            <a:r>
              <a:rPr lang="en-AU" sz="2000" dirty="0" smtClean="0">
                <a:solidFill>
                  <a:srgbClr val="002060"/>
                </a:solidFill>
                <a:latin typeface="Arial"/>
                <a:ea typeface="Arial"/>
                <a:cs typeface="Arial"/>
                <a:sym typeface="Arial"/>
              </a:rPr>
              <a:t>Serve </a:t>
            </a:r>
            <a:r>
              <a:rPr lang="en-AU" sz="2000" dirty="0">
                <a:solidFill>
                  <a:srgbClr val="002060"/>
                </a:solidFill>
                <a:latin typeface="Arial"/>
                <a:ea typeface="Arial"/>
                <a:cs typeface="Arial"/>
                <a:sym typeface="Arial"/>
              </a:rPr>
              <a:t>as a focal point for coordinating international satellite Earth Observation (EO) activities </a:t>
            </a:r>
            <a:endParaRPr lang="en-AU" sz="2000" dirty="0" smtClean="0">
              <a:solidFill>
                <a:srgbClr val="002060"/>
              </a:solidFill>
              <a:latin typeface="Arial"/>
              <a:ea typeface="Arial"/>
              <a:cs typeface="Arial"/>
              <a:sym typeface="Arial"/>
            </a:endParaRPr>
          </a:p>
          <a:p>
            <a:pPr marL="381000" lvl="0" indent="-381000" algn="l">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a:p>
            <a:pPr marL="381000" lvl="0" indent="-381000" algn="l">
              <a:buSzPct val="100000"/>
              <a:buFont typeface="Arial"/>
              <a:buChar char="•"/>
              <a:defRPr>
                <a:solidFill>
                  <a:srgbClr val="000000"/>
                </a:solidFill>
              </a:defRPr>
            </a:pPr>
            <a:r>
              <a:rPr lang="en-AU" sz="2000" dirty="0" smtClean="0">
                <a:solidFill>
                  <a:srgbClr val="002060"/>
                </a:solidFill>
                <a:latin typeface="Arial"/>
                <a:ea typeface="Arial"/>
                <a:cs typeface="Arial"/>
                <a:sym typeface="Arial"/>
              </a:rPr>
              <a:t>Optimize </a:t>
            </a:r>
            <a:r>
              <a:rPr lang="en-AU" sz="2000" dirty="0">
                <a:solidFill>
                  <a:srgbClr val="002060"/>
                </a:solidFill>
                <a:latin typeface="Arial"/>
                <a:ea typeface="Arial"/>
                <a:cs typeface="Arial"/>
                <a:sym typeface="Arial"/>
              </a:rPr>
              <a:t>EO benefits via cooperation on mission planning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the development of compatible data products, formats, services, applications,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policies</a:t>
            </a:r>
          </a:p>
          <a:p>
            <a:pPr marL="381000" lvl="0" indent="-381000" algn="l">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a:p>
            <a:pPr marL="381000" indent="-381000" algn="l">
              <a:buSzPct val="100000"/>
              <a:buFont typeface="Arial"/>
              <a:buChar char="•"/>
              <a:defRPr>
                <a:solidFill>
                  <a:srgbClr val="000000"/>
                </a:solidFill>
              </a:defRPr>
            </a:pPr>
            <a:r>
              <a:rPr lang="en-US" sz="2000" dirty="0" smtClean="0">
                <a:solidFill>
                  <a:srgbClr val="002060"/>
                </a:solidFill>
                <a:latin typeface="Arial"/>
                <a:ea typeface="Arial"/>
                <a:cs typeface="Arial"/>
              </a:rPr>
              <a:t>Exchange </a:t>
            </a:r>
            <a:r>
              <a:rPr lang="en-US" sz="2000" dirty="0">
                <a:solidFill>
                  <a:srgbClr val="002060"/>
                </a:solidFill>
                <a:latin typeface="Arial"/>
                <a:ea typeface="Arial"/>
                <a:cs typeface="Arial"/>
              </a:rPr>
              <a:t>policy </a:t>
            </a:r>
            <a:r>
              <a:rPr lang="uk-UA" sz="2000" dirty="0" smtClean="0">
                <a:solidFill>
                  <a:srgbClr val="002060"/>
                </a:solidFill>
                <a:latin typeface="Arial"/>
                <a:ea typeface="Arial"/>
                <a:cs typeface="Arial"/>
              </a:rPr>
              <a:t>&amp;</a:t>
            </a:r>
            <a:r>
              <a:rPr lang="en-US" sz="2000" dirty="0" smtClean="0">
                <a:solidFill>
                  <a:srgbClr val="002060"/>
                </a:solidFill>
                <a:latin typeface="Arial"/>
                <a:ea typeface="Arial"/>
                <a:cs typeface="Arial"/>
              </a:rPr>
              <a:t> </a:t>
            </a:r>
            <a:r>
              <a:rPr lang="en-US" sz="2000" dirty="0">
                <a:solidFill>
                  <a:srgbClr val="002060"/>
                </a:solidFill>
                <a:latin typeface="Arial"/>
                <a:ea typeface="Arial"/>
                <a:cs typeface="Arial"/>
              </a:rPr>
              <a:t>technical information to encourage complementarity </a:t>
            </a:r>
            <a:r>
              <a:rPr lang="uk-UA" sz="2000" dirty="0" smtClean="0">
                <a:solidFill>
                  <a:srgbClr val="002060"/>
                </a:solidFill>
                <a:latin typeface="Arial"/>
                <a:ea typeface="Arial"/>
                <a:cs typeface="Arial"/>
              </a:rPr>
              <a:t>&amp;</a:t>
            </a:r>
            <a:r>
              <a:rPr lang="en-US" sz="2000" dirty="0" smtClean="0">
                <a:solidFill>
                  <a:srgbClr val="002060"/>
                </a:solidFill>
                <a:latin typeface="Arial"/>
                <a:ea typeface="Arial"/>
                <a:cs typeface="Arial"/>
              </a:rPr>
              <a:t> </a:t>
            </a:r>
            <a:r>
              <a:rPr lang="en-US" sz="2000" dirty="0">
                <a:solidFill>
                  <a:srgbClr val="002060"/>
                </a:solidFill>
                <a:latin typeface="Arial"/>
                <a:ea typeface="Arial"/>
                <a:cs typeface="Arial"/>
              </a:rPr>
              <a:t>compatibility among space-based EO systems </a:t>
            </a:r>
            <a:r>
              <a:rPr lang="uk-UA" sz="2000" dirty="0" smtClean="0">
                <a:solidFill>
                  <a:srgbClr val="002060"/>
                </a:solidFill>
                <a:latin typeface="Arial"/>
                <a:ea typeface="Arial"/>
                <a:cs typeface="Arial"/>
              </a:rPr>
              <a:t>&amp;</a:t>
            </a:r>
            <a:r>
              <a:rPr lang="en-US" sz="2000" dirty="0" smtClean="0">
                <a:solidFill>
                  <a:srgbClr val="002060"/>
                </a:solidFill>
                <a:latin typeface="Arial"/>
                <a:ea typeface="Arial"/>
                <a:cs typeface="Arial"/>
              </a:rPr>
              <a:t> </a:t>
            </a:r>
            <a:r>
              <a:rPr lang="en-US" sz="2000" dirty="0">
                <a:solidFill>
                  <a:srgbClr val="002060"/>
                </a:solidFill>
                <a:latin typeface="Arial"/>
                <a:ea typeface="Arial"/>
                <a:cs typeface="Arial"/>
              </a:rPr>
              <a:t>their </a:t>
            </a:r>
            <a:r>
              <a:rPr lang="en-US" sz="2000" dirty="0" smtClean="0">
                <a:solidFill>
                  <a:srgbClr val="002060"/>
                </a:solidFill>
                <a:latin typeface="Arial"/>
                <a:ea typeface="Arial"/>
                <a:cs typeface="Arial"/>
              </a:rPr>
              <a:t>data</a:t>
            </a:r>
          </a:p>
          <a:p>
            <a:pPr marL="381000" indent="-381000" algn="l">
              <a:buSzPct val="100000"/>
              <a:buFont typeface="Arial"/>
              <a:buChar char="•"/>
              <a:defRPr>
                <a:solidFill>
                  <a:srgbClr val="000000"/>
                </a:solidFill>
              </a:defRPr>
            </a:pPr>
            <a:endParaRPr lang="en-US" sz="2000" dirty="0">
              <a:solidFill>
                <a:srgbClr val="002060"/>
              </a:solidFill>
              <a:latin typeface="Arial"/>
              <a:ea typeface="Arial"/>
              <a:cs typeface="Arial"/>
            </a:endParaRPr>
          </a:p>
          <a:p>
            <a:pPr marL="381000" indent="-381000" algn="l">
              <a:buSzPct val="100000"/>
              <a:buFont typeface="Arial"/>
              <a:buChar char="•"/>
              <a:defRPr>
                <a:solidFill>
                  <a:srgbClr val="000000"/>
                </a:solidFill>
              </a:defRPr>
            </a:pPr>
            <a:r>
              <a:rPr lang="en-US" sz="2000" dirty="0" smtClean="0">
                <a:solidFill>
                  <a:srgbClr val="002060"/>
                </a:solidFill>
                <a:latin typeface="Arial"/>
                <a:ea typeface="Arial"/>
                <a:cs typeface="Arial"/>
              </a:rPr>
              <a:t>Address </a:t>
            </a:r>
            <a:r>
              <a:rPr lang="en-US" sz="2000" dirty="0">
                <a:solidFill>
                  <a:srgbClr val="002060"/>
                </a:solidFill>
                <a:latin typeface="Arial"/>
                <a:ea typeface="Arial"/>
                <a:cs typeface="Arial"/>
              </a:rPr>
              <a:t>issues of common interest across the spectrum of EO satellite </a:t>
            </a:r>
            <a:r>
              <a:rPr lang="en-US" sz="2000" dirty="0" smtClean="0">
                <a:solidFill>
                  <a:srgbClr val="002060"/>
                </a:solidFill>
                <a:latin typeface="Arial"/>
                <a:ea typeface="Arial"/>
                <a:cs typeface="Arial"/>
              </a:rPr>
              <a:t>missions</a:t>
            </a:r>
            <a:endParaRPr lang="en-US" sz="2000" dirty="0">
              <a:solidFill>
                <a:srgbClr val="002060"/>
              </a:solidFill>
              <a:latin typeface="Arial"/>
              <a:ea typeface="Arial"/>
              <a:cs typeface="Arial"/>
            </a:endParaRPr>
          </a:p>
        </p:txBody>
      </p:sp>
      <p:sp>
        <p:nvSpPr>
          <p:cNvPr id="8" name="Shape 11"/>
          <p:cNvSpPr/>
          <p:nvPr/>
        </p:nvSpPr>
        <p:spPr>
          <a:xfrm>
            <a:off x="0" y="152400"/>
            <a:ext cx="9144000" cy="990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3500" dirty="0" smtClean="0">
                <a:solidFill>
                  <a:srgbClr val="FFFFFF"/>
                </a:solidFill>
                <a:latin typeface="Arial Bold"/>
                <a:ea typeface="Arial Bold"/>
                <a:cs typeface="Arial Bold"/>
                <a:sym typeface="Arial Bold"/>
              </a:rPr>
              <a:t>Primary Objectives</a:t>
            </a:r>
            <a:endParaRPr lang="en-AU" sz="35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178143895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07086" y="1153297"/>
            <a:ext cx="6129827" cy="5899958"/>
          </a:xfrm>
          <a:prstGeom prst="rect">
            <a:avLst/>
          </a:prstGeom>
        </p:spPr>
      </p:pic>
      <p:sp>
        <p:nvSpPr>
          <p:cNvPr id="5" name="Shape 11"/>
          <p:cNvSpPr/>
          <p:nvPr/>
        </p:nvSpPr>
        <p:spPr>
          <a:xfrm>
            <a:off x="0" y="152400"/>
            <a:ext cx="9144000" cy="990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3500" dirty="0" smtClean="0">
                <a:solidFill>
                  <a:srgbClr val="FFFFFF"/>
                </a:solidFill>
                <a:latin typeface="Arial Bold"/>
                <a:ea typeface="Arial Bold"/>
                <a:cs typeface="Arial Bold"/>
                <a:sym typeface="Arial Bold"/>
              </a:rPr>
              <a:t>Organizational Structure</a:t>
            </a:r>
            <a:endParaRPr lang="en-AU" sz="35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160125159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
          <p:cNvSpPr/>
          <p:nvPr/>
        </p:nvSpPr>
        <p:spPr>
          <a:xfrm>
            <a:off x="114300" y="1371600"/>
            <a:ext cx="8915399" cy="535531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381000" lvl="0" indent="-381000">
              <a:buSzPct val="100000"/>
              <a:buFont typeface="Arial"/>
              <a:buChar char="•"/>
              <a:defRPr>
                <a:solidFill>
                  <a:srgbClr val="000000"/>
                </a:solidFill>
              </a:defRPr>
            </a:pPr>
            <a:r>
              <a:rPr lang="en-AU" sz="1900" dirty="0" smtClean="0">
                <a:solidFill>
                  <a:srgbClr val="002060"/>
                </a:solidFill>
                <a:latin typeface="Arial"/>
                <a:ea typeface="Arial"/>
                <a:cs typeface="Arial"/>
                <a:sym typeface="Arial"/>
              </a:rPr>
              <a:t>Created to </a:t>
            </a:r>
            <a:r>
              <a:rPr lang="en-AU" sz="1900" dirty="0">
                <a:solidFill>
                  <a:srgbClr val="002060"/>
                </a:solidFill>
                <a:latin typeface="Arial"/>
                <a:ea typeface="Arial"/>
                <a:cs typeface="Arial"/>
                <a:sym typeface="Arial"/>
              </a:rPr>
              <a:t>advance </a:t>
            </a:r>
            <a:r>
              <a:rPr lang="en-AU" sz="1900" dirty="0" smtClean="0">
                <a:solidFill>
                  <a:srgbClr val="002060"/>
                </a:solidFill>
                <a:latin typeface="Arial"/>
                <a:ea typeface="Arial"/>
                <a:cs typeface="Arial"/>
                <a:sym typeface="Arial"/>
              </a:rPr>
              <a:t>CEOS involvement in developing the </a:t>
            </a:r>
            <a:r>
              <a:rPr lang="en-AU" sz="1900" dirty="0">
                <a:solidFill>
                  <a:srgbClr val="002060"/>
                </a:solidFill>
                <a:latin typeface="Arial"/>
                <a:ea typeface="Arial"/>
                <a:cs typeface="Arial"/>
                <a:sym typeface="Arial"/>
              </a:rPr>
              <a:t>Integrated Global Observing System </a:t>
            </a:r>
            <a:r>
              <a:rPr lang="en-AU" sz="1900" dirty="0" smtClean="0">
                <a:solidFill>
                  <a:srgbClr val="002060"/>
                </a:solidFill>
                <a:latin typeface="Arial"/>
                <a:ea typeface="Arial"/>
                <a:cs typeface="Arial"/>
                <a:sym typeface="Arial"/>
              </a:rPr>
              <a:t>(1996) </a:t>
            </a:r>
          </a:p>
          <a:p>
            <a:pPr marL="381000" lvl="0" indent="-381000">
              <a:buSzPct val="100000"/>
              <a:buFont typeface="Arial"/>
              <a:buChar char="•"/>
              <a:defRPr>
                <a:solidFill>
                  <a:srgbClr val="000000"/>
                </a:solidFill>
              </a:defRPr>
            </a:pPr>
            <a:endParaRPr lang="en-AU" sz="1900" dirty="0" smtClean="0">
              <a:solidFill>
                <a:srgbClr val="002060"/>
              </a:solidFill>
              <a:latin typeface="Arial"/>
              <a:ea typeface="Arial"/>
              <a:cs typeface="Arial"/>
              <a:sym typeface="Arial"/>
            </a:endParaRPr>
          </a:p>
          <a:p>
            <a:pPr marL="381000" indent="-381000">
              <a:buSzPct val="100000"/>
              <a:buFont typeface="Arial"/>
              <a:buChar char="•"/>
              <a:defRPr>
                <a:solidFill>
                  <a:srgbClr val="000000"/>
                </a:solidFill>
              </a:defRPr>
            </a:pPr>
            <a:r>
              <a:rPr lang="en-AU" sz="1900" dirty="0">
                <a:solidFill>
                  <a:srgbClr val="002060"/>
                </a:solidFill>
                <a:latin typeface="Arial"/>
                <a:ea typeface="Arial"/>
                <a:cs typeface="Arial"/>
                <a:sym typeface="Arial"/>
              </a:rPr>
              <a:t>Comprised primarily of CEOS Member Principals </a:t>
            </a:r>
            <a:r>
              <a:rPr lang="en-AU" sz="1900" dirty="0" smtClean="0">
                <a:solidFill>
                  <a:srgbClr val="002060"/>
                </a:solidFill>
                <a:latin typeface="Arial"/>
                <a:ea typeface="Arial"/>
                <a:cs typeface="Arial"/>
                <a:sym typeface="Arial"/>
              </a:rPr>
              <a:t>(</a:t>
            </a:r>
            <a:r>
              <a:rPr lang="uk-UA" sz="1900" dirty="0" smtClean="0">
                <a:solidFill>
                  <a:srgbClr val="002060"/>
                </a:solidFill>
                <a:latin typeface="Arial"/>
                <a:ea typeface="Arial"/>
                <a:cs typeface="Arial"/>
                <a:sym typeface="Arial"/>
              </a:rPr>
              <a:t>&amp;</a:t>
            </a:r>
            <a:r>
              <a:rPr lang="en-AU" sz="1900" dirty="0" smtClean="0">
                <a:solidFill>
                  <a:srgbClr val="002060"/>
                </a:solidFill>
                <a:latin typeface="Arial"/>
                <a:ea typeface="Arial"/>
                <a:cs typeface="Arial"/>
                <a:sym typeface="Arial"/>
              </a:rPr>
              <a:t> </a:t>
            </a:r>
            <a:r>
              <a:rPr lang="en-AU" sz="1900" dirty="0">
                <a:solidFill>
                  <a:srgbClr val="002060"/>
                </a:solidFill>
                <a:latin typeface="Arial"/>
                <a:ea typeface="Arial"/>
                <a:cs typeface="Arial"/>
                <a:sym typeface="Arial"/>
              </a:rPr>
              <a:t>some CEOS Associate Principals with the authority to commit Agency support to initiatives</a:t>
            </a:r>
            <a:r>
              <a:rPr lang="en-AU" sz="1900" dirty="0" smtClean="0">
                <a:solidFill>
                  <a:srgbClr val="002060"/>
                </a:solidFill>
                <a:latin typeface="Arial"/>
                <a:ea typeface="Arial"/>
                <a:cs typeface="Arial"/>
                <a:sym typeface="Arial"/>
              </a:rPr>
              <a:t>)</a:t>
            </a:r>
            <a:endParaRPr lang="en-AU" sz="19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19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r>
              <a:rPr lang="en-AU" sz="1900" dirty="0">
                <a:solidFill>
                  <a:srgbClr val="002060"/>
                </a:solidFill>
                <a:latin typeface="Arial"/>
                <a:ea typeface="Arial"/>
                <a:cs typeface="Arial"/>
                <a:sym typeface="Arial"/>
              </a:rPr>
              <a:t>Plays a central role in </a:t>
            </a:r>
            <a:r>
              <a:rPr lang="en-AU" sz="1900" dirty="0" smtClean="0">
                <a:solidFill>
                  <a:srgbClr val="002060"/>
                </a:solidFill>
                <a:latin typeface="Arial"/>
                <a:ea typeface="Arial"/>
                <a:cs typeface="Arial"/>
                <a:sym typeface="Arial"/>
              </a:rPr>
              <a:t>coordinating </a:t>
            </a:r>
            <a:r>
              <a:rPr lang="en-AU" sz="1900" dirty="0" smtClean="0">
                <a:solidFill>
                  <a:srgbClr val="002060"/>
                </a:solidFill>
                <a:latin typeface="Arial"/>
                <a:ea typeface="Arial"/>
                <a:cs typeface="Arial"/>
                <a:sym typeface="Arial"/>
              </a:rPr>
              <a:t>CEOS Agency </a:t>
            </a:r>
            <a:r>
              <a:rPr lang="en-AU" sz="1900" dirty="0" smtClean="0">
                <a:solidFill>
                  <a:srgbClr val="002060"/>
                </a:solidFill>
                <a:latin typeface="Arial"/>
                <a:ea typeface="Arial"/>
                <a:cs typeface="Arial"/>
                <a:sym typeface="Arial"/>
              </a:rPr>
              <a:t>missions in </a:t>
            </a:r>
            <a:r>
              <a:rPr lang="en-AU" sz="1900" dirty="0">
                <a:solidFill>
                  <a:srgbClr val="002060"/>
                </a:solidFill>
                <a:latin typeface="Arial"/>
                <a:ea typeface="Arial"/>
                <a:cs typeface="Arial"/>
                <a:sym typeface="Arial"/>
              </a:rPr>
              <a:t>support of GEO, GCOS, WMO, UNFCCC, etc.</a:t>
            </a:r>
          </a:p>
          <a:p>
            <a:pPr marL="381000" lvl="0" indent="-381000">
              <a:buSzPct val="100000"/>
              <a:buFont typeface="Arial"/>
              <a:buChar char="•"/>
              <a:defRPr>
                <a:solidFill>
                  <a:srgbClr val="000000"/>
                </a:solidFill>
              </a:defRPr>
            </a:pPr>
            <a:endParaRPr lang="en-AU" sz="1900" dirty="0" smtClean="0">
              <a:solidFill>
                <a:srgbClr val="002060"/>
              </a:solidFill>
              <a:latin typeface="Arial"/>
              <a:ea typeface="Arial"/>
              <a:cs typeface="Arial"/>
              <a:sym typeface="Arial"/>
            </a:endParaRPr>
          </a:p>
          <a:p>
            <a:pPr marL="381000" indent="-381000">
              <a:buSzPct val="100000"/>
              <a:buFont typeface="Arial"/>
              <a:buChar char="•"/>
              <a:defRPr>
                <a:solidFill>
                  <a:srgbClr val="000000"/>
                </a:solidFill>
              </a:defRPr>
            </a:pPr>
            <a:r>
              <a:rPr lang="en-AU" sz="1900" dirty="0" smtClean="0">
                <a:solidFill>
                  <a:srgbClr val="002060"/>
                </a:solidFill>
                <a:latin typeface="Arial"/>
                <a:ea typeface="Arial"/>
                <a:cs typeface="Arial"/>
                <a:sym typeface="Arial"/>
              </a:rPr>
              <a:t>Provides </a:t>
            </a:r>
            <a:r>
              <a:rPr lang="en-AU" sz="1900" dirty="0">
                <a:solidFill>
                  <a:srgbClr val="002060"/>
                </a:solidFill>
                <a:latin typeface="Arial"/>
                <a:ea typeface="Arial"/>
                <a:cs typeface="Arial"/>
                <a:sym typeface="Arial"/>
              </a:rPr>
              <a:t>strategic </a:t>
            </a:r>
            <a:r>
              <a:rPr lang="en-AU" sz="1900" dirty="0" smtClean="0">
                <a:solidFill>
                  <a:srgbClr val="002060"/>
                </a:solidFill>
                <a:latin typeface="Arial"/>
                <a:ea typeface="Arial"/>
                <a:cs typeface="Arial"/>
                <a:sym typeface="Arial"/>
              </a:rPr>
              <a:t>guidance </a:t>
            </a:r>
            <a:r>
              <a:rPr lang="uk-UA" sz="1900" dirty="0" smtClean="0">
                <a:solidFill>
                  <a:srgbClr val="002060"/>
                </a:solidFill>
                <a:latin typeface="Arial"/>
                <a:ea typeface="Arial"/>
                <a:cs typeface="Arial"/>
                <a:sym typeface="Arial"/>
              </a:rPr>
              <a:t>&amp;</a:t>
            </a:r>
            <a:r>
              <a:rPr lang="en-AU" sz="1900" dirty="0" smtClean="0">
                <a:solidFill>
                  <a:srgbClr val="002060"/>
                </a:solidFill>
                <a:latin typeface="Arial"/>
                <a:ea typeface="Arial"/>
                <a:cs typeface="Arial"/>
                <a:sym typeface="Arial"/>
              </a:rPr>
              <a:t> direction on the implementation of CEOS activities </a:t>
            </a:r>
            <a:r>
              <a:rPr lang="en-AU" sz="1900" dirty="0">
                <a:solidFill>
                  <a:srgbClr val="002060"/>
                </a:solidFill>
                <a:latin typeface="Arial"/>
                <a:ea typeface="Arial"/>
                <a:cs typeface="Arial"/>
                <a:sym typeface="Arial"/>
              </a:rPr>
              <a:t>related to </a:t>
            </a:r>
            <a:r>
              <a:rPr lang="en-AU" sz="1900" dirty="0" smtClean="0">
                <a:solidFill>
                  <a:srgbClr val="002060"/>
                </a:solidFill>
                <a:latin typeface="Arial"/>
                <a:ea typeface="Arial"/>
                <a:cs typeface="Arial"/>
                <a:sym typeface="Arial"/>
              </a:rPr>
              <a:t>established priorities</a:t>
            </a:r>
            <a:r>
              <a:rPr lang="en-AU" sz="1900" dirty="0">
                <a:solidFill>
                  <a:srgbClr val="002060"/>
                </a:solidFill>
                <a:latin typeface="Arial"/>
                <a:ea typeface="Arial"/>
                <a:cs typeface="Arial"/>
                <a:sym typeface="Arial"/>
              </a:rPr>
              <a:t>, commitments, </a:t>
            </a:r>
            <a:r>
              <a:rPr lang="uk-UA" sz="1900" dirty="0" smtClean="0">
                <a:solidFill>
                  <a:srgbClr val="002060"/>
                </a:solidFill>
                <a:latin typeface="Arial"/>
                <a:ea typeface="Arial"/>
                <a:cs typeface="Arial"/>
                <a:sym typeface="Arial"/>
              </a:rPr>
              <a:t>&amp;</a:t>
            </a:r>
            <a:r>
              <a:rPr lang="en-AU" sz="1900" dirty="0" smtClean="0">
                <a:solidFill>
                  <a:srgbClr val="002060"/>
                </a:solidFill>
                <a:latin typeface="Arial"/>
                <a:ea typeface="Arial"/>
                <a:cs typeface="Arial"/>
                <a:sym typeface="Arial"/>
              </a:rPr>
              <a:t> partnerships</a:t>
            </a:r>
            <a:endParaRPr lang="en-AU" sz="19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19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r>
              <a:rPr lang="en-AU" sz="1900" dirty="0" smtClean="0">
                <a:solidFill>
                  <a:srgbClr val="002060"/>
                </a:solidFill>
                <a:latin typeface="Arial"/>
                <a:ea typeface="Arial"/>
                <a:cs typeface="Arial"/>
                <a:sym typeface="Arial"/>
              </a:rPr>
              <a:t>Leads </a:t>
            </a:r>
            <a:r>
              <a:rPr lang="en-AU" sz="1900" dirty="0">
                <a:solidFill>
                  <a:srgbClr val="002060"/>
                </a:solidFill>
                <a:latin typeface="Arial"/>
                <a:ea typeface="Arial"/>
                <a:cs typeface="Arial"/>
                <a:sym typeface="Arial"/>
              </a:rPr>
              <a:t>CEOS </a:t>
            </a:r>
            <a:r>
              <a:rPr lang="en-AU" sz="1900" dirty="0" smtClean="0">
                <a:solidFill>
                  <a:srgbClr val="002060"/>
                </a:solidFill>
                <a:latin typeface="Arial"/>
                <a:ea typeface="Arial"/>
                <a:cs typeface="Arial"/>
                <a:sym typeface="Arial"/>
              </a:rPr>
              <a:t>interactions </a:t>
            </a:r>
            <a:r>
              <a:rPr lang="en-AU" sz="1900" dirty="0">
                <a:solidFill>
                  <a:srgbClr val="002060"/>
                </a:solidFill>
                <a:latin typeface="Arial"/>
                <a:ea typeface="Arial"/>
                <a:cs typeface="Arial"/>
                <a:sym typeface="Arial"/>
              </a:rPr>
              <a:t>with </a:t>
            </a:r>
            <a:r>
              <a:rPr lang="en-AU" sz="1900" dirty="0" smtClean="0">
                <a:solidFill>
                  <a:srgbClr val="002060"/>
                </a:solidFill>
                <a:latin typeface="Arial"/>
                <a:ea typeface="Arial"/>
                <a:cs typeface="Arial"/>
                <a:sym typeface="Arial"/>
              </a:rPr>
              <a:t>(</a:t>
            </a:r>
            <a:r>
              <a:rPr lang="uk-UA" sz="1900" dirty="0" smtClean="0">
                <a:solidFill>
                  <a:srgbClr val="002060"/>
                </a:solidFill>
                <a:latin typeface="Arial"/>
                <a:ea typeface="Arial"/>
                <a:cs typeface="Arial"/>
                <a:sym typeface="Arial"/>
              </a:rPr>
              <a:t>&amp;</a:t>
            </a:r>
            <a:r>
              <a:rPr lang="en-AU" sz="1900" dirty="0" smtClean="0">
                <a:solidFill>
                  <a:srgbClr val="002060"/>
                </a:solidFill>
                <a:latin typeface="Arial"/>
                <a:ea typeface="Arial"/>
                <a:cs typeface="Arial"/>
                <a:sym typeface="Arial"/>
              </a:rPr>
              <a:t> strengthens linkages to) GEO </a:t>
            </a:r>
            <a:r>
              <a:rPr lang="uk-UA" sz="1900" dirty="0" smtClean="0">
                <a:solidFill>
                  <a:srgbClr val="002060"/>
                </a:solidFill>
                <a:latin typeface="Arial"/>
                <a:ea typeface="Arial"/>
                <a:cs typeface="Arial"/>
                <a:sym typeface="Arial"/>
              </a:rPr>
              <a:t>&amp;</a:t>
            </a:r>
            <a:r>
              <a:rPr lang="en-AU" sz="1900" dirty="0" smtClean="0">
                <a:solidFill>
                  <a:srgbClr val="002060"/>
                </a:solidFill>
                <a:latin typeface="Arial"/>
                <a:ea typeface="Arial"/>
                <a:cs typeface="Arial"/>
                <a:sym typeface="Arial"/>
              </a:rPr>
              <a:t> the implementation of the </a:t>
            </a:r>
            <a:r>
              <a:rPr lang="en-AU" sz="1900" dirty="0">
                <a:solidFill>
                  <a:srgbClr val="002060"/>
                </a:solidFill>
                <a:latin typeface="Arial"/>
                <a:ea typeface="Arial"/>
                <a:cs typeface="Arial"/>
                <a:sym typeface="Arial"/>
              </a:rPr>
              <a:t>space segment of </a:t>
            </a:r>
            <a:r>
              <a:rPr lang="en-AU" sz="1900" dirty="0" smtClean="0">
                <a:solidFill>
                  <a:srgbClr val="002060"/>
                </a:solidFill>
                <a:latin typeface="Arial"/>
                <a:ea typeface="Arial"/>
                <a:cs typeface="Arial"/>
                <a:sym typeface="Arial"/>
              </a:rPr>
              <a:t>GEOSS</a:t>
            </a:r>
          </a:p>
          <a:p>
            <a:pPr marL="381000" lvl="0" indent="-381000">
              <a:buSzPct val="100000"/>
              <a:buFont typeface="Arial"/>
              <a:buChar char="•"/>
              <a:defRPr>
                <a:solidFill>
                  <a:srgbClr val="000000"/>
                </a:solidFill>
              </a:defRPr>
            </a:pPr>
            <a:endParaRPr lang="en-AU" sz="19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r>
              <a:rPr lang="en-AU" sz="1900" dirty="0" smtClean="0">
                <a:solidFill>
                  <a:srgbClr val="002060"/>
                </a:solidFill>
                <a:latin typeface="Arial"/>
                <a:ea typeface="Arial"/>
                <a:cs typeface="Arial"/>
                <a:sym typeface="Arial"/>
              </a:rPr>
              <a:t>Oversees CEOS </a:t>
            </a:r>
            <a:r>
              <a:rPr lang="en-AU" sz="1900" dirty="0">
                <a:solidFill>
                  <a:srgbClr val="002060"/>
                </a:solidFill>
                <a:latin typeface="Arial"/>
                <a:ea typeface="Arial"/>
                <a:cs typeface="Arial"/>
                <a:sym typeface="Arial"/>
              </a:rPr>
              <a:t>Virtual </a:t>
            </a:r>
            <a:r>
              <a:rPr lang="en-AU" sz="1900" dirty="0" smtClean="0">
                <a:solidFill>
                  <a:srgbClr val="002060"/>
                </a:solidFill>
                <a:latin typeface="Arial"/>
                <a:ea typeface="Arial"/>
                <a:cs typeface="Arial"/>
                <a:sym typeface="Arial"/>
              </a:rPr>
              <a:t>Constellation activities</a:t>
            </a:r>
            <a:r>
              <a:rPr lang="en-AU" sz="1900" dirty="0">
                <a:solidFill>
                  <a:srgbClr val="002060"/>
                </a:solidFill>
                <a:latin typeface="Arial"/>
                <a:ea typeface="Arial"/>
                <a:cs typeface="Arial"/>
                <a:sym typeface="Arial"/>
              </a:rPr>
              <a:t> </a:t>
            </a:r>
            <a:endParaRPr lang="en-AU" sz="19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19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r>
              <a:rPr lang="en-AU" sz="1900" dirty="0" smtClean="0">
                <a:solidFill>
                  <a:srgbClr val="002060"/>
                </a:solidFill>
                <a:latin typeface="Arial"/>
                <a:ea typeface="Arial"/>
                <a:cs typeface="Arial"/>
                <a:sym typeface="Arial"/>
              </a:rPr>
              <a:t>Works to improves </a:t>
            </a:r>
            <a:r>
              <a:rPr lang="en-AU" sz="1900" dirty="0" smtClean="0">
                <a:solidFill>
                  <a:srgbClr val="002060"/>
                </a:solidFill>
                <a:latin typeface="Arial"/>
                <a:ea typeface="Arial"/>
                <a:cs typeface="Arial"/>
                <a:sym typeface="Arial"/>
              </a:rPr>
              <a:t>research </a:t>
            </a:r>
            <a:r>
              <a:rPr lang="uk-UA" sz="1900" dirty="0" smtClean="0">
                <a:solidFill>
                  <a:srgbClr val="002060"/>
                </a:solidFill>
                <a:latin typeface="Arial"/>
                <a:ea typeface="Arial"/>
                <a:cs typeface="Arial"/>
                <a:sym typeface="Arial"/>
              </a:rPr>
              <a:t>&amp;</a:t>
            </a:r>
            <a:r>
              <a:rPr lang="en-AU" sz="1900" dirty="0" smtClean="0">
                <a:solidFill>
                  <a:srgbClr val="002060"/>
                </a:solidFill>
                <a:latin typeface="Arial"/>
                <a:ea typeface="Arial"/>
                <a:cs typeface="Arial"/>
                <a:sym typeface="Arial"/>
              </a:rPr>
              <a:t> operational satellite community synergies</a:t>
            </a:r>
            <a:endParaRPr lang="en-AU" sz="1900" dirty="0">
              <a:solidFill>
                <a:srgbClr val="002060"/>
              </a:solidFill>
              <a:latin typeface="Arial"/>
              <a:ea typeface="Arial"/>
              <a:cs typeface="Arial"/>
              <a:sym typeface="Arial"/>
            </a:endParaRPr>
          </a:p>
        </p:txBody>
      </p:sp>
      <p:sp>
        <p:nvSpPr>
          <p:cNvPr id="5" name="Shape 11"/>
          <p:cNvSpPr/>
          <p:nvPr/>
        </p:nvSpPr>
        <p:spPr>
          <a:xfrm>
            <a:off x="0" y="228600"/>
            <a:ext cx="91440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smtClean="0">
                <a:solidFill>
                  <a:srgbClr val="FFFFFF"/>
                </a:solidFill>
                <a:latin typeface="Arial Bold"/>
                <a:ea typeface="Arial Bold"/>
                <a:cs typeface="Arial Bold"/>
                <a:sym typeface="Arial Bold"/>
              </a:rPr>
              <a:t>Strategic </a:t>
            </a:r>
            <a:r>
              <a:rPr lang="en-AU" sz="2800" smtClean="0">
                <a:solidFill>
                  <a:srgbClr val="FFFFFF"/>
                </a:solidFill>
                <a:latin typeface="Arial Bold"/>
                <a:ea typeface="Arial Bold"/>
                <a:cs typeface="Arial Bold"/>
                <a:sym typeface="Arial Bold"/>
              </a:rPr>
              <a:t>Implementation Team</a:t>
            </a:r>
            <a:endParaRPr lang="en-AU" sz="28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577077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
          <p:cNvSpPr/>
          <p:nvPr/>
        </p:nvSpPr>
        <p:spPr>
          <a:xfrm>
            <a:off x="304800" y="1304865"/>
            <a:ext cx="8458200" cy="501675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buSzPct val="100000"/>
              <a:defRPr>
                <a:solidFill>
                  <a:srgbClr val="000000"/>
                </a:solidFill>
              </a:defRPr>
            </a:pPr>
            <a:r>
              <a:rPr lang="en-AU" sz="2000" dirty="0" smtClean="0">
                <a:solidFill>
                  <a:srgbClr val="002060"/>
                </a:solidFill>
                <a:latin typeface="Arial"/>
                <a:ea typeface="Arial"/>
                <a:cs typeface="Arial"/>
                <a:sym typeface="Arial"/>
              </a:rPr>
              <a:t>A set of space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ground segment capabilities operating in a coordinated manner to meet a combined/common set of EO requirements, aiming to:</a:t>
            </a:r>
          </a:p>
          <a:p>
            <a:pPr lvl="0">
              <a:buSzPct val="100000"/>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r>
              <a:rPr lang="en-AU" sz="2000" dirty="0" smtClean="0">
                <a:solidFill>
                  <a:srgbClr val="002060"/>
                </a:solidFill>
                <a:latin typeface="Arial"/>
                <a:ea typeface="Arial"/>
                <a:cs typeface="Arial"/>
                <a:sym typeface="Arial"/>
              </a:rPr>
              <a:t>Demonstrate </a:t>
            </a:r>
            <a:r>
              <a:rPr lang="en-AU" sz="2000" dirty="0">
                <a:solidFill>
                  <a:srgbClr val="002060"/>
                </a:solidFill>
                <a:latin typeface="Arial"/>
                <a:ea typeface="Arial"/>
                <a:cs typeface="Arial"/>
                <a:sym typeface="Arial"/>
              </a:rPr>
              <a:t>the value of collaborative partnerships in addressing key observational </a:t>
            </a:r>
            <a:r>
              <a:rPr lang="en-AU" sz="2000" dirty="0" smtClean="0">
                <a:solidFill>
                  <a:srgbClr val="002060"/>
                </a:solidFill>
                <a:latin typeface="Arial"/>
                <a:ea typeface="Arial"/>
                <a:cs typeface="Arial"/>
                <a:sym typeface="Arial"/>
              </a:rPr>
              <a:t>gaps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bridge multiple </a:t>
            </a:r>
            <a:r>
              <a:rPr lang="en-AU" sz="2000" dirty="0">
                <a:solidFill>
                  <a:srgbClr val="002060"/>
                </a:solidFill>
                <a:latin typeface="Arial"/>
                <a:ea typeface="Arial"/>
                <a:cs typeface="Arial"/>
                <a:sym typeface="Arial"/>
              </a:rPr>
              <a:t>GEO Societal Benefit Areas while maintaining the independence of individual contributions</a:t>
            </a:r>
          </a:p>
          <a:p>
            <a:pPr lvl="0">
              <a:buSzPct val="100000"/>
              <a:defRPr>
                <a:solidFill>
                  <a:srgbClr val="000000"/>
                </a:solidFill>
              </a:defRPr>
            </a:pPr>
            <a:endParaRPr lang="en-AU" sz="20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r>
              <a:rPr lang="en-AU" sz="2000" dirty="0">
                <a:solidFill>
                  <a:srgbClr val="002060"/>
                </a:solidFill>
                <a:latin typeface="Arial"/>
                <a:ea typeface="Arial"/>
                <a:cs typeface="Arial"/>
                <a:sym typeface="Arial"/>
              </a:rPr>
              <a:t>Focus dialogue from “all </a:t>
            </a:r>
            <a:r>
              <a:rPr lang="en-AU" sz="2000" dirty="0" smtClean="0">
                <a:solidFill>
                  <a:srgbClr val="002060"/>
                </a:solidFill>
                <a:latin typeface="Arial"/>
                <a:ea typeface="Arial"/>
                <a:cs typeface="Arial"/>
                <a:sym typeface="Arial"/>
              </a:rPr>
              <a:t>topics, all </a:t>
            </a:r>
            <a:r>
              <a:rPr lang="en-AU" sz="2000" dirty="0">
                <a:solidFill>
                  <a:srgbClr val="002060"/>
                </a:solidFill>
                <a:latin typeface="Arial"/>
                <a:ea typeface="Arial"/>
                <a:cs typeface="Arial"/>
                <a:sym typeface="Arial"/>
              </a:rPr>
              <a:t>agencies” to </a:t>
            </a:r>
            <a:r>
              <a:rPr lang="en-AU" sz="2000" dirty="0" smtClean="0">
                <a:solidFill>
                  <a:srgbClr val="002060"/>
                </a:solidFill>
                <a:latin typeface="Arial"/>
                <a:ea typeface="Arial"/>
                <a:cs typeface="Arial"/>
                <a:sym typeface="Arial"/>
              </a:rPr>
              <a:t>small, specialized </a:t>
            </a:r>
            <a:r>
              <a:rPr lang="en-AU" sz="2000" dirty="0">
                <a:solidFill>
                  <a:srgbClr val="002060"/>
                </a:solidFill>
                <a:latin typeface="Arial"/>
                <a:ea typeface="Arial"/>
                <a:cs typeface="Arial"/>
                <a:sym typeface="Arial"/>
              </a:rPr>
              <a:t>groups</a:t>
            </a: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r>
              <a:rPr lang="en-AU" sz="2000" dirty="0" smtClean="0">
                <a:solidFill>
                  <a:srgbClr val="002060"/>
                </a:solidFill>
                <a:latin typeface="Arial"/>
                <a:ea typeface="Arial"/>
                <a:cs typeface="Arial"/>
                <a:sym typeface="Arial"/>
              </a:rPr>
              <a:t>Provide guidance on the </a:t>
            </a:r>
            <a:r>
              <a:rPr lang="en-AU" sz="2000" dirty="0">
                <a:solidFill>
                  <a:srgbClr val="002060"/>
                </a:solidFill>
                <a:latin typeface="Arial"/>
                <a:ea typeface="Arial"/>
                <a:cs typeface="Arial"/>
                <a:sym typeface="Arial"/>
              </a:rPr>
              <a:t>design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development of future systems to meet the broad spectrum of EO </a:t>
            </a:r>
            <a:r>
              <a:rPr lang="en-AU" sz="2000" dirty="0" smtClean="0">
                <a:solidFill>
                  <a:srgbClr val="002060"/>
                </a:solidFill>
                <a:latin typeface="Arial"/>
                <a:ea typeface="Arial"/>
                <a:cs typeface="Arial"/>
                <a:sym typeface="Arial"/>
              </a:rPr>
              <a:t>requirements:</a:t>
            </a: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a:p>
            <a:pPr marL="838200" lvl="1" indent="-381000">
              <a:buSzPct val="100000"/>
              <a:buFont typeface="Wingdings" charset="2"/>
              <a:buChar char="Ø"/>
              <a:defRPr>
                <a:solidFill>
                  <a:srgbClr val="000000"/>
                </a:solidFill>
              </a:defRPr>
            </a:pPr>
            <a:r>
              <a:rPr lang="en-AU" sz="2000" dirty="0" smtClean="0">
                <a:solidFill>
                  <a:srgbClr val="002060"/>
                </a:solidFill>
                <a:latin typeface="Arial"/>
                <a:ea typeface="Arial"/>
                <a:cs typeface="Arial"/>
                <a:sym typeface="Arial"/>
              </a:rPr>
              <a:t>Avoiding </a:t>
            </a:r>
            <a:r>
              <a:rPr lang="en-AU" sz="2000" dirty="0">
                <a:solidFill>
                  <a:srgbClr val="002060"/>
                </a:solidFill>
                <a:latin typeface="Arial"/>
                <a:ea typeface="Arial"/>
                <a:cs typeface="Arial"/>
                <a:sym typeface="Arial"/>
              </a:rPr>
              <a:t>duplication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overlap in EO efforts</a:t>
            </a:r>
          </a:p>
          <a:p>
            <a:pPr marL="838200" lvl="1" indent="-381000">
              <a:buSzPct val="100000"/>
              <a:buFont typeface="Wingdings" charset="2"/>
              <a:buChar char="Ø"/>
              <a:defRPr>
                <a:solidFill>
                  <a:srgbClr val="000000"/>
                </a:solidFill>
              </a:defRPr>
            </a:pPr>
            <a:r>
              <a:rPr lang="en-AU" sz="2000" dirty="0" smtClean="0">
                <a:solidFill>
                  <a:srgbClr val="002060"/>
                </a:solidFill>
                <a:latin typeface="Arial"/>
                <a:ea typeface="Arial"/>
                <a:cs typeface="Arial"/>
                <a:sym typeface="Arial"/>
              </a:rPr>
              <a:t>Closing </a:t>
            </a:r>
            <a:r>
              <a:rPr lang="en-AU" sz="2000" dirty="0">
                <a:solidFill>
                  <a:srgbClr val="002060"/>
                </a:solidFill>
                <a:latin typeface="Arial"/>
                <a:ea typeface="Arial"/>
                <a:cs typeface="Arial"/>
                <a:sym typeface="Arial"/>
              </a:rPr>
              <a:t>information gaps for GEO SBAs</a:t>
            </a:r>
          </a:p>
          <a:p>
            <a:pPr marL="838200" lvl="1" indent="-381000">
              <a:buSzPct val="100000"/>
              <a:buFont typeface="Wingdings" charset="2"/>
              <a:buChar char="Ø"/>
              <a:defRPr>
                <a:solidFill>
                  <a:srgbClr val="000000"/>
                </a:solidFill>
              </a:defRPr>
            </a:pPr>
            <a:r>
              <a:rPr lang="en-AU" sz="2000" dirty="0" smtClean="0">
                <a:solidFill>
                  <a:srgbClr val="002060"/>
                </a:solidFill>
                <a:latin typeface="Arial"/>
                <a:ea typeface="Arial"/>
                <a:cs typeface="Arial"/>
                <a:sym typeface="Arial"/>
              </a:rPr>
              <a:t>Establishing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sustaining </a:t>
            </a:r>
            <a:r>
              <a:rPr lang="en-AU" sz="2000" dirty="0">
                <a:solidFill>
                  <a:srgbClr val="002060"/>
                </a:solidFill>
                <a:latin typeface="Arial"/>
                <a:ea typeface="Arial"/>
                <a:cs typeface="Arial"/>
                <a:sym typeface="Arial"/>
              </a:rPr>
              <a:t>global EO coverage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data availability</a:t>
            </a:r>
          </a:p>
        </p:txBody>
      </p:sp>
      <p:sp>
        <p:nvSpPr>
          <p:cNvPr id="9" name="Shape 11"/>
          <p:cNvSpPr/>
          <p:nvPr/>
        </p:nvSpPr>
        <p:spPr>
          <a:xfrm>
            <a:off x="0" y="228600"/>
            <a:ext cx="91440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Virtual Constellations</a:t>
            </a:r>
            <a:endParaRPr lang="en-AU" sz="28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7795956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
          <p:cNvSpPr/>
          <p:nvPr/>
        </p:nvSpPr>
        <p:spPr>
          <a:xfrm>
            <a:off x="381000" y="1600200"/>
            <a:ext cx="8382000" cy="501675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buSzPct val="100000"/>
              <a:defRPr>
                <a:solidFill>
                  <a:srgbClr val="000000"/>
                </a:solidFill>
              </a:defRPr>
            </a:pPr>
            <a:r>
              <a:rPr lang="en-AU" sz="2000" dirty="0" smtClean="0">
                <a:solidFill>
                  <a:srgbClr val="002060"/>
                </a:solidFill>
                <a:latin typeface="Arial"/>
                <a:ea typeface="Arial"/>
                <a:cs typeface="Arial"/>
                <a:sym typeface="Arial"/>
              </a:rPr>
              <a:t>Current CEOS Virtual Constellations include: </a:t>
            </a:r>
          </a:p>
          <a:p>
            <a:pPr lvl="0">
              <a:buSzPct val="100000"/>
              <a:defRPr>
                <a:solidFill>
                  <a:srgbClr val="000000"/>
                </a:solidFill>
              </a:defRPr>
            </a:pPr>
            <a:endParaRPr lang="en-AU" sz="2000" dirty="0">
              <a:solidFill>
                <a:srgbClr val="002060"/>
              </a:solidFill>
              <a:latin typeface="Arial"/>
              <a:ea typeface="Arial"/>
              <a:cs typeface="Arial"/>
              <a:sym typeface="Arial"/>
            </a:endParaRPr>
          </a:p>
          <a:p>
            <a:pPr marL="342900" indent="-342900" fontAlgn="base">
              <a:buFont typeface="Arial" charset="0"/>
              <a:buChar char="•"/>
            </a:pPr>
            <a:r>
              <a:rPr lang="en-AU" sz="2000" dirty="0" smtClean="0">
                <a:hlinkClick r:id="rId3"/>
              </a:rPr>
              <a:t>Atmospheric </a:t>
            </a:r>
            <a:r>
              <a:rPr lang="en-AU" sz="2000" dirty="0">
                <a:hlinkClick r:id="rId3"/>
              </a:rPr>
              <a:t>Composition</a:t>
            </a:r>
            <a:r>
              <a:rPr lang="en-AU" sz="2000" dirty="0"/>
              <a:t> (</a:t>
            </a:r>
            <a:r>
              <a:rPr lang="en-AU" sz="2000" dirty="0" smtClean="0"/>
              <a:t>AC-VC)</a:t>
            </a:r>
          </a:p>
          <a:p>
            <a:pPr marL="342900" indent="-342900" fontAlgn="base">
              <a:buFont typeface="Arial" charset="0"/>
              <a:buChar char="•"/>
            </a:pPr>
            <a:endParaRPr lang="en-AU" sz="2000" dirty="0" smtClean="0"/>
          </a:p>
          <a:p>
            <a:pPr marL="342900" indent="-342900" fontAlgn="base">
              <a:buFont typeface="Arial" charset="0"/>
              <a:buChar char="•"/>
            </a:pPr>
            <a:r>
              <a:rPr lang="en-AU" sz="2000" dirty="0" smtClean="0">
                <a:hlinkClick r:id="rId4"/>
              </a:rPr>
              <a:t>Land </a:t>
            </a:r>
            <a:r>
              <a:rPr lang="en-AU" sz="2000" dirty="0">
                <a:hlinkClick r:id="rId4"/>
              </a:rPr>
              <a:t>Surface Imaging</a:t>
            </a:r>
            <a:r>
              <a:rPr lang="en-AU" sz="2000" dirty="0"/>
              <a:t> (</a:t>
            </a:r>
            <a:r>
              <a:rPr lang="en-AU" sz="2000" dirty="0" smtClean="0"/>
              <a:t>LSI-VC)</a:t>
            </a:r>
          </a:p>
          <a:p>
            <a:pPr marL="342900" indent="-342900" fontAlgn="base">
              <a:buFont typeface="Arial" charset="0"/>
              <a:buChar char="•"/>
            </a:pPr>
            <a:endParaRPr lang="en-AU" sz="2000" dirty="0" smtClean="0"/>
          </a:p>
          <a:p>
            <a:pPr marL="342900" indent="-342900" fontAlgn="base">
              <a:buFont typeface="Arial" charset="0"/>
              <a:buChar char="•"/>
            </a:pPr>
            <a:r>
              <a:rPr lang="en-AU" sz="2000" dirty="0" smtClean="0">
                <a:hlinkClick r:id="rId5"/>
              </a:rPr>
              <a:t>Ocean </a:t>
            </a:r>
            <a:r>
              <a:rPr lang="en-AU" sz="2000" dirty="0">
                <a:hlinkClick r:id="rId5"/>
              </a:rPr>
              <a:t>Colour Radiometry</a:t>
            </a:r>
            <a:r>
              <a:rPr lang="en-AU" sz="2000" dirty="0"/>
              <a:t> (</a:t>
            </a:r>
            <a:r>
              <a:rPr lang="en-AU" sz="2000" dirty="0" smtClean="0"/>
              <a:t>OCR-VC)</a:t>
            </a:r>
          </a:p>
          <a:p>
            <a:pPr marL="342900" indent="-342900" fontAlgn="base">
              <a:buFont typeface="Arial" charset="0"/>
              <a:buChar char="•"/>
            </a:pPr>
            <a:endParaRPr lang="en-AU" sz="2000" dirty="0" smtClean="0"/>
          </a:p>
          <a:p>
            <a:pPr marL="342900" indent="-342900" fontAlgn="base">
              <a:buFont typeface="Arial" charset="0"/>
              <a:buChar char="•"/>
            </a:pPr>
            <a:r>
              <a:rPr lang="en-AU" sz="2000" dirty="0" smtClean="0">
                <a:hlinkClick r:id="rId6"/>
              </a:rPr>
              <a:t>Ocean </a:t>
            </a:r>
            <a:r>
              <a:rPr lang="en-AU" sz="2000" dirty="0">
                <a:hlinkClick r:id="rId6"/>
              </a:rPr>
              <a:t>Surface Topography</a:t>
            </a:r>
            <a:r>
              <a:rPr lang="en-AU" sz="2000" dirty="0"/>
              <a:t> (</a:t>
            </a:r>
            <a:r>
              <a:rPr lang="en-AU" sz="2000" dirty="0" smtClean="0"/>
              <a:t>OST-VC)</a:t>
            </a:r>
          </a:p>
          <a:p>
            <a:pPr marL="342900" indent="-342900" fontAlgn="base">
              <a:buFont typeface="Arial" charset="0"/>
              <a:buChar char="•"/>
            </a:pPr>
            <a:endParaRPr lang="en-AU" sz="2000" dirty="0" smtClean="0"/>
          </a:p>
          <a:p>
            <a:pPr marL="342900" indent="-342900" fontAlgn="base">
              <a:buFont typeface="Arial" charset="0"/>
              <a:buChar char="•"/>
            </a:pPr>
            <a:r>
              <a:rPr lang="en-AU" sz="2000" dirty="0" smtClean="0">
                <a:hlinkClick r:id="rId7"/>
              </a:rPr>
              <a:t>Ocean </a:t>
            </a:r>
            <a:r>
              <a:rPr lang="en-AU" sz="2000" dirty="0">
                <a:hlinkClick r:id="rId7"/>
              </a:rPr>
              <a:t>Surface Vector Wind</a:t>
            </a:r>
            <a:r>
              <a:rPr lang="en-AU" sz="2000" dirty="0"/>
              <a:t> (</a:t>
            </a:r>
            <a:r>
              <a:rPr lang="en-AU" sz="2000" dirty="0" smtClean="0"/>
              <a:t>OSVW-VC)</a:t>
            </a:r>
          </a:p>
          <a:p>
            <a:pPr marL="342900" indent="-342900" fontAlgn="base">
              <a:buFont typeface="Arial" charset="0"/>
              <a:buChar char="•"/>
            </a:pPr>
            <a:endParaRPr lang="en-AU" sz="2000" dirty="0" smtClean="0"/>
          </a:p>
          <a:p>
            <a:pPr marL="342900" indent="-342900" fontAlgn="base">
              <a:buFont typeface="Arial" charset="0"/>
              <a:buChar char="•"/>
            </a:pPr>
            <a:r>
              <a:rPr lang="en-AU" sz="2000" dirty="0" smtClean="0">
                <a:hlinkClick r:id="rId8"/>
              </a:rPr>
              <a:t>Precipitation</a:t>
            </a:r>
            <a:r>
              <a:rPr lang="en-AU" sz="2000" dirty="0"/>
              <a:t> (</a:t>
            </a:r>
            <a:r>
              <a:rPr lang="en-AU" sz="2000" dirty="0" smtClean="0"/>
              <a:t>P-VC)</a:t>
            </a:r>
          </a:p>
          <a:p>
            <a:pPr marL="342900" indent="-342900" fontAlgn="base">
              <a:buFont typeface="Arial" charset="0"/>
              <a:buChar char="•"/>
            </a:pPr>
            <a:endParaRPr lang="en-AU" sz="2000" dirty="0" smtClean="0"/>
          </a:p>
          <a:p>
            <a:pPr marL="342900" indent="-342900" fontAlgn="base">
              <a:buFont typeface="Arial" charset="0"/>
              <a:buChar char="•"/>
            </a:pPr>
            <a:r>
              <a:rPr lang="en-AU" sz="2000" dirty="0" smtClean="0">
                <a:hlinkClick r:id="rId9"/>
              </a:rPr>
              <a:t>Sea </a:t>
            </a:r>
            <a:r>
              <a:rPr lang="en-AU" sz="2000" dirty="0">
                <a:hlinkClick r:id="rId9"/>
              </a:rPr>
              <a:t>Surface Temperature</a:t>
            </a:r>
            <a:r>
              <a:rPr lang="en-AU" sz="2000" dirty="0"/>
              <a:t> (SST-VC)</a:t>
            </a: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9" name="Shape 11"/>
          <p:cNvSpPr/>
          <p:nvPr/>
        </p:nvSpPr>
        <p:spPr>
          <a:xfrm>
            <a:off x="0" y="228600"/>
            <a:ext cx="91440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Virtual Constellations</a:t>
            </a:r>
            <a:endParaRPr lang="en-AU" sz="28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211912695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
          <p:cNvSpPr/>
          <p:nvPr/>
        </p:nvSpPr>
        <p:spPr>
          <a:xfrm>
            <a:off x="0" y="228600"/>
            <a:ext cx="91440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Working Groups</a:t>
            </a:r>
            <a:endParaRPr lang="en-AU" sz="2800" dirty="0" smtClean="0">
              <a:solidFill>
                <a:srgbClr val="FFFFFF"/>
              </a:solidFill>
              <a:latin typeface="Arial Bold"/>
              <a:ea typeface="Arial Bold"/>
              <a:cs typeface="Arial Bold"/>
              <a:sym typeface="Arial Bold"/>
            </a:endParaRPr>
          </a:p>
        </p:txBody>
      </p:sp>
      <p:graphicFrame>
        <p:nvGraphicFramePr>
          <p:cNvPr id="7" name="Table 6"/>
          <p:cNvGraphicFramePr>
            <a:graphicFrameLocks noGrp="1"/>
          </p:cNvGraphicFramePr>
          <p:nvPr>
            <p:extLst>
              <p:ext uri="{D42A27DB-BD31-4B8C-83A1-F6EECF244321}">
                <p14:modId xmlns:p14="http://schemas.microsoft.com/office/powerpoint/2010/main" val="650354546"/>
              </p:ext>
            </p:extLst>
          </p:nvPr>
        </p:nvGraphicFramePr>
        <p:xfrm>
          <a:off x="12357" y="1192427"/>
          <a:ext cx="9144000" cy="5410200"/>
        </p:xfrm>
        <a:graphic>
          <a:graphicData uri="http://schemas.openxmlformats.org/drawingml/2006/table">
            <a:tbl>
              <a:tblPr firstRow="1" bandRow="1">
                <a:tableStyleId>{5940675A-B579-460E-94D1-54222C63F5DA}</a:tableStyleId>
              </a:tblPr>
              <a:tblGrid>
                <a:gridCol w="2730843"/>
                <a:gridCol w="6413157"/>
              </a:tblGrid>
              <a:tr h="1078333">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Working Group on Calibration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Validation</a:t>
                      </a:r>
                    </a:p>
                  </a:txBody>
                  <a:tcPr/>
                </a:tc>
                <a:tc>
                  <a:txBody>
                    <a:bodyPr/>
                    <a:lstStyle/>
                    <a:p>
                      <a:pPr marL="0" marR="0"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Ensure long-term confidence in the accuracy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quality of EO data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products</a:t>
                      </a:r>
                      <a:endParaRPr lang="en-US" sz="2000" dirty="0" smtClean="0">
                        <a:latin typeface="Arial" charset="0"/>
                        <a:ea typeface="Arial" charset="0"/>
                        <a:cs typeface="Arial" charset="0"/>
                      </a:endParaRPr>
                    </a:p>
                    <a:p>
                      <a:pPr algn="l"/>
                      <a:endParaRPr lang="en-US" sz="2000" dirty="0">
                        <a:latin typeface="Arial" charset="0"/>
                        <a:ea typeface="Arial" charset="0"/>
                        <a:cs typeface="Arial" charset="0"/>
                      </a:endParaRPr>
                    </a:p>
                  </a:txBody>
                  <a:tcPr/>
                </a:tc>
              </a:tr>
              <a:tr h="370840">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Working Group on Capacity Building &amp; Data Democracy</a:t>
                      </a:r>
                    </a:p>
                  </a:txBody>
                  <a:tcPr/>
                </a:tc>
                <a:tc>
                  <a:txBody>
                    <a:bodyPr/>
                    <a:lstStyle/>
                    <a:p>
                      <a:pPr marL="0" marR="0" lvl="1"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Increase the capacity of institutions in less developed countries for effective use of EO data for the benefit of society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to achieve sustainable development</a:t>
                      </a:r>
                    </a:p>
                  </a:txBody>
                  <a:tcPr/>
                </a:tc>
              </a:tr>
              <a:tr h="370840">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CEOS/CGMS Working Group on Climate</a:t>
                      </a:r>
                      <a:endParaRPr lang="en-US" sz="2000" dirty="0">
                        <a:latin typeface="Arial" charset="0"/>
                        <a:ea typeface="Arial" charset="0"/>
                        <a:cs typeface="Arial" charset="0"/>
                      </a:endParaRPr>
                    </a:p>
                  </a:txBody>
                  <a:tcPr/>
                </a:tc>
                <a:tc>
                  <a:txBody>
                    <a:bodyPr/>
                    <a:lstStyle/>
                    <a:p>
                      <a:pPr marL="0" marR="0" lvl="1"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Facilitate the use of Essential Climate Variable time-series through coordination of Member</a:t>
                      </a:r>
                      <a:r>
                        <a:rPr lang="en-AU" sz="2000" baseline="0" dirty="0" smtClean="0">
                          <a:solidFill>
                            <a:srgbClr val="002060"/>
                          </a:solidFill>
                          <a:latin typeface="Arial" charset="0"/>
                          <a:ea typeface="Arial" charset="0"/>
                          <a:cs typeface="Arial" charset="0"/>
                          <a:sym typeface="Arial"/>
                        </a:rPr>
                        <a:t> </a:t>
                      </a:r>
                      <a:r>
                        <a:rPr lang="en-AU" sz="2000" dirty="0" smtClean="0">
                          <a:solidFill>
                            <a:srgbClr val="002060"/>
                          </a:solidFill>
                          <a:latin typeface="Arial" charset="0"/>
                          <a:ea typeface="Arial" charset="0"/>
                          <a:cs typeface="Arial" charset="0"/>
                          <a:sym typeface="Arial"/>
                        </a:rPr>
                        <a:t>initiatives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activities</a:t>
                      </a:r>
                    </a:p>
                  </a:txBody>
                  <a:tcPr/>
                </a:tc>
              </a:tr>
              <a:tr h="370840">
                <a:tc>
                  <a:txBody>
                    <a:bodyPr/>
                    <a:lstStyle/>
                    <a:p>
                      <a:pPr marL="0" marR="0" lvl="0"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Working Group on Disasters</a:t>
                      </a:r>
                    </a:p>
                  </a:txBody>
                  <a:tcPr/>
                </a:tc>
                <a:tc>
                  <a:txBody>
                    <a:bodyPr/>
                    <a:lstStyle/>
                    <a:p>
                      <a:pPr marL="0" marR="0" lvl="1"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Increase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strengthen the contribution of EO satellites to the various disaster risk management phases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raise the awareness on the benefits of using satellite EO in all phases of disasters.</a:t>
                      </a:r>
                    </a:p>
                  </a:txBody>
                  <a:tcPr/>
                </a:tc>
              </a:tr>
              <a:tr h="370840">
                <a:tc>
                  <a:txBody>
                    <a:bodyPr/>
                    <a:lstStyle/>
                    <a:p>
                      <a:pPr marL="0" marR="0"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Working Group on Information Systems &amp; Services</a:t>
                      </a:r>
                      <a:endParaRPr lang="en-US" sz="2000" dirty="0" smtClean="0">
                        <a:latin typeface="Arial" charset="0"/>
                        <a:ea typeface="Arial" charset="0"/>
                        <a:cs typeface="Arial" charset="0"/>
                      </a:endParaRPr>
                    </a:p>
                  </a:txBody>
                  <a:tcPr/>
                </a:tc>
                <a:tc>
                  <a:txBody>
                    <a:bodyPr/>
                    <a:lstStyle/>
                    <a:p>
                      <a:pPr marL="0" marR="0" indent="0" algn="l" defTabSz="457200" eaLnBrk="1" fontAlgn="auto" latinLnBrk="0" hangingPunct="1">
                        <a:lnSpc>
                          <a:spcPct val="100000"/>
                        </a:lnSpc>
                        <a:spcBef>
                          <a:spcPts val="600"/>
                        </a:spcBef>
                        <a:spcAft>
                          <a:spcPts val="0"/>
                        </a:spcAft>
                        <a:buClrTx/>
                        <a:buSzTx/>
                        <a:buFontTx/>
                        <a:buNone/>
                        <a:tabLst/>
                        <a:defRPr/>
                      </a:pPr>
                      <a:r>
                        <a:rPr lang="en-AU" sz="2000" dirty="0" smtClean="0">
                          <a:solidFill>
                            <a:srgbClr val="002060"/>
                          </a:solidFill>
                          <a:latin typeface="Arial" charset="0"/>
                          <a:ea typeface="Arial" charset="0"/>
                          <a:cs typeface="Arial" charset="0"/>
                          <a:sym typeface="Arial"/>
                        </a:rPr>
                        <a:t>Coordinate the development of systems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services that manage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supply the data </a:t>
                      </a:r>
                      <a:r>
                        <a:rPr lang="uk-UA" sz="2000" dirty="0" smtClean="0">
                          <a:solidFill>
                            <a:srgbClr val="002060"/>
                          </a:solidFill>
                          <a:latin typeface="Arial" charset="0"/>
                          <a:ea typeface="Arial" charset="0"/>
                          <a:cs typeface="Arial" charset="0"/>
                          <a:sym typeface="Arial"/>
                        </a:rPr>
                        <a:t>&amp;</a:t>
                      </a:r>
                      <a:r>
                        <a:rPr lang="en-AU" sz="2000" dirty="0" smtClean="0">
                          <a:solidFill>
                            <a:srgbClr val="002060"/>
                          </a:solidFill>
                          <a:latin typeface="Arial" charset="0"/>
                          <a:ea typeface="Arial" charset="0"/>
                          <a:cs typeface="Arial" charset="0"/>
                          <a:sym typeface="Arial"/>
                        </a:rPr>
                        <a:t> information from Member missions</a:t>
                      </a:r>
                      <a:endParaRPr lang="en-US" sz="2000" dirty="0" smtClean="0">
                        <a:latin typeface="Arial" charset="0"/>
                        <a:ea typeface="Arial" charset="0"/>
                        <a:cs typeface="Arial" charset="0"/>
                      </a:endParaRPr>
                    </a:p>
                  </a:txBody>
                  <a:tcPr/>
                </a:tc>
              </a:tr>
            </a:tbl>
          </a:graphicData>
        </a:graphic>
      </p:graphicFrame>
    </p:spTree>
    <p:extLst>
      <p:ext uri="{BB962C8B-B14F-4D97-AF65-F5344CB8AC3E}">
        <p14:creationId xmlns:p14="http://schemas.microsoft.com/office/powerpoint/2010/main" val="116116036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
          <p:cNvSpPr/>
          <p:nvPr/>
        </p:nvSpPr>
        <p:spPr>
          <a:xfrm>
            <a:off x="304800" y="1371600"/>
            <a:ext cx="8382000" cy="526297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0">
              <a:buSzPct val="100000"/>
              <a:defRPr>
                <a:solidFill>
                  <a:srgbClr val="000000"/>
                </a:solidFill>
              </a:defRPr>
            </a:pPr>
            <a:r>
              <a:rPr lang="en-AU" sz="2000" dirty="0">
                <a:solidFill>
                  <a:srgbClr val="002060"/>
                </a:solidFill>
                <a:latin typeface="Arial"/>
                <a:ea typeface="Arial"/>
                <a:cs typeface="Arial"/>
                <a:sym typeface="Arial"/>
              </a:rPr>
              <a:t>The </a:t>
            </a:r>
            <a:r>
              <a:rPr lang="en-AU" sz="2000" dirty="0" smtClean="0">
                <a:solidFill>
                  <a:srgbClr val="002060"/>
                </a:solidFill>
                <a:latin typeface="Arial"/>
                <a:ea typeface="Arial"/>
                <a:cs typeface="Arial"/>
                <a:sym typeface="Arial"/>
              </a:rPr>
              <a:t>CEOS </a:t>
            </a:r>
            <a:r>
              <a:rPr lang="en-AU" sz="2000" dirty="0" smtClean="0">
                <a:solidFill>
                  <a:srgbClr val="002060"/>
                </a:solidFill>
                <a:latin typeface="Arial"/>
                <a:ea typeface="Arial"/>
                <a:cs typeface="Arial"/>
                <a:sym typeface="Arial"/>
                <a:hlinkClick r:id="rId2"/>
              </a:rPr>
              <a:t>Work Plan</a:t>
            </a:r>
            <a:r>
              <a:rPr lang="en-AU" sz="2000" dirty="0" smtClean="0">
                <a:solidFill>
                  <a:srgbClr val="002060"/>
                </a:solidFill>
                <a:latin typeface="Arial"/>
                <a:ea typeface="Arial"/>
                <a:cs typeface="Arial"/>
                <a:sym typeface="Arial"/>
              </a:rPr>
              <a:t> Expected </a:t>
            </a:r>
            <a:r>
              <a:rPr lang="en-AU" sz="2000" dirty="0">
                <a:solidFill>
                  <a:srgbClr val="002060"/>
                </a:solidFill>
                <a:latin typeface="Arial"/>
                <a:ea typeface="Arial"/>
                <a:cs typeface="Arial"/>
                <a:sym typeface="Arial"/>
              </a:rPr>
              <a:t>O</a:t>
            </a:r>
            <a:r>
              <a:rPr lang="en-AU" sz="2000" dirty="0" smtClean="0">
                <a:solidFill>
                  <a:srgbClr val="002060"/>
                </a:solidFill>
                <a:latin typeface="Arial"/>
                <a:ea typeface="Arial"/>
                <a:cs typeface="Arial"/>
                <a:sym typeface="Arial"/>
              </a:rPr>
              <a:t>utcomes </a:t>
            </a:r>
            <a:r>
              <a:rPr lang="en-AU" sz="2000" dirty="0">
                <a:solidFill>
                  <a:srgbClr val="002060"/>
                </a:solidFill>
                <a:latin typeface="Arial"/>
                <a:ea typeface="Arial"/>
                <a:cs typeface="Arial"/>
                <a:sym typeface="Arial"/>
              </a:rPr>
              <a:t>reflect </a:t>
            </a:r>
            <a:r>
              <a:rPr lang="en-AU" sz="2000" dirty="0" smtClean="0">
                <a:solidFill>
                  <a:srgbClr val="002060"/>
                </a:solidFill>
                <a:latin typeface="Arial"/>
                <a:ea typeface="Arial"/>
                <a:cs typeface="Arial"/>
                <a:sym typeface="Arial"/>
              </a:rPr>
              <a:t>ongoing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emerging </a:t>
            </a:r>
            <a:r>
              <a:rPr lang="en-AU" sz="2000" dirty="0" smtClean="0">
                <a:solidFill>
                  <a:srgbClr val="002060"/>
                </a:solidFill>
                <a:latin typeface="Arial"/>
                <a:ea typeface="Arial"/>
                <a:cs typeface="Arial"/>
                <a:sym typeface="Arial"/>
              </a:rPr>
              <a:t>priorities </a:t>
            </a:r>
            <a:r>
              <a:rPr lang="en-AU" sz="2000" dirty="0">
                <a:solidFill>
                  <a:srgbClr val="002060"/>
                </a:solidFill>
                <a:latin typeface="Arial"/>
                <a:ea typeface="Arial"/>
                <a:cs typeface="Arial"/>
                <a:sym typeface="Arial"/>
              </a:rPr>
              <a:t>as characterized by </a:t>
            </a:r>
            <a:r>
              <a:rPr lang="en-AU" sz="2000" dirty="0" smtClean="0">
                <a:solidFill>
                  <a:srgbClr val="002060"/>
                </a:solidFill>
                <a:latin typeface="Arial"/>
                <a:ea typeface="Arial"/>
                <a:cs typeface="Arial"/>
                <a:sym typeface="Arial"/>
              </a:rPr>
              <a:t>internal </a:t>
            </a:r>
            <a:r>
              <a:rPr lang="en-AU" sz="2000" dirty="0">
                <a:solidFill>
                  <a:srgbClr val="002060"/>
                </a:solidFill>
                <a:latin typeface="Arial"/>
                <a:ea typeface="Arial"/>
                <a:cs typeface="Arial"/>
                <a:sym typeface="Arial"/>
              </a:rPr>
              <a:t>decision making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external </a:t>
            </a:r>
            <a:r>
              <a:rPr lang="en-AU" sz="2000" dirty="0" smtClean="0">
                <a:solidFill>
                  <a:srgbClr val="002060"/>
                </a:solidFill>
                <a:latin typeface="Arial"/>
                <a:ea typeface="Arial"/>
                <a:cs typeface="Arial"/>
                <a:sym typeface="Arial"/>
              </a:rPr>
              <a:t>commitments (focusing on improved EO systems </a:t>
            </a:r>
            <a:r>
              <a:rPr lang="en-AU" sz="2000" dirty="0">
                <a:solidFill>
                  <a:srgbClr val="002060"/>
                </a:solidFill>
                <a:latin typeface="Arial"/>
                <a:ea typeface="Arial"/>
                <a:cs typeface="Arial"/>
                <a:sym typeface="Arial"/>
              </a:rPr>
              <a:t>coordination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a:t>
            </a:r>
            <a:r>
              <a:rPr lang="en-AU" sz="2000" dirty="0">
                <a:solidFill>
                  <a:srgbClr val="002060"/>
                </a:solidFill>
                <a:latin typeface="Arial"/>
                <a:ea typeface="Arial"/>
                <a:cs typeface="Arial"/>
                <a:sym typeface="Arial"/>
              </a:rPr>
              <a:t>enhanced data access for key global programs </a:t>
            </a:r>
            <a:r>
              <a:rPr lang="uk-UA" sz="2000" dirty="0" smtClean="0">
                <a:solidFill>
                  <a:srgbClr val="002060"/>
                </a:solidFill>
                <a:latin typeface="Arial"/>
                <a:ea typeface="Arial"/>
                <a:cs typeface="Arial"/>
                <a:sym typeface="Arial"/>
              </a:rPr>
              <a:t>&amp;</a:t>
            </a:r>
            <a:r>
              <a:rPr lang="en-AU" sz="2000" dirty="0" smtClean="0">
                <a:solidFill>
                  <a:srgbClr val="002060"/>
                </a:solidFill>
                <a:latin typeface="Arial"/>
                <a:ea typeface="Arial"/>
                <a:cs typeface="Arial"/>
                <a:sym typeface="Arial"/>
              </a:rPr>
              <a:t> initiatives) in the following thematic areas:</a:t>
            </a:r>
          </a:p>
          <a:p>
            <a:pPr marL="231775" lvl="0" indent="-231775">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a:p>
            <a:pPr marL="577850" lvl="1" indent="-285750">
              <a:buSzPct val="100000"/>
              <a:buFont typeface="Arial" charset="0"/>
              <a:buChar char="•"/>
              <a:defRPr>
                <a:solidFill>
                  <a:srgbClr val="000000"/>
                </a:solidFill>
              </a:defRPr>
            </a:pPr>
            <a:r>
              <a:rPr lang="en-AU" dirty="0" smtClean="0">
                <a:solidFill>
                  <a:srgbClr val="002060"/>
                </a:solidFill>
                <a:latin typeface="Arial"/>
                <a:ea typeface="Arial"/>
                <a:cs typeface="Arial"/>
                <a:sym typeface="Arial"/>
              </a:rPr>
              <a:t>Climate </a:t>
            </a:r>
            <a:r>
              <a:rPr lang="en-AU" dirty="0">
                <a:solidFill>
                  <a:srgbClr val="002060"/>
                </a:solidFill>
                <a:latin typeface="Arial"/>
                <a:ea typeface="Arial"/>
                <a:cs typeface="Arial"/>
                <a:sym typeface="Arial"/>
              </a:rPr>
              <a:t>Monitoring, Research, </a:t>
            </a:r>
            <a:r>
              <a:rPr lang="uk-UA" dirty="0" smtClean="0">
                <a:solidFill>
                  <a:srgbClr val="002060"/>
                </a:solidFill>
                <a:latin typeface="Arial"/>
                <a:ea typeface="Arial"/>
                <a:cs typeface="Arial"/>
                <a:sym typeface="Arial"/>
              </a:rPr>
              <a:t>&amp;</a:t>
            </a:r>
            <a:r>
              <a:rPr lang="en-AU" dirty="0" smtClean="0">
                <a:solidFill>
                  <a:srgbClr val="002060"/>
                </a:solidFill>
                <a:latin typeface="Arial"/>
                <a:ea typeface="Arial"/>
                <a:cs typeface="Arial"/>
                <a:sym typeface="Arial"/>
              </a:rPr>
              <a:t> </a:t>
            </a:r>
            <a:r>
              <a:rPr lang="en-AU" dirty="0">
                <a:solidFill>
                  <a:srgbClr val="002060"/>
                </a:solidFill>
                <a:latin typeface="Arial"/>
                <a:ea typeface="Arial"/>
                <a:cs typeface="Arial"/>
                <a:sym typeface="Arial"/>
              </a:rPr>
              <a:t>Services</a:t>
            </a:r>
          </a:p>
          <a:p>
            <a:pPr marL="577850" lvl="1" indent="-285750">
              <a:buSzPct val="100000"/>
              <a:buFont typeface="Arial" charset="0"/>
              <a:buChar char="•"/>
              <a:defRPr>
                <a:solidFill>
                  <a:srgbClr val="000000"/>
                </a:solidFill>
              </a:defRPr>
            </a:pPr>
            <a:r>
              <a:rPr lang="en-AU" dirty="0">
                <a:solidFill>
                  <a:srgbClr val="002060"/>
                </a:solidFill>
                <a:latin typeface="Arial"/>
                <a:ea typeface="Arial"/>
                <a:cs typeface="Arial"/>
                <a:sym typeface="Arial"/>
              </a:rPr>
              <a:t>Carbon Observations, Including Forested Regions</a:t>
            </a:r>
          </a:p>
          <a:p>
            <a:pPr marL="577850" lvl="1" indent="-285750">
              <a:buSzPct val="100000"/>
              <a:buFont typeface="Arial" charset="0"/>
              <a:buChar char="•"/>
              <a:defRPr>
                <a:solidFill>
                  <a:srgbClr val="000000"/>
                </a:solidFill>
              </a:defRPr>
            </a:pPr>
            <a:r>
              <a:rPr lang="en-AU" dirty="0">
                <a:solidFill>
                  <a:srgbClr val="002060"/>
                </a:solidFill>
                <a:latin typeface="Arial"/>
                <a:ea typeface="Arial"/>
                <a:cs typeface="Arial"/>
                <a:sym typeface="Arial"/>
              </a:rPr>
              <a:t>Observations for Agriculture</a:t>
            </a:r>
          </a:p>
          <a:p>
            <a:pPr marL="577850" lvl="1" indent="-285750">
              <a:buSzPct val="100000"/>
              <a:buFont typeface="Arial" charset="0"/>
              <a:buChar char="•"/>
              <a:defRPr>
                <a:solidFill>
                  <a:srgbClr val="000000"/>
                </a:solidFill>
              </a:defRPr>
            </a:pPr>
            <a:r>
              <a:rPr lang="en-AU" dirty="0">
                <a:solidFill>
                  <a:srgbClr val="002060"/>
                </a:solidFill>
                <a:latin typeface="Arial"/>
                <a:ea typeface="Arial"/>
                <a:cs typeface="Arial"/>
                <a:sym typeface="Arial"/>
              </a:rPr>
              <a:t>Observations for Disasters</a:t>
            </a:r>
          </a:p>
          <a:p>
            <a:pPr marL="577850" lvl="1" indent="-285750">
              <a:buSzPct val="100000"/>
              <a:buFont typeface="Arial" charset="0"/>
              <a:buChar char="•"/>
              <a:defRPr>
                <a:solidFill>
                  <a:srgbClr val="000000"/>
                </a:solidFill>
              </a:defRPr>
            </a:pPr>
            <a:r>
              <a:rPr lang="en-AU" dirty="0">
                <a:solidFill>
                  <a:srgbClr val="002060"/>
                </a:solidFill>
                <a:latin typeface="Arial"/>
                <a:ea typeface="Arial"/>
                <a:cs typeface="Arial"/>
                <a:sym typeface="Arial"/>
              </a:rPr>
              <a:t>Observations for Water</a:t>
            </a:r>
          </a:p>
          <a:p>
            <a:pPr marL="577850" lvl="1" indent="-285750">
              <a:buSzPct val="100000"/>
              <a:buFont typeface="Arial" charset="0"/>
              <a:buChar char="•"/>
              <a:defRPr>
                <a:solidFill>
                  <a:srgbClr val="000000"/>
                </a:solidFill>
              </a:defRPr>
            </a:pPr>
            <a:r>
              <a:rPr lang="en-AU" dirty="0">
                <a:solidFill>
                  <a:srgbClr val="002060"/>
                </a:solidFill>
                <a:latin typeface="Arial"/>
                <a:ea typeface="Arial"/>
                <a:cs typeface="Arial"/>
                <a:sym typeface="Arial"/>
              </a:rPr>
              <a:t>Capacity Building, Data Access, Availability </a:t>
            </a:r>
            <a:r>
              <a:rPr lang="en-AU" dirty="0" smtClean="0">
                <a:solidFill>
                  <a:srgbClr val="002060"/>
                </a:solidFill>
                <a:latin typeface="Arial"/>
                <a:ea typeface="Arial"/>
                <a:cs typeface="Arial"/>
                <a:sym typeface="Arial"/>
              </a:rPr>
              <a:t>&amp; </a:t>
            </a:r>
            <a:r>
              <a:rPr lang="en-AU" dirty="0" smtClean="0">
                <a:solidFill>
                  <a:srgbClr val="002060"/>
                </a:solidFill>
                <a:latin typeface="Arial"/>
                <a:ea typeface="Arial"/>
                <a:cs typeface="Arial"/>
                <a:sym typeface="Arial"/>
              </a:rPr>
              <a:t>Quality</a:t>
            </a:r>
            <a:endParaRPr lang="en-AU" dirty="0">
              <a:solidFill>
                <a:srgbClr val="002060"/>
              </a:solidFill>
              <a:latin typeface="Arial"/>
              <a:ea typeface="Arial"/>
              <a:cs typeface="Arial"/>
              <a:sym typeface="Arial"/>
            </a:endParaRPr>
          </a:p>
          <a:p>
            <a:pPr marL="577850" lvl="1" indent="-285750">
              <a:buSzPct val="100000"/>
              <a:buFont typeface="Arial" charset="0"/>
              <a:buChar char="•"/>
              <a:defRPr>
                <a:solidFill>
                  <a:srgbClr val="000000"/>
                </a:solidFill>
              </a:defRPr>
            </a:pPr>
            <a:r>
              <a:rPr lang="en-AU" dirty="0">
                <a:solidFill>
                  <a:srgbClr val="002060"/>
                </a:solidFill>
                <a:latin typeface="Arial"/>
                <a:ea typeface="Arial"/>
                <a:cs typeface="Arial"/>
                <a:sym typeface="Arial"/>
              </a:rPr>
              <a:t>Advancement of the CEOS Virtual Constellations</a:t>
            </a:r>
          </a:p>
          <a:p>
            <a:pPr marL="577850" lvl="1" indent="-285750">
              <a:buSzPct val="100000"/>
              <a:buFont typeface="Arial" charset="0"/>
              <a:buChar char="•"/>
              <a:defRPr>
                <a:solidFill>
                  <a:srgbClr val="000000"/>
                </a:solidFill>
              </a:defRPr>
            </a:pPr>
            <a:r>
              <a:rPr lang="en-AU" dirty="0">
                <a:solidFill>
                  <a:srgbClr val="002060"/>
                </a:solidFill>
                <a:latin typeface="Arial"/>
                <a:ea typeface="Arial"/>
                <a:cs typeface="Arial"/>
                <a:sym typeface="Arial"/>
              </a:rPr>
              <a:t>Support to Other Key Stakeholder Initiatives</a:t>
            </a:r>
          </a:p>
          <a:p>
            <a:pPr marL="577850" lvl="1" indent="-285750">
              <a:buSzPct val="100000"/>
              <a:buFont typeface="Arial" charset="0"/>
              <a:buChar char="•"/>
              <a:defRPr>
                <a:solidFill>
                  <a:srgbClr val="000000"/>
                </a:solidFill>
              </a:defRPr>
            </a:pPr>
            <a:r>
              <a:rPr lang="en-AU" dirty="0">
                <a:solidFill>
                  <a:srgbClr val="002060"/>
                </a:solidFill>
                <a:latin typeface="Arial"/>
                <a:ea typeface="Arial"/>
                <a:cs typeface="Arial"/>
                <a:sym typeface="Arial"/>
              </a:rPr>
              <a:t>Outreach to Key Stakeholders</a:t>
            </a:r>
          </a:p>
          <a:p>
            <a:pPr marL="577850" lvl="1" indent="-285750">
              <a:buSzPct val="100000"/>
              <a:buFont typeface="Arial" charset="0"/>
              <a:buChar char="•"/>
              <a:defRPr>
                <a:solidFill>
                  <a:srgbClr val="000000"/>
                </a:solidFill>
              </a:defRPr>
            </a:pPr>
            <a:r>
              <a:rPr lang="en-AU" dirty="0">
                <a:solidFill>
                  <a:srgbClr val="002060"/>
                </a:solidFill>
                <a:latin typeface="Arial"/>
                <a:ea typeface="Arial"/>
                <a:cs typeface="Arial"/>
                <a:sym typeface="Arial"/>
              </a:rPr>
              <a:t>Organizational </a:t>
            </a:r>
            <a:r>
              <a:rPr lang="en-AU" dirty="0" smtClean="0">
                <a:solidFill>
                  <a:srgbClr val="002060"/>
                </a:solidFill>
                <a:latin typeface="Arial"/>
                <a:ea typeface="Arial"/>
                <a:cs typeface="Arial"/>
                <a:sym typeface="Arial"/>
              </a:rPr>
              <a:t>Issues</a:t>
            </a:r>
          </a:p>
          <a:p>
            <a:pPr marL="292100" lvl="1" indent="0">
              <a:buSzPct val="100000"/>
              <a:defRPr>
                <a:solidFill>
                  <a:srgbClr val="000000"/>
                </a:solidFill>
              </a:defRPr>
            </a:pPr>
            <a:endParaRPr lang="en-AU" dirty="0">
              <a:solidFill>
                <a:srgbClr val="002060"/>
              </a:solidFill>
              <a:latin typeface="Arial"/>
              <a:ea typeface="Arial"/>
              <a:cs typeface="Arial"/>
              <a:sym typeface="Arial"/>
            </a:endParaRPr>
          </a:p>
          <a:p>
            <a:pPr marL="11113" lvl="1" indent="0">
              <a:buSzPct val="100000"/>
              <a:defRPr>
                <a:solidFill>
                  <a:srgbClr val="000000"/>
                </a:solidFill>
              </a:defRPr>
            </a:pPr>
            <a:r>
              <a:rPr lang="en-AU" dirty="0" smtClean="0">
                <a:solidFill>
                  <a:srgbClr val="002060"/>
                </a:solidFill>
                <a:latin typeface="Arial"/>
                <a:ea typeface="Arial"/>
                <a:cs typeface="Arial"/>
                <a:sym typeface="Arial"/>
              </a:rPr>
              <a:t>There are 93 Objectives/Deliverables for 2015-2017.</a:t>
            </a:r>
            <a:endParaRPr lang="en-AU" dirty="0">
              <a:solidFill>
                <a:srgbClr val="002060"/>
              </a:solidFill>
              <a:latin typeface="Arial"/>
              <a:ea typeface="Arial"/>
              <a:cs typeface="Arial"/>
              <a:sym typeface="Arial"/>
            </a:endParaRPr>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200400"/>
            <a:ext cx="2467074" cy="323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11"/>
          <p:cNvSpPr/>
          <p:nvPr/>
        </p:nvSpPr>
        <p:spPr>
          <a:xfrm>
            <a:off x="304800" y="228600"/>
            <a:ext cx="8686800" cy="914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ctr" defTabSz="914400">
              <a:lnSpc>
                <a:spcPct val="150000"/>
              </a:lnSpc>
              <a:defRPr>
                <a:solidFill>
                  <a:srgbClr val="000000"/>
                </a:solidFill>
              </a:defRPr>
            </a:pPr>
            <a:r>
              <a:rPr lang="en-AU" sz="2800" dirty="0" smtClean="0">
                <a:solidFill>
                  <a:srgbClr val="FFFFFF"/>
                </a:solidFill>
                <a:latin typeface="Arial Bold"/>
                <a:ea typeface="Arial Bold"/>
                <a:cs typeface="Arial Bold"/>
                <a:sym typeface="Arial Bold"/>
              </a:rPr>
              <a:t>Work Plan – </a:t>
            </a:r>
            <a:r>
              <a:rPr lang="en-AU" sz="2800" smtClean="0">
                <a:solidFill>
                  <a:srgbClr val="FFFFFF"/>
                </a:solidFill>
                <a:latin typeface="Arial Bold"/>
                <a:ea typeface="Arial Bold"/>
                <a:cs typeface="Arial Bold"/>
                <a:sym typeface="Arial Bold"/>
              </a:rPr>
              <a:t>Expected Outcomes</a:t>
            </a:r>
            <a:endParaRPr lang="en-AU" sz="2800" dirty="0" smtClean="0">
              <a:solidFill>
                <a:srgbClr val="FFFFFF"/>
              </a:solidFill>
              <a:latin typeface="Arial Bold"/>
              <a:ea typeface="Arial Bold"/>
              <a:cs typeface="Arial Bold"/>
              <a:sym typeface="Arial Bold"/>
            </a:endParaRPr>
          </a:p>
        </p:txBody>
      </p:sp>
    </p:spTree>
    <p:extLst>
      <p:ext uri="{BB962C8B-B14F-4D97-AF65-F5344CB8AC3E}">
        <p14:creationId xmlns:p14="http://schemas.microsoft.com/office/powerpoint/2010/main" val="52963250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14662</TotalTime>
  <Words>2970</Words>
  <Application>Microsoft Macintosh PowerPoint</Application>
  <PresentationFormat>On-screen Show (4:3)</PresentationFormat>
  <Paragraphs>430</Paragraphs>
  <Slides>24</Slides>
  <Notes>6</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 Bold</vt:lpstr>
      <vt:lpstr>Avenir Roman</vt:lpstr>
      <vt:lpstr>Calibri</vt:lpstr>
      <vt:lpstr>Droid Serif</vt:lpstr>
      <vt:lpstr>Wingdings</vt:lpstr>
      <vt:lpstr>Arial</vt:lpstr>
      <vt:lpstr>Default</vt:lpstr>
      <vt:lpstr>Introducing CEOS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Microsoft Office User</cp:lastModifiedBy>
  <cp:revision>43</cp:revision>
  <dcterms:modified xsi:type="dcterms:W3CDTF">2017-02-21T19:59:29Z</dcterms:modified>
</cp:coreProperties>
</file>