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74" r:id="rId4"/>
    <p:sldId id="289" r:id="rId5"/>
    <p:sldId id="287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192F5-C213-44E6-8252-F258CD1C4F1A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DD3B6-8BDF-4F8C-B8DB-263FEA2D4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762000" y="1981200"/>
            <a:ext cx="7696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</a:rPr>
              <a:t>Session 6 – GEO </a:t>
            </a:r>
            <a:r>
              <a:rPr lang="en-AU" sz="4200" b="1" dirty="0" smtClean="0">
                <a:solidFill>
                  <a:srgbClr val="FFFFFF"/>
                </a:solidFill>
              </a:rPr>
              <a:t>Advocacy</a:t>
            </a:r>
            <a:br>
              <a:rPr lang="en-AU" sz="4200" b="1" dirty="0" smtClean="0">
                <a:solidFill>
                  <a:srgbClr val="FFFFFF"/>
                </a:solidFill>
              </a:rPr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4000" b="1" dirty="0" smtClean="0">
                <a:solidFill>
                  <a:srgbClr val="FFFFFF"/>
                </a:solidFill>
              </a:rPr>
              <a:t>Satellite </a:t>
            </a:r>
            <a:r>
              <a:rPr lang="en-AU" sz="4000" b="1" dirty="0" smtClean="0">
                <a:solidFill>
                  <a:srgbClr val="FFFFFF"/>
                </a:solidFill>
              </a:rPr>
              <a:t>Observation Continuity </a:t>
            </a:r>
            <a:r>
              <a:rPr lang="en-AU" sz="4000" b="1" dirty="0" smtClean="0">
                <a:solidFill>
                  <a:srgbClr val="FFFFFF"/>
                </a:solidFill>
              </a:rPr>
              <a:t>– </a:t>
            </a:r>
            <a:br>
              <a:rPr lang="en-AU" sz="4000" b="1" dirty="0" smtClean="0">
                <a:solidFill>
                  <a:srgbClr val="FFFFFF"/>
                </a:solidFill>
              </a:rPr>
            </a:br>
            <a:r>
              <a:rPr lang="en-AU" sz="4000" b="1" dirty="0" smtClean="0">
                <a:solidFill>
                  <a:srgbClr val="FFFFFF"/>
                </a:solidFill>
              </a:rPr>
              <a:t>    CEOS </a:t>
            </a:r>
            <a:r>
              <a:rPr lang="en-AU" sz="4000" b="1" dirty="0" smtClean="0">
                <a:solidFill>
                  <a:srgbClr val="FFFFFF"/>
                </a:solidFill>
              </a:rPr>
              <a:t>Perspective</a:t>
            </a:r>
            <a:endParaRPr sz="40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410200" y="228600"/>
            <a:ext cx="4353169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Viewing Earth</a:t>
            </a:r>
          </a:p>
        </p:txBody>
      </p:sp>
      <p:sp>
        <p:nvSpPr>
          <p:cNvPr id="6" name="Shape 11"/>
          <p:cNvSpPr/>
          <p:nvPr/>
        </p:nvSpPr>
        <p:spPr>
          <a:xfrm>
            <a:off x="5334000" y="736599"/>
            <a:ext cx="4353169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algn="ct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Serving Society</a:t>
            </a:r>
          </a:p>
        </p:txBody>
      </p:sp>
      <p:sp>
        <p:nvSpPr>
          <p:cNvPr id="7" name="Shape 11"/>
          <p:cNvSpPr/>
          <p:nvPr/>
        </p:nvSpPr>
        <p:spPr>
          <a:xfrm>
            <a:off x="685800" y="53340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GEO Work Plan Symposium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 May 2015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414" y="128755"/>
            <a:ext cx="2766692" cy="14696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8" y="1683603"/>
            <a:ext cx="9067800" cy="1200329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CEOS ensures international coordination of civil space-based Earth observation programs and promotes exchange of data to optimize societal benefit and inform decision making for securing a prosperous and sustainable future for humankind.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79" y="1295400"/>
            <a:ext cx="9067800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4">
                <a:lumMod val="75000"/>
                <a:lumOff val="2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Arial Black" pitchFamily="34" charset="0"/>
              </a:rPr>
              <a:t>Mission</a:t>
            </a:r>
            <a:endParaRPr lang="en-US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Shape 11"/>
          <p:cNvSpPr/>
          <p:nvPr/>
        </p:nvSpPr>
        <p:spPr>
          <a:xfrm>
            <a:off x="1905000" y="3048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Who We Are</a:t>
            </a:r>
          </a:p>
        </p:txBody>
      </p:sp>
      <p:sp>
        <p:nvSpPr>
          <p:cNvPr id="12" name="Shape 15"/>
          <p:cNvSpPr/>
          <p:nvPr/>
        </p:nvSpPr>
        <p:spPr>
          <a:xfrm>
            <a:off x="152400" y="2895600"/>
            <a:ext cx="8991600" cy="3847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81000" lvl="0" indent="-381000">
              <a:buSzPct val="100000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Established </a:t>
            </a: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 1984 under auspices of G-7 Economic Summit of Industrialized Nations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Focal point for international coordination of space-related </a:t>
            </a:r>
            <a:r>
              <a:rPr lang="en-AU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EO </a:t>
            </a: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Optimize benefits through cooperation of members in mission planning and in development of compatible data products, formats, services, applications, and </a:t>
            </a:r>
            <a:r>
              <a:rPr lang="en-AU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policies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Exchange policy and technical information to encourage </a:t>
            </a:r>
            <a:r>
              <a:rPr lang="en-US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complementarity</a:t>
            </a:r>
            <a:r>
              <a:rPr lang="en-US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and compatibility among space-based EO systems currently in service or development, and the data received from them</a:t>
            </a:r>
          </a:p>
          <a:p>
            <a:pPr marL="838200" lvl="1" indent="-381000">
              <a:buSzPct val="100000"/>
              <a:defRPr>
                <a:solidFill>
                  <a:srgbClr val="000000"/>
                </a:solidFill>
              </a:defRPr>
            </a:pPr>
            <a:endParaRPr lang="en-AU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Operates </a:t>
            </a: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through best efforts of Members and Associates via voluntary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contributions</a:t>
            </a:r>
            <a:endParaRPr lang="en-AU" sz="20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 algn="ctr">
              <a:buSzPct val="100000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31 </a:t>
            </a:r>
            <a:r>
              <a:rPr lang="en-AU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Members (Space Agencies), 24 </a:t>
            </a:r>
            <a:r>
              <a:rPr lang="en-AU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Associates</a:t>
            </a:r>
            <a:endParaRPr lang="en-AU" sz="20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438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828800" y="152400"/>
            <a:ext cx="7086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and GEO 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                 A Strong Partnership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81200"/>
            <a:ext cx="2159325" cy="305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904" y="5943600"/>
            <a:ext cx="8962896" cy="83099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algn="ctr">
              <a:defRPr sz="140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55 agencies of CEOS, relying on 131 satellites</a:t>
            </a:r>
            <a:r>
              <a:rPr lang="en-US" sz="1600" dirty="0" smtClean="0"/>
              <a:t>, have aligned much of their resources and capacity in </a:t>
            </a:r>
            <a:r>
              <a:rPr lang="en-US" sz="1600" dirty="0"/>
              <a:t>support of GEO’s commitments to the international community, supporting a wide range of its activities.</a:t>
            </a:r>
          </a:p>
        </p:txBody>
      </p:sp>
      <p:sp>
        <p:nvSpPr>
          <p:cNvPr id="5" name="Shape 15"/>
          <p:cNvSpPr/>
          <p:nvPr/>
        </p:nvSpPr>
        <p:spPr>
          <a:xfrm>
            <a:off x="88900" y="1245999"/>
            <a:ext cx="6616700" cy="4555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CEOS is a GEO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Participating </a:t>
            </a: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Organization</a:t>
            </a: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establishment of GEO in 2005 was a strong focus for coordination among the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EO </a:t>
            </a: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community and provided additional impetus and direction for CEOS</a:t>
            </a: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CEOS </a:t>
            </a: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is recognized as the space component of GEO, with responsibility for implementation of the space segment of the Global Earth Observation System of Systems (GEOSS)</a:t>
            </a:r>
          </a:p>
          <a:p>
            <a:pPr marL="838200" lvl="1" indent="-381000">
              <a:spcAft>
                <a:spcPts val="1200"/>
              </a:spcAft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Integrate observing systems to benefit from the increased number and distribution of observations of any given event</a:t>
            </a:r>
          </a:p>
          <a:p>
            <a:pPr marL="838200" lvl="1" indent="-381000">
              <a:spcAft>
                <a:spcPts val="1200"/>
              </a:spcAft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Minimize data gaps – toward a comprehensive, coordinated, and sustained GEOSS</a:t>
            </a:r>
          </a:p>
        </p:txBody>
      </p:sp>
    </p:spTree>
    <p:extLst>
      <p:ext uri="{BB962C8B-B14F-4D97-AF65-F5344CB8AC3E}">
        <p14:creationId xmlns:p14="http://schemas.microsoft.com/office/powerpoint/2010/main" xmlns="" val="2629944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905000" y="228600"/>
            <a:ext cx="56388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Addressing Observational Gaps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10600" cy="26314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-27432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CA" sz="2000" dirty="0" smtClean="0">
                <a:latin typeface="Arial" pitchFamily="34" charset="0"/>
                <a:cs typeface="Arial" pitchFamily="34" charset="0"/>
              </a:rPr>
              <a:t>CEOS </a:t>
            </a:r>
            <a:r>
              <a:rPr lang="fr-CA" sz="2000" dirty="0" err="1" smtClean="0">
                <a:latin typeface="Arial" pitchFamily="34" charset="0"/>
                <a:cs typeface="Arial" pitchFamily="34" charset="0"/>
              </a:rPr>
              <a:t>addresses</a:t>
            </a:r>
            <a:r>
              <a:rPr lang="fr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A" sz="2000" dirty="0" err="1" smtClean="0">
                <a:latin typeface="Arial" pitchFamily="34" charset="0"/>
                <a:cs typeface="Arial" pitchFamily="34" charset="0"/>
              </a:rPr>
              <a:t>observational</a:t>
            </a:r>
            <a:r>
              <a:rPr lang="fr-CA" sz="2000" dirty="0" smtClean="0">
                <a:latin typeface="Arial" pitchFamily="34" charset="0"/>
                <a:cs typeface="Arial" pitchFamily="34" charset="0"/>
              </a:rPr>
              <a:t> gaps by:</a:t>
            </a:r>
            <a:endParaRPr kumimoji="0" lang="fr-CA" sz="20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  <a:latin typeface="Arial" pitchFamily="34" charset="0"/>
              <a:cs typeface="Arial" pitchFamily="34" charset="0"/>
            </a:endParaRPr>
          </a:p>
          <a:p>
            <a:pPr indent="-274320" algn="l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coordinating space-based, ground-based, and/or data delivery systems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to meet a common set of requirements within a specific domain. </a:t>
            </a:r>
          </a:p>
          <a:p>
            <a:pPr indent="-274320" algn="l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leveraging inter-Agency collaboration and partnerships. </a:t>
            </a:r>
          </a:p>
          <a:p>
            <a:pPr indent="-274320" algn="l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developing observation strategies to sustain the routine collection of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critical observations and plan for continuity of satellite missions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datasets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over long periods.</a:t>
            </a:r>
            <a:endParaRPr lang="fr-CA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56672"/>
            <a:ext cx="3505200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Domain-Related Mechanisms</a:t>
            </a:r>
          </a:p>
          <a:p>
            <a:pPr algn="ctr"/>
            <a:r>
              <a:rPr lang="en-US" b="1" dirty="0" smtClean="0"/>
              <a:t>Virtual Constellations</a:t>
            </a:r>
            <a:endParaRPr lang="en-US" dirty="0" smtClean="0"/>
          </a:p>
          <a:p>
            <a:pPr algn="l"/>
            <a:r>
              <a:rPr lang="en-US" dirty="0" smtClean="0"/>
              <a:t>Atmospheric Composition </a:t>
            </a:r>
          </a:p>
          <a:p>
            <a:pPr algn="l"/>
            <a:r>
              <a:rPr lang="en-US" dirty="0" smtClean="0"/>
              <a:t>Land Surface Imaging</a:t>
            </a:r>
          </a:p>
          <a:p>
            <a:pPr algn="l"/>
            <a:r>
              <a:rPr lang="en-US" dirty="0" smtClean="0"/>
              <a:t>Ocean </a:t>
            </a:r>
            <a:r>
              <a:rPr lang="en-US" dirty="0" err="1" smtClean="0"/>
              <a:t>Colour</a:t>
            </a:r>
            <a:r>
              <a:rPr lang="en-US" dirty="0" smtClean="0"/>
              <a:t> Radiometry</a:t>
            </a:r>
          </a:p>
          <a:p>
            <a:pPr algn="l"/>
            <a:r>
              <a:rPr lang="en-US" dirty="0" smtClean="0"/>
              <a:t>Ocean Surface Topography</a:t>
            </a:r>
          </a:p>
          <a:p>
            <a:pPr algn="l"/>
            <a:r>
              <a:rPr lang="en-US" dirty="0" smtClean="0"/>
              <a:t>Ocean Surface Vector Wind</a:t>
            </a:r>
          </a:p>
          <a:p>
            <a:pPr algn="l"/>
            <a:r>
              <a:rPr lang="en-US" dirty="0" smtClean="0"/>
              <a:t>Precipitation</a:t>
            </a:r>
          </a:p>
          <a:p>
            <a:pPr algn="l"/>
            <a:r>
              <a:rPr lang="en-US" dirty="0" smtClean="0"/>
              <a:t>Sea Surface Temperature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3780472"/>
            <a:ext cx="36576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CA" b="1" dirty="0" smtClean="0"/>
              <a:t>Initiative-</a:t>
            </a:r>
            <a:r>
              <a:rPr lang="fr-CA" b="1" dirty="0" err="1" smtClean="0"/>
              <a:t>Related</a:t>
            </a:r>
            <a:r>
              <a:rPr lang="fr-CA" b="1" dirty="0" smtClean="0"/>
              <a:t> </a:t>
            </a:r>
            <a:r>
              <a:rPr lang="fr-CA" b="1" dirty="0" err="1" smtClean="0"/>
              <a:t>Mechanisms</a:t>
            </a:r>
            <a:r>
              <a:rPr lang="fr-CA" b="1" dirty="0" smtClean="0"/>
              <a:t> </a:t>
            </a:r>
            <a:endParaRPr lang="en-US" b="1" dirty="0" smtClean="0"/>
          </a:p>
          <a:p>
            <a:r>
              <a:rPr lang="en-US" dirty="0" smtClean="0"/>
              <a:t>GEOGLAM</a:t>
            </a:r>
          </a:p>
          <a:p>
            <a:r>
              <a:rPr lang="en-US" dirty="0" smtClean="0"/>
              <a:t>GFOI </a:t>
            </a:r>
          </a:p>
          <a:p>
            <a:r>
              <a:rPr lang="en-US" dirty="0" smtClean="0"/>
              <a:t>Disaster Risk Management (flood, seismic and volcano pilots)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5380672"/>
            <a:ext cx="48768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CA" b="1" dirty="0" smtClean="0"/>
              <a:t>Tools </a:t>
            </a:r>
            <a:endParaRPr lang="en-US" b="1" dirty="0" smtClean="0"/>
          </a:p>
          <a:p>
            <a:r>
              <a:rPr lang="en-US" dirty="0" smtClean="0"/>
              <a:t>Such as CEOS Visualization Environment</a:t>
            </a:r>
          </a:p>
          <a:p>
            <a:r>
              <a:rPr lang="en-US" dirty="0" smtClean="0"/>
              <a:t>(COVE) for searching, analyzing and visualizing actual and potential satellite sensor coverage.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"/>
          <p:cNvSpPr/>
          <p:nvPr/>
        </p:nvSpPr>
        <p:spPr>
          <a:xfrm>
            <a:off x="228600" y="1219200"/>
            <a:ext cx="8659438" cy="4955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Global mandates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who does what, establishing boundaries and non overlapping mandates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Requirements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– what are the required measurements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Justification</a:t>
            </a:r>
            <a:r>
              <a:rPr lang="en-A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why do you need those measurements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Prioritisation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– what has the biggest impact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Optimisation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– valuing what we have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endParaRPr lang="en-AU" sz="2000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Coordination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– better integration with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in-situ</a:t>
            </a:r>
            <a:endParaRPr lang="en-AU" sz="2000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Evidence</a:t>
            </a:r>
            <a:r>
              <a:rPr lang="en-AU" sz="24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success stories, metrics of data use</a:t>
            </a: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Support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along </a:t>
            </a:r>
            <a:r>
              <a:rPr lang="en-AU" sz="2400" b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value chain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value-added information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providers, end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users communities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engagement</a:t>
            </a:r>
            <a:endParaRPr lang="en-AU" sz="2000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Liaison and linkages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bridge user communities, funding agencies</a:t>
            </a:r>
          </a:p>
        </p:txBody>
      </p:sp>
      <p:sp>
        <p:nvSpPr>
          <p:cNvPr id="3" name="Shape 11"/>
          <p:cNvSpPr/>
          <p:nvPr/>
        </p:nvSpPr>
        <p:spPr>
          <a:xfrm>
            <a:off x="1905000" y="228600"/>
            <a:ext cx="56388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Ensuring  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atellite 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bservational 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ontinuity 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equires clear...</a:t>
            </a:r>
            <a:endParaRPr lang="en-AU" sz="2800" i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9825</TotalTime>
  <Words>444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Session 6 – GEO Advocacy  Satellite Observation Continuity –      CEOS Perspective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mjbourassa</cp:lastModifiedBy>
  <cp:revision>53</cp:revision>
  <dcterms:modified xsi:type="dcterms:W3CDTF">2015-05-06T05:41:53Z</dcterms:modified>
</cp:coreProperties>
</file>