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87" r:id="rId4"/>
    <p:sldId id="269" r:id="rId5"/>
    <p:sldId id="285" r:id="rId6"/>
    <p:sldId id="262" r:id="rId7"/>
    <p:sldId id="265" r:id="rId8"/>
    <p:sldId id="264" r:id="rId9"/>
    <p:sldId id="267" r:id="rId10"/>
    <p:sldId id="280" r:id="rId11"/>
    <p:sldId id="281" r:id="rId12"/>
    <p:sldId id="282" r:id="rId13"/>
    <p:sldId id="274" r:id="rId14"/>
    <p:sldId id="284" r:id="rId15"/>
    <p:sldId id="286" r:id="rId16"/>
    <p:sldId id="276" r:id="rId17"/>
  </p:sldIdLst>
  <p:sldSz cx="9144000" cy="6858000" type="screen4x3"/>
  <p:notesSz cx="6735763" cy="9866313"/>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75DD"/>
    <a:srgbClr val="60BE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5" autoAdjust="0"/>
  </p:normalViewPr>
  <p:slideViewPr>
    <p:cSldViewPr>
      <p:cViewPr varScale="1">
        <p:scale>
          <a:sx n="63" d="100"/>
          <a:sy n="63" d="100"/>
        </p:scale>
        <p:origin x="-11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01700" y="739775"/>
            <a:ext cx="4932363" cy="3700463"/>
          </a:xfrm>
          <a:prstGeom prst="rect">
            <a:avLst/>
          </a:prstGeom>
        </p:spPr>
        <p:txBody>
          <a:bodyPr/>
          <a:lstStyle/>
          <a:p>
            <a:pPr lvl="0"/>
            <a:endParaRPr/>
          </a:p>
        </p:txBody>
      </p:sp>
      <p:sp>
        <p:nvSpPr>
          <p:cNvPr id="8" name="Shape 8"/>
          <p:cNvSpPr>
            <a:spLocks noGrp="1"/>
          </p:cNvSpPr>
          <p:nvPr>
            <p:ph type="body" sz="quarter" idx="1"/>
          </p:nvPr>
        </p:nvSpPr>
        <p:spPr>
          <a:xfrm>
            <a:off x="898102" y="4686499"/>
            <a:ext cx="4939560" cy="4439841"/>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effectLst/>
                <a:latin typeface="+mn-lt"/>
                <a:ea typeface="+mn-ea"/>
                <a:cs typeface="+mn-cs"/>
                <a:sym typeface="Avenir Roman"/>
              </a:rPr>
              <a:t>Phase A: Preliminary Analysis</a:t>
            </a:r>
            <a:endParaRPr lang="en-AU"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endParaRPr lang="en-AU" sz="2400" dirty="0" smtClean="0">
              <a:effectLst/>
              <a:latin typeface="+mn-lt"/>
              <a:ea typeface="+mn-ea"/>
              <a:cs typeface="+mn-cs"/>
              <a:sym typeface="Avenir Roman"/>
            </a:endParaRPr>
          </a:p>
          <a:p>
            <a:r>
              <a:rPr lang="en-US" sz="2400" dirty="0" smtClean="0">
                <a:effectLst/>
                <a:latin typeface="+mn-lt"/>
                <a:ea typeface="+mn-ea"/>
                <a:cs typeface="+mn-cs"/>
                <a:sym typeface="Avenir Roman"/>
              </a:rPr>
              <a:t>The Project creates a preliminary design and project plan as a proof of concept specifying what to build, when to launch, the course the spacecraft is to take, what is to be done during cruise, when the spacecraft will reach the target, and what operations will be carried out. The preliminary plan also addresses build-versus-buy decisions, what spacecraft instruments are needed, where system tests will be performed, who performs mission operations, what ground data system capabilities are required, and who the experimenters are. Generally speaking, publication of the preliminary plan with costing data marks the completion of Phase A: Preliminary Analysis.”</a:t>
            </a:r>
            <a:endParaRPr lang="en-AU" sz="2400" dirty="0" smtClean="0">
              <a:effectLst/>
              <a:latin typeface="+mn-lt"/>
              <a:ea typeface="+mn-ea"/>
              <a:cs typeface="+mn-cs"/>
              <a:sym typeface="Avenir Roman"/>
            </a:endParaRPr>
          </a:p>
          <a:p>
            <a:endParaRPr lang="en-AU" dirty="0"/>
          </a:p>
        </p:txBody>
      </p:sp>
    </p:spTree>
    <p:extLst>
      <p:ext uri="{BB962C8B-B14F-4D97-AF65-F5344CB8AC3E}">
        <p14:creationId xmlns:p14="http://schemas.microsoft.com/office/powerpoint/2010/main" val="148518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smtClean="0"/>
              <a:t>The five main implementation mechanisms available to CEOS to undertake the work required on individual actions in support of GEOSS space segment targets are:  CEOS Strategic Implementation Team, CEOS Secretariat, Five Standing Working Groups, CEOS Virtual Constellations, and </a:t>
            </a:r>
            <a:r>
              <a:rPr lang="en-US" sz="900" i="1" dirty="0" smtClean="0"/>
              <a:t>Ad Hoc </a:t>
            </a:r>
            <a:r>
              <a:rPr lang="en-US" sz="900" dirty="0" smtClean="0"/>
              <a:t> Teams.</a:t>
            </a:r>
            <a:endParaRPr lang="en-US" sz="900" i="1" dirty="0" smtClean="0"/>
          </a:p>
          <a:p>
            <a:pPr>
              <a:lnSpc>
                <a:spcPct val="90000"/>
              </a:lnSpc>
            </a:pPr>
            <a:r>
              <a:rPr lang="en-GB" sz="900" dirty="0" smtClean="0"/>
              <a:t>5 CEOS Working Groups</a:t>
            </a:r>
          </a:p>
          <a:p>
            <a:pPr lvl="1">
              <a:lnSpc>
                <a:spcPct val="90000"/>
              </a:lnSpc>
            </a:pPr>
            <a:r>
              <a:rPr lang="en-US" sz="900" dirty="0" smtClean="0">
                <a:solidFill>
                  <a:srgbClr val="0066FF"/>
                </a:solidFill>
              </a:rPr>
              <a:t>Working Group on Capacity Building and Data Democracy (WGCapD):  </a:t>
            </a:r>
            <a:r>
              <a:rPr lang="en-GB" sz="900" dirty="0" smtClean="0"/>
              <a:t>to develop a strategy for future CEOS activities in education and training, particularly in developing countries. </a:t>
            </a:r>
            <a:endParaRPr lang="en-US" sz="900" dirty="0" smtClean="0"/>
          </a:p>
          <a:p>
            <a:pPr lvl="1">
              <a:lnSpc>
                <a:spcPct val="90000"/>
              </a:lnSpc>
            </a:pPr>
            <a:r>
              <a:rPr lang="en-US" sz="900" dirty="0" smtClean="0">
                <a:solidFill>
                  <a:srgbClr val="0066FF"/>
                </a:solidFill>
              </a:rPr>
              <a:t>Working Group on Calibration &amp; Validation (WGCV): </a:t>
            </a:r>
            <a:r>
              <a:rPr lang="en-GB" sz="900" dirty="0" smtClean="0"/>
              <a:t>to ensure long-term confidence in the accuracy and quality of Earth observation data and products. </a:t>
            </a:r>
            <a:endParaRPr lang="en-US" sz="900" dirty="0" smtClean="0"/>
          </a:p>
          <a:p>
            <a:pPr lvl="1">
              <a:lnSpc>
                <a:spcPct val="90000"/>
              </a:lnSpc>
            </a:pPr>
            <a:r>
              <a:rPr lang="en-US" sz="900" dirty="0" smtClean="0">
                <a:solidFill>
                  <a:srgbClr val="0066FF"/>
                </a:solidFill>
              </a:rPr>
              <a:t>Working Group on Information Systems &amp; Services (WGISS): </a:t>
            </a:r>
            <a:r>
              <a:rPr lang="en-GB" sz="900" dirty="0" smtClean="0"/>
              <a:t>to stimulate, coordinate, and monitor the development of the systems and services which manage and supply the data and information from participating agencies’ missions. </a:t>
            </a:r>
          </a:p>
          <a:p>
            <a:pPr lvl="1">
              <a:lnSpc>
                <a:spcPct val="90000"/>
              </a:lnSpc>
            </a:pPr>
            <a:r>
              <a:rPr lang="en-US" sz="900" dirty="0" smtClean="0">
                <a:solidFill>
                  <a:srgbClr val="0066FF"/>
                </a:solidFill>
              </a:rPr>
              <a:t>Working Group on Climate (</a:t>
            </a:r>
            <a:r>
              <a:rPr lang="en-US" sz="900" dirty="0" err="1" smtClean="0">
                <a:solidFill>
                  <a:srgbClr val="0066FF"/>
                </a:solidFill>
              </a:rPr>
              <a:t>WGClimate</a:t>
            </a:r>
            <a:r>
              <a:rPr lang="en-US" sz="900" dirty="0" smtClean="0">
                <a:solidFill>
                  <a:srgbClr val="0066FF"/>
                </a:solidFill>
              </a:rPr>
              <a:t>): </a:t>
            </a:r>
            <a:r>
              <a:rPr lang="en-GB" sz="900" dirty="0" smtClean="0"/>
              <a:t>to provide guidance to CEOS regarding climate-related activities in support of various international organizations</a:t>
            </a:r>
          </a:p>
          <a:p>
            <a:pPr lvl="1">
              <a:lnSpc>
                <a:spcPct val="90000"/>
              </a:lnSpc>
            </a:pPr>
            <a:r>
              <a:rPr lang="en-GB" sz="900" dirty="0" smtClean="0"/>
              <a:t>Working Group on Disasters (</a:t>
            </a:r>
            <a:r>
              <a:rPr lang="en-GB" sz="900" dirty="0" err="1" smtClean="0"/>
              <a:t>WGDisasters</a:t>
            </a:r>
            <a:r>
              <a:rPr lang="en-GB" sz="900" dirty="0" smtClean="0"/>
              <a:t>): to coordinate CEOS activities to support the disaster management community</a:t>
            </a:r>
          </a:p>
          <a:p>
            <a:pPr lvl="0">
              <a:lnSpc>
                <a:spcPct val="90000"/>
              </a:lnSpc>
            </a:pPr>
            <a:r>
              <a:rPr lang="en-US" sz="900" dirty="0" smtClean="0"/>
              <a:t>The CEOS Secretariat is chaired by the current CEOS host agency in support of the Plenary. In addition, to ensure the expeditious conduct of business, the past and the forthcoming CEOS chair are included in the CEOS Secretariat. The Secretariat prepares and distributes the minutes for the Plenary meetings, serves as a point-of-contact for external organizations interacting with CEOS, maintains and updates the CEOS database on space and ground segment activities, produces other periodic publications such as the CEOS Newsletter and Annual Report, ensures communications among members between meetings, reports at each Plenary session on its activities and the status of action items from previous Plenary meetings and perform other tasks as assigned by the CEOS Plenary.</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CEOS Virtual Constellations are a means to better address space-based Earth observation needs on a global basis – without eroding the independence of individual agencies.</a:t>
            </a:r>
          </a:p>
          <a:p>
            <a:r>
              <a:rPr lang="en-US" sz="2400" dirty="0" smtClean="0"/>
              <a:t>CEOS Virtual Constellations harmonize and maximize efforts among space agencies to deploy Earth observation (EO) missions as part of GEOSS, address emerging data gaps, avoid overlap among observing systems, and make maximum use of existing assets.  A Virtual Constellation consists of multiple satellites, ground systems, and related data delivery systems mobilized in a coordinated manner for greater efficiency.</a:t>
            </a:r>
            <a:endParaRPr lang="en-US" dirty="0" smtClean="0"/>
          </a:p>
          <a:p>
            <a:endParaRPr lang="en-AU" dirty="0"/>
          </a:p>
        </p:txBody>
      </p:sp>
    </p:spTree>
    <p:extLst>
      <p:ext uri="{BB962C8B-B14F-4D97-AF65-F5344CB8AC3E}">
        <p14:creationId xmlns:p14="http://schemas.microsoft.com/office/powerpoint/2010/main" val="86562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Working Groups typically address topics such as calibration/validation, data portals, capacity building, and common data processing standards that area shared across a wide range of Earth observation domains.  As a consequence, their activities are intimately connected with, and complementary to, the work of the Virtual Constellations and are often viewed as “cross-cutting” mechanisms within CEOS.</a:t>
            </a:r>
            <a:endParaRPr lang="en-US" dirty="0"/>
          </a:p>
        </p:txBody>
      </p:sp>
    </p:spTree>
    <p:extLst>
      <p:ext uri="{BB962C8B-B14F-4D97-AF65-F5344CB8AC3E}">
        <p14:creationId xmlns:p14="http://schemas.microsoft.com/office/powerpoint/2010/main" val="306065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fr-CA" dirty="0" smtClean="0"/>
          </a:p>
          <a:p>
            <a:pPr marL="0" marR="0" indent="0" defTabSz="457200" eaLnBrk="1" fontAlgn="auto" latinLnBrk="0" hangingPunct="1">
              <a:lnSpc>
                <a:spcPct val="125000"/>
              </a:lnSpc>
              <a:spcBef>
                <a:spcPts val="0"/>
              </a:spcBef>
              <a:spcAft>
                <a:spcPts val="0"/>
              </a:spcAft>
              <a:buClrTx/>
              <a:buSzTx/>
              <a:buFontTx/>
              <a:buNone/>
              <a:tabLst/>
              <a:defRPr/>
            </a:pPr>
            <a:r>
              <a:rPr lang="en-US" dirty="0" smtClean="0"/>
              <a:t>DATA Policy Portal: The CEOS Data Policy Portal captures the data access policies of all CEOS satellites and instruments in an effort to promote improved data access and data sharing principles.</a:t>
            </a:r>
          </a:p>
          <a:p>
            <a:pPr marL="0" marR="0" indent="0" defTabSz="457200" eaLnBrk="1" fontAlgn="auto" latinLnBrk="0" hangingPunct="1">
              <a:lnSpc>
                <a:spcPct val="125000"/>
              </a:lnSpc>
              <a:spcBef>
                <a:spcPts val="0"/>
              </a:spcBef>
              <a:spcAft>
                <a:spcPts val="0"/>
              </a:spcAft>
              <a:buClrTx/>
              <a:buSzTx/>
              <a:buFontTx/>
              <a:buNone/>
              <a:tabLst/>
              <a:defRPr/>
            </a:pPr>
            <a:endParaRPr lang="fr-CA" dirty="0" smtClean="0"/>
          </a:p>
          <a:p>
            <a:pPr marL="0" marR="0" indent="0" defTabSz="457200" eaLnBrk="1" fontAlgn="auto" latinLnBrk="0" hangingPunct="1">
              <a:lnSpc>
                <a:spcPct val="125000"/>
              </a:lnSpc>
              <a:spcBef>
                <a:spcPts val="0"/>
              </a:spcBef>
              <a:spcAft>
                <a:spcPts val="0"/>
              </a:spcAft>
              <a:buClrTx/>
              <a:buSzTx/>
              <a:buFontTx/>
              <a:buNone/>
              <a:tabLst/>
              <a:defRPr/>
            </a:pPr>
            <a:r>
              <a:rPr lang="en-US" dirty="0" smtClean="0"/>
              <a:t>The CEOS IDN is an international effort developed to assist researchers in locating information on available Earth science datasets and services.</a:t>
            </a:r>
          </a:p>
          <a:p>
            <a:endParaRPr lang="fr-CA" dirty="0" smtClean="0"/>
          </a:p>
          <a:p>
            <a:pPr marL="0" marR="0" indent="0" defTabSz="457200" eaLnBrk="1" fontAlgn="auto" latinLnBrk="0" hangingPunct="1">
              <a:lnSpc>
                <a:spcPct val="125000"/>
              </a:lnSpc>
              <a:spcBef>
                <a:spcPts val="0"/>
              </a:spcBef>
              <a:spcAft>
                <a:spcPts val="0"/>
              </a:spcAft>
              <a:buClrTx/>
              <a:buSzTx/>
              <a:buFontTx/>
              <a:buNone/>
              <a:tabLst/>
              <a:defRPr/>
            </a:pPr>
            <a:r>
              <a:rPr lang="en-US" dirty="0" smtClean="0"/>
              <a:t>The EO Handbook presents satellite EO capabilities and applications. </a:t>
            </a:r>
            <a:br>
              <a:rPr lang="en-US" dirty="0" smtClean="0"/>
            </a:br>
            <a:r>
              <a:rPr lang="en-US" dirty="0" smtClean="0"/>
              <a:t/>
            </a:r>
            <a:br>
              <a:rPr lang="en-US" dirty="0" smtClean="0"/>
            </a:br>
            <a:r>
              <a:rPr lang="en-US" dirty="0" smtClean="0"/>
              <a:t>The Online Database details present and future satellites, instruments, and measurement capabilities.</a:t>
            </a:r>
          </a:p>
          <a:p>
            <a:endParaRPr lang="fr-CA" dirty="0" smtClean="0"/>
          </a:p>
          <a:p>
            <a:endParaRPr lang="fr-CA" dirty="0" smtClean="0"/>
          </a:p>
          <a:p>
            <a:r>
              <a:rPr lang="en-US" dirty="0" smtClean="0"/>
              <a:t>The CEOS Visualization Environment (COVE) is a browser-based suite of tools for searching, analyzing and visualizing actual and potential satellite sensor coverage.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ceos.org/document_management/Publications/CEOS_Work-Plans/CEOS_2015-2017-Work-Plan_Apr201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ceos.org/document_management/Publications/CEOS_Work-Plans/CEOS_2015-2017-Work-Plan_Apr2015.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ceos.org/document_management/Publications/CEOS_Work-Plans/CEOS_2015-2017-Work-Plan_Apr2015.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CAcQjRxqFQoTCKGgmte3qcgCFURyPgodztUGIw&amp;url=http://www.jpl.nasa.gov/missions/soil-moisture-active-passive-smap/&amp;bvm=bv.104317490,d.dmo&amp;psig=AFQjCNFXCCaTXPZ2F_TGpWBivQXs08WwOg&amp;ust=1444069313911298"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a/url?sa=i&amp;rct=j&amp;q=&amp;esrc=s&amp;frm=1&amp;source=images&amp;cd=&amp;cad=rja&amp;uact=8&amp;ved=0CAcQjRxqFQoTCIinu5-4qcgCFUhoPgodyl0Bkw&amp;url=http://spaceflightnow.com/2015/01/25/preview-story-launch-of-delta-2-rocket-with-nasa-probe-thursday/&amp;psig=AFQjCNFXCCaTXPZ2F_TGpWBivQXs08WwOg&amp;ust=144406931391129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ceos.org/document_management/Publications/CEOS_Work-Plans/CEOS_2015-2017-Work-Plan_Apr201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85800" y="1905000"/>
            <a:ext cx="8153400"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rPr>
              <a:t>2015 Activities of Committee on Earth Observation Satellites</a:t>
            </a:r>
            <a:endParaRPr sz="4200" b="1" dirty="0">
              <a:solidFill>
                <a:srgbClr val="FFFFFF"/>
              </a:solidFill>
            </a:endParaRPr>
          </a:p>
        </p:txBody>
      </p:sp>
      <p:sp>
        <p:nvSpPr>
          <p:cNvPr id="11" name="Shape 11"/>
          <p:cNvSpPr/>
          <p:nvPr/>
        </p:nvSpPr>
        <p:spPr>
          <a:xfrm>
            <a:off x="5410200" y="228600"/>
            <a:ext cx="4353169"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Viewing Earth</a:t>
            </a:r>
          </a:p>
        </p:txBody>
      </p:sp>
      <p:sp>
        <p:nvSpPr>
          <p:cNvPr id="6" name="Shape 11"/>
          <p:cNvSpPr/>
          <p:nvPr/>
        </p:nvSpPr>
        <p:spPr>
          <a:xfrm>
            <a:off x="5334000" y="736599"/>
            <a:ext cx="4353169"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lgn="ctr"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Serving Society</a:t>
            </a:r>
          </a:p>
        </p:txBody>
      </p:sp>
      <p:sp>
        <p:nvSpPr>
          <p:cNvPr id="7" name="Shape 11"/>
          <p:cNvSpPr/>
          <p:nvPr/>
        </p:nvSpPr>
        <p:spPr>
          <a:xfrm>
            <a:off x="685800" y="4074160"/>
            <a:ext cx="66294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Presented by Chu Ishida, </a:t>
            </a:r>
            <a:r>
              <a:rPr lang="en-AU" sz="2800" i="1" smtClean="0">
                <a:solidFill>
                  <a:srgbClr val="FFFFFF"/>
                </a:solidFill>
                <a:latin typeface="Arial Bold"/>
                <a:ea typeface="Arial Bold"/>
                <a:cs typeface="Arial Bold"/>
                <a:sym typeface="Arial Bold"/>
              </a:rPr>
              <a:t/>
            </a:r>
            <a:br>
              <a:rPr lang="en-AU" sz="2800" i="1" smtClean="0">
                <a:solidFill>
                  <a:srgbClr val="FFFFFF"/>
                </a:solidFill>
                <a:latin typeface="Arial Bold"/>
                <a:ea typeface="Arial Bold"/>
                <a:cs typeface="Arial Bold"/>
                <a:sym typeface="Arial Bold"/>
              </a:rPr>
            </a:br>
            <a:r>
              <a:rPr lang="en-AU" sz="2800" i="1" smtClean="0">
                <a:solidFill>
                  <a:srgbClr val="FFFFFF"/>
                </a:solidFill>
                <a:latin typeface="Arial Bold"/>
                <a:ea typeface="Arial Bold"/>
                <a:cs typeface="Arial Bold"/>
                <a:sym typeface="Arial Bold"/>
              </a:rPr>
              <a:t>On behalf of CEOS Chair, </a:t>
            </a:r>
          </a:p>
          <a:p>
            <a:pPr lvl="0" defTabSz="914400">
              <a:defRPr>
                <a:solidFill>
                  <a:srgbClr val="000000"/>
                </a:solidFill>
              </a:defRPr>
            </a:pPr>
            <a:r>
              <a:rPr lang="en-AU" sz="2800" i="1" smtClean="0">
                <a:solidFill>
                  <a:srgbClr val="FFFFFF"/>
                </a:solidFill>
                <a:latin typeface="Arial Bold"/>
                <a:ea typeface="Arial Bold"/>
                <a:cs typeface="Arial Bold"/>
                <a:sym typeface="Arial Bold"/>
              </a:rPr>
              <a:t>Mr.Shizuo Yamamoto, </a:t>
            </a:r>
            <a:r>
              <a:rPr lang="en-AU" sz="2800" i="1" dirty="0" smtClean="0">
                <a:solidFill>
                  <a:srgbClr val="FFFFFF"/>
                </a:solidFill>
                <a:latin typeface="Arial Bold"/>
                <a:ea typeface="Arial Bold"/>
                <a:cs typeface="Arial Bold"/>
                <a:sym typeface="Arial Bold"/>
              </a:rPr>
              <a:t>JAXA</a:t>
            </a:r>
          </a:p>
          <a:p>
            <a:pPr lvl="0" defTabSz="914400">
              <a:defRPr>
                <a:solidFill>
                  <a:srgbClr val="000000"/>
                </a:solidFill>
              </a:defRPr>
            </a:pPr>
            <a:endParaRPr lang="en-AU" sz="2800" i="1" dirty="0" smtClean="0">
              <a:solidFill>
                <a:srgbClr val="FFFFFF"/>
              </a:solidFill>
              <a:latin typeface="Arial Bold"/>
              <a:ea typeface="Arial Bold"/>
              <a:cs typeface="Arial Bold"/>
              <a:sym typeface="Arial Bold"/>
            </a:endParaRPr>
          </a:p>
          <a:p>
            <a:pPr lvl="0" defTabSz="914400">
              <a:defRPr>
                <a:solidFill>
                  <a:srgbClr val="000000"/>
                </a:solidFill>
              </a:defRPr>
            </a:pPr>
            <a:endParaRPr lang="en-AU" sz="2800" i="1" dirty="0" smtClean="0">
              <a:solidFill>
                <a:srgbClr val="FFFFFF"/>
              </a:solidFill>
              <a:latin typeface="Arial Bold"/>
              <a:ea typeface="Arial Bold"/>
              <a:cs typeface="Arial Bold"/>
              <a:sym typeface="Arial Bold"/>
            </a:endParaRPr>
          </a:p>
          <a:p>
            <a:pPr lvl="0" defTabSz="914400">
              <a:defRPr>
                <a:solidFill>
                  <a:srgbClr val="000000"/>
                </a:solidFill>
              </a:defRPr>
            </a:pPr>
            <a:r>
              <a:rPr lang="en-AU" sz="2000" i="1" smtClean="0">
                <a:solidFill>
                  <a:srgbClr val="FFFFFF"/>
                </a:solidFill>
                <a:latin typeface="Arial Bold"/>
                <a:ea typeface="Arial Bold"/>
                <a:cs typeface="Arial Bold"/>
                <a:sym typeface="Arial Bold"/>
              </a:rPr>
              <a:t>66h </a:t>
            </a:r>
            <a:r>
              <a:rPr lang="en-AU" sz="2000" i="1" dirty="0" smtClean="0">
                <a:solidFill>
                  <a:srgbClr val="FFFFFF"/>
                </a:solidFill>
                <a:latin typeface="Arial Bold"/>
                <a:ea typeface="Arial Bold"/>
                <a:cs typeface="Arial Bold"/>
                <a:sym typeface="Arial Bold"/>
              </a:rPr>
              <a:t>International </a:t>
            </a:r>
            <a:r>
              <a:rPr lang="en-AU" sz="2000" i="1" dirty="0" err="1" smtClean="0">
                <a:solidFill>
                  <a:srgbClr val="FFFFFF"/>
                </a:solidFill>
                <a:latin typeface="Arial Bold"/>
                <a:ea typeface="Arial Bold"/>
                <a:cs typeface="Arial Bold"/>
                <a:sym typeface="Arial Bold"/>
              </a:rPr>
              <a:t>Astronautical</a:t>
            </a:r>
            <a:r>
              <a:rPr lang="en-AU" sz="2000" i="1" dirty="0" smtClean="0">
                <a:solidFill>
                  <a:srgbClr val="FFFFFF"/>
                </a:solidFill>
                <a:latin typeface="Arial Bold"/>
                <a:ea typeface="Arial Bold"/>
                <a:cs typeface="Arial Bold"/>
                <a:sym typeface="Arial Bold"/>
              </a:rPr>
              <a:t> Congress 2015 B.1.1</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14" y="128755"/>
            <a:ext cx="2766692" cy="146969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103562" y="1295400"/>
            <a:ext cx="8659438" cy="528093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AU" sz="2800" b="1" dirty="0" smtClean="0">
                <a:solidFill>
                  <a:srgbClr val="002060"/>
                </a:solidFill>
                <a:latin typeface="Arial"/>
                <a:ea typeface="Arial"/>
                <a:cs typeface="Arial"/>
                <a:sym typeface="Arial"/>
              </a:rPr>
              <a:t>Observations for Agriculture</a:t>
            </a: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Develop and implement a </a:t>
            </a:r>
            <a:r>
              <a:rPr lang="en-AU" b="1" dirty="0" smtClean="0">
                <a:solidFill>
                  <a:srgbClr val="002060"/>
                </a:solidFill>
                <a:latin typeface="Arial"/>
                <a:ea typeface="Arial"/>
                <a:cs typeface="Arial"/>
                <a:sym typeface="Arial"/>
              </a:rPr>
              <a:t>data acquisition strategy </a:t>
            </a:r>
            <a:r>
              <a:rPr lang="en-AU" dirty="0" smtClean="0">
                <a:solidFill>
                  <a:srgbClr val="002060"/>
                </a:solidFill>
                <a:latin typeface="Arial"/>
                <a:ea typeface="Arial"/>
                <a:cs typeface="Arial"/>
                <a:sym typeface="Arial"/>
              </a:rPr>
              <a:t>to provide satellite observations that will facilitate the monitoring of agricultural production in support of the GEO Global Agricultural Monitoring </a:t>
            </a:r>
            <a:r>
              <a:rPr lang="en-AU" b="1" dirty="0" smtClean="0">
                <a:solidFill>
                  <a:srgbClr val="002060"/>
                </a:solidFill>
                <a:latin typeface="Arial"/>
                <a:ea typeface="Arial"/>
                <a:cs typeface="Arial"/>
                <a:sym typeface="Arial"/>
              </a:rPr>
              <a:t>(GEOGLAM) </a:t>
            </a:r>
            <a:r>
              <a:rPr lang="en-AU" dirty="0" smtClean="0">
                <a:solidFill>
                  <a:srgbClr val="002060"/>
                </a:solidFill>
                <a:latin typeface="Arial"/>
                <a:ea typeface="Arial"/>
                <a:cs typeface="Arial"/>
                <a:sym typeface="Arial"/>
              </a:rPr>
              <a:t>initiative.</a:t>
            </a: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Continue </a:t>
            </a:r>
            <a:r>
              <a:rPr lang="en-AU" dirty="0">
                <a:solidFill>
                  <a:srgbClr val="002060"/>
                </a:solidFill>
                <a:latin typeface="Arial"/>
                <a:ea typeface="Arial"/>
                <a:cs typeface="Arial"/>
                <a:sym typeface="Arial"/>
              </a:rPr>
              <a:t>support </a:t>
            </a:r>
            <a:r>
              <a:rPr lang="en-AU">
                <a:solidFill>
                  <a:srgbClr val="002060"/>
                </a:solidFill>
                <a:latin typeface="Arial"/>
                <a:ea typeface="Arial"/>
                <a:cs typeface="Arial"/>
                <a:sym typeface="Arial"/>
              </a:rPr>
              <a:t>to </a:t>
            </a:r>
            <a:r>
              <a:rPr lang="en-AU" smtClean="0">
                <a:solidFill>
                  <a:srgbClr val="002060"/>
                </a:solidFill>
                <a:latin typeface="Arial"/>
                <a:ea typeface="Arial"/>
                <a:cs typeface="Arial"/>
                <a:sym typeface="Arial"/>
              </a:rPr>
              <a:t>the GEOGLAM/AsiaRICE and the </a:t>
            </a:r>
            <a:r>
              <a:rPr lang="en-AU" dirty="0">
                <a:solidFill>
                  <a:srgbClr val="002060"/>
                </a:solidFill>
                <a:latin typeface="Arial"/>
                <a:ea typeface="Arial"/>
                <a:cs typeface="Arial"/>
                <a:sym typeface="Arial"/>
              </a:rPr>
              <a:t>Joint Experiments on Crop Assessment and Monitoring (JECAM) initiative</a:t>
            </a:r>
            <a:r>
              <a:rPr lang="en-AU" dirty="0" smtClean="0">
                <a:solidFill>
                  <a:srgbClr val="002060"/>
                </a:solidFill>
                <a:latin typeface="Arial"/>
                <a:ea typeface="Arial"/>
                <a:cs typeface="Arial"/>
                <a:sym typeface="Arial"/>
              </a:rPr>
              <a:t>.</a:t>
            </a:r>
          </a:p>
          <a:p>
            <a:pPr lvl="0">
              <a:spcAft>
                <a:spcPts val="300"/>
              </a:spcAft>
              <a:buSzPct val="100000"/>
              <a:defRPr>
                <a:solidFill>
                  <a:srgbClr val="000000"/>
                </a:solidFill>
              </a:defRPr>
            </a:pPr>
            <a:endParaRPr lang="en-AU"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800" b="1" dirty="0" smtClean="0">
                <a:solidFill>
                  <a:srgbClr val="002060"/>
                </a:solidFill>
                <a:latin typeface="Arial"/>
                <a:ea typeface="Arial"/>
                <a:cs typeface="Arial"/>
                <a:sym typeface="Arial"/>
              </a:rPr>
              <a:t>Observations for Disasters </a:t>
            </a:r>
            <a:endParaRPr lang="en-AU" sz="28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Strengthen </a:t>
            </a:r>
            <a:r>
              <a:rPr lang="en-AU" dirty="0">
                <a:solidFill>
                  <a:srgbClr val="002060"/>
                </a:solidFill>
                <a:latin typeface="Arial"/>
                <a:ea typeface="Arial"/>
                <a:cs typeface="Arial"/>
                <a:sym typeface="Arial"/>
              </a:rPr>
              <a:t>support to the disaster management community through the sustained </a:t>
            </a:r>
            <a:r>
              <a:rPr lang="en-AU" b="1" dirty="0">
                <a:solidFill>
                  <a:srgbClr val="002060"/>
                </a:solidFill>
                <a:latin typeface="Arial"/>
                <a:ea typeface="Arial"/>
                <a:cs typeface="Arial"/>
                <a:sym typeface="Arial"/>
              </a:rPr>
              <a:t>coordination of disaster-related activities </a:t>
            </a:r>
            <a:r>
              <a:rPr lang="en-AU" dirty="0">
                <a:solidFill>
                  <a:srgbClr val="002060"/>
                </a:solidFill>
                <a:latin typeface="Arial"/>
                <a:ea typeface="Arial"/>
                <a:cs typeface="Arial"/>
                <a:sym typeface="Arial"/>
              </a:rPr>
              <a:t>undertaken by CEOS Agencies</a:t>
            </a:r>
            <a:r>
              <a:rPr lang="en-AU"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Ensure </a:t>
            </a:r>
            <a:r>
              <a:rPr lang="en-AU" dirty="0">
                <a:solidFill>
                  <a:srgbClr val="002060"/>
                </a:solidFill>
                <a:latin typeface="Arial"/>
                <a:ea typeface="Arial"/>
                <a:cs typeface="Arial"/>
                <a:sym typeface="Arial"/>
              </a:rPr>
              <a:t>that the importance of Earth observations from space is emphasized at the </a:t>
            </a:r>
            <a:r>
              <a:rPr lang="en-AU" b="1" dirty="0">
                <a:solidFill>
                  <a:srgbClr val="002060"/>
                </a:solidFill>
                <a:latin typeface="Arial"/>
                <a:ea typeface="Arial"/>
                <a:cs typeface="Arial"/>
                <a:sym typeface="Arial"/>
              </a:rPr>
              <a:t>UN 2015 World Conference on Disaster Risk Reduction </a:t>
            </a:r>
            <a:r>
              <a:rPr lang="en-AU" dirty="0">
                <a:solidFill>
                  <a:srgbClr val="002060"/>
                </a:solidFill>
                <a:latin typeface="Arial"/>
                <a:ea typeface="Arial"/>
                <a:cs typeface="Arial"/>
                <a:sym typeface="Arial"/>
              </a:rPr>
              <a:t>and in the </a:t>
            </a:r>
            <a:r>
              <a:rPr lang="en-AU" b="1" dirty="0">
                <a:solidFill>
                  <a:srgbClr val="002060"/>
                </a:solidFill>
                <a:latin typeface="Arial"/>
                <a:ea typeface="Arial"/>
                <a:cs typeface="Arial"/>
                <a:sym typeface="Arial"/>
              </a:rPr>
              <a:t>post-2015 Framework for Actions (HFA2</a:t>
            </a:r>
            <a:r>
              <a:rPr lang="en-AU" b="1" dirty="0" smtClean="0">
                <a:solidFill>
                  <a:srgbClr val="002060"/>
                </a:solidFill>
                <a:latin typeface="Arial"/>
                <a:ea typeface="Arial"/>
                <a:cs typeface="Arial"/>
                <a:sym typeface="Arial"/>
              </a:rPr>
              <a:t>)</a:t>
            </a:r>
            <a:r>
              <a:rPr lang="en-AU"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Continue </a:t>
            </a:r>
            <a:r>
              <a:rPr lang="en-AU" dirty="0">
                <a:solidFill>
                  <a:srgbClr val="002060"/>
                </a:solidFill>
                <a:latin typeface="Arial"/>
                <a:ea typeface="Arial"/>
                <a:cs typeface="Arial"/>
                <a:sym typeface="Arial"/>
              </a:rPr>
              <a:t>support to the </a:t>
            </a:r>
            <a:r>
              <a:rPr lang="en-AU" b="1" dirty="0">
                <a:solidFill>
                  <a:srgbClr val="002060"/>
                </a:solidFill>
                <a:latin typeface="Arial"/>
                <a:ea typeface="Arial"/>
                <a:cs typeface="Arial"/>
                <a:sym typeface="Arial"/>
              </a:rPr>
              <a:t>GEO </a:t>
            </a:r>
            <a:r>
              <a:rPr lang="en-AU" b="1" dirty="0" err="1">
                <a:solidFill>
                  <a:srgbClr val="002060"/>
                </a:solidFill>
                <a:latin typeface="Arial"/>
                <a:ea typeface="Arial"/>
                <a:cs typeface="Arial"/>
                <a:sym typeface="Arial"/>
              </a:rPr>
              <a:t>Geohazards</a:t>
            </a:r>
            <a:r>
              <a:rPr lang="en-AU" b="1" dirty="0">
                <a:solidFill>
                  <a:srgbClr val="002060"/>
                </a:solidFill>
                <a:latin typeface="Arial"/>
                <a:ea typeface="Arial"/>
                <a:cs typeface="Arial"/>
                <a:sym typeface="Arial"/>
              </a:rPr>
              <a:t> Supersites and Natural Laboratories </a:t>
            </a:r>
            <a:r>
              <a:rPr lang="en-AU" dirty="0">
                <a:solidFill>
                  <a:srgbClr val="002060"/>
                </a:solidFill>
                <a:latin typeface="Arial"/>
                <a:ea typeface="Arial"/>
                <a:cs typeface="Arial"/>
                <a:sym typeface="Arial"/>
              </a:rPr>
              <a:t>Initiative</a:t>
            </a:r>
            <a:r>
              <a:rPr lang="en-AU" dirty="0" smtClean="0">
                <a:solidFill>
                  <a:srgbClr val="002060"/>
                </a:solidFill>
                <a:latin typeface="Arial"/>
                <a:ea typeface="Arial"/>
                <a:cs typeface="Arial"/>
                <a:sym typeface="Arial"/>
              </a:rPr>
              <a:t>.</a:t>
            </a:r>
          </a:p>
        </p:txBody>
      </p:sp>
      <p:sp>
        <p:nvSpPr>
          <p:cNvPr id="4" name="Shape 11"/>
          <p:cNvSpPr/>
          <p:nvPr/>
        </p:nvSpPr>
        <p:spPr>
          <a:xfrm>
            <a:off x="1879600" y="228600"/>
            <a:ext cx="65024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US" sz="2800" i="1" dirty="0" smtClean="0">
                <a:solidFill>
                  <a:srgbClr val="FFFFFF"/>
                </a:solidFill>
                <a:latin typeface="Arial Bold"/>
                <a:ea typeface="Arial Bold"/>
                <a:cs typeface="Arial Bold"/>
                <a:sym typeface="Arial Bold"/>
              </a:rPr>
              <a:t>Ninety-three Deliverables for </a:t>
            </a:r>
            <a:br>
              <a:rPr lang="en-US" sz="2800" i="1" dirty="0" smtClean="0">
                <a:solidFill>
                  <a:srgbClr val="FFFFFF"/>
                </a:solidFill>
                <a:latin typeface="Arial Bold"/>
                <a:ea typeface="Arial Bold"/>
                <a:cs typeface="Arial Bold"/>
                <a:sym typeface="Arial Bold"/>
              </a:rPr>
            </a:br>
            <a:r>
              <a:rPr lang="en-US" sz="2800" i="1" dirty="0" smtClean="0">
                <a:solidFill>
                  <a:srgbClr val="FFFFFF"/>
                </a:solidFill>
                <a:latin typeface="Arial Bold"/>
                <a:ea typeface="Arial Bold"/>
                <a:cs typeface="Arial Bold"/>
                <a:sym typeface="Arial Bold"/>
              </a:rPr>
              <a:t>2015-2017</a:t>
            </a:r>
          </a:p>
        </p:txBody>
      </p:sp>
      <p:pic>
        <p:nvPicPr>
          <p:cNvPr id="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24376"/>
            <a:ext cx="1600200" cy="210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86174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103562" y="1219200"/>
            <a:ext cx="8888038" cy="541173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spcAft>
                <a:spcPts val="400"/>
              </a:spcAft>
              <a:buSzPct val="100000"/>
              <a:defRPr>
                <a:solidFill>
                  <a:srgbClr val="000000"/>
                </a:solidFill>
              </a:defRPr>
            </a:pPr>
            <a:r>
              <a:rPr lang="en-AU" sz="2400" b="1" dirty="0">
                <a:solidFill>
                  <a:srgbClr val="002060"/>
                </a:solidFill>
                <a:latin typeface="Arial"/>
                <a:ea typeface="Arial"/>
                <a:cs typeface="Arial"/>
                <a:sym typeface="Arial"/>
              </a:rPr>
              <a:t>Observations for </a:t>
            </a:r>
            <a:r>
              <a:rPr lang="en-AU" sz="2400" b="1" dirty="0" smtClean="0">
                <a:solidFill>
                  <a:srgbClr val="002060"/>
                </a:solidFill>
                <a:latin typeface="Arial"/>
                <a:ea typeface="Arial"/>
                <a:cs typeface="Arial"/>
                <a:sym typeface="Arial"/>
              </a:rPr>
              <a:t>Water</a:t>
            </a:r>
            <a:endParaRPr lang="en-AU" sz="2400" b="1" dirty="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650" dirty="0">
                <a:solidFill>
                  <a:srgbClr val="002060"/>
                </a:solidFill>
                <a:latin typeface="Arial"/>
                <a:ea typeface="Arial"/>
                <a:cs typeface="Arial"/>
                <a:sym typeface="Arial"/>
              </a:rPr>
              <a:t>Provide integrated CEOS input to the </a:t>
            </a:r>
            <a:r>
              <a:rPr lang="en-AU" sz="1650" b="1" dirty="0">
                <a:solidFill>
                  <a:srgbClr val="002060"/>
                </a:solidFill>
                <a:latin typeface="Arial"/>
                <a:ea typeface="Arial"/>
                <a:cs typeface="Arial"/>
                <a:sym typeface="Arial"/>
              </a:rPr>
              <a:t>GEO Water Implementation Plan</a:t>
            </a:r>
            <a:r>
              <a:rPr lang="en-AU" sz="1650" dirty="0">
                <a:solidFill>
                  <a:srgbClr val="002060"/>
                </a:solidFill>
                <a:latin typeface="Arial"/>
                <a:ea typeface="Arial"/>
                <a:cs typeface="Arial"/>
                <a:sym typeface="Arial"/>
              </a:rPr>
              <a:t>.</a:t>
            </a:r>
          </a:p>
          <a:p>
            <a:pPr lvl="0">
              <a:buSzPct val="100000"/>
              <a:defRPr>
                <a:solidFill>
                  <a:srgbClr val="000000"/>
                </a:solidFill>
              </a:defRPr>
            </a:pPr>
            <a:endParaRPr lang="en-AU" sz="14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400" b="1" dirty="0" smtClean="0">
                <a:solidFill>
                  <a:srgbClr val="002060"/>
                </a:solidFill>
                <a:latin typeface="Arial"/>
                <a:ea typeface="Arial"/>
                <a:cs typeface="Arial"/>
                <a:sym typeface="Arial"/>
              </a:rPr>
              <a:t>Capacity Building, Data Access, Availability and Quality</a:t>
            </a:r>
            <a:endParaRPr lang="en-AU" sz="24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650" dirty="0" smtClean="0">
                <a:solidFill>
                  <a:srgbClr val="002060"/>
                </a:solidFill>
                <a:latin typeface="Arial"/>
                <a:ea typeface="Arial"/>
                <a:cs typeface="Arial"/>
                <a:sym typeface="Arial"/>
              </a:rPr>
              <a:t>Advance </a:t>
            </a:r>
            <a:r>
              <a:rPr lang="en-AU" sz="1650" b="1" dirty="0">
                <a:solidFill>
                  <a:srgbClr val="002060"/>
                </a:solidFill>
                <a:latin typeface="Arial"/>
                <a:ea typeface="Arial"/>
                <a:cs typeface="Arial"/>
                <a:sym typeface="Arial"/>
              </a:rPr>
              <a:t>CEOS Data Democracy </a:t>
            </a:r>
            <a:r>
              <a:rPr lang="en-AU" sz="1650" dirty="0">
                <a:solidFill>
                  <a:srgbClr val="002060"/>
                </a:solidFill>
                <a:latin typeface="Arial"/>
                <a:ea typeface="Arial"/>
                <a:cs typeface="Arial"/>
                <a:sym typeface="Arial"/>
              </a:rPr>
              <a:t>activities</a:t>
            </a:r>
            <a:r>
              <a:rPr lang="en-AU" sz="1650"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650" dirty="0" smtClean="0">
                <a:solidFill>
                  <a:srgbClr val="002060"/>
                </a:solidFill>
                <a:latin typeface="Arial"/>
                <a:ea typeface="Arial"/>
                <a:cs typeface="Arial"/>
                <a:sym typeface="Arial"/>
              </a:rPr>
              <a:t>Continue </a:t>
            </a:r>
            <a:r>
              <a:rPr lang="en-AU" sz="1650" dirty="0">
                <a:solidFill>
                  <a:srgbClr val="002060"/>
                </a:solidFill>
                <a:latin typeface="Arial"/>
                <a:ea typeface="Arial"/>
                <a:cs typeface="Arial"/>
                <a:sym typeface="Arial"/>
              </a:rPr>
              <a:t>to support the development and operationalization of </a:t>
            </a:r>
            <a:r>
              <a:rPr lang="en-AU" sz="1650" b="1" dirty="0">
                <a:solidFill>
                  <a:srgbClr val="002060"/>
                </a:solidFill>
                <a:latin typeface="Arial"/>
                <a:ea typeface="Arial"/>
                <a:cs typeface="Arial"/>
                <a:sym typeface="Arial"/>
              </a:rPr>
              <a:t>the GEOSS Common Infrastructure (GCI) </a:t>
            </a:r>
            <a:r>
              <a:rPr lang="en-AU" sz="1650" dirty="0">
                <a:solidFill>
                  <a:srgbClr val="002060"/>
                </a:solidFill>
                <a:latin typeface="Arial"/>
                <a:ea typeface="Arial"/>
                <a:cs typeface="Arial"/>
                <a:sym typeface="Arial"/>
              </a:rPr>
              <a:t>and its CEOS-related elements.</a:t>
            </a:r>
          </a:p>
          <a:p>
            <a:pPr marL="381000" lvl="0" indent="-381000">
              <a:spcAft>
                <a:spcPts val="600"/>
              </a:spcAft>
              <a:buSzPct val="100000"/>
              <a:buFont typeface="Arial"/>
              <a:buChar char="•"/>
              <a:defRPr>
                <a:solidFill>
                  <a:srgbClr val="000000"/>
                </a:solidFill>
              </a:defRPr>
            </a:pPr>
            <a:r>
              <a:rPr lang="en-AU" sz="1650" dirty="0" smtClean="0">
                <a:solidFill>
                  <a:srgbClr val="002060"/>
                </a:solidFill>
                <a:latin typeface="Arial"/>
                <a:ea typeface="Arial"/>
                <a:cs typeface="Arial"/>
                <a:sym typeface="Arial"/>
              </a:rPr>
              <a:t>Coordinate </a:t>
            </a:r>
            <a:r>
              <a:rPr lang="en-AU" sz="1650" dirty="0">
                <a:solidFill>
                  <a:srgbClr val="002060"/>
                </a:solidFill>
                <a:latin typeface="Arial"/>
                <a:ea typeface="Arial"/>
                <a:cs typeface="Arial"/>
                <a:sym typeface="Arial"/>
              </a:rPr>
              <a:t>the development of suitable methodologies for the </a:t>
            </a:r>
            <a:r>
              <a:rPr lang="en-AU" sz="1650" b="1" dirty="0">
                <a:solidFill>
                  <a:srgbClr val="002060"/>
                </a:solidFill>
                <a:latin typeface="Arial"/>
                <a:ea typeface="Arial"/>
                <a:cs typeface="Arial"/>
                <a:sym typeface="Arial"/>
              </a:rPr>
              <a:t>on-ground characterization </a:t>
            </a:r>
            <a:r>
              <a:rPr lang="en-AU" sz="1650" dirty="0">
                <a:solidFill>
                  <a:srgbClr val="002060"/>
                </a:solidFill>
                <a:latin typeface="Arial"/>
                <a:ea typeface="Arial"/>
                <a:cs typeface="Arial"/>
                <a:sym typeface="Arial"/>
              </a:rPr>
              <a:t>of satellite-based EO sensors, the </a:t>
            </a:r>
            <a:r>
              <a:rPr lang="en-AU" sz="1650" b="1" dirty="0">
                <a:solidFill>
                  <a:srgbClr val="002060"/>
                </a:solidFill>
                <a:latin typeface="Arial"/>
                <a:ea typeface="Arial"/>
                <a:cs typeface="Arial"/>
                <a:sym typeface="Arial"/>
              </a:rPr>
              <a:t>calibration of EO missions</a:t>
            </a:r>
            <a:r>
              <a:rPr lang="en-AU" sz="1650" dirty="0">
                <a:solidFill>
                  <a:srgbClr val="002060"/>
                </a:solidFill>
                <a:latin typeface="Arial"/>
                <a:ea typeface="Arial"/>
                <a:cs typeface="Arial"/>
                <a:sym typeface="Arial"/>
              </a:rPr>
              <a:t>, and the </a:t>
            </a:r>
            <a:r>
              <a:rPr lang="en-AU" sz="1650" b="1" dirty="0">
                <a:solidFill>
                  <a:srgbClr val="002060"/>
                </a:solidFill>
                <a:latin typeface="Arial"/>
                <a:ea typeface="Arial"/>
                <a:cs typeface="Arial"/>
                <a:sym typeface="Arial"/>
              </a:rPr>
              <a:t>validation </a:t>
            </a:r>
            <a:r>
              <a:rPr lang="en-AU" sz="1650" dirty="0">
                <a:solidFill>
                  <a:srgbClr val="002060"/>
                </a:solidFill>
                <a:latin typeface="Arial"/>
                <a:ea typeface="Arial"/>
                <a:cs typeface="Arial"/>
                <a:sym typeface="Arial"/>
              </a:rPr>
              <a:t>of satellite-based Level 1 and Level 2 products.</a:t>
            </a:r>
          </a:p>
          <a:p>
            <a:pPr marL="381000" lvl="0" indent="-381000">
              <a:spcAft>
                <a:spcPts val="600"/>
              </a:spcAft>
              <a:buSzPct val="100000"/>
              <a:buFont typeface="Arial"/>
              <a:buChar char="•"/>
              <a:defRPr>
                <a:solidFill>
                  <a:srgbClr val="000000"/>
                </a:solidFill>
              </a:defRPr>
            </a:pPr>
            <a:r>
              <a:rPr lang="en-AU" sz="1650" dirty="0" smtClean="0">
                <a:solidFill>
                  <a:srgbClr val="002060"/>
                </a:solidFill>
                <a:latin typeface="Arial"/>
                <a:ea typeface="Arial"/>
                <a:cs typeface="Arial"/>
                <a:sym typeface="Arial"/>
              </a:rPr>
              <a:t>Continue </a:t>
            </a:r>
            <a:r>
              <a:rPr lang="en-AU" sz="1650" dirty="0">
                <a:solidFill>
                  <a:srgbClr val="002060"/>
                </a:solidFill>
                <a:latin typeface="Arial"/>
                <a:ea typeface="Arial"/>
                <a:cs typeface="Arial"/>
                <a:sym typeface="Arial"/>
              </a:rPr>
              <a:t>the cooperation with other CEOS elements in supporting the generation of well-calibrated and validated data records</a:t>
            </a:r>
            <a:r>
              <a:rPr lang="en-AU" sz="1650"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650" dirty="0" smtClean="0">
                <a:solidFill>
                  <a:srgbClr val="002060"/>
                </a:solidFill>
                <a:latin typeface="Arial"/>
                <a:ea typeface="Arial"/>
                <a:cs typeface="Arial"/>
                <a:sym typeface="Arial"/>
              </a:rPr>
              <a:t>Continue </a:t>
            </a:r>
            <a:r>
              <a:rPr lang="en-AU" sz="1650" dirty="0">
                <a:solidFill>
                  <a:srgbClr val="002060"/>
                </a:solidFill>
                <a:latin typeface="Arial"/>
                <a:ea typeface="Arial"/>
                <a:cs typeface="Arial"/>
                <a:sym typeface="Arial"/>
              </a:rPr>
              <a:t>cooperation with GEO, Global Space-based Inter-calibration </a:t>
            </a:r>
            <a:r>
              <a:rPr lang="en-AU" sz="1650" dirty="0" smtClean="0">
                <a:solidFill>
                  <a:srgbClr val="002060"/>
                </a:solidFill>
                <a:latin typeface="Arial"/>
                <a:ea typeface="Arial"/>
                <a:cs typeface="Arial"/>
                <a:sym typeface="Arial"/>
              </a:rPr>
              <a:t>System, and </a:t>
            </a:r>
            <a:r>
              <a:rPr lang="en-AU" sz="1650" dirty="0">
                <a:solidFill>
                  <a:srgbClr val="002060"/>
                </a:solidFill>
                <a:latin typeface="Arial"/>
                <a:ea typeface="Arial"/>
                <a:cs typeface="Arial"/>
                <a:sym typeface="Arial"/>
              </a:rPr>
              <a:t>WMO and ground-based networks in the provision of high quality EO data products</a:t>
            </a:r>
            <a:r>
              <a:rPr lang="en-AU" sz="1650"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650" dirty="0" smtClean="0">
                <a:solidFill>
                  <a:srgbClr val="002060"/>
                </a:solidFill>
                <a:latin typeface="Arial"/>
                <a:ea typeface="Arial"/>
                <a:cs typeface="Arial"/>
                <a:sym typeface="Arial"/>
              </a:rPr>
              <a:t>Maintain </a:t>
            </a:r>
            <a:r>
              <a:rPr lang="en-AU" sz="1650" dirty="0">
                <a:solidFill>
                  <a:srgbClr val="002060"/>
                </a:solidFill>
                <a:latin typeface="Arial"/>
                <a:ea typeface="Arial"/>
                <a:cs typeface="Arial"/>
                <a:sym typeface="Arial"/>
              </a:rPr>
              <a:t>the </a:t>
            </a:r>
            <a:r>
              <a:rPr lang="en-AU" sz="1650" b="1" dirty="0">
                <a:solidFill>
                  <a:srgbClr val="002060"/>
                </a:solidFill>
                <a:latin typeface="Arial"/>
                <a:ea typeface="Arial"/>
                <a:cs typeface="Arial"/>
                <a:sym typeface="Arial"/>
              </a:rPr>
              <a:t>Missions, Instruments and </a:t>
            </a:r>
            <a:r>
              <a:rPr lang="en-AU" sz="1650" b="1" dirty="0" smtClean="0">
                <a:solidFill>
                  <a:srgbClr val="002060"/>
                </a:solidFill>
                <a:latin typeface="Arial"/>
                <a:ea typeface="Arial"/>
                <a:cs typeface="Arial"/>
                <a:sym typeface="Arial"/>
              </a:rPr>
              <a:t>Measurements </a:t>
            </a:r>
            <a:r>
              <a:rPr lang="en-AU" sz="1650" b="1" dirty="0">
                <a:solidFill>
                  <a:srgbClr val="002060"/>
                </a:solidFill>
                <a:latin typeface="Arial"/>
                <a:ea typeface="Arial"/>
                <a:cs typeface="Arial"/>
                <a:sym typeface="Arial"/>
              </a:rPr>
              <a:t>database </a:t>
            </a:r>
            <a:r>
              <a:rPr lang="en-AU" sz="1650" dirty="0">
                <a:solidFill>
                  <a:srgbClr val="002060"/>
                </a:solidFill>
                <a:latin typeface="Arial"/>
                <a:ea typeface="Arial"/>
                <a:cs typeface="Arial"/>
                <a:sym typeface="Arial"/>
              </a:rPr>
              <a:t>as a key tool to enhance understanding of Earth observations from space missions and data</a:t>
            </a:r>
            <a:r>
              <a:rPr lang="en-AU" sz="1650" dirty="0" smtClean="0">
                <a:solidFill>
                  <a:srgbClr val="002060"/>
                </a:solidFill>
                <a:latin typeface="Arial"/>
                <a:ea typeface="Arial"/>
                <a:cs typeface="Arial"/>
                <a:sym typeface="Arial"/>
              </a:rPr>
              <a:t>. Coordinate </a:t>
            </a:r>
            <a:r>
              <a:rPr lang="en-AU" sz="1650" dirty="0">
                <a:solidFill>
                  <a:srgbClr val="002060"/>
                </a:solidFill>
                <a:latin typeface="Arial"/>
                <a:ea typeface="Arial"/>
                <a:cs typeface="Arial"/>
                <a:sym typeface="Arial"/>
              </a:rPr>
              <a:t>development of Climate Data </a:t>
            </a:r>
            <a:r>
              <a:rPr lang="en-AU" sz="1650" dirty="0" smtClean="0">
                <a:solidFill>
                  <a:srgbClr val="002060"/>
                </a:solidFill>
                <a:latin typeface="Arial"/>
                <a:ea typeface="Arial"/>
                <a:cs typeface="Arial"/>
                <a:sym typeface="Arial"/>
              </a:rPr>
              <a:t>Records </a:t>
            </a:r>
            <a:r>
              <a:rPr lang="en-AU" sz="1650" dirty="0">
                <a:solidFill>
                  <a:srgbClr val="002060"/>
                </a:solidFill>
                <a:latin typeface="Arial"/>
                <a:ea typeface="Arial"/>
                <a:cs typeface="Arial"/>
                <a:sym typeface="Arial"/>
              </a:rPr>
              <a:t>and related datasets addressing Essential Climate Variables </a:t>
            </a:r>
            <a:r>
              <a:rPr lang="en-AU" sz="1650" dirty="0" smtClean="0">
                <a:solidFill>
                  <a:srgbClr val="002060"/>
                </a:solidFill>
                <a:latin typeface="Arial"/>
                <a:ea typeface="Arial"/>
                <a:cs typeface="Arial"/>
                <a:sym typeface="Arial"/>
              </a:rPr>
              <a:t>established </a:t>
            </a:r>
            <a:r>
              <a:rPr lang="en-AU" sz="1650" dirty="0">
                <a:solidFill>
                  <a:srgbClr val="002060"/>
                </a:solidFill>
                <a:latin typeface="Arial"/>
                <a:ea typeface="Arial"/>
                <a:cs typeface="Arial"/>
                <a:sym typeface="Arial"/>
              </a:rPr>
              <a:t>by the Global </a:t>
            </a:r>
            <a:r>
              <a:rPr lang="en-AU" sz="1650" dirty="0" smtClean="0">
                <a:solidFill>
                  <a:srgbClr val="002060"/>
                </a:solidFill>
                <a:latin typeface="Arial"/>
                <a:ea typeface="Arial"/>
                <a:cs typeface="Arial"/>
                <a:sym typeface="Arial"/>
              </a:rPr>
              <a:t>Climate </a:t>
            </a:r>
            <a:r>
              <a:rPr lang="en-AU" sz="1650" dirty="0">
                <a:solidFill>
                  <a:srgbClr val="002060"/>
                </a:solidFill>
                <a:latin typeface="Arial"/>
                <a:ea typeface="Arial"/>
                <a:cs typeface="Arial"/>
                <a:sym typeface="Arial"/>
              </a:rPr>
              <a:t>Observing </a:t>
            </a:r>
            <a:r>
              <a:rPr lang="en-AU" sz="1650" dirty="0" smtClean="0">
                <a:solidFill>
                  <a:srgbClr val="002060"/>
                </a:solidFill>
                <a:latin typeface="Arial"/>
                <a:ea typeface="Arial"/>
                <a:cs typeface="Arial"/>
                <a:sym typeface="Arial"/>
              </a:rPr>
              <a:t>System.</a:t>
            </a:r>
          </a:p>
        </p:txBody>
      </p:sp>
      <p:sp>
        <p:nvSpPr>
          <p:cNvPr id="4" name="Shape 11"/>
          <p:cNvSpPr/>
          <p:nvPr/>
        </p:nvSpPr>
        <p:spPr>
          <a:xfrm>
            <a:off x="1879600" y="228600"/>
            <a:ext cx="65024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US" sz="2800" i="1" dirty="0" smtClean="0">
                <a:solidFill>
                  <a:srgbClr val="FFFFFF"/>
                </a:solidFill>
                <a:latin typeface="Arial Bold"/>
                <a:ea typeface="Arial Bold"/>
                <a:cs typeface="Arial Bold"/>
                <a:sym typeface="Arial Bold"/>
              </a:rPr>
              <a:t>Ninety-three Deliverables for </a:t>
            </a:r>
            <a:br>
              <a:rPr lang="en-US" sz="2800" i="1" dirty="0" smtClean="0">
                <a:solidFill>
                  <a:srgbClr val="FFFFFF"/>
                </a:solidFill>
                <a:latin typeface="Arial Bold"/>
                <a:ea typeface="Arial Bold"/>
                <a:cs typeface="Arial Bold"/>
                <a:sym typeface="Arial Bold"/>
              </a:rPr>
            </a:br>
            <a:r>
              <a:rPr lang="en-US" sz="2800" i="1" dirty="0" smtClean="0">
                <a:solidFill>
                  <a:srgbClr val="FFFFFF"/>
                </a:solidFill>
                <a:latin typeface="Arial Bold"/>
                <a:ea typeface="Arial Bold"/>
                <a:cs typeface="Arial Bold"/>
                <a:sym typeface="Arial Bold"/>
              </a:rPr>
              <a:t>2015-2017</a:t>
            </a:r>
          </a:p>
        </p:txBody>
      </p:sp>
      <p:pic>
        <p:nvPicPr>
          <p:cNvPr id="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900" y="0"/>
            <a:ext cx="1600200" cy="210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09855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
          <p:cNvSpPr/>
          <p:nvPr/>
        </p:nvSpPr>
        <p:spPr>
          <a:xfrm>
            <a:off x="103562" y="1302286"/>
            <a:ext cx="8659438" cy="491929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spcAft>
                <a:spcPts val="400"/>
              </a:spcAft>
              <a:buSzPct val="100000"/>
              <a:defRPr>
                <a:solidFill>
                  <a:srgbClr val="000000"/>
                </a:solidFill>
              </a:defRPr>
            </a:pPr>
            <a:r>
              <a:rPr lang="en-AU" sz="2800" b="1" dirty="0" smtClean="0">
                <a:solidFill>
                  <a:srgbClr val="002060"/>
                </a:solidFill>
                <a:latin typeface="Arial"/>
                <a:ea typeface="Arial"/>
                <a:cs typeface="Arial"/>
                <a:sym typeface="Arial"/>
              </a:rPr>
              <a:t>Advancement of the CEOS Virtual </a:t>
            </a:r>
            <a:br>
              <a:rPr lang="en-AU" sz="2800" b="1" dirty="0" smtClean="0">
                <a:solidFill>
                  <a:srgbClr val="002060"/>
                </a:solidFill>
                <a:latin typeface="Arial"/>
                <a:ea typeface="Arial"/>
                <a:cs typeface="Arial"/>
                <a:sym typeface="Arial"/>
              </a:rPr>
            </a:br>
            <a:r>
              <a:rPr lang="en-AU" sz="2800" b="1" dirty="0" smtClean="0">
                <a:solidFill>
                  <a:srgbClr val="002060"/>
                </a:solidFill>
                <a:latin typeface="Arial"/>
                <a:ea typeface="Arial"/>
                <a:cs typeface="Arial"/>
                <a:sym typeface="Arial"/>
              </a:rPr>
              <a:t>Constellations</a:t>
            </a:r>
            <a:endParaRPr lang="en-AU" sz="2800" b="1" dirty="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Characterize </a:t>
            </a:r>
            <a:r>
              <a:rPr lang="en-AU" dirty="0">
                <a:solidFill>
                  <a:srgbClr val="002060"/>
                </a:solidFill>
                <a:latin typeface="Arial"/>
                <a:ea typeface="Arial"/>
                <a:cs typeface="Arial"/>
                <a:sym typeface="Arial"/>
              </a:rPr>
              <a:t>the Virtual Constellations in the context of both the development of the space segment for GEOSS and of the multitude of outcomes and deliverables that CEOS seeks to provide for GEO and other users </a:t>
            </a:r>
            <a:r>
              <a:rPr lang="en-AU" dirty="0" smtClean="0">
                <a:solidFill>
                  <a:srgbClr val="002060"/>
                </a:solidFill>
                <a:latin typeface="Arial"/>
                <a:ea typeface="Arial"/>
                <a:cs typeface="Arial"/>
                <a:sym typeface="Arial"/>
              </a:rPr>
              <a:t>and frameworks.</a:t>
            </a:r>
            <a:endParaRPr lang="en-AU" dirty="0">
              <a:solidFill>
                <a:srgbClr val="002060"/>
              </a:solidFill>
              <a:latin typeface="Arial"/>
              <a:ea typeface="Arial"/>
              <a:cs typeface="Arial"/>
              <a:sym typeface="Arial"/>
            </a:endParaRPr>
          </a:p>
          <a:p>
            <a:pPr lvl="0">
              <a:buSzPct val="100000"/>
              <a:defRPr>
                <a:solidFill>
                  <a:srgbClr val="000000"/>
                </a:solidFill>
              </a:defRPr>
            </a:pPr>
            <a:endParaRPr lang="en-AU" sz="28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800" b="1" dirty="0" smtClean="0">
                <a:solidFill>
                  <a:srgbClr val="002060"/>
                </a:solidFill>
                <a:latin typeface="Arial"/>
                <a:ea typeface="Arial"/>
                <a:cs typeface="Arial"/>
                <a:sym typeface="Arial"/>
              </a:rPr>
              <a:t>Support </a:t>
            </a:r>
            <a:r>
              <a:rPr lang="en-AU" sz="2800" b="1" dirty="0">
                <a:solidFill>
                  <a:srgbClr val="002060"/>
                </a:solidFill>
                <a:latin typeface="Arial"/>
                <a:ea typeface="Arial"/>
                <a:cs typeface="Arial"/>
                <a:sym typeface="Arial"/>
              </a:rPr>
              <a:t>to Other Key Stakeholder </a:t>
            </a:r>
            <a:r>
              <a:rPr lang="en-AU" sz="2800" b="1" dirty="0" smtClean="0">
                <a:solidFill>
                  <a:srgbClr val="002060"/>
                </a:solidFill>
                <a:latin typeface="Arial"/>
                <a:ea typeface="Arial"/>
                <a:cs typeface="Arial"/>
                <a:sym typeface="Arial"/>
              </a:rPr>
              <a:t>Initiatives</a:t>
            </a:r>
            <a:endParaRPr lang="en-AU" sz="28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Continue </a:t>
            </a:r>
            <a:r>
              <a:rPr lang="en-AU" dirty="0">
                <a:solidFill>
                  <a:srgbClr val="002060"/>
                </a:solidFill>
                <a:latin typeface="Arial"/>
                <a:ea typeface="Arial"/>
                <a:cs typeface="Arial"/>
                <a:sym typeface="Arial"/>
              </a:rPr>
              <a:t>CEOS contributions and maintain leadership role in the </a:t>
            </a:r>
            <a:r>
              <a:rPr lang="en-AU" b="1" dirty="0">
                <a:solidFill>
                  <a:srgbClr val="002060"/>
                </a:solidFill>
                <a:latin typeface="Arial"/>
                <a:ea typeface="Arial"/>
                <a:cs typeface="Arial"/>
                <a:sym typeface="Arial"/>
              </a:rPr>
              <a:t>GEO Blue Planet Task.</a:t>
            </a: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Further </a:t>
            </a:r>
            <a:r>
              <a:rPr lang="en-AU" dirty="0">
                <a:solidFill>
                  <a:srgbClr val="002060"/>
                </a:solidFill>
                <a:latin typeface="Arial"/>
                <a:ea typeface="Arial"/>
                <a:cs typeface="Arial"/>
                <a:sym typeface="Arial"/>
              </a:rPr>
              <a:t>develop CEOS contributions to meet </a:t>
            </a:r>
            <a:r>
              <a:rPr lang="en-AU" b="1" dirty="0">
                <a:solidFill>
                  <a:srgbClr val="002060"/>
                </a:solidFill>
                <a:latin typeface="Arial"/>
                <a:ea typeface="Arial"/>
                <a:cs typeface="Arial"/>
                <a:sym typeface="Arial"/>
              </a:rPr>
              <a:t>biodiversity</a:t>
            </a:r>
            <a:r>
              <a:rPr lang="en-AU" dirty="0">
                <a:solidFill>
                  <a:srgbClr val="002060"/>
                </a:solidFill>
                <a:latin typeface="Arial"/>
                <a:ea typeface="Arial"/>
                <a:cs typeface="Arial"/>
                <a:sym typeface="Arial"/>
              </a:rPr>
              <a:t> observation requirements.</a:t>
            </a: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Continue </a:t>
            </a:r>
            <a:r>
              <a:rPr lang="en-AU" dirty="0">
                <a:solidFill>
                  <a:srgbClr val="002060"/>
                </a:solidFill>
                <a:latin typeface="Arial"/>
                <a:ea typeface="Arial"/>
                <a:cs typeface="Arial"/>
                <a:sym typeface="Arial"/>
              </a:rPr>
              <a:t>dialogue on enhanced CEOS-level coordination to support improved research and monitoring of the </a:t>
            </a:r>
            <a:r>
              <a:rPr lang="en-AU" b="1" dirty="0">
                <a:solidFill>
                  <a:srgbClr val="002060"/>
                </a:solidFill>
                <a:latin typeface="Arial"/>
                <a:ea typeface="Arial"/>
                <a:cs typeface="Arial"/>
                <a:sym typeface="Arial"/>
              </a:rPr>
              <a:t>Earth’s Polar Regions</a:t>
            </a:r>
            <a:r>
              <a:rPr lang="en-AU" dirty="0" smtClean="0">
                <a:solidFill>
                  <a:srgbClr val="002060"/>
                </a:solidFill>
                <a:latin typeface="Arial"/>
                <a:ea typeface="Arial"/>
                <a:cs typeface="Arial"/>
                <a:sym typeface="Arial"/>
              </a:rPr>
              <a:t>.</a:t>
            </a:r>
          </a:p>
        </p:txBody>
      </p:sp>
      <p:sp>
        <p:nvSpPr>
          <p:cNvPr id="4" name="Shape 11"/>
          <p:cNvSpPr/>
          <p:nvPr/>
        </p:nvSpPr>
        <p:spPr>
          <a:xfrm>
            <a:off x="1879600" y="228600"/>
            <a:ext cx="65024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US" sz="2800" i="1" dirty="0" smtClean="0">
                <a:solidFill>
                  <a:srgbClr val="FFFFFF"/>
                </a:solidFill>
                <a:latin typeface="Arial Bold"/>
                <a:ea typeface="Arial Bold"/>
                <a:cs typeface="Arial Bold"/>
                <a:sym typeface="Arial Bold"/>
              </a:rPr>
              <a:t>Ninety-three Deliverables for </a:t>
            </a:r>
            <a:br>
              <a:rPr lang="en-US" sz="2800" i="1" dirty="0" smtClean="0">
                <a:solidFill>
                  <a:srgbClr val="FFFFFF"/>
                </a:solidFill>
                <a:latin typeface="Arial Bold"/>
                <a:ea typeface="Arial Bold"/>
                <a:cs typeface="Arial Bold"/>
                <a:sym typeface="Arial Bold"/>
              </a:rPr>
            </a:br>
            <a:r>
              <a:rPr lang="en-US" sz="2800" i="1" dirty="0" smtClean="0">
                <a:solidFill>
                  <a:srgbClr val="FFFFFF"/>
                </a:solidFill>
                <a:latin typeface="Arial Bold"/>
                <a:ea typeface="Arial Bold"/>
                <a:cs typeface="Arial Bold"/>
                <a:sym typeface="Arial Bold"/>
              </a:rPr>
              <a:t>2015-2017</a:t>
            </a:r>
          </a:p>
        </p:txBody>
      </p:sp>
      <p:pic>
        <p:nvPicPr>
          <p:cNvPr id="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24376"/>
            <a:ext cx="1600200" cy="210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76090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1778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and the Group on Earth Observations (GEO)</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447800"/>
            <a:ext cx="307372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904" y="6182380"/>
            <a:ext cx="8962896" cy="523220"/>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a:t>CEOS has aligned much of its resources and capacity in support of GEO’s commitments to the international community, supporting a wide range of its activities.</a:t>
            </a:r>
          </a:p>
        </p:txBody>
      </p:sp>
      <p:sp>
        <p:nvSpPr>
          <p:cNvPr id="5" name="Shape 15"/>
          <p:cNvSpPr/>
          <p:nvPr/>
        </p:nvSpPr>
        <p:spPr>
          <a:xfrm>
            <a:off x="88900" y="1245999"/>
            <a:ext cx="5854700" cy="486287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81000" lvl="0" indent="-381000">
              <a:spcAft>
                <a:spcPts val="1200"/>
              </a:spcAft>
              <a:buSzPct val="100000"/>
              <a:buFont typeface="Arial"/>
              <a:buChar char="•"/>
              <a:defRPr>
                <a:solidFill>
                  <a:srgbClr val="000000"/>
                </a:solidFill>
              </a:defRPr>
            </a:pPr>
            <a:r>
              <a:rPr lang="en-AU" sz="2000" dirty="0">
                <a:solidFill>
                  <a:srgbClr val="002060"/>
                </a:solidFill>
                <a:latin typeface="Arial"/>
                <a:ea typeface="Arial"/>
                <a:cs typeface="Arial"/>
                <a:sym typeface="Arial"/>
              </a:rPr>
              <a:t>CEOS is a GEO </a:t>
            </a:r>
            <a:r>
              <a:rPr lang="en-AU" sz="2000" dirty="0" smtClean="0">
                <a:solidFill>
                  <a:srgbClr val="002060"/>
                </a:solidFill>
                <a:latin typeface="Arial"/>
                <a:ea typeface="Arial"/>
                <a:cs typeface="Arial"/>
                <a:sym typeface="Arial"/>
              </a:rPr>
              <a:t>Participating </a:t>
            </a:r>
            <a:r>
              <a:rPr lang="en-AU" sz="2000" dirty="0">
                <a:solidFill>
                  <a:srgbClr val="002060"/>
                </a:solidFill>
                <a:latin typeface="Arial"/>
                <a:ea typeface="Arial"/>
                <a:cs typeface="Arial"/>
                <a:sym typeface="Arial"/>
              </a:rPr>
              <a:t>Organization</a:t>
            </a:r>
          </a:p>
          <a:p>
            <a:pPr marL="381000" lvl="0" indent="-381000">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The </a:t>
            </a:r>
            <a:r>
              <a:rPr lang="en-AU" sz="2000" dirty="0">
                <a:solidFill>
                  <a:srgbClr val="002060"/>
                </a:solidFill>
                <a:latin typeface="Arial"/>
                <a:ea typeface="Arial"/>
                <a:cs typeface="Arial"/>
                <a:sym typeface="Arial"/>
              </a:rPr>
              <a:t>establishment of GEO in 2005 was a strong focus for coordination among the Earth observations community and provided additional impetus and direction for CEOS</a:t>
            </a:r>
          </a:p>
          <a:p>
            <a:pPr marL="381000" lvl="0" indent="-381000">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CEOS </a:t>
            </a:r>
            <a:r>
              <a:rPr lang="en-AU" sz="2000" dirty="0">
                <a:solidFill>
                  <a:srgbClr val="002060"/>
                </a:solidFill>
                <a:latin typeface="Arial"/>
                <a:ea typeface="Arial"/>
                <a:cs typeface="Arial"/>
                <a:sym typeface="Arial"/>
              </a:rPr>
              <a:t>is recognized as the space component of GEO, with responsibility for implementation of the space segment of the Global Earth Observation System of Systems (GEOSS)</a:t>
            </a:r>
          </a:p>
          <a:p>
            <a:pPr marL="838200" lvl="1" indent="-381000">
              <a:spcAft>
                <a:spcPts val="1200"/>
              </a:spcAft>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Integrate observing systems to benefit from the increased number and distribution of observations of any given event</a:t>
            </a:r>
          </a:p>
          <a:p>
            <a:pPr marL="838200" lvl="1" indent="-381000">
              <a:spcAft>
                <a:spcPts val="1200"/>
              </a:spcAft>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Minimize data gaps – toward a comprehensive, coordinated, and sustained GEOSS</a:t>
            </a:r>
          </a:p>
        </p:txBody>
      </p:sp>
    </p:spTree>
    <p:extLst>
      <p:ext uri="{BB962C8B-B14F-4D97-AF65-F5344CB8AC3E}">
        <p14:creationId xmlns:p14="http://schemas.microsoft.com/office/powerpoint/2010/main" val="26299447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915" y="1295401"/>
            <a:ext cx="664420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11"/>
          <p:cNvSpPr/>
          <p:nvPr/>
        </p:nvSpPr>
        <p:spPr>
          <a:xfrm>
            <a:off x="19431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Our new website – ceos.org</a:t>
            </a:r>
          </a:p>
        </p:txBody>
      </p:sp>
    </p:spTree>
    <p:extLst>
      <p:ext uri="{BB962C8B-B14F-4D97-AF65-F5344CB8AC3E}">
        <p14:creationId xmlns:p14="http://schemas.microsoft.com/office/powerpoint/2010/main" val="379290898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381000" y="1465744"/>
            <a:ext cx="4648200" cy="1039103"/>
          </a:xfrm>
          <a:prstGeom prst="rect">
            <a:avLst/>
          </a:prstGeom>
          <a:noFill/>
          <a:ln w="9525">
            <a:noFill/>
            <a:miter lim="800000"/>
            <a:headEnd/>
            <a:tailEnd/>
          </a:ln>
        </p:spPr>
      </p:pic>
      <p:pic>
        <p:nvPicPr>
          <p:cNvPr id="35843" name="Picture 3"/>
          <p:cNvPicPr>
            <a:picLocks noChangeAspect="1" noChangeArrowheads="1"/>
          </p:cNvPicPr>
          <p:nvPr/>
        </p:nvPicPr>
        <p:blipFill>
          <a:blip r:embed="rId4" cstate="print"/>
          <a:srcRect/>
          <a:stretch>
            <a:fillRect/>
          </a:stretch>
        </p:blipFill>
        <p:spPr bwMode="auto">
          <a:xfrm>
            <a:off x="304800" y="3733800"/>
            <a:ext cx="1687627" cy="24033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35844" name="Picture 4"/>
          <p:cNvPicPr>
            <a:picLocks noChangeAspect="1" noChangeArrowheads="1"/>
          </p:cNvPicPr>
          <p:nvPr/>
        </p:nvPicPr>
        <p:blipFill>
          <a:blip r:embed="rId5" cstate="print"/>
          <a:srcRect/>
          <a:stretch>
            <a:fillRect/>
          </a:stretch>
        </p:blipFill>
        <p:spPr bwMode="auto">
          <a:xfrm>
            <a:off x="2362200" y="3886200"/>
            <a:ext cx="1619250" cy="22712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1524000" y="6019800"/>
            <a:ext cx="2743200" cy="584773"/>
          </a:xfrm>
          <a:prstGeom prst="rect">
            <a:avLst/>
          </a:prstGeom>
          <a:solidFill>
            <a:srgbClr val="4175DD">
              <a:alpha val="63922"/>
            </a:srgbClr>
          </a:solidFill>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600" b="1" dirty="0" smtClean="0"/>
              <a:t>3rd UN World Conference on Disaster Risk Reduction</a:t>
            </a:r>
          </a:p>
        </p:txBody>
      </p:sp>
      <p:sp>
        <p:nvSpPr>
          <p:cNvPr id="6" name="TextBox 5"/>
          <p:cNvSpPr txBox="1"/>
          <p:nvPr/>
        </p:nvSpPr>
        <p:spPr>
          <a:xfrm>
            <a:off x="598852" y="5715000"/>
            <a:ext cx="848948" cy="369330"/>
          </a:xfrm>
          <a:prstGeom prst="rect">
            <a:avLst/>
          </a:prstGeom>
          <a:solidFill>
            <a:srgbClr val="60BE84">
              <a:alpha val="81176"/>
            </a:srgbClr>
          </a:solidFill>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none" lIns="45719" tIns="45719" rIns="45719" bIns="45719" numCol="1" spcCol="38100" rtlCol="0" anchor="t">
            <a:spAutoFit/>
          </a:bodyPr>
          <a:lstStyle/>
          <a:p>
            <a:pPr algn="ctr" rtl="0" latinLnBrk="1" hangingPunct="0"/>
            <a:r>
              <a:rPr lang="en-US" dirty="0" smtClean="0"/>
              <a:t>COP21</a:t>
            </a:r>
          </a:p>
        </p:txBody>
      </p:sp>
      <p:sp>
        <p:nvSpPr>
          <p:cNvPr id="7" name="TextBox 6"/>
          <p:cNvSpPr txBox="1"/>
          <p:nvPr/>
        </p:nvSpPr>
        <p:spPr>
          <a:xfrm>
            <a:off x="152400" y="3048000"/>
            <a:ext cx="4191000" cy="954105"/>
          </a:xfrm>
          <a:prstGeom prst="rect">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45719" tIns="45719" rIns="45719" bIns="45719" numCol="1" spcCol="38100" rtlCol="0" anchor="t">
            <a:spAutoFit/>
          </a:bodyPr>
          <a:lstStyle/>
          <a:p>
            <a:pPr algn="ctr" rtl="0" latinLnBrk="1" hangingPunct="0"/>
            <a:r>
              <a:rPr lang="fr-CA" sz="2000" b="1" dirty="0" smtClean="0"/>
              <a:t>CEOS EO </a:t>
            </a:r>
            <a:r>
              <a:rPr lang="fr-CA" sz="2000" b="1" dirty="0" err="1" smtClean="0"/>
              <a:t>Handbook</a:t>
            </a:r>
            <a:endParaRPr lang="en-US" sz="2000" b="1" dirty="0" smtClean="0"/>
          </a:p>
          <a:p>
            <a:pPr algn="ctr" rtl="0" latinLnBrk="1" hangingPunct="0"/>
            <a:r>
              <a:rPr lang="fr-CA" b="1" dirty="0" err="1" smtClean="0"/>
              <a:t>Multimedia</a:t>
            </a:r>
            <a:r>
              <a:rPr lang="fr-CA" b="1" dirty="0" smtClean="0"/>
              <a:t> </a:t>
            </a:r>
            <a:r>
              <a:rPr lang="fr-CA" b="1" dirty="0" err="1" smtClean="0"/>
              <a:t>eBook</a:t>
            </a:r>
            <a:r>
              <a:rPr lang="fr-CA" b="1" dirty="0" smtClean="0"/>
              <a:t> and </a:t>
            </a:r>
            <a:r>
              <a:rPr lang="fr-CA" b="1" dirty="0" err="1" smtClean="0"/>
              <a:t>Pdf</a:t>
            </a:r>
            <a:r>
              <a:rPr lang="fr-CA" b="1" dirty="0" smtClean="0"/>
              <a:t> version</a:t>
            </a:r>
          </a:p>
          <a:p>
            <a:pPr algn="ctr" rtl="0" latinLnBrk="1" hangingPunct="0"/>
            <a:r>
              <a:rPr lang="fr-CA" b="1" dirty="0" err="1" smtClean="0"/>
              <a:t>Special</a:t>
            </a:r>
            <a:r>
              <a:rPr lang="fr-CA" b="1" dirty="0" smtClean="0"/>
              <a:t> 2015 </a:t>
            </a:r>
            <a:r>
              <a:rPr lang="fr-CA" b="1" dirty="0" err="1" smtClean="0"/>
              <a:t>Editions</a:t>
            </a:r>
            <a:endParaRPr lang="en-US" b="1" dirty="0" smtClean="0"/>
          </a:p>
        </p:txBody>
      </p:sp>
      <p:sp>
        <p:nvSpPr>
          <p:cNvPr id="10" name="Rectangle 9"/>
          <p:cNvSpPr/>
          <p:nvPr/>
        </p:nvSpPr>
        <p:spPr>
          <a:xfrm>
            <a:off x="5715000" y="3741003"/>
            <a:ext cx="3124200" cy="830997"/>
          </a:xfrm>
          <a:prstGeom prst="rect">
            <a:avLst/>
          </a:prstGeom>
          <a:ln w="38100">
            <a:solidFill>
              <a:schemeClr val="tx1">
                <a:lumMod val="75000"/>
              </a:schemeClr>
            </a:solidFill>
          </a:ln>
          <a:scene3d>
            <a:camera prst="orthographicFront"/>
            <a:lightRig rig="threePt" dir="t"/>
          </a:scene3d>
          <a:sp3d>
            <a:bevelT/>
          </a:sp3d>
        </p:spPr>
        <p:txBody>
          <a:bodyPr wrap="square">
            <a:spAutoFit/>
          </a:bodyPr>
          <a:lstStyle/>
          <a:p>
            <a:pPr algn="ctr"/>
            <a:r>
              <a:rPr lang="en-US" sz="1600" dirty="0" smtClean="0"/>
              <a:t>Assisting researchers in locating information on available datasets and services</a:t>
            </a:r>
            <a:endParaRPr lang="en-US" sz="1600" dirty="0"/>
          </a:p>
        </p:txBody>
      </p:sp>
      <p:pic>
        <p:nvPicPr>
          <p:cNvPr id="35846" name="Picture 6"/>
          <p:cNvPicPr>
            <a:picLocks noChangeAspect="1" noChangeArrowheads="1"/>
          </p:cNvPicPr>
          <p:nvPr/>
        </p:nvPicPr>
        <p:blipFill>
          <a:blip r:embed="rId6" cstate="print"/>
          <a:srcRect/>
          <a:stretch>
            <a:fillRect/>
          </a:stretch>
        </p:blipFill>
        <p:spPr bwMode="auto">
          <a:xfrm>
            <a:off x="4590990" y="4800600"/>
            <a:ext cx="4401810" cy="16002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Rectangle 11"/>
          <p:cNvSpPr/>
          <p:nvPr/>
        </p:nvSpPr>
        <p:spPr>
          <a:xfrm>
            <a:off x="152400" y="4038600"/>
            <a:ext cx="4191000" cy="2667000"/>
          </a:xfrm>
          <a:prstGeom prst="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pic>
        <p:nvPicPr>
          <p:cNvPr id="35845" name="Picture 5"/>
          <p:cNvPicPr>
            <a:picLocks noChangeAspect="1" noChangeArrowheads="1"/>
          </p:cNvPicPr>
          <p:nvPr/>
        </p:nvPicPr>
        <p:blipFill>
          <a:blip r:embed="rId7" cstate="print"/>
          <a:srcRect/>
          <a:stretch>
            <a:fillRect/>
          </a:stretch>
        </p:blipFill>
        <p:spPr bwMode="auto">
          <a:xfrm>
            <a:off x="4648200" y="2667000"/>
            <a:ext cx="3140110" cy="1143000"/>
          </a:xfrm>
          <a:prstGeom prst="rect">
            <a:avLst/>
          </a:prstGeom>
          <a:noFill/>
          <a:ln w="9525">
            <a:noFill/>
            <a:miter lim="800000"/>
            <a:headEnd/>
            <a:tailEnd/>
          </a:ln>
        </p:spPr>
      </p:pic>
      <p:sp>
        <p:nvSpPr>
          <p:cNvPr id="13" name="Shape 11"/>
          <p:cNvSpPr/>
          <p:nvPr/>
        </p:nvSpPr>
        <p:spPr>
          <a:xfrm>
            <a:off x="2336800" y="330200"/>
            <a:ext cx="49784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Tools and Resources</a:t>
            </a:r>
          </a:p>
        </p:txBody>
      </p:sp>
      <p:pic>
        <p:nvPicPr>
          <p:cNvPr id="35847" name="Picture 7"/>
          <p:cNvPicPr>
            <a:picLocks noChangeAspect="1" noChangeArrowheads="1"/>
          </p:cNvPicPr>
          <p:nvPr/>
        </p:nvPicPr>
        <p:blipFill>
          <a:blip r:embed="rId8" cstate="print"/>
          <a:srcRect/>
          <a:stretch>
            <a:fillRect/>
          </a:stretch>
        </p:blipFill>
        <p:spPr bwMode="auto">
          <a:xfrm>
            <a:off x="5562600" y="1447800"/>
            <a:ext cx="3471686" cy="990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Members and Associates</a:t>
            </a:r>
          </a:p>
        </p:txBody>
      </p:sp>
      <p:sp>
        <p:nvSpPr>
          <p:cNvPr id="4" name="TextBox 3"/>
          <p:cNvSpPr txBox="1">
            <a:spLocks/>
          </p:cNvSpPr>
          <p:nvPr/>
        </p:nvSpPr>
        <p:spPr>
          <a:xfrm>
            <a:off x="152397" y="1227920"/>
            <a:ext cx="5105403" cy="5624617"/>
          </a:xfrm>
          <a:prstGeom prst="rect">
            <a:avLst/>
          </a:prstGeom>
          <a:noFill/>
        </p:spPr>
        <p:txBody>
          <a:bodyPr wrap="square" rtlCol="0">
            <a:spAutoFit/>
          </a:bodyPr>
          <a:lstStyle/>
          <a:p>
            <a:r>
              <a:rPr lang="en-US" sz="950" b="1" dirty="0">
                <a:solidFill>
                  <a:srgbClr val="002060"/>
                </a:solidFill>
              </a:rPr>
              <a:t>MEMBERS</a:t>
            </a:r>
          </a:p>
          <a:p>
            <a:r>
              <a:rPr lang="en-US" sz="1000" dirty="0">
                <a:solidFill>
                  <a:schemeClr val="bg1"/>
                </a:solidFill>
              </a:rPr>
              <a:t>Agenzia Spaziale Italiana (ASI)</a:t>
            </a:r>
          </a:p>
          <a:p>
            <a:r>
              <a:rPr lang="en-US" sz="1000" dirty="0">
                <a:solidFill>
                  <a:schemeClr val="bg1"/>
                </a:solidFill>
              </a:rPr>
              <a:t>Canadian Space Agency (CSA)</a:t>
            </a:r>
          </a:p>
          <a:p>
            <a:r>
              <a:rPr lang="en-US" sz="1000" dirty="0">
                <a:solidFill>
                  <a:schemeClr val="bg1"/>
                </a:solidFill>
              </a:rPr>
              <a:t>Centre National </a:t>
            </a:r>
            <a:r>
              <a:rPr lang="en-US" sz="1000" dirty="0" err="1">
                <a:solidFill>
                  <a:schemeClr val="bg1"/>
                </a:solidFill>
              </a:rPr>
              <a:t>d’Etudes</a:t>
            </a:r>
            <a:r>
              <a:rPr lang="en-US" sz="1000" dirty="0">
                <a:solidFill>
                  <a:schemeClr val="bg1"/>
                </a:solidFill>
              </a:rPr>
              <a:t> </a:t>
            </a:r>
            <a:r>
              <a:rPr lang="en-US" sz="1000" dirty="0" err="1">
                <a:solidFill>
                  <a:schemeClr val="bg1"/>
                </a:solidFill>
              </a:rPr>
              <a:t>Spatiales</a:t>
            </a:r>
            <a:r>
              <a:rPr lang="en-US" sz="1000" dirty="0">
                <a:solidFill>
                  <a:schemeClr val="bg1"/>
                </a:solidFill>
              </a:rPr>
              <a:t> (CNES), France</a:t>
            </a:r>
          </a:p>
          <a:p>
            <a:r>
              <a:rPr lang="en-US" sz="1000" dirty="0">
                <a:solidFill>
                  <a:schemeClr val="bg1"/>
                </a:solidFill>
              </a:rPr>
              <a:t>Centro para </a:t>
            </a:r>
            <a:r>
              <a:rPr lang="en-US" sz="1000" dirty="0" err="1">
                <a:solidFill>
                  <a:schemeClr val="bg1"/>
                </a:solidFill>
              </a:rPr>
              <a:t>Desarrollo</a:t>
            </a:r>
            <a:r>
              <a:rPr lang="en-US" sz="1000" dirty="0">
                <a:solidFill>
                  <a:schemeClr val="bg1"/>
                </a:solidFill>
              </a:rPr>
              <a:t> </a:t>
            </a:r>
            <a:r>
              <a:rPr lang="en-US" sz="1000" dirty="0" err="1">
                <a:solidFill>
                  <a:schemeClr val="bg1"/>
                </a:solidFill>
              </a:rPr>
              <a:t>Tecnólogico</a:t>
            </a:r>
            <a:r>
              <a:rPr lang="en-US" sz="1000" dirty="0">
                <a:solidFill>
                  <a:schemeClr val="bg1"/>
                </a:solidFill>
              </a:rPr>
              <a:t> Industrial (CDTI), Spain</a:t>
            </a:r>
          </a:p>
          <a:p>
            <a:r>
              <a:rPr lang="en-US" sz="1000" dirty="0">
                <a:solidFill>
                  <a:schemeClr val="bg1"/>
                </a:solidFill>
              </a:rPr>
              <a:t>China Center for Resources Satellite Data and Applications (CRESDA)</a:t>
            </a:r>
          </a:p>
          <a:p>
            <a:r>
              <a:rPr lang="en-US" sz="1000" dirty="0">
                <a:solidFill>
                  <a:schemeClr val="bg1"/>
                </a:solidFill>
              </a:rPr>
              <a:t>Chinese Academy of Space Technology (CAST)</a:t>
            </a:r>
          </a:p>
          <a:p>
            <a:r>
              <a:rPr lang="en-US" sz="1000" dirty="0" err="1">
                <a:solidFill>
                  <a:schemeClr val="bg1"/>
                </a:solidFill>
              </a:rPr>
              <a:t>Comisión</a:t>
            </a:r>
            <a:r>
              <a:rPr lang="en-US" sz="1000" dirty="0">
                <a:solidFill>
                  <a:schemeClr val="bg1"/>
                </a:solidFill>
              </a:rPr>
              <a:t> </a:t>
            </a:r>
            <a:r>
              <a:rPr lang="en-US" sz="1000" dirty="0" err="1">
                <a:solidFill>
                  <a:schemeClr val="bg1"/>
                </a:solidFill>
              </a:rPr>
              <a:t>Nacional</a:t>
            </a:r>
            <a:r>
              <a:rPr lang="en-US" sz="1000" dirty="0">
                <a:solidFill>
                  <a:schemeClr val="bg1"/>
                </a:solidFill>
              </a:rPr>
              <a:t> de </a:t>
            </a:r>
            <a:r>
              <a:rPr lang="en-US" sz="1000" dirty="0" err="1">
                <a:solidFill>
                  <a:schemeClr val="bg1"/>
                </a:solidFill>
              </a:rPr>
              <a:t>Actividades</a:t>
            </a:r>
            <a:r>
              <a:rPr lang="en-US" sz="1000" dirty="0">
                <a:solidFill>
                  <a:schemeClr val="bg1"/>
                </a:solidFill>
              </a:rPr>
              <a:t> </a:t>
            </a:r>
            <a:r>
              <a:rPr lang="en-US" sz="1000" dirty="0" err="1">
                <a:solidFill>
                  <a:schemeClr val="bg1"/>
                </a:solidFill>
              </a:rPr>
              <a:t>Espaciales</a:t>
            </a:r>
            <a:r>
              <a:rPr lang="en-US" sz="1000" dirty="0">
                <a:solidFill>
                  <a:schemeClr val="bg1"/>
                </a:solidFill>
              </a:rPr>
              <a:t> (CONAE), Argentina</a:t>
            </a:r>
          </a:p>
          <a:p>
            <a:r>
              <a:rPr lang="en-US" sz="1000" dirty="0">
                <a:solidFill>
                  <a:schemeClr val="bg1"/>
                </a:solidFill>
              </a:rPr>
              <a:t>Commonwealth Scientific &amp; Industrial Research </a:t>
            </a:r>
            <a:r>
              <a:rPr lang="en-US" sz="1000" dirty="0" err="1">
                <a:solidFill>
                  <a:schemeClr val="bg1"/>
                </a:solidFill>
              </a:rPr>
              <a:t>Organisation</a:t>
            </a:r>
            <a:r>
              <a:rPr lang="en-US" sz="1000" dirty="0">
                <a:solidFill>
                  <a:schemeClr val="bg1"/>
                </a:solidFill>
              </a:rPr>
              <a:t> (CSIRO), </a:t>
            </a:r>
            <a:r>
              <a:rPr lang="en-US" sz="1000" dirty="0" smtClean="0">
                <a:solidFill>
                  <a:schemeClr val="bg1"/>
                </a:solidFill>
              </a:rPr>
              <a:t>  Australia</a:t>
            </a:r>
            <a:endParaRPr lang="en-US" sz="1000" dirty="0">
              <a:solidFill>
                <a:schemeClr val="bg1"/>
              </a:solidFill>
            </a:endParaRPr>
          </a:p>
          <a:p>
            <a:r>
              <a:rPr lang="en-US" sz="1000" dirty="0" err="1">
                <a:solidFill>
                  <a:schemeClr val="bg1"/>
                </a:solidFill>
              </a:rPr>
              <a:t>Deutsches</a:t>
            </a:r>
            <a:r>
              <a:rPr lang="en-US" sz="1000" dirty="0">
                <a:solidFill>
                  <a:schemeClr val="bg1"/>
                </a:solidFill>
              </a:rPr>
              <a:t> </a:t>
            </a:r>
            <a:r>
              <a:rPr lang="en-US" sz="1000" dirty="0" err="1">
                <a:solidFill>
                  <a:schemeClr val="bg1"/>
                </a:solidFill>
              </a:rPr>
              <a:t>Zentrum</a:t>
            </a:r>
            <a:r>
              <a:rPr lang="en-US" sz="1000" dirty="0">
                <a:solidFill>
                  <a:schemeClr val="bg1"/>
                </a:solidFill>
              </a:rPr>
              <a:t> </a:t>
            </a:r>
            <a:r>
              <a:rPr lang="en-US" sz="1000" dirty="0" err="1">
                <a:solidFill>
                  <a:schemeClr val="bg1"/>
                </a:solidFill>
              </a:rPr>
              <a:t>fürLuft</a:t>
            </a:r>
            <a:r>
              <a:rPr lang="en-US" sz="1000" dirty="0">
                <a:solidFill>
                  <a:schemeClr val="bg1"/>
                </a:solidFill>
              </a:rPr>
              <a:t>-und </a:t>
            </a:r>
            <a:r>
              <a:rPr lang="en-US" sz="1000" dirty="0" err="1">
                <a:solidFill>
                  <a:schemeClr val="bg1"/>
                </a:solidFill>
              </a:rPr>
              <a:t>Raumfahrt</a:t>
            </a:r>
            <a:r>
              <a:rPr lang="en-US" sz="1000" dirty="0">
                <a:solidFill>
                  <a:schemeClr val="bg1"/>
                </a:solidFill>
              </a:rPr>
              <a:t> (DLR), Germany</a:t>
            </a:r>
          </a:p>
          <a:p>
            <a:r>
              <a:rPr lang="en-US" sz="1000" dirty="0">
                <a:solidFill>
                  <a:schemeClr val="bg1"/>
                </a:solidFill>
              </a:rPr>
              <a:t>European Commission (EC)</a:t>
            </a:r>
          </a:p>
          <a:p>
            <a:r>
              <a:rPr lang="en-US" sz="1000" dirty="0">
                <a:solidFill>
                  <a:schemeClr val="bg1"/>
                </a:solidFill>
              </a:rPr>
              <a:t>European </a:t>
            </a:r>
            <a:r>
              <a:rPr lang="en-US" sz="1000" dirty="0" err="1">
                <a:solidFill>
                  <a:schemeClr val="bg1"/>
                </a:solidFill>
              </a:rPr>
              <a:t>Organisation</a:t>
            </a:r>
            <a:r>
              <a:rPr lang="en-US" sz="1000" dirty="0">
                <a:solidFill>
                  <a:schemeClr val="bg1"/>
                </a:solidFill>
              </a:rPr>
              <a:t> for the Exploitation of Meteorological Satellites   </a:t>
            </a:r>
            <a:endParaRPr lang="en-US" sz="1000" dirty="0" smtClean="0">
              <a:solidFill>
                <a:schemeClr val="bg1"/>
              </a:solidFill>
            </a:endParaRPr>
          </a:p>
          <a:p>
            <a:r>
              <a:rPr lang="en-US" sz="1000" dirty="0">
                <a:solidFill>
                  <a:schemeClr val="bg1"/>
                </a:solidFill>
              </a:rPr>
              <a:t> </a:t>
            </a:r>
            <a:r>
              <a:rPr lang="en-US" sz="1000" dirty="0" smtClean="0">
                <a:solidFill>
                  <a:schemeClr val="bg1"/>
                </a:solidFill>
              </a:rPr>
              <a:t>  (</a:t>
            </a:r>
            <a:r>
              <a:rPr lang="en-US" sz="1000" dirty="0">
                <a:solidFill>
                  <a:schemeClr val="bg1"/>
                </a:solidFill>
              </a:rPr>
              <a:t>EUMETSAT)</a:t>
            </a:r>
          </a:p>
          <a:p>
            <a:r>
              <a:rPr lang="en-US" sz="1000" dirty="0">
                <a:solidFill>
                  <a:schemeClr val="bg1"/>
                </a:solidFill>
              </a:rPr>
              <a:t>European Space Agency (ESA)</a:t>
            </a:r>
          </a:p>
          <a:p>
            <a:r>
              <a:rPr lang="en-US" sz="1000" dirty="0">
                <a:solidFill>
                  <a:schemeClr val="bg1"/>
                </a:solidFill>
              </a:rPr>
              <a:t>Geo-Informatics and Space Technology Development Agency (GISTDA</a:t>
            </a:r>
            <a:r>
              <a:rPr lang="en-US" sz="1000" dirty="0" smtClean="0">
                <a:solidFill>
                  <a:schemeClr val="bg1"/>
                </a:solidFill>
              </a:rPr>
              <a:t>),  Thailand</a:t>
            </a:r>
            <a:endParaRPr lang="en-US" sz="1000" dirty="0">
              <a:solidFill>
                <a:schemeClr val="bg1"/>
              </a:solidFill>
            </a:endParaRPr>
          </a:p>
          <a:p>
            <a:r>
              <a:rPr lang="en-US" sz="1000" dirty="0">
                <a:solidFill>
                  <a:schemeClr val="bg1"/>
                </a:solidFill>
              </a:rPr>
              <a:t>Indian Space Research </a:t>
            </a:r>
            <a:r>
              <a:rPr lang="en-US" sz="1000" dirty="0" err="1">
                <a:solidFill>
                  <a:schemeClr val="bg1"/>
                </a:solidFill>
              </a:rPr>
              <a:t>Organisation</a:t>
            </a:r>
            <a:r>
              <a:rPr lang="en-US" sz="1000" dirty="0">
                <a:solidFill>
                  <a:schemeClr val="bg1"/>
                </a:solidFill>
              </a:rPr>
              <a:t> (ISRO)</a:t>
            </a:r>
          </a:p>
          <a:p>
            <a:r>
              <a:rPr lang="en-US" sz="1000" dirty="0" err="1">
                <a:solidFill>
                  <a:schemeClr val="bg1"/>
                </a:solidFill>
              </a:rPr>
              <a:t>Instituto</a:t>
            </a:r>
            <a:r>
              <a:rPr lang="en-US" sz="1000" dirty="0">
                <a:solidFill>
                  <a:schemeClr val="bg1"/>
                </a:solidFill>
              </a:rPr>
              <a:t> </a:t>
            </a:r>
            <a:r>
              <a:rPr lang="en-US" sz="1000" dirty="0" err="1">
                <a:solidFill>
                  <a:schemeClr val="bg1"/>
                </a:solidFill>
              </a:rPr>
              <a:t>Nacional</a:t>
            </a:r>
            <a:r>
              <a:rPr lang="en-US" sz="1000" dirty="0">
                <a:solidFill>
                  <a:schemeClr val="bg1"/>
                </a:solidFill>
              </a:rPr>
              <a:t> de </a:t>
            </a:r>
            <a:r>
              <a:rPr lang="en-US" sz="1000" dirty="0" err="1">
                <a:solidFill>
                  <a:schemeClr val="bg1"/>
                </a:solidFill>
              </a:rPr>
              <a:t>Pesquisas</a:t>
            </a:r>
            <a:r>
              <a:rPr lang="en-US" sz="1000" dirty="0">
                <a:solidFill>
                  <a:schemeClr val="bg1"/>
                </a:solidFill>
              </a:rPr>
              <a:t> </a:t>
            </a:r>
            <a:r>
              <a:rPr lang="en-US" sz="1000" dirty="0" err="1">
                <a:solidFill>
                  <a:schemeClr val="bg1"/>
                </a:solidFill>
              </a:rPr>
              <a:t>Espaciais</a:t>
            </a:r>
            <a:r>
              <a:rPr lang="en-US" sz="1000" dirty="0">
                <a:solidFill>
                  <a:schemeClr val="bg1"/>
                </a:solidFill>
              </a:rPr>
              <a:t> (INPE), Brazil</a:t>
            </a:r>
          </a:p>
          <a:p>
            <a:r>
              <a:rPr lang="en-US" sz="1000" dirty="0">
                <a:solidFill>
                  <a:schemeClr val="bg1"/>
                </a:solidFill>
              </a:rPr>
              <a:t>Japan Aerospace Exploration Agency/Ministry of Education, Culture, Sports, </a:t>
            </a:r>
            <a:endParaRPr lang="en-US" sz="1000" dirty="0" smtClean="0">
              <a:solidFill>
                <a:schemeClr val="bg1"/>
              </a:solidFill>
            </a:endParaRPr>
          </a:p>
          <a:p>
            <a:r>
              <a:rPr lang="en-US" sz="1000" dirty="0">
                <a:solidFill>
                  <a:schemeClr val="bg1"/>
                </a:solidFill>
              </a:rPr>
              <a:t> </a:t>
            </a:r>
            <a:r>
              <a:rPr lang="en-US" sz="1000" dirty="0" smtClean="0">
                <a:solidFill>
                  <a:schemeClr val="bg1"/>
                </a:solidFill>
              </a:rPr>
              <a:t>  Science</a:t>
            </a:r>
            <a:r>
              <a:rPr lang="en-US" sz="1000" dirty="0">
                <a:solidFill>
                  <a:schemeClr val="bg1"/>
                </a:solidFill>
              </a:rPr>
              <a:t>, and Technology (JAXA/MEXT)</a:t>
            </a:r>
          </a:p>
          <a:p>
            <a:r>
              <a:rPr lang="en-US" sz="1000" dirty="0">
                <a:solidFill>
                  <a:schemeClr val="bg1"/>
                </a:solidFill>
              </a:rPr>
              <a:t>Korea Aerospace Research Institute (KARI)</a:t>
            </a:r>
          </a:p>
          <a:p>
            <a:r>
              <a:rPr lang="en-US" sz="1000" dirty="0">
                <a:solidFill>
                  <a:schemeClr val="bg1"/>
                </a:solidFill>
              </a:rPr>
              <a:t>National Aeronautics and Space Administration (NASA), USA</a:t>
            </a:r>
          </a:p>
          <a:p>
            <a:r>
              <a:rPr lang="en-US" sz="1000" dirty="0">
                <a:solidFill>
                  <a:schemeClr val="bg1"/>
                </a:solidFill>
              </a:rPr>
              <a:t>National Oceanic and Atmospheric Administration (NOAA), USA</a:t>
            </a:r>
          </a:p>
          <a:p>
            <a:r>
              <a:rPr lang="en-US" sz="1000" dirty="0">
                <a:solidFill>
                  <a:schemeClr val="bg1"/>
                </a:solidFill>
              </a:rPr>
              <a:t>National Remote Sensing Center of China (NRSCC)</a:t>
            </a:r>
          </a:p>
          <a:p>
            <a:r>
              <a:rPr lang="en-US" sz="1000" dirty="0">
                <a:solidFill>
                  <a:schemeClr val="bg1"/>
                </a:solidFill>
              </a:rPr>
              <a:t>National Satellite Meteorological Center/Chinese Meteorological Administration </a:t>
            </a:r>
            <a:endParaRPr lang="en-US" sz="1000" dirty="0" smtClean="0">
              <a:solidFill>
                <a:schemeClr val="bg1"/>
              </a:solidFill>
            </a:endParaRPr>
          </a:p>
          <a:p>
            <a:r>
              <a:rPr lang="en-US" sz="1000" dirty="0">
                <a:solidFill>
                  <a:schemeClr val="bg1"/>
                </a:solidFill>
              </a:rPr>
              <a:t> </a:t>
            </a:r>
            <a:r>
              <a:rPr lang="en-US" sz="1000" dirty="0" smtClean="0">
                <a:solidFill>
                  <a:schemeClr val="bg1"/>
                </a:solidFill>
              </a:rPr>
              <a:t>  (</a:t>
            </a:r>
            <a:r>
              <a:rPr lang="en-US" sz="1000" dirty="0">
                <a:solidFill>
                  <a:schemeClr val="bg1"/>
                </a:solidFill>
              </a:rPr>
              <a:t>NSMC/CMA)</a:t>
            </a:r>
          </a:p>
          <a:p>
            <a:r>
              <a:rPr lang="en-US" sz="1000" dirty="0">
                <a:solidFill>
                  <a:schemeClr val="bg1"/>
                </a:solidFill>
              </a:rPr>
              <a:t>National Space Agency of Ukraine (NKAU)</a:t>
            </a:r>
          </a:p>
          <a:p>
            <a:r>
              <a:rPr lang="en-US" sz="1000" dirty="0">
                <a:solidFill>
                  <a:schemeClr val="bg1"/>
                </a:solidFill>
              </a:rPr>
              <a:t>National Space Research Agency of Nigeria (NASRDA)</a:t>
            </a:r>
          </a:p>
          <a:p>
            <a:r>
              <a:rPr lang="en-US" sz="1000" dirty="0">
                <a:solidFill>
                  <a:schemeClr val="bg1"/>
                </a:solidFill>
              </a:rPr>
              <a:t>Netherlands Space Office (NSO)</a:t>
            </a:r>
          </a:p>
          <a:p>
            <a:r>
              <a:rPr lang="en-US" sz="1000" dirty="0">
                <a:solidFill>
                  <a:schemeClr val="bg1"/>
                </a:solidFill>
              </a:rPr>
              <a:t>Russian Federal Space Agency (</a:t>
            </a:r>
            <a:r>
              <a:rPr lang="en-US" sz="1000" dirty="0" smtClean="0">
                <a:solidFill>
                  <a:schemeClr val="bg1"/>
                </a:solidFill>
              </a:rPr>
              <a:t>ROSCOSMOS</a:t>
            </a:r>
            <a:r>
              <a:rPr lang="en-US" sz="1000" dirty="0">
                <a:solidFill>
                  <a:schemeClr val="bg1"/>
                </a:solidFill>
              </a:rPr>
              <a:t>)</a:t>
            </a:r>
          </a:p>
          <a:p>
            <a:r>
              <a:rPr lang="en-US" sz="1000" dirty="0">
                <a:solidFill>
                  <a:schemeClr val="bg1"/>
                </a:solidFill>
              </a:rPr>
              <a:t>Russian Federal Service for Hydrometeorology and Environmental Monitoring </a:t>
            </a:r>
            <a:endParaRPr lang="en-US" sz="1000" dirty="0" smtClean="0">
              <a:solidFill>
                <a:schemeClr val="bg1"/>
              </a:solidFill>
            </a:endParaRPr>
          </a:p>
          <a:p>
            <a:r>
              <a:rPr lang="en-US" sz="1000" dirty="0">
                <a:solidFill>
                  <a:schemeClr val="bg1"/>
                </a:solidFill>
              </a:rPr>
              <a:t> </a:t>
            </a:r>
            <a:r>
              <a:rPr lang="en-US" sz="1000" dirty="0" smtClean="0">
                <a:solidFill>
                  <a:schemeClr val="bg1"/>
                </a:solidFill>
              </a:rPr>
              <a:t>  (</a:t>
            </a:r>
            <a:r>
              <a:rPr lang="en-US" sz="1000" dirty="0">
                <a:solidFill>
                  <a:schemeClr val="bg1"/>
                </a:solidFill>
              </a:rPr>
              <a:t>ROSHYDROMET)</a:t>
            </a:r>
          </a:p>
          <a:p>
            <a:r>
              <a:rPr lang="en-US" sz="1000" dirty="0">
                <a:solidFill>
                  <a:schemeClr val="bg1"/>
                </a:solidFill>
              </a:rPr>
              <a:t>South African National Space Agency (SANSA)</a:t>
            </a:r>
          </a:p>
          <a:p>
            <a:r>
              <a:rPr lang="en-US" sz="1000" dirty="0">
                <a:solidFill>
                  <a:schemeClr val="bg1"/>
                </a:solidFill>
              </a:rPr>
              <a:t>Scientific and Technological Research Council of Turkey (TÜBITAK)</a:t>
            </a:r>
          </a:p>
          <a:p>
            <a:r>
              <a:rPr lang="en-US" sz="1000" dirty="0">
                <a:solidFill>
                  <a:schemeClr val="bg1"/>
                </a:solidFill>
              </a:rPr>
              <a:t>United Kingdom Space Agency (UKSA)</a:t>
            </a:r>
          </a:p>
          <a:p>
            <a:r>
              <a:rPr lang="en-US" sz="1000" dirty="0">
                <a:solidFill>
                  <a:schemeClr val="bg1"/>
                </a:solidFill>
              </a:rPr>
              <a:t>United States Geological Survey (USGS)</a:t>
            </a:r>
          </a:p>
          <a:p>
            <a:r>
              <a:rPr lang="en-US" sz="1000" dirty="0">
                <a:solidFill>
                  <a:schemeClr val="bg1"/>
                </a:solidFill>
              </a:rPr>
              <a:t>Vietnam Academy of Science and Technology (VAST)</a:t>
            </a:r>
          </a:p>
        </p:txBody>
      </p:sp>
      <p:sp>
        <p:nvSpPr>
          <p:cNvPr id="5" name="TextBox 4"/>
          <p:cNvSpPr txBox="1"/>
          <p:nvPr/>
        </p:nvSpPr>
        <p:spPr>
          <a:xfrm>
            <a:off x="4953000" y="1295400"/>
            <a:ext cx="4343400" cy="4585871"/>
          </a:xfrm>
          <a:prstGeom prst="rect">
            <a:avLst/>
          </a:prstGeom>
          <a:noFill/>
        </p:spPr>
        <p:txBody>
          <a:bodyPr wrap="square" rtlCol="0">
            <a:spAutoFit/>
          </a:bodyPr>
          <a:lstStyle/>
          <a:p>
            <a:r>
              <a:rPr lang="en-US" sz="1200" b="1" dirty="0">
                <a:solidFill>
                  <a:srgbClr val="002060"/>
                </a:solidFill>
              </a:rPr>
              <a:t>ASSOCIATES</a:t>
            </a:r>
          </a:p>
          <a:p>
            <a:r>
              <a:rPr lang="en-US" sz="1000" dirty="0">
                <a:solidFill>
                  <a:schemeClr val="bg1"/>
                </a:solidFill>
              </a:rPr>
              <a:t>Belgian Federal Science Policy Office (BELSPO)</a:t>
            </a:r>
            <a:br>
              <a:rPr lang="en-US" sz="1000" dirty="0">
                <a:solidFill>
                  <a:schemeClr val="bg1"/>
                </a:solidFill>
              </a:rPr>
            </a:br>
            <a:r>
              <a:rPr lang="en-US" sz="1000" dirty="0">
                <a:solidFill>
                  <a:schemeClr val="bg1"/>
                </a:solidFill>
              </a:rPr>
              <a:t>Canada Centre for Mapping &amp; Earth Observation (CCMEO)</a:t>
            </a:r>
          </a:p>
          <a:p>
            <a:r>
              <a:rPr lang="en-US" sz="1000" dirty="0">
                <a:solidFill>
                  <a:schemeClr val="bg1"/>
                </a:solidFill>
              </a:rPr>
              <a:t>Crown Research Institute (CRI), New Zealand</a:t>
            </a:r>
          </a:p>
          <a:p>
            <a:r>
              <a:rPr lang="en-US" sz="1000" dirty="0">
                <a:solidFill>
                  <a:schemeClr val="bg1"/>
                </a:solidFill>
              </a:rPr>
              <a:t>Earth Systems Science </a:t>
            </a:r>
            <a:r>
              <a:rPr lang="en-US" sz="1000" dirty="0" err="1">
                <a:solidFill>
                  <a:schemeClr val="bg1"/>
                </a:solidFill>
              </a:rPr>
              <a:t>Organisation</a:t>
            </a:r>
            <a:r>
              <a:rPr lang="en-US" sz="1000" dirty="0">
                <a:solidFill>
                  <a:schemeClr val="bg1"/>
                </a:solidFill>
              </a:rPr>
              <a:t> (ESSO), India</a:t>
            </a:r>
          </a:p>
          <a:p>
            <a:r>
              <a:rPr lang="en-US" sz="1000" dirty="0">
                <a:solidFill>
                  <a:schemeClr val="bg1"/>
                </a:solidFill>
              </a:rPr>
              <a:t>South African Council for Scientific and Industrial Research </a:t>
            </a:r>
            <a:endParaRPr lang="en-US" sz="1000" dirty="0" smtClean="0">
              <a:solidFill>
                <a:schemeClr val="bg1"/>
              </a:solidFill>
            </a:endParaRPr>
          </a:p>
          <a:p>
            <a:r>
              <a:rPr lang="en-US" sz="1000" dirty="0">
                <a:solidFill>
                  <a:schemeClr val="bg1"/>
                </a:solidFill>
              </a:rPr>
              <a:t> </a:t>
            </a:r>
            <a:r>
              <a:rPr lang="en-US" sz="1000" dirty="0" smtClean="0">
                <a:solidFill>
                  <a:schemeClr val="bg1"/>
                </a:solidFill>
              </a:rPr>
              <a:t>  (</a:t>
            </a:r>
            <a:r>
              <a:rPr lang="en-US" sz="1000" dirty="0">
                <a:solidFill>
                  <a:schemeClr val="bg1"/>
                </a:solidFill>
              </a:rPr>
              <a:t>CSIR)/Satellite Applications Centre (SAC)</a:t>
            </a:r>
            <a:br>
              <a:rPr lang="en-US" sz="1000" dirty="0">
                <a:solidFill>
                  <a:schemeClr val="bg1"/>
                </a:solidFill>
              </a:rPr>
            </a:br>
            <a:r>
              <a:rPr lang="en-US" sz="1000" dirty="0">
                <a:solidFill>
                  <a:schemeClr val="bg1"/>
                </a:solidFill>
              </a:rPr>
              <a:t>Global Climate Observing System (GCOS)</a:t>
            </a:r>
            <a:br>
              <a:rPr lang="en-US" sz="1000" dirty="0">
                <a:solidFill>
                  <a:schemeClr val="bg1"/>
                </a:solidFill>
              </a:rPr>
            </a:br>
            <a:r>
              <a:rPr lang="en-US" sz="1000" dirty="0">
                <a:solidFill>
                  <a:schemeClr val="bg1"/>
                </a:solidFill>
              </a:rPr>
              <a:t>Geoscience Australia</a:t>
            </a:r>
          </a:p>
          <a:p>
            <a:r>
              <a:rPr lang="en-US" sz="1000" dirty="0">
                <a:solidFill>
                  <a:schemeClr val="bg1"/>
                </a:solidFill>
              </a:rPr>
              <a:t>Global Geodetic Observing System (GGOS)</a:t>
            </a:r>
          </a:p>
          <a:p>
            <a:r>
              <a:rPr lang="en-US" sz="1000" dirty="0">
                <a:solidFill>
                  <a:schemeClr val="bg1"/>
                </a:solidFill>
              </a:rPr>
              <a:t>Global Ocean Observing System (GOOS)</a:t>
            </a:r>
          </a:p>
          <a:p>
            <a:r>
              <a:rPr lang="en-US" sz="1000" dirty="0">
                <a:solidFill>
                  <a:schemeClr val="bg1"/>
                </a:solidFill>
              </a:rPr>
              <a:t>Global Terrestrial Observing System (GTOS)</a:t>
            </a:r>
          </a:p>
          <a:p>
            <a:r>
              <a:rPr lang="en-US" sz="1000" dirty="0">
                <a:solidFill>
                  <a:schemeClr val="bg1"/>
                </a:solidFill>
              </a:rPr>
              <a:t>Intergovernmental Oceanographic Commission (IOC)</a:t>
            </a:r>
          </a:p>
          <a:p>
            <a:r>
              <a:rPr lang="en-US" sz="1000" dirty="0">
                <a:solidFill>
                  <a:schemeClr val="bg1"/>
                </a:solidFill>
              </a:rPr>
              <a:t>International Council for Science (ICSU)</a:t>
            </a:r>
          </a:p>
          <a:p>
            <a:r>
              <a:rPr lang="en-US" sz="1000" dirty="0">
                <a:solidFill>
                  <a:schemeClr val="bg1"/>
                </a:solidFill>
              </a:rPr>
              <a:t>International Geosphere-Biosphere </a:t>
            </a:r>
            <a:r>
              <a:rPr lang="en-US" sz="1000" dirty="0" err="1">
                <a:solidFill>
                  <a:schemeClr val="bg1"/>
                </a:solidFill>
              </a:rPr>
              <a:t>Programme</a:t>
            </a:r>
            <a:r>
              <a:rPr lang="en-US" sz="1000" dirty="0">
                <a:solidFill>
                  <a:schemeClr val="bg1"/>
                </a:solidFill>
              </a:rPr>
              <a:t> (IGBP)</a:t>
            </a:r>
          </a:p>
          <a:p>
            <a:r>
              <a:rPr lang="en-US" sz="1000" dirty="0">
                <a:solidFill>
                  <a:schemeClr val="bg1"/>
                </a:solidFill>
              </a:rPr>
              <a:t>International Ocean </a:t>
            </a:r>
            <a:r>
              <a:rPr lang="en-US" sz="1000" dirty="0" err="1">
                <a:solidFill>
                  <a:schemeClr val="bg1"/>
                </a:solidFill>
              </a:rPr>
              <a:t>Colour</a:t>
            </a:r>
            <a:r>
              <a:rPr lang="en-US" sz="1000" dirty="0">
                <a:solidFill>
                  <a:schemeClr val="bg1"/>
                </a:solidFill>
              </a:rPr>
              <a:t> Coordinating Group (IOCCG)</a:t>
            </a:r>
          </a:p>
          <a:p>
            <a:r>
              <a:rPr lang="en-US" sz="1000" dirty="0">
                <a:solidFill>
                  <a:schemeClr val="bg1"/>
                </a:solidFill>
              </a:rPr>
              <a:t>International Society of Photogrammetry and Remote Sensing </a:t>
            </a:r>
            <a:r>
              <a:rPr lang="en-US" sz="1000" dirty="0" smtClean="0">
                <a:solidFill>
                  <a:schemeClr val="bg1"/>
                </a:solidFill>
              </a:rPr>
              <a:t> (</a:t>
            </a:r>
            <a:r>
              <a:rPr lang="en-US" sz="1000" dirty="0">
                <a:solidFill>
                  <a:schemeClr val="bg1"/>
                </a:solidFill>
              </a:rPr>
              <a:t>ISPRS)</a:t>
            </a:r>
          </a:p>
          <a:p>
            <a:r>
              <a:rPr lang="en-US" sz="1000" dirty="0">
                <a:solidFill>
                  <a:schemeClr val="bg1"/>
                </a:solidFill>
              </a:rPr>
              <a:t>Norwegian Space </a:t>
            </a:r>
            <a:r>
              <a:rPr lang="en-US" sz="1000" dirty="0" smtClean="0">
                <a:solidFill>
                  <a:schemeClr val="bg1"/>
                </a:solidFill>
              </a:rPr>
              <a:t>Centre </a:t>
            </a:r>
            <a:r>
              <a:rPr lang="en-US" sz="1000" dirty="0">
                <a:solidFill>
                  <a:schemeClr val="bg1"/>
                </a:solidFill>
              </a:rPr>
              <a:t>(NSC)</a:t>
            </a:r>
          </a:p>
          <a:p>
            <a:r>
              <a:rPr lang="en-US" sz="1000" dirty="0">
                <a:solidFill>
                  <a:schemeClr val="bg1"/>
                </a:solidFill>
              </a:rPr>
              <a:t>Swedish National Space Board (SNSB)</a:t>
            </a:r>
          </a:p>
          <a:p>
            <a:r>
              <a:rPr lang="en-US" sz="1000" dirty="0">
                <a:solidFill>
                  <a:schemeClr val="bg1"/>
                </a:solidFill>
              </a:rPr>
              <a:t>United Nations Economic and Social Commission for Asia and the </a:t>
            </a:r>
            <a:endParaRPr lang="en-US" sz="1000" dirty="0" smtClean="0">
              <a:solidFill>
                <a:schemeClr val="bg1"/>
              </a:solidFill>
            </a:endParaRPr>
          </a:p>
          <a:p>
            <a:r>
              <a:rPr lang="en-US" sz="1000" dirty="0">
                <a:solidFill>
                  <a:schemeClr val="bg1"/>
                </a:solidFill>
              </a:rPr>
              <a:t> </a:t>
            </a:r>
            <a:r>
              <a:rPr lang="en-US" sz="1000" dirty="0" smtClean="0">
                <a:solidFill>
                  <a:schemeClr val="bg1"/>
                </a:solidFill>
              </a:rPr>
              <a:t>  Pacific </a:t>
            </a:r>
            <a:r>
              <a:rPr lang="en-US" sz="1000" dirty="0">
                <a:solidFill>
                  <a:schemeClr val="bg1"/>
                </a:solidFill>
              </a:rPr>
              <a:t>(ESCAP)</a:t>
            </a:r>
          </a:p>
          <a:p>
            <a:r>
              <a:rPr lang="en-US" sz="1000" dirty="0">
                <a:solidFill>
                  <a:schemeClr val="bg1"/>
                </a:solidFill>
              </a:rPr>
              <a:t>United Nations Educational, Scientific and Cultural Organization </a:t>
            </a:r>
            <a:r>
              <a:rPr lang="en-US" sz="1000" dirty="0" smtClean="0">
                <a:solidFill>
                  <a:schemeClr val="bg1"/>
                </a:solidFill>
              </a:rPr>
              <a:t> (</a:t>
            </a:r>
            <a:r>
              <a:rPr lang="en-US" sz="1000" dirty="0">
                <a:solidFill>
                  <a:schemeClr val="bg1"/>
                </a:solidFill>
              </a:rPr>
              <a:t>UNESCO)</a:t>
            </a:r>
          </a:p>
          <a:p>
            <a:r>
              <a:rPr lang="en-US" sz="1000" dirty="0">
                <a:solidFill>
                  <a:schemeClr val="bg1"/>
                </a:solidFill>
              </a:rPr>
              <a:t>United Nations Environment </a:t>
            </a:r>
            <a:r>
              <a:rPr lang="en-US" sz="1000" dirty="0" err="1">
                <a:solidFill>
                  <a:schemeClr val="bg1"/>
                </a:solidFill>
              </a:rPr>
              <a:t>Programme</a:t>
            </a:r>
            <a:r>
              <a:rPr lang="en-US" sz="1000" dirty="0">
                <a:solidFill>
                  <a:schemeClr val="bg1"/>
                </a:solidFill>
              </a:rPr>
              <a:t> (UNEP)</a:t>
            </a:r>
          </a:p>
          <a:p>
            <a:r>
              <a:rPr lang="en-US" sz="1000" dirty="0">
                <a:solidFill>
                  <a:schemeClr val="bg1"/>
                </a:solidFill>
              </a:rPr>
              <a:t>United Nations Food and Agriculture Organization (FAO)</a:t>
            </a:r>
          </a:p>
          <a:p>
            <a:r>
              <a:rPr lang="en-US" sz="1000" dirty="0">
                <a:solidFill>
                  <a:schemeClr val="bg1"/>
                </a:solidFill>
              </a:rPr>
              <a:t>United Nations Office for Outer Space Affairs (UNOOSA)</a:t>
            </a:r>
          </a:p>
          <a:p>
            <a:r>
              <a:rPr lang="en-US" sz="1000" dirty="0">
                <a:solidFill>
                  <a:schemeClr val="bg1"/>
                </a:solidFill>
              </a:rPr>
              <a:t>World Climate Research </a:t>
            </a:r>
            <a:r>
              <a:rPr lang="en-US" sz="1000" dirty="0" err="1">
                <a:solidFill>
                  <a:schemeClr val="bg1"/>
                </a:solidFill>
              </a:rPr>
              <a:t>Programme</a:t>
            </a:r>
            <a:r>
              <a:rPr lang="en-US" sz="1000" dirty="0">
                <a:solidFill>
                  <a:schemeClr val="bg1"/>
                </a:solidFill>
              </a:rPr>
              <a:t> (WCRP)</a:t>
            </a:r>
          </a:p>
          <a:p>
            <a:r>
              <a:rPr lang="en-US" sz="1000" dirty="0">
                <a:solidFill>
                  <a:schemeClr val="bg1"/>
                </a:solidFill>
              </a:rPr>
              <a:t>World Meteorological Organization (WMO)</a:t>
            </a:r>
          </a:p>
          <a:p>
            <a:endParaRPr lang="en-US" sz="1000" dirty="0">
              <a:solidFill>
                <a:schemeClr val="bg1"/>
              </a:solidFill>
            </a:endParaRPr>
          </a:p>
        </p:txBody>
      </p:sp>
    </p:spTree>
    <p:extLst>
      <p:ext uri="{BB962C8B-B14F-4D97-AF65-F5344CB8AC3E}">
        <p14:creationId xmlns:p14="http://schemas.microsoft.com/office/powerpoint/2010/main" val="236186559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2</a:t>
            </a:fld>
            <a:endParaRPr lang="en-US"/>
          </a:p>
        </p:txBody>
      </p:sp>
      <p:sp>
        <p:nvSpPr>
          <p:cNvPr id="15" name="Shape 15"/>
          <p:cNvSpPr/>
          <p:nvPr/>
        </p:nvSpPr>
        <p:spPr>
          <a:xfrm>
            <a:off x="208166" y="1295400"/>
            <a:ext cx="8710650" cy="532453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Established </a:t>
            </a:r>
            <a:r>
              <a:rPr lang="en-AU" sz="2000" dirty="0">
                <a:solidFill>
                  <a:srgbClr val="002060"/>
                </a:solidFill>
                <a:latin typeface="Arial"/>
                <a:ea typeface="Arial"/>
                <a:cs typeface="Arial"/>
                <a:sym typeface="Arial"/>
              </a:rPr>
              <a:t>in 1984 under auspices of G-7 Economic Summit of Industrialized Nations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Focal point for international coordination of space-related Earth Observation (EO) activities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Optimize benefits through cooperation of members in mission planning and in development of compatible data products, formats, services, applications, and policies</a:t>
            </a:r>
          </a:p>
          <a:p>
            <a:pPr marL="457200" lvl="1" indent="0">
              <a:buSzPct val="100000"/>
              <a:defRPr>
                <a:solidFill>
                  <a:srgbClr val="000000"/>
                </a:solidFill>
              </a:defRPr>
            </a:pPr>
            <a:endParaRPr lang="en-AU" sz="2000" dirty="0">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Operates </a:t>
            </a:r>
            <a:r>
              <a:rPr lang="en-AU" sz="2000" dirty="0">
                <a:solidFill>
                  <a:srgbClr val="002060"/>
                </a:solidFill>
                <a:latin typeface="Arial"/>
                <a:ea typeface="Arial"/>
                <a:cs typeface="Arial"/>
                <a:sym typeface="Arial"/>
              </a:rPr>
              <a:t>through best efforts of Members and Associates via voluntary </a:t>
            </a:r>
            <a:r>
              <a:rPr lang="en-AU" sz="2000" dirty="0" smtClean="0">
                <a:solidFill>
                  <a:srgbClr val="002060"/>
                </a:solidFill>
                <a:latin typeface="Arial"/>
                <a:ea typeface="Arial"/>
                <a:cs typeface="Arial"/>
                <a:sym typeface="Arial"/>
              </a:rPr>
              <a:t>contributions</a:t>
            </a:r>
          </a:p>
          <a:p>
            <a:pPr lvl="0">
              <a:buSzPct val="100000"/>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31 </a:t>
            </a:r>
            <a:r>
              <a:rPr lang="en-AU" sz="2000" dirty="0">
                <a:solidFill>
                  <a:srgbClr val="002060"/>
                </a:solidFill>
                <a:latin typeface="Arial"/>
                <a:ea typeface="Arial"/>
                <a:cs typeface="Arial"/>
                <a:sym typeface="Arial"/>
              </a:rPr>
              <a:t>Members (Space Agencies), 24 Associates (UN Agencies, Phase A programs or supporting ground facility programs</a:t>
            </a:r>
            <a:r>
              <a:rPr lang="en-AU" sz="2000" dirty="0" smtClean="0">
                <a:solidFill>
                  <a:srgbClr val="002060"/>
                </a:solidFill>
                <a:latin typeface="Arial"/>
                <a:ea typeface="Arial"/>
                <a:cs typeface="Arial"/>
                <a:sym typeface="Arial"/>
              </a:rPr>
              <a:t>)</a:t>
            </a:r>
          </a:p>
          <a:p>
            <a:pPr lvl="0">
              <a:buSzPct val="100000"/>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As </a:t>
            </a:r>
            <a:r>
              <a:rPr lang="en-AU" sz="2000" dirty="0">
                <a:solidFill>
                  <a:srgbClr val="002060"/>
                </a:solidFill>
                <a:latin typeface="Arial"/>
                <a:ea typeface="Arial"/>
                <a:cs typeface="Arial"/>
                <a:sym typeface="Arial"/>
              </a:rPr>
              <a:t>the space component of the Global Earth Observation System of Systems (GEOSS), CEOS is implementing high priority actions in support of Group on Earth Observation (GEO) Tasks </a:t>
            </a:r>
          </a:p>
        </p:txBody>
      </p:sp>
      <p:sp>
        <p:nvSpPr>
          <p:cNvPr id="6" name="Shape 11"/>
          <p:cNvSpPr/>
          <p:nvPr/>
        </p:nvSpPr>
        <p:spPr>
          <a:xfrm>
            <a:off x="1828800" y="381000"/>
            <a:ext cx="6400800" cy="1295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US" sz="2800" i="1" dirty="0" smtClean="0">
                <a:solidFill>
                  <a:srgbClr val="FFFFFF"/>
                </a:solidFill>
                <a:latin typeface="Arial Bold"/>
                <a:ea typeface="Arial Bold"/>
                <a:cs typeface="Arial Bold"/>
                <a:sym typeface="Arial Bold"/>
              </a:rPr>
              <a:t>What is CEOS</a:t>
            </a:r>
            <a:endParaRPr lang="en-AU" sz="2800" i="1" dirty="0" smtClean="0">
              <a:solidFill>
                <a:srgbClr val="FFFFFF"/>
              </a:solidFill>
              <a:latin typeface="Arial Bold"/>
              <a:ea typeface="Arial Bold"/>
              <a:cs typeface="Arial Bold"/>
              <a:sym typeface="Arial Bold"/>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8" y="1683603"/>
            <a:ext cx="9067800" cy="1200329"/>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en-US" dirty="0" smtClean="0">
                <a:solidFill>
                  <a:srgbClr val="002060"/>
                </a:solidFill>
                <a:latin typeface="Arial Black" pitchFamily="34" charset="0"/>
              </a:rPr>
              <a:t>CEOS ensures international coordination of civil space-based Earth observation programs and promotes exchange of data to optimize societal benefit and inform decision making for securing a prosperous and sustainable future for humankind.</a:t>
            </a:r>
            <a:endParaRPr lang="en-US" dirty="0">
              <a:solidFill>
                <a:srgbClr val="002060"/>
              </a:solidFill>
              <a:latin typeface="Arial Black" pitchFamily="34" charset="0"/>
            </a:endParaRPr>
          </a:p>
        </p:txBody>
      </p:sp>
      <p:sp>
        <p:nvSpPr>
          <p:cNvPr id="3" name="TextBox 2"/>
          <p:cNvSpPr txBox="1"/>
          <p:nvPr/>
        </p:nvSpPr>
        <p:spPr>
          <a:xfrm>
            <a:off x="35379" y="3472517"/>
            <a:ext cx="9067800" cy="3046988"/>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pPr marL="342900" indent="-342900" algn="l">
              <a:buFont typeface="+mj-lt"/>
              <a:buAutoNum type="arabicPeriod"/>
            </a:pPr>
            <a:r>
              <a:rPr lang="en-US" sz="1600" dirty="0">
                <a:solidFill>
                  <a:srgbClr val="002060"/>
                </a:solidFill>
              </a:rPr>
              <a:t>To optimize the benefits of space-based Earth observation through cooperation of CEOS Agencies in mission planning and in the development of compatible data products, formats, services, applications and policies.</a:t>
            </a:r>
          </a:p>
          <a:p>
            <a:pPr marL="342900" indent="-342900" algn="l">
              <a:buFont typeface="+mj-lt"/>
              <a:buAutoNum type="arabicPeriod"/>
            </a:pPr>
            <a:r>
              <a:rPr lang="en-US" sz="1600" dirty="0">
                <a:solidFill>
                  <a:srgbClr val="002060"/>
                </a:solidFill>
              </a:rPr>
              <a:t>To aid both CEOS Agencies and the international community by, among other things, serving as the focal point for international coordination of space-based Earth observation activities, including the Group on Earth Observations and entities related to global change.</a:t>
            </a:r>
          </a:p>
          <a:p>
            <a:pPr marL="342900" indent="-342900" algn="l">
              <a:buFont typeface="+mj-lt"/>
              <a:buAutoNum type="arabicPeriod"/>
            </a:pPr>
            <a:r>
              <a:rPr lang="en-US" sz="1600" dirty="0">
                <a:solidFill>
                  <a:srgbClr val="002060"/>
                </a:solidFill>
              </a:rPr>
              <a:t>To exchange policy and technical information to encourage complementarity and compatibility among space-based Earth observation systems currently in service or development, and the data received from them, as well as address issues of common interest across the spectrum of Earth observation satellite missions.</a:t>
            </a:r>
          </a:p>
        </p:txBody>
      </p:sp>
      <p:sp>
        <p:nvSpPr>
          <p:cNvPr id="4" name="TextBox 3"/>
          <p:cNvSpPr txBox="1"/>
          <p:nvPr/>
        </p:nvSpPr>
        <p:spPr>
          <a:xfrm>
            <a:off x="35379" y="1295400"/>
            <a:ext cx="9067800" cy="369332"/>
          </a:xfrm>
          <a:prstGeom prst="rect">
            <a:avLst/>
          </a:prstGeom>
          <a:solidFill>
            <a:srgbClr val="00206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FFFF"/>
                </a:solidFill>
                <a:latin typeface="Arial Black" pitchFamily="34" charset="0"/>
              </a:rPr>
              <a:t>Mission</a:t>
            </a:r>
            <a:endParaRPr lang="en-US" dirty="0">
              <a:solidFill>
                <a:srgbClr val="FFFFFF"/>
              </a:solidFill>
              <a:latin typeface="Arial Black" pitchFamily="34" charset="0"/>
            </a:endParaRPr>
          </a:p>
        </p:txBody>
      </p:sp>
      <p:sp>
        <p:nvSpPr>
          <p:cNvPr id="5" name="TextBox 4"/>
          <p:cNvSpPr txBox="1"/>
          <p:nvPr/>
        </p:nvSpPr>
        <p:spPr>
          <a:xfrm>
            <a:off x="35379" y="3105150"/>
            <a:ext cx="9067800" cy="369332"/>
          </a:xfrm>
          <a:prstGeom prst="rect">
            <a:avLst/>
          </a:prstGeom>
          <a:solidFill>
            <a:srgbClr val="00206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rgbClr val="FFFFFF"/>
                </a:solidFill>
                <a:latin typeface="Arial Black" pitchFamily="34" charset="0"/>
              </a:defRPr>
            </a:lvl1pPr>
          </a:lstStyle>
          <a:p>
            <a:r>
              <a:rPr lang="en-US" dirty="0"/>
              <a:t>Three Primary Objectives</a:t>
            </a:r>
          </a:p>
        </p:txBody>
      </p:sp>
      <p:sp>
        <p:nvSpPr>
          <p:cNvPr id="6" name="Shape 11"/>
          <p:cNvSpPr/>
          <p:nvPr/>
        </p:nvSpPr>
        <p:spPr>
          <a:xfrm>
            <a:off x="1905000" y="3048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Mission and Objectives</a:t>
            </a:r>
          </a:p>
        </p:txBody>
      </p:sp>
    </p:spTree>
    <p:extLst>
      <p:ext uri="{BB962C8B-B14F-4D97-AF65-F5344CB8AC3E}">
        <p14:creationId xmlns:p14="http://schemas.microsoft.com/office/powerpoint/2010/main" val="160115330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28800" y="228600"/>
            <a:ext cx="64262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US" sz="2800" i="1" dirty="0" smtClean="0">
                <a:solidFill>
                  <a:srgbClr val="FFFFFF"/>
                </a:solidFill>
                <a:latin typeface="Arial Bold"/>
                <a:ea typeface="Arial Bold"/>
                <a:cs typeface="Arial Bold"/>
                <a:sym typeface="Arial Bold"/>
              </a:rPr>
              <a:t>55 Agencies operating 135 satellites</a:t>
            </a:r>
            <a:endParaRPr lang="en-AU" sz="2800" i="1" dirty="0" smtClean="0">
              <a:solidFill>
                <a:srgbClr val="FFFFFF"/>
              </a:solidFill>
              <a:latin typeface="Arial Bold"/>
              <a:ea typeface="Arial Bold"/>
              <a:cs typeface="Arial Bold"/>
              <a:sym typeface="Arial Bold"/>
            </a:endParaRPr>
          </a:p>
        </p:txBody>
      </p:sp>
      <p:sp>
        <p:nvSpPr>
          <p:cNvPr id="5" name="Shape 15"/>
          <p:cNvSpPr/>
          <p:nvPr/>
        </p:nvSpPr>
        <p:spPr>
          <a:xfrm>
            <a:off x="88900" y="1258699"/>
            <a:ext cx="8710650" cy="543225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spcAft>
                <a:spcPts val="600"/>
              </a:spcAft>
              <a:buSzPct val="100000"/>
              <a:buFont typeface="Arial"/>
              <a:buChar char="•"/>
              <a:defRPr>
                <a:solidFill>
                  <a:srgbClr val="000000"/>
                </a:solidFill>
              </a:defRPr>
            </a:pPr>
            <a:r>
              <a:rPr lang="en-AU" sz="2400" dirty="0" smtClean="0">
                <a:solidFill>
                  <a:srgbClr val="000000"/>
                </a:solidFill>
                <a:latin typeface="Arial"/>
                <a:ea typeface="Arial"/>
                <a:cs typeface="Arial"/>
                <a:sym typeface="Arial"/>
              </a:rPr>
              <a:t>5 </a:t>
            </a:r>
            <a:r>
              <a:rPr lang="en-AU" sz="2400" dirty="0">
                <a:solidFill>
                  <a:srgbClr val="000000"/>
                </a:solidFill>
                <a:latin typeface="Arial"/>
                <a:ea typeface="Arial"/>
                <a:cs typeface="Arial"/>
                <a:sym typeface="Arial"/>
              </a:rPr>
              <a:t>CEOS Agency launches </a:t>
            </a:r>
            <a:r>
              <a:rPr lang="en-AU" sz="2400" dirty="0" smtClean="0">
                <a:solidFill>
                  <a:srgbClr val="000000"/>
                </a:solidFill>
                <a:latin typeface="Arial"/>
                <a:ea typeface="Arial"/>
                <a:cs typeface="Arial"/>
                <a:sym typeface="Arial"/>
              </a:rPr>
              <a:t>so far in 2015:</a:t>
            </a:r>
            <a:endParaRPr lang="en-AU" sz="2400" dirty="0">
              <a:solidFill>
                <a:srgbClr val="000000"/>
              </a:solidFill>
              <a:latin typeface="Arial"/>
              <a:ea typeface="Arial"/>
              <a:cs typeface="Arial"/>
              <a:sym typeface="Arial"/>
            </a:endParaRPr>
          </a:p>
          <a:p>
            <a:pPr marL="838200" lvl="1" indent="-381000">
              <a:spcAft>
                <a:spcPts val="600"/>
              </a:spcAft>
              <a:buSzPct val="100000"/>
              <a:buFont typeface="Arial" panose="020B0604020202020204" pitchFamily="34" charset="0"/>
              <a:buChar char="–"/>
              <a:defRPr>
                <a:solidFill>
                  <a:srgbClr val="000000"/>
                </a:solidFill>
              </a:defRPr>
            </a:pPr>
            <a:r>
              <a:rPr lang="en-AU" dirty="0" smtClean="0">
                <a:solidFill>
                  <a:srgbClr val="000000"/>
                </a:solidFill>
                <a:latin typeface="Arial"/>
                <a:ea typeface="Arial"/>
                <a:cs typeface="Arial"/>
                <a:sym typeface="Arial"/>
              </a:rPr>
              <a:t>CATS-ISS (NASA)</a:t>
            </a:r>
          </a:p>
          <a:p>
            <a:pPr marL="838200" lvl="1" indent="-381000">
              <a:spcAft>
                <a:spcPts val="600"/>
              </a:spcAft>
              <a:buSzPct val="100000"/>
              <a:buFont typeface="Arial" panose="020B0604020202020204" pitchFamily="34" charset="0"/>
              <a:buChar char="–"/>
              <a:defRPr>
                <a:solidFill>
                  <a:srgbClr val="000000"/>
                </a:solidFill>
              </a:defRPr>
            </a:pPr>
            <a:r>
              <a:rPr lang="en-AU" dirty="0" smtClean="0">
                <a:solidFill>
                  <a:srgbClr val="000000"/>
                </a:solidFill>
                <a:latin typeface="Arial"/>
                <a:ea typeface="Arial"/>
                <a:cs typeface="Arial"/>
                <a:sym typeface="Arial"/>
              </a:rPr>
              <a:t>SMAP (NASA)</a:t>
            </a:r>
          </a:p>
          <a:p>
            <a:pPr marL="838200" lvl="1" indent="-381000">
              <a:spcAft>
                <a:spcPts val="600"/>
              </a:spcAft>
              <a:buSzPct val="100000"/>
              <a:buFont typeface="Arial" panose="020B0604020202020204" pitchFamily="34" charset="0"/>
              <a:buChar char="–"/>
              <a:defRPr>
                <a:solidFill>
                  <a:srgbClr val="000000"/>
                </a:solidFill>
              </a:defRPr>
            </a:pPr>
            <a:r>
              <a:rPr lang="en-AU" dirty="0" smtClean="0">
                <a:solidFill>
                  <a:srgbClr val="000000"/>
                </a:solidFill>
                <a:latin typeface="Arial"/>
                <a:ea typeface="Arial"/>
                <a:cs typeface="Arial"/>
                <a:sym typeface="Arial"/>
              </a:rPr>
              <a:t>KOMPSAT-3A (</a:t>
            </a:r>
            <a:r>
              <a:rPr lang="en-AU" dirty="0" err="1" smtClean="0">
                <a:solidFill>
                  <a:srgbClr val="000000"/>
                </a:solidFill>
                <a:latin typeface="Arial"/>
                <a:ea typeface="Arial"/>
                <a:cs typeface="Arial"/>
                <a:sym typeface="Arial"/>
              </a:rPr>
              <a:t>Astrium</a:t>
            </a:r>
            <a:r>
              <a:rPr lang="en-AU" dirty="0" smtClean="0">
                <a:solidFill>
                  <a:srgbClr val="000000"/>
                </a:solidFill>
                <a:latin typeface="Arial"/>
                <a:ea typeface="Arial"/>
                <a:cs typeface="Arial"/>
                <a:sym typeface="Arial"/>
              </a:rPr>
              <a:t>, DLR, KARI)</a:t>
            </a:r>
          </a:p>
          <a:p>
            <a:pPr marL="838200" lvl="1" indent="-381000">
              <a:spcAft>
                <a:spcPts val="600"/>
              </a:spcAft>
              <a:buSzPct val="100000"/>
              <a:buFont typeface="Arial" panose="020B0604020202020204" pitchFamily="34" charset="0"/>
              <a:buChar char="–"/>
              <a:defRPr>
                <a:solidFill>
                  <a:srgbClr val="000000"/>
                </a:solidFill>
              </a:defRPr>
            </a:pPr>
            <a:r>
              <a:rPr lang="en-AU" dirty="0" smtClean="0">
                <a:solidFill>
                  <a:srgbClr val="000000"/>
                </a:solidFill>
                <a:latin typeface="Arial"/>
                <a:ea typeface="Arial"/>
                <a:cs typeface="Arial"/>
                <a:sym typeface="Arial"/>
              </a:rPr>
              <a:t>Sentinel-2A (ESA, EC)</a:t>
            </a:r>
          </a:p>
          <a:p>
            <a:pPr marL="838200" lvl="1" indent="-381000">
              <a:spcAft>
                <a:spcPts val="600"/>
              </a:spcAft>
              <a:buSzPct val="100000"/>
              <a:buFont typeface="Arial" panose="020B0604020202020204" pitchFamily="34" charset="0"/>
              <a:buChar char="–"/>
              <a:defRPr>
                <a:solidFill>
                  <a:srgbClr val="000000"/>
                </a:solidFill>
              </a:defRPr>
            </a:pPr>
            <a:r>
              <a:rPr lang="en-AU" dirty="0" smtClean="0">
                <a:solidFill>
                  <a:srgbClr val="000000"/>
                </a:solidFill>
                <a:latin typeface="Arial"/>
                <a:ea typeface="Arial"/>
                <a:cs typeface="Arial"/>
                <a:sym typeface="Arial"/>
              </a:rPr>
              <a:t>Meteosat-11 (</a:t>
            </a:r>
            <a:r>
              <a:rPr lang="en-AU" smtClean="0">
                <a:solidFill>
                  <a:srgbClr val="000000"/>
                </a:solidFill>
                <a:latin typeface="Arial"/>
                <a:ea typeface="Arial"/>
                <a:cs typeface="Arial"/>
                <a:sym typeface="Arial"/>
              </a:rPr>
              <a:t>EUMETSAT)</a:t>
            </a:r>
            <a:br>
              <a:rPr lang="en-AU" smtClean="0">
                <a:solidFill>
                  <a:srgbClr val="000000"/>
                </a:solidFill>
                <a:latin typeface="Arial"/>
                <a:ea typeface="Arial"/>
                <a:cs typeface="Arial"/>
                <a:sym typeface="Arial"/>
              </a:rPr>
            </a:br>
            <a:endParaRPr lang="en-AU" dirty="0" smtClean="0">
              <a:solidFill>
                <a:srgbClr val="00000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2400" dirty="0" smtClean="0">
                <a:solidFill>
                  <a:schemeClr val="tx1">
                    <a:lumMod val="50000"/>
                  </a:schemeClr>
                </a:solidFill>
                <a:latin typeface="Arial"/>
                <a:ea typeface="Arial"/>
                <a:cs typeface="Arial"/>
                <a:sym typeface="Arial"/>
              </a:rPr>
              <a:t>Upcoming launches</a:t>
            </a:r>
            <a:endParaRPr lang="en-AU" sz="2400" dirty="0">
              <a:solidFill>
                <a:schemeClr val="tx1">
                  <a:lumMod val="50000"/>
                </a:schemeClr>
              </a:solidFill>
              <a:latin typeface="Arial"/>
              <a:ea typeface="Arial"/>
              <a:cs typeface="Arial"/>
              <a:sym typeface="Arial"/>
            </a:endParaRPr>
          </a:p>
          <a:p>
            <a:pPr marL="838200" lvl="1" indent="-381000">
              <a:spcAft>
                <a:spcPts val="600"/>
              </a:spcAft>
              <a:buSzPct val="100000"/>
              <a:buFont typeface="Arial" panose="020B0604020202020204" pitchFamily="34" charset="0"/>
              <a:buChar char="–"/>
              <a:defRPr>
                <a:solidFill>
                  <a:srgbClr val="000000"/>
                </a:solidFill>
              </a:defRPr>
            </a:pPr>
            <a:r>
              <a:rPr lang="pt-BR" dirty="0" smtClean="0">
                <a:solidFill>
                  <a:schemeClr val="tx1">
                    <a:lumMod val="50000"/>
                  </a:schemeClr>
                </a:solidFill>
                <a:latin typeface="Arial"/>
                <a:ea typeface="Arial"/>
                <a:cs typeface="Arial"/>
                <a:sym typeface="Arial"/>
              </a:rPr>
              <a:t>Sentinel-3ª (ESA, EC)</a:t>
            </a:r>
          </a:p>
          <a:p>
            <a:pPr marL="838200" lvl="1" indent="-381000">
              <a:spcAft>
                <a:spcPts val="600"/>
              </a:spcAft>
              <a:buSzPct val="100000"/>
              <a:buFont typeface="Arial" panose="020B0604020202020204" pitchFamily="34" charset="0"/>
              <a:buChar char="–"/>
              <a:defRPr>
                <a:solidFill>
                  <a:srgbClr val="000000"/>
                </a:solidFill>
              </a:defRPr>
            </a:pPr>
            <a:r>
              <a:rPr lang="pt-BR" dirty="0" smtClean="0">
                <a:solidFill>
                  <a:schemeClr val="tx1">
                    <a:lumMod val="50000"/>
                  </a:schemeClr>
                </a:solidFill>
                <a:latin typeface="Arial"/>
                <a:ea typeface="Arial"/>
                <a:cs typeface="Arial"/>
                <a:sym typeface="Arial"/>
              </a:rPr>
              <a:t>Jason-3 (NASA)</a:t>
            </a:r>
          </a:p>
          <a:p>
            <a:pPr marL="838200" lvl="1" indent="-381000">
              <a:spcAft>
                <a:spcPts val="600"/>
              </a:spcAft>
              <a:buSzPct val="100000"/>
              <a:buFont typeface="Arial" panose="020B0604020202020204" pitchFamily="34" charset="0"/>
              <a:buChar char="–"/>
              <a:defRPr>
                <a:solidFill>
                  <a:srgbClr val="000000"/>
                </a:solidFill>
              </a:defRPr>
            </a:pPr>
            <a:r>
              <a:rPr lang="pt-BR" dirty="0" smtClean="0">
                <a:solidFill>
                  <a:schemeClr val="tx1">
                    <a:lumMod val="50000"/>
                  </a:schemeClr>
                </a:solidFill>
                <a:latin typeface="Arial"/>
                <a:ea typeface="Arial"/>
                <a:cs typeface="Arial"/>
                <a:sym typeface="Arial"/>
              </a:rPr>
              <a:t>Ingenio (CDTI)</a:t>
            </a:r>
          </a:p>
          <a:p>
            <a:pPr marL="838200" lvl="1" indent="-381000">
              <a:spcAft>
                <a:spcPts val="600"/>
              </a:spcAft>
              <a:buSzPct val="100000"/>
              <a:buFont typeface="Arial" panose="020B0604020202020204" pitchFamily="34" charset="0"/>
              <a:buChar char="–"/>
              <a:defRPr>
                <a:solidFill>
                  <a:srgbClr val="000000"/>
                </a:solidFill>
              </a:defRPr>
            </a:pPr>
            <a:r>
              <a:rPr lang="pt-BR" dirty="0" smtClean="0">
                <a:solidFill>
                  <a:schemeClr val="tx1">
                    <a:lumMod val="50000"/>
                  </a:schemeClr>
                </a:solidFill>
                <a:latin typeface="Arial"/>
                <a:ea typeface="Arial"/>
                <a:cs typeface="Arial"/>
                <a:sym typeface="Arial"/>
              </a:rPr>
              <a:t>SAOCOM-1ª (CONAE)</a:t>
            </a:r>
          </a:p>
          <a:p>
            <a:pPr marL="838200" lvl="1" indent="-381000">
              <a:spcAft>
                <a:spcPts val="600"/>
              </a:spcAft>
              <a:buSzPct val="100000"/>
              <a:buFont typeface="Arial" panose="020B0604020202020204" pitchFamily="34" charset="0"/>
              <a:buChar char="–"/>
              <a:defRPr>
                <a:solidFill>
                  <a:srgbClr val="000000"/>
                </a:solidFill>
              </a:defRPr>
            </a:pPr>
            <a:r>
              <a:rPr lang="pt-BR" dirty="0" smtClean="0">
                <a:solidFill>
                  <a:schemeClr val="tx1">
                    <a:lumMod val="50000"/>
                  </a:schemeClr>
                </a:solidFill>
                <a:latin typeface="Arial"/>
                <a:ea typeface="Arial"/>
                <a:cs typeface="Arial"/>
                <a:sym typeface="Arial"/>
              </a:rPr>
              <a:t>Electro-L2 (ROSHYDROMET,ROSKOSMOS)</a:t>
            </a:r>
          </a:p>
          <a:p>
            <a:pPr marL="838200" lvl="1" indent="-381000">
              <a:spcAft>
                <a:spcPts val="600"/>
              </a:spcAft>
              <a:buSzPct val="100000"/>
              <a:buFont typeface="Arial" panose="020B0604020202020204" pitchFamily="34" charset="0"/>
              <a:buChar char="–"/>
              <a:defRPr>
                <a:solidFill>
                  <a:srgbClr val="000000"/>
                </a:solidFill>
              </a:defRPr>
            </a:pPr>
            <a:r>
              <a:rPr lang="pt-BR" dirty="0" smtClean="0">
                <a:solidFill>
                  <a:schemeClr val="tx1">
                    <a:lumMod val="50000"/>
                  </a:schemeClr>
                </a:solidFill>
                <a:latin typeface="Arial"/>
                <a:ea typeface="Arial"/>
                <a:cs typeface="Arial"/>
                <a:sym typeface="Arial"/>
              </a:rPr>
              <a:t>Resurs-P3 (ROSHYDROMET,ROSKOSMOS)</a:t>
            </a:r>
          </a:p>
          <a:p>
            <a:pPr marL="838200" lvl="1" indent="-381000">
              <a:spcAft>
                <a:spcPts val="600"/>
              </a:spcAft>
              <a:buSzPct val="100000"/>
              <a:buFont typeface="Arial" panose="020B0604020202020204" pitchFamily="34" charset="0"/>
              <a:buChar char="–"/>
              <a:defRPr>
                <a:solidFill>
                  <a:srgbClr val="000000"/>
                </a:solidFill>
              </a:defRPr>
            </a:pPr>
            <a:r>
              <a:rPr lang="en-AU" smtClean="0">
                <a:solidFill>
                  <a:schemeClr val="tx1">
                    <a:lumMod val="50000"/>
                  </a:schemeClr>
                </a:solidFill>
                <a:latin typeface="Arial"/>
                <a:ea typeface="Arial"/>
                <a:cs typeface="Arial"/>
                <a:sym typeface="Arial"/>
              </a:rPr>
              <a:t>… </a:t>
            </a:r>
            <a:r>
              <a:rPr lang="en-AU" dirty="0">
                <a:solidFill>
                  <a:schemeClr val="tx1">
                    <a:lumMod val="50000"/>
                  </a:schemeClr>
                </a:solidFill>
                <a:latin typeface="Arial"/>
                <a:ea typeface="Arial"/>
                <a:cs typeface="Arial"/>
                <a:sym typeface="Arial"/>
              </a:rPr>
              <a:t>And more.</a:t>
            </a:r>
          </a:p>
        </p:txBody>
      </p:sp>
      <p:pic>
        <p:nvPicPr>
          <p:cNvPr id="17410" name="Picture 2" descr="2015-04-20-181821"/>
          <p:cNvPicPr>
            <a:picLocks noChangeAspect="1" noChangeArrowheads="1"/>
          </p:cNvPicPr>
          <p:nvPr/>
        </p:nvPicPr>
        <p:blipFill>
          <a:blip r:embed="rId2" cstate="print"/>
          <a:srcRect/>
          <a:stretch>
            <a:fillRect/>
          </a:stretch>
        </p:blipFill>
        <p:spPr bwMode="auto">
          <a:xfrm>
            <a:off x="5562600" y="1219200"/>
            <a:ext cx="3333750" cy="25336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7412" name="AutoShape 4" descr="data:image/jpeg;base64,/9j/4AAQSkZJRgABAQAAAQABAAD/2wCEAAkGBxQTEhUUEhQWFRQWGBgYGBcXGBoaFxYYGBoYFxYYGhgYHCgiGholHBcaITEiJSkrLi4uGB8zODMsNygtLisBCgoKDg0OGhAQGywkHyQsLCwsLCwtLCwsLCwsLCwsLCwsLCwsLCwsLCwsLCwsLCwsLCwsLCwsLCwsLCwsLCwsLP/AABEIAKgBLAMBIgACEQEDEQH/xAAcAAABBQEBAQAAAAAAAAAAAAADAAECBAUGBwj/xABBEAABAwIEAwUGAwcDAwUBAAABAAIRAyEEEjFBBVFhInGBkfAGEzKhscFC0eEHFCNSYnLxM4KSFkOiU2OywtIV/8QAGQEBAQEBAQEAAAAAAAAAAAAAAAECAwQF/8QALBEAAgIABQIEBgMBAAAAAAAAAAECEQMSITFBE1EEYYGRIjKhsdHwUnHxBf/aAAwDAQACEQMRAD8A8QYLwBPLvUQi02iL84BmwnnZQB+SAcO7txJvtGnRMGWnbRO7b16skWEEg2tv3Tb7ICJP6JyR3hSp1CJIJFoBHWxE7CCUzjN/yHPl9EBEDlKdg+fqE8gaa3vtHTfnqotkQRI5EICb3kmdd/O6U/kk54gZRECDJmT/ADARa0eSiL6f5QEnnfb1Y+RSJ8VEEyI2vbbdEpNk7knQASSUAwN5N/uphth+k2jbUeKunhjmtzvsL2b2niNSWgw0c5NuSYObldkZoA4Of2i4TDrEZd9h+E67VIAKFIn4Q5xH8oJjy0UmsPQeI+ys4bEublJcSC7yYLGBtN4/tRalIE5Xw14JGYfC475hsf6t99ytpGGyt+7OzEbgkHW0GDtzsp4rDFgFwQbgi4mAT8ir9WlBBcCHENA/unLNhfQm3Ma71XPGVsiW3Y4dxzNI5HtGO6Oc6yksGGGRFjDSInkCD05pgznqj1mw1rpmzoOxvIMHeX6bZSrWIpe8zPGpDXmdBmy5pO0GowyTHaKBlCyQPIJg3x5euSMyd9gBoBp3KmSLR0U3lScFDLvb13oSxgppi/8APwAuhOr8vQQmrLNNs2G5/LcoTqrQtLg/GGU6Fam6i17qgAa86svssynTvP8ALexuL2jxKypNvYsopJahc4E27unlv0Q3kG8ItPW1j4o9HDEX09WXSrMWgNFoJsfNaGHpR16Da/Iof7v08lewTQNAZ6+P6LaRzkw+FJObswLxNz0CTBc2gzqrTXWvZI6rpRgRAiPskwgW/XqkXQCq9KSTvyVLRZxrQBBIMiRlINuVj8uqoOaR8Pjcai32SrutBsR5mf8AO3JUy/8Aq+ajZaOMcBA59/dtHOfl4oG2/wBvLzTtgQSJg35dx8ksnnz2tM9+y+ee8Z5359IHgp1STBJJsBfYCwGpsBEaIceu5MgHa6PX3T5zM731vrr9VEFJAIBO4ndID6KdS/8AMXXzSgIu9eo9SllIPIp29331V6hRAb7xwabDKy8EA5C939OaLbk7AFADpYYhoc8llN2nN8SDlFpi4k2F77I1at2G+6GUOlpi7nOGxcQDcOFhAkGyPicY4t1mA1xabgtdeCDs1xEcs1oU+H0mFpeQaYkOb+IOe2YyiZ3Osj+rZW6BXe/4w0n+HBYQYPYGRxB62d4K1g6BcQ6q3JIPa0JBsR7vUyCe00DWTKVAhgHuxBE9smXxEa6NGvwxqZJRGzzJ7tz18ysPE7EoIzB09y50cuzYAAA69Ttcq26mzNOQDTWToI/F3KmCrFI+S5znJ8ikaFMggW00torbGAjQeSo0XQrdJ688kyhf3Cm4QWtgHNGknSbbqVDhPumuyOMPYWAbtEVC0zuM5HkO9WsO0CC/vy7kC8nkI8TtzVxplx3mR3HYfIAdPITDxZwe/oVpM87AUg+Ofej8UpGnWqMOrXny1HyIKCHSvrHADVeTr9EJzirhYNdtlHLyHT59PJCFQMJ20ufzhO6bTJtvsOSm8fkp1WwTBkc/n67kopGn3KyW2tf8vX0Qqeo2vqdup6bovvrnQ66RGu0bKoxKwzGFXMOearMdtoj04F10RzZoUlMkgaXVSnXNhNuqulx0GunqF0RiiLJO6d4gTPK259W8woF3n681UxJdAgwEZpIsHEeHroj02Q4l0z0O+2xlUqI3KTX5fVlLNUXsaWuA0WO1r2yBHixp+bgtKmCYka6dVN4gwQfBZepFoeesoOOWGuIecrbHtOEWEantDzUHtykg2IJEER00OhUmuykFpMiCCNQRf6/RJ5Ph4xNpvvsV4j2jB8WHym+9x5eSgiNeACIm1uhtfXw+yi5v2QEQnhKJSMoB8p5c/lqk0SnrUi0w4Qdwetx9QiUXNB7TSRI0MECbxtJFrhAKhSzODdCXAdLmOa1sZkdVDm9gPaIaTbI5sZQTo4cjYkAzssgPh0skQZbzEGQuvpcOpBuHxFdpqYeoXOy0z8JaRnpmYk9toDbWbM6hNgZQwhpvJeBmDGtyRb4A0uf0nQbwCbQHPmJMk3+2kdBCsY+ox9V7qbMjHOJazMXFoJkAuN3HqhtC8znbLRBFZbT9R1UgzqnycvH1tZMwoWX0ee6LSaU7KdpVhzg0kBtwdXX8Q3SO+UsgsPSc6SLAauNgNrn7C6uUa7WkQMxBHadpY7N+58ggNqOP4jMSDOhF7crSI6lJjmn4hlP8zRbxbp5R3FZbBeDozSZOk8yTrPUA+asM4h7p7HT2nQWjmRYk9A4ecdYr4wsoUveVSDpFMG73RDAd2jU84J71yNLHufVL3mXHpAA2AH4WjYLpheHblmlsHLg3Pbql/Fp1dqjL/wBzbH5FvksH30knadLTfSwifALquOUffYIO3pODu8HskeZHkuPNIiPRK9yOTLhcJsR5ob3c1UAObfx+qsn5hUhGvXc65JJ3kyeX0UqTp+K/5DRSbTmSNI3IGthHO5Gn0lVnEyoCxXcIEX599/080am4T2fhkxaD43P1KA2MszeIPzSFV0C9hYaTt4xZGyUaeHd3CNU3vb2VWi46ow1mVtM50aFF8AW9d6VXEn4Rcqq2rYi/fOinSIFz60W7M0GL7AHXeTvJP09XUS9Ar1JKntdLNIsNrTopNEdyql95GnJWGPSymhTqC3RVaz5MgEqBeCZEzzFh8kI4t7LNe5o1gEgfJBRxRd8tD05KAUg7eyYrxHqHBPy+R7+9KmSDYxNtY1kfc+aTjPf1PkBa0IxqQbnNERNwSABoddI8lQCa6Ig+jqLi6fTa4nX8vNScwzEg2GmlwNTtG55jxUCOdtLHw/yoBi2PBSZfv26lRKYBAFO1x3Cbbb89fFdf7FYj31Gvg3O1HvqIP/qUwc7R1NMugc4Oy41qscPxb6NVlWme3Tc17T/U0yJ6WhXdUDoqFIAlrhJMjxHI8zp4pxSAg/E2e7wPIro6fAf3uo84dwaS1lam1wgOo1BLIeDZzCHUyI1pysXHsdQe4VG5YMEWLeosdJ+y8rhJGrQB1GDGvI8xsfGys4dxDSBFu1B0I0PjpG+qpV+JUrQ48iIMiNLxf9AoM4zTafhc6xHLXXXpKnTnwiWjUZSa4dmx5E69x+x8yp1aOhjoZ1lsbdxaFh//ANrXKzbUnbuGvmhjiFep2Wudpo2xAaJdEXA1Oq6R8PN76EckjaqV20zLnAOF4PxHf4Rcd8Qp4GsXu/hjI0ficRnj6NHdfrssDh+FLzputLjuKFNnuGfEQDUPIahnjqekc16IYEY+bMZijxPirn1WupuLW0z/AAzvO7+8n7KjRJDp8+9Ryj1sjNZBv6BXdIjZ23AIq0nUjo9hb5iJ71xbmEEg2c0wRyIkHyK6L2axOVwVP2mw/u8U/k+Kg/33P/lmRaEZj1HmLaqux5J1Ku1GgiCY+io1GR60hGEXG6CeSnlt63Q6MkTpz6SpsOw5i5tGgveA2d1DLIgIgbN/X+I+igwGbornGLgd8Rz0jvPl3KEYYARPdbwue5M19/X3Qm1Oemv+EqtdaRKYU1I1gJNqa+oVN1ST63RS70EsuUMHmU1R5dZAaLqbgllosUakyDMj5HqrLHR9lm0iASrLXyFUGgvviDrAUy8ncqtN49XR2whGcjCI1wgyJJAAPKCLxvYEeKTnEgDbba5gE8tonooBp15LynoETuknd3R0/wApmn1y7kBLLYGfDfb14FRhOXSmPVAEc6TJuNACdghpgnBhATHq4TQoEogaYm8Gb7WufJAdp7L4+t+6OdRJ95gSakCO1RqSSDaSG1JMT/3jyXSYr3eOwwrUwM0dpu7Tv9FyX7M6g/fTQd8GKpVcO6TA7bSWn/k0DxVP2Y4y/B1iHTlJy1GnQEGCT9/0C0iFXiGELHEEKjC9F9ouFtqN97Tu0+Y5hcBiaZabraZkCBfVWsNTl0GRrcC9hpE84H5qtSEroOCYMXc+zG9ok7QtAuUSMPS94QC82YDuefcNfLmudrkEl0lxdJdzDiTz+LnI5o3FOIGrUzfhHZa2dG92snf/AAqz3STp4TGnW6qMjtGnrlG3qEfOBFgdf0n6oLD6Hrki22kzsRpqBfeBB8VpEL3Cq8OG0evJbXtcwOpUas6EsPiMzf8A7LlqVSCD911n+tg6rdSG5x3s7XzAI8VlsqRyRq/P6aoNQyg1KiI080stFr3smQI5C5AB2Ek2uUnkeHUz9kKmR91MP6x3arNmQhqwN42nYTP3nxQnuM31N/O/rvUHP29AKHvT19XEjcTsmYqQ76qmAHXJixsBNwBl33Op2+Srub+qkw6xJ593M9FEzQUORA9V6Z9HZOHK2Si6126g96EKtoQ3PVslBveSiU6hVNpRmvhExQSpVLUMVnnRRqVJURZWxRQdc3J0Gu0CAO6IUESo4F0xa1gTpa0mUz3c+6DsvOdSKQdyTtE2t4wPmUyAdkXk7WtMmR5WnyTEpw63U20HQi/r5pi313oBk+W0z+alWABgXj5nmOigEA8KQlQRA63T7oCxw3FmjVpVRrTe14HPKQY+S3f2h4QUuIV8vwVHCszkW1WipI8XEeC5ldxxfhlXHYXB4ihTNV9KgaNYNILh7l5FM5Zky07SVHJR1bpCr0BexvHIHuKl2xA5kDYf1N25iRyRfabg8dpsFpuCNCCuOqMfTfDmuY9pBggtcCDaxuu99m+JNrsyPjkf6Hnf+x3yM9V0Rk5Xh+BLngQrPtBjQB7hmjfjI3cPw9w+vcuj4/hP3RhLf9R0hv8ASN3fl17lwLwtJkE3Q38Od/RRGuuCNfWiCApNKtgstDg3N+GYm2sT9E7o56bKtoU7nndWwTcYPUFdX7LYsZo1H1XHudK0uB4jK8LLYRU4jhvdVn0/5HEDu/CfKEIFbftlRiqyoNKjBP8Aczsn5ZVgZlkMKKiKD170BsJVTy0QCc6Um3QHOUi+TdSy0FNjrMb7eCiT9dPO/rmh5lHMliguZLMhFyUpZaDe8TByg1OgoK0py9QCi5UyTDiptKE0p5VBWlOJ566qVo3mB3dVC46LmbHm/Pv3TC6m6mRr9Qeu2o66KIPL5IB3QI10m+nSOn5JVXT5DSbQI38+V0wvH12TSgJVLEwI6G5H6qEpwSmPRAMptUSkEBNFw2JfTdmpvcx38zXFp8wq4U5RqwdZhPbyvlFPFU6GMp8q9NpcP7aggg9TK6PB4FlPJi8FSNCpD21aDnCs1rMpJeMzbAGDfQAxdYHszwejUZTz0sz6lmkl0F2bLAuAL2Xf8Mqtwj8XSrNNSrVpNy0GAve8uaW5QGg2iJO0r5OPJQllwY0+y54229aPTBWrkzmuKcVbisTXouGVzXZaU/jY0ACOcxmHMOXH8UwBYTay6Xj3CcdjcdmfSbhnxmaCYbTYHlzRmElzwX3EAi0gLp+P+ybP3J1V9TPXbkByjKy7gCYMk27l9fBhNYSclweSco5qR4+U7Dy80bHYcsJVWVoUTlIuUC5RJSxRKUfC1IcCqsqTHQVLNHXcbb7zBh29JwPg7sn5lvkuTlddwBwq030j+Npb5i3zXHGRY6ix71LATMovcolyg5yhKJJiVElMhSeZNmTKTabjoD5KpWBApwrOH4TWf8FJ7u4E/Ra+F9isc/4cPU8WkfWFrpy7Gcy7mEE67Cl+zjG/jayn/e9g+6R9hC0kVcVhmEbe9Dj/AMWyfktRg3/pHNI5GVBem8J/ZO6u0PbiGFsxIDrHlBAM9DCli/2Y0qcg4unm5GRflYmFJVHRtfX8BO9keYqbQToCV2Nf2QpsMOe11/wO1/5AfRWf+hf/AGMTe47BMjnIClx/kvr+C6vg88Ghv+unrwT+8OXLNpmOuidkweQuRtEx9SoLBofe6YJyEjrpHRAIDXokmTIB0ySSASdMkgEj4TDuqOyt170Ba/sszNiGjmHf/En7LUFckiN0jsPZzGPoso0ex2X5sxBIBL8wIi4g9D3LVxXtHXqOdNSAbH3YyB8WBdADn2A+OVmtw0ObNhIkmYAnUwCY7gqGN4pQpEy8OMmAwST+Xjde1YWHCWZpX3OOaUlR0mA4o5rg3MQ0hxIG8FseSP7X8bLME5zD2g9kA6EZhI6iF51ivayqQW0v4bTqJmeRI0kdxiSsPEYl7zL3OceZMrOJ4iLTS5EcLVM67HUmYikKtPQ6jdrt2lcpXpFphWuB8UNB8m7HWe3mOY6ha/G+HAgVGGWuEgjcFeI7nLynzJ6jIKZrCdBKAaUsy0cJwKvU+Gme/Zb2A9gaz7vOUdASfktZWt9P7M5lwZ3s3isrwq3tNhcmJfAs7tj/AHXPzkeC9M9nP2c0g4Go8j+6xP8AtEld3/0vgG5X1KbHkDKJa42En8VueylwW7/foXXsfNdDA1HmGscSdoXRcM/Z3xCv8GHeBzcMo/8AKF7lU9osNQbGHotEaw1rfmFk/wDWFWsT7un07OY67ZpATPHhe5HfLOBw37I64vWq02DkCXHyiPmun4L+yHBuj3uJcTuAAD5dr6rZp067rlgZ1qkzfkOS08Ng3RJrSP6Wlrfl+aixH5L99SNLzGw37MOF0hbK486j5/8AEELQb7HYWl2g6lTBFopUxPcSS4oNPDNAMnvI3/3SiNNHTKXkbEZgOt1p4i5k/SyU+Ik61KhTdla+o4xbLZv/ACL/AKLBx/A81QuaC0GC1pru1gC4BOY26rfYBBdlAb/NlFvmonF02Ay7wA18Ggrk51ojeV8nDYjgtVzvhL+cEG47yFVqex9dxzOoNnl8RI2nLouyxHtO1g7AYY1BInyAEKtieJVHQ7MQHaZbBvOdisyml8unuaUb3Mfh3CMVQcfdMp0M1yAKTCfF0uWxiOJ4kgNLqIAs4gS9x2l0GyTK1EGXXJ1LwD9So167XCGQD3R5QLqZ5PllpdgTKxzF1ShQqTzYHTynsyj1uNYkQKbG02AABrWiAOgJsg0MI/8AFUyjlYx4Qq+LY3N8ZPW32K64ed6K/uYllR8/neJj6jr5KJKSdUowSCSSAZOkkgGSSSQCSSSQCVzhOPNCq2q0AluaAdO00tvHeqaSqdO0DR4jxqtW+N5j+Vtm+Q18VnJKxhcFUqGGMc4nkJV+KT7k0RXSXTYL2NrO+Mhg5au8hMeMLo8H7GUqfxQ4/wBZt/xb/wDpVwr5mkZz3sed0MM95hrSSeQXbezXB6zGlmJinRNwahgsPODeD3dV2OExDcM3K00qRgy5jAHHqSSSPOVQdxShJc4+9Mm7nE35ybDwU6mGtk2KlzSMzEeyuHYS4ipVPJogH6yPJW8NhAxo93hmMnQvN/EuiPAlbuE9qG1P4TZB/A6AJj8N9OnNZmJw9Wo8ltPMeZJMd5Nlh+JrZfvpQ6fmGwgp0pfWfncfwsJIHQNa38loYf2hdIayjlBIEvI055ZJQsJ7NvMe8MTyvHPT9FfweBpUnCXdrYEgx1WOq27aRpR4D03Yio4kQBNjlJInTcD5K9juEvfSc2tWdsYmdL2GmizOMe0pptLKbi/NFuXlIH1VLguKr1TLgGtNpgz1spnrYtA6vD6NIAkl4H85+ghHwHEnVHimwGnTG7baeNu9Ew/CiwkOzPIO5ib27PhKs06bWT2R3T9m6LnOcpfMyxilsaWHLBsT3nl/VH0V7D1yf9OiXRvEgeJhYlXFlzbNaD/KZiOkEfOU+G4k4aZhaDBtPcbKJs0buJqPI7QDbaSNv6QeQVCviQf+4zoCXTHQ5YhZTmAvzOgv1HaOYDw0RH1zBB0/qbPzWnXBLLeHxxZIDoaf7S0/7SqWNr03HM0U80R2T7u2/wAKq1AXg5WhoG7BfyWVUwNU/BWDdLVGme8wNFL4AeuaUXoucRq5rg4X5hVhjizsggNOjT2fIakdyBiOHVGmfeU51s4g/VUK+Ic2xcCOUkj6wuWYpsfvOIe2SGZTa4EjpzChiePlrcjWF7wYkfC3unVc/U4xUAIDgNpIuJVL3xbfMJ5jVfU8F4PqLqT24R5cfHyPKtzdZxLEkS5wZOml/uoVuJ1LfxALdAsAYqLgS7m68dwVd9Z3NfVWDGC+FJHj6jk9Tl0oSSK+IfTFKSSZAPKZJOgEmSSQCSVvBcOqVTDGE+C6/gf7PKlTtVCGtFzyA6nT5rWXl6GcyOHYwkwAT3La4V7L16xs0x3T/hemcP8AZ3B0h2Bny6vIIpyNg7Qnuv0SOLrO/h0aLgz+YggHnsFh4uHHz+xPifkc1gvYymz43SRrHajvPwjvErfw1OlTZFNnvHHYXHSYIae8BU+JOeIbUIdBiGwWSNjAM+asObUd/qZQ3pIZMWk/iPdK5S8TN6bLyKoIA/FPuS2+liMrTtdCrYisQADEaGZy84mAPAJ62Ia09kh0ak8+QA27lnYp76huCRsIgAdBosrFjFbWyuMnyDfhQ+TUqucdcs7jmRohUqbQew2TzuRPmVFjmt1zTfcAdLAKw3jGRhptytJtYOLj0MX8LJLGxMTRP2/BnLGJtYHg7wBUfUYHaga9wtF109LiVNzdy9sToAQPxAfLmvOMLTrT2iWjkG9pw7uXeQrjHOa7M1xBBFvsYFhtC52ouiqVnW1+MNAJJym8NuXHuA26mELBYxxk08tIx2qlQiRM3ufkPlqlh8IHU/esABOoBu13q4SwvDZkl1R7tQCSGM26klbUuxQ9GmHEuzh39xuZ/Fo6x71qcIMmWPHUActJkSqOH4XMZjmd4kDpa3zW9wHhTw51he+k/IQJUWrNAeJ4VxdmAnMO6+lz4BUCx+xiP5RPzNl2eM4YxzRmkwdzz6BQw3BaQMkEzs6I8GwtuIs4RrC4zMnQlxLvJrEPE4etIDWPcSdIyW3N/wBF6SMO0Hst8coH0uq+LwTnA3yiP7RHW0qZRZ5viadRoGYBp5Agx3kSVXbj3NNod3WA+67V/s7TqHtPHQS8jxvf5LK4rwujQByy5xuA23iY7Udyw48izFoYgm5AnqJM982Sxb82lQxuAAT5j8lSrOaXfiBBi0x4wRfvKehSabNubxLvO0FZerLYeKYmalRs7HdVqtalvU82T9Vm49sPiW33FVpHk3RV/cX+JsXvmH3XNixsXgQ9xyOzDnlgd2qR9l68EljsovOUx5rS4Xi2MALsjg24DpJvrcNgf4Wrxf2q9+zKGU2gRdrSXRv2nRFt4XrwfG4mFDLFnGeFCcrZxj+GkcyeUepQH4J/8v0XSDH02uDgyRyebnqHC4QcUX1HZ2tbB2c6SOkuv5r24H/UtVie6OGJ4atYHmcpkklwPWOlCSSAZOkkiBp8M4DWrEZWmOcfZdlw32DLbvb4us0evPokkrjS6cssfc5w+JWztOE+zTaYzTEW7+cNgfP5rVfSaI7BMEQXm084NidtJ6pkl5JNvVnVJIQa9xzGCO5py94KDjgXGSCQOt3eOrRtYeSZJQrOS4hjzLmy0AaAAW5iQfMmVmDignstzHcuufADQJklye5zsFUxRJuJnXNf/A6Iju2IzT5BsdwKSShWQr4C8ZnRyDYv0MSbXsd0fD8Lp0u04EA8tTrYkGfFJJazOq4IWaTHVAGU2RPIDLHMk66brb4ZwqhSjM73lSLgiGNPed0kllFR0vDeE1C7OQIiMo0I8Jj69y0/+mA65Lh0ED/JTpL1wdLQUXaHDaVIXAPjf5lQq8Ua0ze2gaNPFJJLbZTT4djDWbmbTLdpcRfu1R6rY+NwnkLpJK8AG0E30H1Un8NLhB0KSS1EhS4pwKr7o/u72h/VoiO9ed8V4aWOPv3zUJ0zRHWI+ySS54qpWUwKlLKSCBEwIvfWJ38FDEshuYARz7ufJJJeYyUBVaQJI80JuXmfl6KSS5ZmSwFWtNgbd/6pOqkxtySSVaBHNP8AUet0J73T8P0SSVW4s//Z">
            <a:hlinkClick r:id="rId3"/>
          </p:cNvPr>
          <p:cNvSpPr>
            <a:spLocks noChangeAspect="1" noChangeArrowheads="1"/>
          </p:cNvSpPr>
          <p:nvPr/>
        </p:nvSpPr>
        <p:spPr bwMode="auto">
          <a:xfrm>
            <a:off x="120650" y="-1233488"/>
            <a:ext cx="4581525" cy="2581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UUEhQWFRQWGBgYGBcXGBoaFxYYGBoYFxYYGhgYHCgiGholHBcaITEiJSkrLi4uGB8zODMsNygtLisBCgoKDg0OGhAQGywkHyQsLCwsLCwtLCwsLCwsLCwsLCwsLCwsLCwsLCwsLCwsLCwsLCwsLCwsLCwsLCwsLCwsLP/AABEIAKgBLAMBIgACEQEDEQH/xAAcAAABBQEBAQAAAAAAAAAAAAADAAECBAUGBwj/xABBEAABAwIEAwUGAwcDAwUBAAABAAIRAyEEEjFBBVFhInGBkfAGEzKhscFC0eEHFCNSYnLxM4KSFkOiU2OywtIV/8QAGQEBAQEBAQEAAAAAAAAAAAAAAAECAwQF/8QALBEAAgIABQIEBgMBAAAAAAAAAAECEQMSITFBE1EEYYGRIjKhsdHwUnHxBf/aAAwDAQACEQMRAD8A8QYLwBPLvUQi02iL84BmwnnZQB+SAcO7txJvtGnRMGWnbRO7b16skWEEg2tv3Tb7ICJP6JyR3hSp1CJIJFoBHWxE7CCUzjN/yHPl9EBEDlKdg+fqE8gaa3vtHTfnqotkQRI5EICb3kmdd/O6U/kk54gZRECDJmT/ADARa0eSiL6f5QEnnfb1Y+RSJ8VEEyI2vbbdEpNk7knQASSUAwN5N/uphth+k2jbUeKunhjmtzvsL2b2niNSWgw0c5NuSYObldkZoA4Of2i4TDrEZd9h+E67VIAKFIn4Q5xH8oJjy0UmsPQeI+ys4bEublJcSC7yYLGBtN4/tRalIE5Xw14JGYfC475hsf6t99ytpGGyt+7OzEbgkHW0GDtzsp4rDFgFwQbgi4mAT8ir9WlBBcCHENA/unLNhfQm3Ma71XPGVsiW3Y4dxzNI5HtGO6Oc6yksGGGRFjDSInkCD05pgznqj1mw1rpmzoOxvIMHeX6bZSrWIpe8zPGpDXmdBmy5pO0GowyTHaKBlCyQPIJg3x5euSMyd9gBoBp3KmSLR0U3lScFDLvb13oSxgppi/8APwAuhOr8vQQmrLNNs2G5/LcoTqrQtLg/GGU6Fam6i17qgAa86svssynTvP8ALexuL2jxKypNvYsopJahc4E27unlv0Q3kG8ItPW1j4o9HDEX09WXSrMWgNFoJsfNaGHpR16Da/Iof7v08lewTQNAZ6+P6LaRzkw+FJObswLxNz0CTBc2gzqrTXWvZI6rpRgRAiPskwgW/XqkXQCq9KSTvyVLRZxrQBBIMiRlINuVj8uqoOaR8Pjcai32SrutBsR5mf8AO3JUy/8Aq+ajZaOMcBA59/dtHOfl4oG2/wBvLzTtgQSJg35dx8ksnnz2tM9+y+ee8Z5359IHgp1STBJJsBfYCwGpsBEaIceu5MgHa6PX3T5zM731vrr9VEFJAIBO4ndID6KdS/8AMXXzSgIu9eo9SllIPIp29331V6hRAb7xwabDKy8EA5C939OaLbk7AFADpYYhoc8llN2nN8SDlFpi4k2F77I1at2G+6GUOlpi7nOGxcQDcOFhAkGyPicY4t1mA1xabgtdeCDs1xEcs1oU+H0mFpeQaYkOb+IOe2YyiZ3Osj+rZW6BXe/4w0n+HBYQYPYGRxB62d4K1g6BcQ6q3JIPa0JBsR7vUyCe00DWTKVAhgHuxBE9smXxEa6NGvwxqZJRGzzJ7tz18ysPE7EoIzB09y50cuzYAAA69Ttcq26mzNOQDTWToI/F3KmCrFI+S5znJ8ikaFMggW00torbGAjQeSo0XQrdJ688kyhf3Cm4QWtgHNGknSbbqVDhPumuyOMPYWAbtEVC0zuM5HkO9WsO0CC/vy7kC8nkI8TtzVxplx3mR3HYfIAdPITDxZwe/oVpM87AUg+Ofej8UpGnWqMOrXny1HyIKCHSvrHADVeTr9EJzirhYNdtlHLyHT59PJCFQMJ20ufzhO6bTJtvsOSm8fkp1WwTBkc/n67kopGn3KyW2tf8vX0Qqeo2vqdup6bovvrnQ66RGu0bKoxKwzGFXMOearMdtoj04F10RzZoUlMkgaXVSnXNhNuqulx0GunqF0RiiLJO6d4gTPK259W8woF3n681UxJdAgwEZpIsHEeHroj02Q4l0z0O+2xlUqI3KTX5fVlLNUXsaWuA0WO1r2yBHixp+bgtKmCYka6dVN4gwQfBZepFoeesoOOWGuIecrbHtOEWEantDzUHtykg2IJEER00OhUmuykFpMiCCNQRf6/RJ5Ph4xNpvvsV4j2jB8WHym+9x5eSgiNeACIm1uhtfXw+yi5v2QEQnhKJSMoB8p5c/lqk0SnrUi0w4Qdwetx9QiUXNB7TSRI0MECbxtJFrhAKhSzODdCXAdLmOa1sZkdVDm9gPaIaTbI5sZQTo4cjYkAzssgPh0skQZbzEGQuvpcOpBuHxFdpqYeoXOy0z8JaRnpmYk9toDbWbM6hNgZQwhpvJeBmDGtyRb4A0uf0nQbwCbQHPmJMk3+2kdBCsY+ox9V7qbMjHOJazMXFoJkAuN3HqhtC8znbLRBFZbT9R1UgzqnycvH1tZMwoWX0ee6LSaU7KdpVhzg0kBtwdXX8Q3SO+UsgsPSc6SLAauNgNrn7C6uUa7WkQMxBHadpY7N+58ggNqOP4jMSDOhF7crSI6lJjmn4hlP8zRbxbp5R3FZbBeDozSZOk8yTrPUA+asM4h7p7HT2nQWjmRYk9A4ecdYr4wsoUveVSDpFMG73RDAd2jU84J71yNLHufVL3mXHpAA2AH4WjYLpheHblmlsHLg3Pbql/Fp1dqjL/wBzbH5FvksH30knadLTfSwifALquOUffYIO3pODu8HskeZHkuPNIiPRK9yOTLhcJsR5ob3c1UAObfx+qsn5hUhGvXc65JJ3kyeX0UqTp+K/5DRSbTmSNI3IGthHO5Gn0lVnEyoCxXcIEX599/080am4T2fhkxaD43P1KA2MszeIPzSFV0C9hYaTt4xZGyUaeHd3CNU3vb2VWi46ow1mVtM50aFF8AW9d6VXEn4Rcqq2rYi/fOinSIFz60W7M0GL7AHXeTvJP09XUS9Ar1JKntdLNIsNrTopNEdyql95GnJWGPSymhTqC3RVaz5MgEqBeCZEzzFh8kI4t7LNe5o1gEgfJBRxRd8tD05KAUg7eyYrxHqHBPy+R7+9KmSDYxNtY1kfc+aTjPf1PkBa0IxqQbnNERNwSABoddI8lQCa6Ig+jqLi6fTa4nX8vNScwzEg2GmlwNTtG55jxUCOdtLHw/yoBi2PBSZfv26lRKYBAFO1x3Cbbb89fFdf7FYj31Gvg3O1HvqIP/qUwc7R1NMugc4Oy41qscPxb6NVlWme3Tc17T/U0yJ6WhXdUDoqFIAlrhJMjxHI8zp4pxSAg/E2e7wPIro6fAf3uo84dwaS1lam1wgOo1BLIeDZzCHUyI1pysXHsdQe4VG5YMEWLeosdJ+y8rhJGrQB1GDGvI8xsfGys4dxDSBFu1B0I0PjpG+qpV+JUrQ48iIMiNLxf9AoM4zTafhc6xHLXXXpKnTnwiWjUZSa4dmx5E69x+x8yp1aOhjoZ1lsbdxaFh//ANrXKzbUnbuGvmhjiFep2Wudpo2xAaJdEXA1Oq6R8PN76EckjaqV20zLnAOF4PxHf4Rcd8Qp4GsXu/hjI0ficRnj6NHdfrssDh+FLzputLjuKFNnuGfEQDUPIahnjqekc16IYEY+bMZijxPirn1WupuLW0z/AAzvO7+8n7KjRJDp8+9Ryj1sjNZBv6BXdIjZ23AIq0nUjo9hb5iJ71xbmEEg2c0wRyIkHyK6L2axOVwVP2mw/u8U/k+Kg/33P/lmRaEZj1HmLaqux5J1Ku1GgiCY+io1GR60hGEXG6CeSnlt63Q6MkTpz6SpsOw5i5tGgveA2d1DLIgIgbN/X+I+igwGbornGLgd8Rz0jvPl3KEYYARPdbwue5M19/X3Qm1Oemv+EqtdaRKYU1I1gJNqa+oVN1ST63RS70EsuUMHmU1R5dZAaLqbgllosUakyDMj5HqrLHR9lm0iASrLXyFUGgvviDrAUy8ncqtN49XR2whGcjCI1wgyJJAAPKCLxvYEeKTnEgDbba5gE8tonooBp15LynoETuknd3R0/wApmn1y7kBLLYGfDfb14FRhOXSmPVAEc6TJuNACdghpgnBhATHq4TQoEogaYm8Gb7WufJAdp7L4+t+6OdRJ95gSakCO1RqSSDaSG1JMT/3jyXSYr3eOwwrUwM0dpu7Tv9FyX7M6g/fTQd8GKpVcO6TA7bSWn/k0DxVP2Y4y/B1iHTlJy1GnQEGCT9/0C0iFXiGELHEEKjC9F9ouFtqN97Tu0+Y5hcBiaZabraZkCBfVWsNTl0GRrcC9hpE84H5qtSEroOCYMXc+zG9ok7QtAuUSMPS94QC82YDuefcNfLmudrkEl0lxdJdzDiTz+LnI5o3FOIGrUzfhHZa2dG92snf/AAqz3STp4TGnW6qMjtGnrlG3qEfOBFgdf0n6oLD6Hrki22kzsRpqBfeBB8VpEL3Cq8OG0evJbXtcwOpUas6EsPiMzf8A7LlqVSCD911n+tg6rdSG5x3s7XzAI8VlsqRyRq/P6aoNQyg1KiI080stFr3smQI5C5AB2Ek2uUnkeHUz9kKmR91MP6x3arNmQhqwN42nYTP3nxQnuM31N/O/rvUHP29AKHvT19XEjcTsmYqQ76qmAHXJixsBNwBl33Op2+Srub+qkw6xJ593M9FEzQUORA9V6Z9HZOHK2Si6126g96EKtoQ3PVslBveSiU6hVNpRmvhExQSpVLUMVnnRRqVJURZWxRQdc3J0Gu0CAO6IUESo4F0xa1gTpa0mUz3c+6DsvOdSKQdyTtE2t4wPmUyAdkXk7WtMmR5WnyTEpw63U20HQi/r5pi313oBk+W0z+alWABgXj5nmOigEA8KQlQRA63T7oCxw3FmjVpVRrTe14HPKQY+S3f2h4QUuIV8vwVHCszkW1WipI8XEeC5ldxxfhlXHYXB4ihTNV9KgaNYNILh7l5FM5Zky07SVHJR1bpCr0BexvHIHuKl2xA5kDYf1N25iRyRfabg8dpsFpuCNCCuOqMfTfDmuY9pBggtcCDaxuu99m+JNrsyPjkf6Hnf+x3yM9V0Rk5Xh+BLngQrPtBjQB7hmjfjI3cPw9w+vcuj4/hP3RhLf9R0hv8ASN3fl17lwLwtJkE3Q38Od/RRGuuCNfWiCApNKtgstDg3N+GYm2sT9E7o56bKtoU7nndWwTcYPUFdX7LYsZo1H1XHudK0uB4jK8LLYRU4jhvdVn0/5HEDu/CfKEIFbftlRiqyoNKjBP8Aczsn5ZVgZlkMKKiKD170BsJVTy0QCc6Um3QHOUi+TdSy0FNjrMb7eCiT9dPO/rmh5lHMliguZLMhFyUpZaDe8TByg1OgoK0py9QCi5UyTDiptKE0p5VBWlOJ566qVo3mB3dVC46LmbHm/Pv3TC6m6mRr9Qeu2o66KIPL5IB3QI10m+nSOn5JVXT5DSbQI38+V0wvH12TSgJVLEwI6G5H6qEpwSmPRAMptUSkEBNFw2JfTdmpvcx38zXFp8wq4U5RqwdZhPbyvlFPFU6GMp8q9NpcP7aggg9TK6PB4FlPJi8FSNCpD21aDnCs1rMpJeMzbAGDfQAxdYHszwejUZTz0sz6lmkl0F2bLAuAL2Xf8Mqtwj8XSrNNSrVpNy0GAve8uaW5QGg2iJO0r5OPJQllwY0+y54229aPTBWrkzmuKcVbisTXouGVzXZaU/jY0ACOcxmHMOXH8UwBYTay6Xj3CcdjcdmfSbhnxmaCYbTYHlzRmElzwX3EAi0gLp+P+ybP3J1V9TPXbkByjKy7gCYMk27l9fBhNYSclweSco5qR4+U7Dy80bHYcsJVWVoUTlIuUC5RJSxRKUfC1IcCqsqTHQVLNHXcbb7zBh29JwPg7sn5lvkuTlddwBwq030j+Npb5i3zXHGRY6ix71LATMovcolyg5yhKJJiVElMhSeZNmTKTabjoD5KpWBApwrOH4TWf8FJ7u4E/Ra+F9isc/4cPU8WkfWFrpy7Gcy7mEE67Cl+zjG/jayn/e9g+6R9hC0kVcVhmEbe9Dj/AMWyfktRg3/pHNI5GVBem8J/ZO6u0PbiGFsxIDrHlBAM9DCli/2Y0qcg4unm5GRflYmFJVHRtfX8BO9keYqbQToCV2Nf2QpsMOe11/wO1/5AfRWf+hf/AGMTe47BMjnIClx/kvr+C6vg88Ghv+unrwT+8OXLNpmOuidkweQuRtEx9SoLBofe6YJyEjrpHRAIDXokmTIB0ySSASdMkgEj4TDuqOyt170Ba/sszNiGjmHf/En7LUFckiN0jsPZzGPoso0ex2X5sxBIBL8wIi4g9D3LVxXtHXqOdNSAbH3YyB8WBdADn2A+OVmtw0ObNhIkmYAnUwCY7gqGN4pQpEy8OMmAwST+Xjde1YWHCWZpX3OOaUlR0mA4o5rg3MQ0hxIG8FseSP7X8bLME5zD2g9kA6EZhI6iF51ivayqQW0v4bTqJmeRI0kdxiSsPEYl7zL3OceZMrOJ4iLTS5EcLVM67HUmYikKtPQ6jdrt2lcpXpFphWuB8UNB8m7HWe3mOY6ha/G+HAgVGGWuEgjcFeI7nLynzJ6jIKZrCdBKAaUsy0cJwKvU+Gme/Zb2A9gaz7vOUdASfktZWt9P7M5lwZ3s3isrwq3tNhcmJfAs7tj/AHXPzkeC9M9nP2c0g4Go8j+6xP8AtEld3/0vgG5X1KbHkDKJa42En8VueylwW7/foXXsfNdDA1HmGscSdoXRcM/Z3xCv8GHeBzcMo/8AKF7lU9osNQbGHotEaw1rfmFk/wDWFWsT7un07OY67ZpATPHhe5HfLOBw37I64vWq02DkCXHyiPmun4L+yHBuj3uJcTuAAD5dr6rZp067rlgZ1qkzfkOS08Ng3RJrSP6Wlrfl+aixH5L99SNLzGw37MOF0hbK486j5/8AEELQb7HYWl2g6lTBFopUxPcSS4oNPDNAMnvI3/3SiNNHTKXkbEZgOt1p4i5k/SyU+Ik61KhTdla+o4xbLZv/ACL/AKLBx/A81QuaC0GC1pru1gC4BOY26rfYBBdlAb/NlFvmonF02Ay7wA18Ggrk51ojeV8nDYjgtVzvhL+cEG47yFVqex9dxzOoNnl8RI2nLouyxHtO1g7AYY1BInyAEKtieJVHQ7MQHaZbBvOdisyml8unuaUb3Mfh3CMVQcfdMp0M1yAKTCfF0uWxiOJ4kgNLqIAs4gS9x2l0GyTK1EGXXJ1LwD9So167XCGQD3R5QLqZ5PllpdgTKxzF1ShQqTzYHTynsyj1uNYkQKbG02AABrWiAOgJsg0MI/8AFUyjlYx4Qq+LY3N8ZPW32K64ed6K/uYllR8/neJj6jr5KJKSdUowSCSSAZOkkgGSSSQCSSSQCVzhOPNCq2q0AluaAdO00tvHeqaSqdO0DR4jxqtW+N5j+Vtm+Q18VnJKxhcFUqGGMc4nkJV+KT7k0RXSXTYL2NrO+Mhg5au8hMeMLo8H7GUqfxQ4/wBZt/xb/wDpVwr5mkZz3sed0MM95hrSSeQXbezXB6zGlmJinRNwahgsPODeD3dV2OExDcM3K00qRgy5jAHHqSSSPOVQdxShJc4+9Mm7nE35ybDwU6mGtk2KlzSMzEeyuHYS4ipVPJogH6yPJW8NhAxo93hmMnQvN/EuiPAlbuE9qG1P4TZB/A6AJj8N9OnNZmJw9Wo8ltPMeZJMd5Nlh+JrZfvpQ6fmGwgp0pfWfncfwsJIHQNa38loYf2hdIayjlBIEvI055ZJQsJ7NvMe8MTyvHPT9FfweBpUnCXdrYEgx1WOq27aRpR4D03Yio4kQBNjlJInTcD5K9juEvfSc2tWdsYmdL2GmizOMe0pptLKbi/NFuXlIH1VLguKr1TLgGtNpgz1spnrYtA6vD6NIAkl4H85+ghHwHEnVHimwGnTG7baeNu9Ew/CiwkOzPIO5ib27PhKs06bWT2R3T9m6LnOcpfMyxilsaWHLBsT3nl/VH0V7D1yf9OiXRvEgeJhYlXFlzbNaD/KZiOkEfOU+G4k4aZhaDBtPcbKJs0buJqPI7QDbaSNv6QeQVCviQf+4zoCXTHQ5YhZTmAvzOgv1HaOYDw0RH1zBB0/qbPzWnXBLLeHxxZIDoaf7S0/7SqWNr03HM0U80R2T7u2/wAKq1AXg5WhoG7BfyWVUwNU/BWDdLVGme8wNFL4AeuaUXoucRq5rg4X5hVhjizsggNOjT2fIakdyBiOHVGmfeU51s4g/VUK+Ic2xcCOUkj6wuWYpsfvOIe2SGZTa4EjpzChiePlrcjWF7wYkfC3unVc/U4xUAIDgNpIuJVL3xbfMJ5jVfU8F4PqLqT24R5cfHyPKtzdZxLEkS5wZOml/uoVuJ1LfxALdAsAYqLgS7m68dwVd9Z3NfVWDGC+FJHj6jk9Tl0oSSK+IfTFKSSZAPKZJOgEmSSQCSVvBcOqVTDGE+C6/gf7PKlTtVCGtFzyA6nT5rWXl6GcyOHYwkwAT3La4V7L16xs0x3T/hemcP8AZ3B0h2Bny6vIIpyNg7Qnuv0SOLrO/h0aLgz+YggHnsFh4uHHz+xPifkc1gvYymz43SRrHajvPwjvErfw1OlTZFNnvHHYXHSYIae8BU+JOeIbUIdBiGwWSNjAM+asObUd/qZQ3pIZMWk/iPdK5S8TN6bLyKoIA/FPuS2+liMrTtdCrYisQADEaGZy84mAPAJ62Ia09kh0ak8+QA27lnYp76huCRsIgAdBosrFjFbWyuMnyDfhQ+TUqucdcs7jmRohUqbQew2TzuRPmVFjmt1zTfcAdLAKw3jGRhptytJtYOLj0MX8LJLGxMTRP2/BnLGJtYHg7wBUfUYHaga9wtF109LiVNzdy9sToAQPxAfLmvOMLTrT2iWjkG9pw7uXeQrjHOa7M1xBBFvsYFhtC52ouiqVnW1+MNAJJym8NuXHuA26mELBYxxk08tIx2qlQiRM3ufkPlqlh8IHU/esABOoBu13q4SwvDZkl1R7tQCSGM26klbUuxQ9GmHEuzh39xuZ/Fo6x71qcIMmWPHUActJkSqOH4XMZjmd4kDpa3zW9wHhTw51he+k/IQJUWrNAeJ4VxdmAnMO6+lz4BUCx+xiP5RPzNl2eM4YxzRmkwdzz6BQw3BaQMkEzs6I8GwtuIs4RrC4zMnQlxLvJrEPE4etIDWPcSdIyW3N/wBF6SMO0Hst8coH0uq+LwTnA3yiP7RHW0qZRZ5viadRoGYBp5Agx3kSVXbj3NNod3WA+67V/s7TqHtPHQS8jxvf5LK4rwujQByy5xuA23iY7Udyw48izFoYgm5AnqJM982Sxb82lQxuAAT5j8lSrOaXfiBBi0x4wRfvKehSabNubxLvO0FZerLYeKYmalRs7HdVqtalvU82T9Vm49sPiW33FVpHk3RV/cX+JsXvmH3XNixsXgQ9xyOzDnlgd2qR9l68EljsovOUx5rS4Xi2MALsjg24DpJvrcNgf4Wrxf2q9+zKGU2gRdrSXRv2nRFt4XrwfG4mFDLFnGeFCcrZxj+GkcyeUepQH4J/8v0XSDH02uDgyRyebnqHC4QcUX1HZ2tbB2c6SOkuv5r24H/UtVie6OGJ4atYHmcpkklwPWOlCSSAZOkkiBp8M4DWrEZWmOcfZdlw32DLbvb4us0evPokkrjS6cssfc5w+JWztOE+zTaYzTEW7+cNgfP5rVfSaI7BMEQXm084NidtJ6pkl5JNvVnVJIQa9xzGCO5py94KDjgXGSCQOt3eOrRtYeSZJQrOS4hjzLmy0AaAAW5iQfMmVmDignstzHcuufADQJklye5zsFUxRJuJnXNf/A6Iju2IzT5BsdwKSShWQr4C8ZnRyDYv0MSbXsd0fD8Lp0u04EA8tTrYkGfFJJazOq4IWaTHVAGU2RPIDLHMk66brb4ZwqhSjM73lSLgiGNPed0kllFR0vDeE1C7OQIiMo0I8Jj69y0/+mA65Lh0ED/JTpL1wdLQUXaHDaVIXAPjf5lQq8Ua0ze2gaNPFJJLbZTT4djDWbmbTLdpcRfu1R6rY+NwnkLpJK8AG0E30H1Un8NLhB0KSS1EhS4pwKr7o/u72h/VoiO9ed8V4aWOPv3zUJ0zRHWI+ySS54qpWUwKlLKSCBEwIvfWJ38FDEshuYARz7ufJJJeYyUBVaQJI80JuXmfl6KSS5ZmSwFWtNgbd/6pOqkxtySSVaBHNP8AUet0J73T8P0SSVW4s//Z">
            <a:hlinkClick r:id="rId3"/>
          </p:cNvPr>
          <p:cNvSpPr>
            <a:spLocks noChangeAspect="1" noChangeArrowheads="1"/>
          </p:cNvSpPr>
          <p:nvPr/>
        </p:nvSpPr>
        <p:spPr bwMode="auto">
          <a:xfrm>
            <a:off x="120650" y="-1233488"/>
            <a:ext cx="4581525" cy="2581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xQTEhUUEhQWFRQWGBgYGBcXGBoaFxYYGBoYFxYYGhgYHCgiGholHBcaITEiJSkrLi4uGB8zODMsNygtLisBCgoKDg0OGhAQGywkHyQsLCwsLCwtLCwsLCwsLCwsLCwsLCwsLCwsLCwsLCwsLCwsLCwsLCwsLCwsLCwsLCwsLP/AABEIAKgBLAMBIgACEQEDEQH/xAAcAAABBQEBAQAAAAAAAAAAAAADAAECBAUGBwj/xABBEAABAwIEAwUGAwcDAwUBAAABAAIRAyEEEjFBBVFhInGBkfAGEzKhscFC0eEHFCNSYnLxM4KSFkOiU2OywtIV/8QAGQEBAQEBAQEAAAAAAAAAAAAAAAECAwQF/8QALBEAAgIABQIEBgMBAAAAAAAAAAECEQMSITFBE1EEYYGRIjKhsdHwUnHxBf/aAAwDAQACEQMRAD8A8QYLwBPLvUQi02iL84BmwnnZQB+SAcO7txJvtGnRMGWnbRO7b16skWEEg2tv3Tb7ICJP6JyR3hSp1CJIJFoBHWxE7CCUzjN/yHPl9EBEDlKdg+fqE8gaa3vtHTfnqotkQRI5EICb3kmdd/O6U/kk54gZRECDJmT/ADARa0eSiL6f5QEnnfb1Y+RSJ8VEEyI2vbbdEpNk7knQASSUAwN5N/uphth+k2jbUeKunhjmtzvsL2b2niNSWgw0c5NuSYObldkZoA4Of2i4TDrEZd9h+E67VIAKFIn4Q5xH8oJjy0UmsPQeI+ys4bEublJcSC7yYLGBtN4/tRalIE5Xw14JGYfC475hsf6t99ytpGGyt+7OzEbgkHW0GDtzsp4rDFgFwQbgi4mAT8ir9WlBBcCHENA/unLNhfQm3Ma71XPGVsiW3Y4dxzNI5HtGO6Oc6yksGGGRFjDSInkCD05pgznqj1mw1rpmzoOxvIMHeX6bZSrWIpe8zPGpDXmdBmy5pO0GowyTHaKBlCyQPIJg3x5euSMyd9gBoBp3KmSLR0U3lScFDLvb13oSxgppi/8APwAuhOr8vQQmrLNNs2G5/LcoTqrQtLg/GGU6Fam6i17qgAa86svssynTvP8ALexuL2jxKypNvYsopJahc4E27unlv0Q3kG8ItPW1j4o9HDEX09WXSrMWgNFoJsfNaGHpR16Da/Iof7v08lewTQNAZ6+P6LaRzkw+FJObswLxNz0CTBc2gzqrTXWvZI6rpRgRAiPskwgW/XqkXQCq9KSTvyVLRZxrQBBIMiRlINuVj8uqoOaR8Pjcai32SrutBsR5mf8AO3JUy/8Aq+ajZaOMcBA59/dtHOfl4oG2/wBvLzTtgQSJg35dx8ksnnz2tM9+y+ee8Z5359IHgp1STBJJsBfYCwGpsBEaIceu5MgHa6PX3T5zM731vrr9VEFJAIBO4ndID6KdS/8AMXXzSgIu9eo9SllIPIp29331V6hRAb7xwabDKy8EA5C939OaLbk7AFADpYYhoc8llN2nN8SDlFpi4k2F77I1at2G+6GUOlpi7nOGxcQDcOFhAkGyPicY4t1mA1xabgtdeCDs1xEcs1oU+H0mFpeQaYkOb+IOe2YyiZ3Osj+rZW6BXe/4w0n+HBYQYPYGRxB62d4K1g6BcQ6q3JIPa0JBsR7vUyCe00DWTKVAhgHuxBE9smXxEa6NGvwxqZJRGzzJ7tz18ysPE7EoIzB09y50cuzYAAA69Ttcq26mzNOQDTWToI/F3KmCrFI+S5znJ8ikaFMggW00torbGAjQeSo0XQrdJ688kyhf3Cm4QWtgHNGknSbbqVDhPumuyOMPYWAbtEVC0zuM5HkO9WsO0CC/vy7kC8nkI8TtzVxplx3mR3HYfIAdPITDxZwe/oVpM87AUg+Ofej8UpGnWqMOrXny1HyIKCHSvrHADVeTr9EJzirhYNdtlHLyHT59PJCFQMJ20ufzhO6bTJtvsOSm8fkp1WwTBkc/n67kopGn3KyW2tf8vX0Qqeo2vqdup6bovvrnQ66RGu0bKoxKwzGFXMOearMdtoj04F10RzZoUlMkgaXVSnXNhNuqulx0GunqF0RiiLJO6d4gTPK259W8woF3n681UxJdAgwEZpIsHEeHroj02Q4l0z0O+2xlUqI3KTX5fVlLNUXsaWuA0WO1r2yBHixp+bgtKmCYka6dVN4gwQfBZepFoeesoOOWGuIecrbHtOEWEantDzUHtykg2IJEER00OhUmuykFpMiCCNQRf6/RJ5Ph4xNpvvsV4j2jB8WHym+9x5eSgiNeACIm1uhtfXw+yi5v2QEQnhKJSMoB8p5c/lqk0SnrUi0w4Qdwetx9QiUXNB7TSRI0MECbxtJFrhAKhSzODdCXAdLmOa1sZkdVDm9gPaIaTbI5sZQTo4cjYkAzssgPh0skQZbzEGQuvpcOpBuHxFdpqYeoXOy0z8JaRnpmYk9toDbWbM6hNgZQwhpvJeBmDGtyRb4A0uf0nQbwCbQHPmJMk3+2kdBCsY+ox9V7qbMjHOJazMXFoJkAuN3HqhtC8znbLRBFZbT9R1UgzqnycvH1tZMwoWX0ee6LSaU7KdpVhzg0kBtwdXX8Q3SO+UsgsPSc6SLAauNgNrn7C6uUa7WkQMxBHadpY7N+58ggNqOP4jMSDOhF7crSI6lJjmn4hlP8zRbxbp5R3FZbBeDozSZOk8yTrPUA+asM4h7p7HT2nQWjmRYk9A4ecdYr4wsoUveVSDpFMG73RDAd2jU84J71yNLHufVL3mXHpAA2AH4WjYLpheHblmlsHLg3Pbql/Fp1dqjL/wBzbH5FvksH30knadLTfSwifALquOUffYIO3pODu8HskeZHkuPNIiPRK9yOTLhcJsR5ob3c1UAObfx+qsn5hUhGvXc65JJ3kyeX0UqTp+K/5DRSbTmSNI3IGthHO5Gn0lVnEyoCxXcIEX599/080am4T2fhkxaD43P1KA2MszeIPzSFV0C9hYaTt4xZGyUaeHd3CNU3vb2VWi46ow1mVtM50aFF8AW9d6VXEn4Rcqq2rYi/fOinSIFz60W7M0GL7AHXeTvJP09XUS9Ar1JKntdLNIsNrTopNEdyql95GnJWGPSymhTqC3RVaz5MgEqBeCZEzzFh8kI4t7LNe5o1gEgfJBRxRd8tD05KAUg7eyYrxHqHBPy+R7+9KmSDYxNtY1kfc+aTjPf1PkBa0IxqQbnNERNwSABoddI8lQCa6Ig+jqLi6fTa4nX8vNScwzEg2GmlwNTtG55jxUCOdtLHw/yoBi2PBSZfv26lRKYBAFO1x3Cbbb89fFdf7FYj31Gvg3O1HvqIP/qUwc7R1NMugc4Oy41qscPxb6NVlWme3Tc17T/U0yJ6WhXdUDoqFIAlrhJMjxHI8zp4pxSAg/E2e7wPIro6fAf3uo84dwaS1lam1wgOo1BLIeDZzCHUyI1pysXHsdQe4VG5YMEWLeosdJ+y8rhJGrQB1GDGvI8xsfGys4dxDSBFu1B0I0PjpG+qpV+JUrQ48iIMiNLxf9AoM4zTafhc6xHLXXXpKnTnwiWjUZSa4dmx5E69x+x8yp1aOhjoZ1lsbdxaFh//ANrXKzbUnbuGvmhjiFep2Wudpo2xAaJdEXA1Oq6R8PN76EckjaqV20zLnAOF4PxHf4Rcd8Qp4GsXu/hjI0ficRnj6NHdfrssDh+FLzputLjuKFNnuGfEQDUPIahnjqekc16IYEY+bMZijxPirn1WupuLW0z/AAzvO7+8n7KjRJDp8+9Ryj1sjNZBv6BXdIjZ23AIq0nUjo9hb5iJ71xbmEEg2c0wRyIkHyK6L2axOVwVP2mw/u8U/k+Kg/33P/lmRaEZj1HmLaqux5J1Ku1GgiCY+io1GR60hGEXG6CeSnlt63Q6MkTpz6SpsOw5i5tGgveA2d1DLIgIgbN/X+I+igwGbornGLgd8Rz0jvPl3KEYYARPdbwue5M19/X3Qm1Oemv+EqtdaRKYU1I1gJNqa+oVN1ST63RS70EsuUMHmU1R5dZAaLqbgllosUakyDMj5HqrLHR9lm0iASrLXyFUGgvviDrAUy8ncqtN49XR2whGcjCI1wgyJJAAPKCLxvYEeKTnEgDbba5gE8tonooBp15LynoETuknd3R0/wApmn1y7kBLLYGfDfb14FRhOXSmPVAEc6TJuNACdghpgnBhATHq4TQoEogaYm8Gb7WufJAdp7L4+t+6OdRJ95gSakCO1RqSSDaSG1JMT/3jyXSYr3eOwwrUwM0dpu7Tv9FyX7M6g/fTQd8GKpVcO6TA7bSWn/k0DxVP2Y4y/B1iHTlJy1GnQEGCT9/0C0iFXiGELHEEKjC9F9ouFtqN97Tu0+Y5hcBiaZabraZkCBfVWsNTl0GRrcC9hpE84H5qtSEroOCYMXc+zG9ok7QtAuUSMPS94QC82YDuefcNfLmudrkEl0lxdJdzDiTz+LnI5o3FOIGrUzfhHZa2dG92snf/AAqz3STp4TGnW6qMjtGnrlG3qEfOBFgdf0n6oLD6Hrki22kzsRpqBfeBB8VpEL3Cq8OG0evJbXtcwOpUas6EsPiMzf8A7LlqVSCD911n+tg6rdSG5x3s7XzAI8VlsqRyRq/P6aoNQyg1KiI080stFr3smQI5C5AB2Ek2uUnkeHUz9kKmR91MP6x3arNmQhqwN42nYTP3nxQnuM31N/O/rvUHP29AKHvT19XEjcTsmYqQ76qmAHXJixsBNwBl33Op2+Srub+qkw6xJ593M9FEzQUORA9V6Z9HZOHK2Si6126g96EKtoQ3PVslBveSiU6hVNpRmvhExQSpVLUMVnnRRqVJURZWxRQdc3J0Gu0CAO6IUESo4F0xa1gTpa0mUz3c+6DsvOdSKQdyTtE2t4wPmUyAdkXk7WtMmR5WnyTEpw63U20HQi/r5pi313oBk+W0z+alWABgXj5nmOigEA8KQlQRA63T7oCxw3FmjVpVRrTe14HPKQY+S3f2h4QUuIV8vwVHCszkW1WipI8XEeC5ldxxfhlXHYXB4ihTNV9KgaNYNILh7l5FM5Zky07SVHJR1bpCr0BexvHIHuKl2xA5kDYf1N25iRyRfabg8dpsFpuCNCCuOqMfTfDmuY9pBggtcCDaxuu99m+JNrsyPjkf6Hnf+x3yM9V0Rk5Xh+BLngQrPtBjQB7hmjfjI3cPw9w+vcuj4/hP3RhLf9R0hv8ASN3fl17lwLwtJkE3Q38Od/RRGuuCNfWiCApNKtgstDg3N+GYm2sT9E7o56bKtoU7nndWwTcYPUFdX7LYsZo1H1XHudK0uB4jK8LLYRU4jhvdVn0/5HEDu/CfKEIFbftlRiqyoNKjBP8Aczsn5ZVgZlkMKKiKD170BsJVTy0QCc6Um3QHOUi+TdSy0FNjrMb7eCiT9dPO/rmh5lHMliguZLMhFyUpZaDe8TByg1OgoK0py9QCi5UyTDiptKE0p5VBWlOJ566qVo3mB3dVC46LmbHm/Pv3TC6m6mRr9Qeu2o66KIPL5IB3QI10m+nSOn5JVXT5DSbQI38+V0wvH12TSgJVLEwI6G5H6qEpwSmPRAMptUSkEBNFw2JfTdmpvcx38zXFp8wq4U5RqwdZhPbyvlFPFU6GMp8q9NpcP7aggg9TK6PB4FlPJi8FSNCpD21aDnCs1rMpJeMzbAGDfQAxdYHszwejUZTz0sz6lmkl0F2bLAuAL2Xf8Mqtwj8XSrNNSrVpNy0GAve8uaW5QGg2iJO0r5OPJQllwY0+y54229aPTBWrkzmuKcVbisTXouGVzXZaU/jY0ACOcxmHMOXH8UwBYTay6Xj3CcdjcdmfSbhnxmaCYbTYHlzRmElzwX3EAi0gLp+P+ybP3J1V9TPXbkByjKy7gCYMk27l9fBhNYSclweSco5qR4+U7Dy80bHYcsJVWVoUTlIuUC5RJSxRKUfC1IcCqsqTHQVLNHXcbb7zBh29JwPg7sn5lvkuTlddwBwq030j+Npb5i3zXHGRY6ix71LATMovcolyg5yhKJJiVElMhSeZNmTKTabjoD5KpWBApwrOH4TWf8FJ7u4E/Ra+F9isc/4cPU8WkfWFrpy7Gcy7mEE67Cl+zjG/jayn/e9g+6R9hC0kVcVhmEbe9Dj/AMWyfktRg3/pHNI5GVBem8J/ZO6u0PbiGFsxIDrHlBAM9DCli/2Y0qcg4unm5GRflYmFJVHRtfX8BO9keYqbQToCV2Nf2QpsMOe11/wO1/5AfRWf+hf/AGMTe47BMjnIClx/kvr+C6vg88Ghv+unrwT+8OXLNpmOuidkweQuRtEx9SoLBofe6YJyEjrpHRAIDXokmTIB0ySSASdMkgEj4TDuqOyt170Ba/sszNiGjmHf/En7LUFckiN0jsPZzGPoso0ex2X5sxBIBL8wIi4g9D3LVxXtHXqOdNSAbH3YyB8WBdADn2A+OVmtw0ObNhIkmYAnUwCY7gqGN4pQpEy8OMmAwST+Xjde1YWHCWZpX3OOaUlR0mA4o5rg3MQ0hxIG8FseSP7X8bLME5zD2g9kA6EZhI6iF51ivayqQW0v4bTqJmeRI0kdxiSsPEYl7zL3OceZMrOJ4iLTS5EcLVM67HUmYikKtPQ6jdrt2lcpXpFphWuB8UNB8m7HWe3mOY6ha/G+HAgVGGWuEgjcFeI7nLynzJ6jIKZrCdBKAaUsy0cJwKvU+Gme/Zb2A9gaz7vOUdASfktZWt9P7M5lwZ3s3isrwq3tNhcmJfAs7tj/AHXPzkeC9M9nP2c0g4Go8j+6xP8AtEld3/0vgG5X1KbHkDKJa42En8VueylwW7/foXXsfNdDA1HmGscSdoXRcM/Z3xCv8GHeBzcMo/8AKF7lU9osNQbGHotEaw1rfmFk/wDWFWsT7un07OY67ZpATPHhe5HfLOBw37I64vWq02DkCXHyiPmun4L+yHBuj3uJcTuAAD5dr6rZp067rlgZ1qkzfkOS08Ng3RJrSP6Wlrfl+aixH5L99SNLzGw37MOF0hbK486j5/8AEELQb7HYWl2g6lTBFopUxPcSS4oNPDNAMnvI3/3SiNNHTKXkbEZgOt1p4i5k/SyU+Ik61KhTdla+o4xbLZv/ACL/AKLBx/A81QuaC0GC1pru1gC4BOY26rfYBBdlAb/NlFvmonF02Ay7wA18Ggrk51ojeV8nDYjgtVzvhL+cEG47yFVqex9dxzOoNnl8RI2nLouyxHtO1g7AYY1BInyAEKtieJVHQ7MQHaZbBvOdisyml8unuaUb3Mfh3CMVQcfdMp0M1yAKTCfF0uWxiOJ4kgNLqIAs4gS9x2l0GyTK1EGXXJ1LwD9So167XCGQD3R5QLqZ5PllpdgTKxzF1ShQqTzYHTynsyj1uNYkQKbG02AABrWiAOgJsg0MI/8AFUyjlYx4Qq+LY3N8ZPW32K64ed6K/uYllR8/neJj6jr5KJKSdUowSCSSAZOkkgGSSSQCSSSQCVzhOPNCq2q0AluaAdO00tvHeqaSqdO0DR4jxqtW+N5j+Vtm+Q18VnJKxhcFUqGGMc4nkJV+KT7k0RXSXTYL2NrO+Mhg5au8hMeMLo8H7GUqfxQ4/wBZt/xb/wDpVwr5mkZz3sed0MM95hrSSeQXbezXB6zGlmJinRNwahgsPODeD3dV2OExDcM3K00qRgy5jAHHqSSSPOVQdxShJc4+9Mm7nE35ybDwU6mGtk2KlzSMzEeyuHYS4ipVPJogH6yPJW8NhAxo93hmMnQvN/EuiPAlbuE9qG1P4TZB/A6AJj8N9OnNZmJw9Wo8ltPMeZJMd5Nlh+JrZfvpQ6fmGwgp0pfWfncfwsJIHQNa38loYf2hdIayjlBIEvI055ZJQsJ7NvMe8MTyvHPT9FfweBpUnCXdrYEgx1WOq27aRpR4D03Yio4kQBNjlJInTcD5K9juEvfSc2tWdsYmdL2GmizOMe0pptLKbi/NFuXlIH1VLguKr1TLgGtNpgz1spnrYtA6vD6NIAkl4H85+ghHwHEnVHimwGnTG7baeNu9Ew/CiwkOzPIO5ib27PhKs06bWT2R3T9m6LnOcpfMyxilsaWHLBsT3nl/VH0V7D1yf9OiXRvEgeJhYlXFlzbNaD/KZiOkEfOU+G4k4aZhaDBtPcbKJs0buJqPI7QDbaSNv6QeQVCviQf+4zoCXTHQ5YhZTmAvzOgv1HaOYDw0RH1zBB0/qbPzWnXBLLeHxxZIDoaf7S0/7SqWNr03HM0U80R2T7u2/wAKq1AXg5WhoG7BfyWVUwNU/BWDdLVGme8wNFL4AeuaUXoucRq5rg4X5hVhjizsggNOjT2fIakdyBiOHVGmfeU51s4g/VUK+Ic2xcCOUkj6wuWYpsfvOIe2SGZTa4EjpzChiePlrcjWF7wYkfC3unVc/U4xUAIDgNpIuJVL3xbfMJ5jVfU8F4PqLqT24R5cfHyPKtzdZxLEkS5wZOml/uoVuJ1LfxALdAsAYqLgS7m68dwVd9Z3NfVWDGC+FJHj6jk9Tl0oSSK+IfTFKSSZAPKZJOgEmSSQCSVvBcOqVTDGE+C6/gf7PKlTtVCGtFzyA6nT5rWXl6GcyOHYwkwAT3La4V7L16xs0x3T/hemcP8AZ3B0h2Bny6vIIpyNg7Qnuv0SOLrO/h0aLgz+YggHnsFh4uHHz+xPifkc1gvYymz43SRrHajvPwjvErfw1OlTZFNnvHHYXHSYIae8BU+JOeIbUIdBiGwWSNjAM+asObUd/qZQ3pIZMWk/iPdK5S8TN6bLyKoIA/FPuS2+liMrTtdCrYisQADEaGZy84mAPAJ62Ia09kh0ak8+QA27lnYp76huCRsIgAdBosrFjFbWyuMnyDfhQ+TUqucdcs7jmRohUqbQew2TzuRPmVFjmt1zTfcAdLAKw3jGRhptytJtYOLj0MX8LJLGxMTRP2/BnLGJtYHg7wBUfUYHaga9wtF109LiVNzdy9sToAQPxAfLmvOMLTrT2iWjkG9pw7uXeQrjHOa7M1xBBFvsYFhtC52ouiqVnW1+MNAJJym8NuXHuA26mELBYxxk08tIx2qlQiRM3ufkPlqlh8IHU/esABOoBu13q4SwvDZkl1R7tQCSGM26klbUuxQ9GmHEuzh39xuZ/Fo6x71qcIMmWPHUActJkSqOH4XMZjmd4kDpa3zW9wHhTw51he+k/IQJUWrNAeJ4VxdmAnMO6+lz4BUCx+xiP5RPzNl2eM4YxzRmkwdzz6BQw3BaQMkEzs6I8GwtuIs4RrC4zMnQlxLvJrEPE4etIDWPcSdIyW3N/wBF6SMO0Hst8coH0uq+LwTnA3yiP7RHW0qZRZ5viadRoGYBp5Agx3kSVXbj3NNod3WA+67V/s7TqHtPHQS8jxvf5LK4rwujQByy5xuA23iY7Udyw48izFoYgm5AnqJM982Sxb82lQxuAAT5j8lSrOaXfiBBi0x4wRfvKehSabNubxLvO0FZerLYeKYmalRs7HdVqtalvU82T9Vm49sPiW33FVpHk3RV/cX+JsXvmH3XNixsXgQ9xyOzDnlgd2qR9l68EljsovOUx5rS4Xi2MALsjg24DpJvrcNgf4Wrxf2q9+zKGU2gRdrSXRv2nRFt4XrwfG4mFDLFnGeFCcrZxj+GkcyeUepQH4J/8v0XSDH02uDgyRyebnqHC4QcUX1HZ2tbB2c6SOkuv5r24H/UtVie6OGJ4atYHmcpkklwPWOlCSSAZOkkiBp8M4DWrEZWmOcfZdlw32DLbvb4us0evPokkrjS6cssfc5w+JWztOE+zTaYzTEW7+cNgfP5rVfSaI7BMEQXm084NidtJ6pkl5JNvVnVJIQa9xzGCO5py94KDjgXGSCQOt3eOrRtYeSZJQrOS4hjzLmy0AaAAW5iQfMmVmDignstzHcuufADQJklye5zsFUxRJuJnXNf/A6Iju2IzT5BsdwKSShWQr4C8ZnRyDYv0MSbXsd0fD8Lp0u04EA8tTrYkGfFJJazOq4IWaTHVAGU2RPIDLHMk66brb4ZwqhSjM73lSLgiGNPed0kllFR0vDeE1C7OQIiMo0I8Jj69y0/+mA65Lh0ED/JTpL1wdLQUXaHDaVIXAPjf5lQq8Ua0ze2gaNPFJJLbZTT4djDWbmbTLdpcRfu1R6rY+NwnkLpJK8AG0E30H1Un8NLhB0KSS1EhS4pwKr7o/u72h/VoiO9ed8V4aWOPv3zUJ0zRHWI+ySS54qpWUwKlLKSCBEwIvfWJ38FDEshuYARz7ufJJJeYyUBVaQJI80JuXmfl6KSS5ZmSwFWtNgbd/6pOqkxtySSVaBHNP8AUet0J73T8P0SSVW4s//Z">
            <a:hlinkClick r:id="rId3"/>
          </p:cNvPr>
          <p:cNvSpPr>
            <a:spLocks noChangeAspect="1" noChangeArrowheads="1"/>
          </p:cNvSpPr>
          <p:nvPr/>
        </p:nvSpPr>
        <p:spPr bwMode="auto">
          <a:xfrm>
            <a:off x="120650" y="-1233488"/>
            <a:ext cx="4581525" cy="2581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8" name="Picture 10" descr="http://spaceflightnow.com/wp-content/uploads/2015/01/smaplogo.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46536" y="4038600"/>
            <a:ext cx="2859313" cy="2590800"/>
          </a:xfrm>
          <a:prstGeom prst="rect">
            <a:avLst/>
          </a:prstGeom>
          <a:noFill/>
        </p:spPr>
      </p:pic>
    </p:spTree>
    <p:extLst>
      <p:ext uri="{BB962C8B-B14F-4D97-AF65-F5344CB8AC3E}">
        <p14:creationId xmlns:p14="http://schemas.microsoft.com/office/powerpoint/2010/main" val="2291178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eos.org/wp-content/uploads/2014/09/ceos-orgchart1.jpg"/>
          <p:cNvPicPr>
            <a:picLocks noChangeAspect="1" noChangeArrowheads="1"/>
          </p:cNvPicPr>
          <p:nvPr/>
        </p:nvPicPr>
        <p:blipFill>
          <a:blip r:embed="rId3" cstate="print"/>
          <a:srcRect/>
          <a:stretch>
            <a:fillRect/>
          </a:stretch>
        </p:blipFill>
        <p:spPr bwMode="auto">
          <a:xfrm>
            <a:off x="1860550" y="0"/>
            <a:ext cx="6826250" cy="7423324"/>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302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Virtual Constellations</a:t>
            </a:r>
          </a:p>
        </p:txBody>
      </p:sp>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587" y="5732463"/>
            <a:ext cx="1268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587" y="4603750"/>
            <a:ext cx="7974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5890736"/>
            <a:ext cx="6781801" cy="738664"/>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r>
              <a:rPr lang="en-US" sz="1400" dirty="0">
                <a:solidFill>
                  <a:srgbClr val="002060"/>
                </a:solidFill>
              </a:rPr>
              <a:t>A Virtual Constellation is a set of space and ground segment capabilities operating together in a coordinated manner to meet a combined and common set of Earth observation requirements.</a:t>
            </a:r>
          </a:p>
        </p:txBody>
      </p:sp>
      <p:sp>
        <p:nvSpPr>
          <p:cNvPr id="6" name="Rectangle 5"/>
          <p:cNvSpPr/>
          <p:nvPr/>
        </p:nvSpPr>
        <p:spPr>
          <a:xfrm>
            <a:off x="2006600" y="5116512"/>
            <a:ext cx="1133138" cy="558007"/>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i="1" dirty="0" smtClean="0">
                <a:solidFill>
                  <a:srgbClr val="FF0000"/>
                </a:solidFill>
              </a:rPr>
              <a:t>Re-focus underway</a:t>
            </a:r>
            <a:endParaRPr lang="en-AU" sz="1400" i="1" dirty="0">
              <a:solidFill>
                <a:srgbClr val="FF0000"/>
              </a:solidFill>
            </a:endParaRPr>
          </a:p>
        </p:txBody>
      </p:sp>
      <p:sp>
        <p:nvSpPr>
          <p:cNvPr id="7" name="Shape 15"/>
          <p:cNvSpPr/>
          <p:nvPr/>
        </p:nvSpPr>
        <p:spPr>
          <a:xfrm>
            <a:off x="233004" y="1168400"/>
            <a:ext cx="8710650" cy="338554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Demonstrate </a:t>
            </a:r>
            <a:r>
              <a:rPr lang="en-AU" sz="2000" dirty="0">
                <a:solidFill>
                  <a:srgbClr val="002060"/>
                </a:solidFill>
                <a:latin typeface="Arial"/>
                <a:ea typeface="Arial"/>
                <a:cs typeface="Arial"/>
                <a:sym typeface="Arial"/>
              </a:rPr>
              <a:t>the value of collaborative partnerships in addressing key observational gaps and bridging multiple GEO Societal Benefit Areas while maintaining the independence of individual contributions</a:t>
            </a:r>
          </a:p>
          <a:p>
            <a:pPr lvl="0">
              <a:buSzPct val="100000"/>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Focus dialogue from “all topics/all agencies” to </a:t>
            </a:r>
            <a:r>
              <a:rPr lang="en-AU" sz="2000" dirty="0" smtClean="0">
                <a:solidFill>
                  <a:srgbClr val="002060"/>
                </a:solidFill>
                <a:latin typeface="Arial"/>
                <a:ea typeface="Arial"/>
                <a:cs typeface="Arial"/>
                <a:sym typeface="Arial"/>
              </a:rPr>
              <a:t>small, specialized </a:t>
            </a:r>
            <a:r>
              <a:rPr lang="en-AU" sz="2000" dirty="0">
                <a:solidFill>
                  <a:srgbClr val="002060"/>
                </a:solidFill>
                <a:latin typeface="Arial"/>
                <a:ea typeface="Arial"/>
                <a:cs typeface="Arial"/>
                <a:sym typeface="Arial"/>
              </a:rPr>
              <a:t>groups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Guidance for design and development of future systems to meet the broad spectrum of EO requirements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Avoid duplication and overlap in EO efforts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Close information gaps for GEO SBAs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Establish and sustain global EO coverage and data availability</a:t>
            </a:r>
          </a:p>
        </p:txBody>
      </p:sp>
    </p:spTree>
    <p:extLst>
      <p:ext uri="{BB962C8B-B14F-4D97-AF65-F5344CB8AC3E}">
        <p14:creationId xmlns:p14="http://schemas.microsoft.com/office/powerpoint/2010/main" val="211912695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233004" y="1206500"/>
            <a:ext cx="8710650" cy="495520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Working Group on Calibration and Validation (WGCV)</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ensure long-term confidence in the accuracy and quality of Earth observation data and products </a:t>
            </a:r>
          </a:p>
          <a:p>
            <a:pPr lvl="0">
              <a:buSzPct val="100000"/>
              <a:defRPr>
                <a:solidFill>
                  <a:srgbClr val="000000"/>
                </a:solidFill>
              </a:defRPr>
            </a:pPr>
            <a:r>
              <a:rPr lang="en-AU" sz="2000" b="1" dirty="0">
                <a:solidFill>
                  <a:srgbClr val="002060"/>
                </a:solidFill>
                <a:latin typeface="Arial"/>
                <a:ea typeface="Arial"/>
                <a:cs typeface="Arial"/>
                <a:sym typeface="Arial"/>
              </a:rPr>
              <a:t>Working Group on Information Systems and Services (WGISS)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coordinate the development of systems and services which manage and supply the data and information from Member missions</a:t>
            </a:r>
          </a:p>
          <a:p>
            <a:pPr lvl="0">
              <a:buSzPct val="100000"/>
              <a:defRPr>
                <a:solidFill>
                  <a:srgbClr val="000000"/>
                </a:solidFill>
              </a:defRPr>
            </a:pPr>
            <a:r>
              <a:rPr lang="en-AU" sz="2000" b="1" dirty="0">
                <a:solidFill>
                  <a:srgbClr val="002060"/>
                </a:solidFill>
                <a:latin typeface="Arial"/>
                <a:ea typeface="Arial"/>
                <a:cs typeface="Arial"/>
                <a:sym typeface="Arial"/>
              </a:rPr>
              <a:t>Working Group on Capacity Building &amp;</a:t>
            </a:r>
            <a:r>
              <a:rPr lang="en-AU" sz="2000" b="1" dirty="0" smtClean="0">
                <a:solidFill>
                  <a:srgbClr val="002060"/>
                </a:solidFill>
                <a:latin typeface="Arial"/>
                <a:ea typeface="Arial"/>
                <a:cs typeface="Arial"/>
                <a:sym typeface="Arial"/>
              </a:rPr>
              <a:t> </a:t>
            </a:r>
            <a:r>
              <a:rPr lang="en-AU" sz="2000" b="1" dirty="0">
                <a:solidFill>
                  <a:srgbClr val="002060"/>
                </a:solidFill>
                <a:latin typeface="Arial"/>
                <a:ea typeface="Arial"/>
                <a:cs typeface="Arial"/>
                <a:sym typeface="Arial"/>
              </a:rPr>
              <a:t>Data Democracy (</a:t>
            </a:r>
            <a:r>
              <a:rPr lang="en-AU" sz="2000" b="1" dirty="0" err="1">
                <a:solidFill>
                  <a:srgbClr val="002060"/>
                </a:solidFill>
                <a:latin typeface="Arial"/>
                <a:ea typeface="Arial"/>
                <a:cs typeface="Arial"/>
                <a:sym typeface="Arial"/>
              </a:rPr>
              <a:t>WGCapD</a:t>
            </a:r>
            <a:r>
              <a:rPr lang="en-AU" sz="2000" b="1" dirty="0">
                <a:solidFill>
                  <a:srgbClr val="002060"/>
                </a:solidFill>
                <a:latin typeface="Arial"/>
                <a:ea typeface="Arial"/>
                <a:cs typeface="Arial"/>
                <a:sym typeface="Arial"/>
              </a:rPr>
              <a:t>)</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increase the capacity of institutions in less developed countries for effective use of Earth observation data for the benefit of society and to achieve sustainable development</a:t>
            </a:r>
          </a:p>
          <a:p>
            <a:pPr lvl="0">
              <a:buSzPct val="100000"/>
              <a:defRPr>
                <a:solidFill>
                  <a:srgbClr val="000000"/>
                </a:solidFill>
              </a:defRPr>
            </a:pPr>
            <a:r>
              <a:rPr lang="en-AU" sz="2000" b="1" dirty="0">
                <a:solidFill>
                  <a:srgbClr val="002060"/>
                </a:solidFill>
                <a:latin typeface="Arial"/>
                <a:ea typeface="Arial"/>
                <a:cs typeface="Arial"/>
                <a:sym typeface="Arial"/>
              </a:rPr>
              <a:t>Working Group on Climate (</a:t>
            </a:r>
            <a:r>
              <a:rPr lang="en-AU" sz="2000" b="1" dirty="0" err="1">
                <a:solidFill>
                  <a:srgbClr val="002060"/>
                </a:solidFill>
                <a:latin typeface="Arial"/>
                <a:ea typeface="Arial"/>
                <a:cs typeface="Arial"/>
                <a:sym typeface="Arial"/>
              </a:rPr>
              <a:t>WGClimate</a:t>
            </a:r>
            <a:r>
              <a:rPr lang="en-AU" sz="2000" b="1" dirty="0">
                <a:solidFill>
                  <a:srgbClr val="002060"/>
                </a:solidFill>
                <a:latin typeface="Arial"/>
                <a:ea typeface="Arial"/>
                <a:cs typeface="Arial"/>
                <a:sym typeface="Arial"/>
              </a:rPr>
              <a:t>) </a:t>
            </a:r>
            <a:r>
              <a:rPr lang="en-AU" sz="2000" b="1" dirty="0">
                <a:solidFill>
                  <a:schemeClr val="tx1">
                    <a:lumMod val="50000"/>
                  </a:schemeClr>
                </a:solidFill>
                <a:latin typeface="Arial"/>
                <a:ea typeface="Arial"/>
                <a:cs typeface="Arial"/>
                <a:sym typeface="Arial"/>
              </a:rPr>
              <a:t>Jointly led with CGMS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facilitate the use of Essential Climate Variable (ECV) time-series through coordination of Member Agencies’ initiatives and activities</a:t>
            </a:r>
          </a:p>
          <a:p>
            <a:pPr lvl="0">
              <a:buSzPct val="100000"/>
              <a:defRPr>
                <a:solidFill>
                  <a:srgbClr val="000000"/>
                </a:solidFill>
              </a:defRPr>
            </a:pPr>
            <a:r>
              <a:rPr lang="en-AU" sz="2000" b="1" dirty="0">
                <a:solidFill>
                  <a:srgbClr val="002060"/>
                </a:solidFill>
                <a:latin typeface="Arial"/>
                <a:ea typeface="Arial"/>
                <a:cs typeface="Arial"/>
                <a:sym typeface="Arial"/>
              </a:rPr>
              <a:t>Working Group on Disasters (</a:t>
            </a:r>
            <a:r>
              <a:rPr lang="en-AU" sz="2000" b="1" dirty="0" err="1">
                <a:solidFill>
                  <a:srgbClr val="002060"/>
                </a:solidFill>
                <a:latin typeface="Arial"/>
                <a:ea typeface="Arial"/>
                <a:cs typeface="Arial"/>
                <a:sym typeface="Arial"/>
              </a:rPr>
              <a:t>WGDisasters</a:t>
            </a:r>
            <a:r>
              <a:rPr lang="en-AU" sz="2000" b="1" dirty="0">
                <a:solidFill>
                  <a:srgbClr val="002060"/>
                </a:solidFill>
                <a:latin typeface="Arial"/>
                <a:ea typeface="Arial"/>
                <a:cs typeface="Arial"/>
                <a:sym typeface="Arial"/>
              </a:rPr>
              <a:t>)</a:t>
            </a:r>
          </a:p>
          <a:p>
            <a:pPr marL="838200" lvl="1" indent="-381000">
              <a:buSzPct val="100000"/>
              <a:buFont typeface="Arial" panose="020B0604020202020204" pitchFamily="34" charset="0"/>
              <a:buChar char="–"/>
              <a:defRPr>
                <a:solidFill>
                  <a:srgbClr val="000000"/>
                </a:solidFill>
              </a:defRPr>
            </a:pPr>
            <a:r>
              <a:rPr lang="en-AU" dirty="0" smtClean="0">
                <a:solidFill>
                  <a:srgbClr val="002060"/>
                </a:solidFill>
                <a:latin typeface="Arial"/>
                <a:ea typeface="Arial"/>
                <a:cs typeface="Arial"/>
                <a:sym typeface="Arial"/>
              </a:rPr>
              <a:t>To </a:t>
            </a:r>
            <a:r>
              <a:rPr lang="en-AU" smtClean="0">
                <a:solidFill>
                  <a:srgbClr val="002060"/>
                </a:solidFill>
                <a:latin typeface="Arial"/>
                <a:ea typeface="Arial"/>
                <a:cs typeface="Arial"/>
                <a:sym typeface="Arial"/>
              </a:rPr>
              <a:t>increase the </a:t>
            </a:r>
            <a:r>
              <a:rPr lang="en-AU" dirty="0">
                <a:solidFill>
                  <a:srgbClr val="002060"/>
                </a:solidFill>
                <a:latin typeface="Arial"/>
                <a:ea typeface="Arial"/>
                <a:cs typeface="Arial"/>
                <a:sym typeface="Arial"/>
              </a:rPr>
              <a:t>contribution of Earth Observation satellite to the various disaster risk management phases and raise the awareness on the benefits of using satellite Earth Observation in all phases of disasters.</a:t>
            </a:r>
          </a:p>
        </p:txBody>
      </p:sp>
      <p:sp>
        <p:nvSpPr>
          <p:cNvPr id="3" name="TextBox 2"/>
          <p:cNvSpPr txBox="1"/>
          <p:nvPr/>
        </p:nvSpPr>
        <p:spPr>
          <a:xfrm>
            <a:off x="385404" y="6210300"/>
            <a:ext cx="8453796" cy="523220"/>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a:solidFill>
                  <a:srgbClr val="002060"/>
                </a:solidFill>
              </a:rPr>
              <a:t>Working Groups enhance technical cooperation among CEOS Agencies in specific topical areas with broad international benefit.</a:t>
            </a:r>
          </a:p>
        </p:txBody>
      </p:sp>
      <p:sp>
        <p:nvSpPr>
          <p:cNvPr id="4" name="Shape 11"/>
          <p:cNvSpPr/>
          <p:nvPr/>
        </p:nvSpPr>
        <p:spPr>
          <a:xfrm>
            <a:off x="1905000" y="3302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Working Groups</a:t>
            </a:r>
          </a:p>
        </p:txBody>
      </p:sp>
    </p:spTree>
    <p:extLst>
      <p:ext uri="{BB962C8B-B14F-4D97-AF65-F5344CB8AC3E}">
        <p14:creationId xmlns:p14="http://schemas.microsoft.com/office/powerpoint/2010/main" val="116116036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a:solidFill>
                  <a:srgbClr val="FFFFFF"/>
                </a:solidFill>
                <a:latin typeface="Arial Bold"/>
                <a:ea typeface="Arial Bold"/>
                <a:cs typeface="Arial Bold"/>
                <a:sym typeface="Arial Bold"/>
              </a:rPr>
              <a:t>The </a:t>
            </a:r>
            <a:r>
              <a:rPr lang="en-AU" sz="2800" i="1" err="1">
                <a:solidFill>
                  <a:srgbClr val="FFFFFF"/>
                </a:solidFill>
                <a:latin typeface="Arial Bold"/>
                <a:ea typeface="Arial Bold"/>
                <a:cs typeface="Arial Bold"/>
                <a:sym typeface="Arial Bold"/>
              </a:rPr>
              <a:t>Tromsø</a:t>
            </a:r>
            <a:r>
              <a:rPr lang="en-AU" sz="2800" i="1">
                <a:solidFill>
                  <a:srgbClr val="FFFFFF"/>
                </a:solidFill>
                <a:latin typeface="Arial Bold"/>
                <a:ea typeface="Arial Bold"/>
                <a:cs typeface="Arial Bold"/>
                <a:sym typeface="Arial Bold"/>
              </a:rPr>
              <a:t> </a:t>
            </a:r>
            <a:r>
              <a:rPr lang="en-AU" sz="2800" i="1" smtClean="0">
                <a:solidFill>
                  <a:srgbClr val="FFFFFF"/>
                </a:solidFill>
                <a:latin typeface="Arial Bold"/>
                <a:ea typeface="Arial Bold"/>
                <a:cs typeface="Arial Bold"/>
                <a:sym typeface="Arial Bold"/>
              </a:rPr>
              <a:t>Statement, Oct 2014</a:t>
            </a:r>
            <a:endParaRPr lang="en-AU" sz="2800" i="1" dirty="0" smtClean="0">
              <a:solidFill>
                <a:srgbClr val="FFFFFF"/>
              </a:solidFill>
              <a:latin typeface="Arial Bold"/>
              <a:ea typeface="Arial Bold"/>
              <a:cs typeface="Arial Bold"/>
              <a:sym typeface="Arial Bold"/>
            </a:endParaRPr>
          </a:p>
        </p:txBody>
      </p:sp>
      <p:sp>
        <p:nvSpPr>
          <p:cNvPr id="3" name="Shape 15"/>
          <p:cNvSpPr/>
          <p:nvPr/>
        </p:nvSpPr>
        <p:spPr>
          <a:xfrm>
            <a:off x="103562" y="1914386"/>
            <a:ext cx="5535238" cy="406778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AU" sz="2000" b="1" dirty="0">
                <a:solidFill>
                  <a:srgbClr val="002060"/>
                </a:solidFill>
                <a:latin typeface="Arial"/>
                <a:ea typeface="Arial"/>
                <a:cs typeface="Arial"/>
                <a:sym typeface="Arial"/>
              </a:rPr>
              <a:t>CEOS stresses its commitment to:</a:t>
            </a:r>
          </a:p>
          <a:p>
            <a:pPr marL="381000" lvl="0" indent="-381000">
              <a:spcAft>
                <a:spcPts val="3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Monitoring climate from space through coordinating space-based climate data records on a global scale.</a:t>
            </a:r>
          </a:p>
          <a:p>
            <a:pPr marL="381000" lvl="0" indent="-381000">
              <a:spcAft>
                <a:spcPts val="3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Supporting Disaster Risk Management in the context of both the Millennium Development Goals and the post-2015 Hyogo Framework for Action.</a:t>
            </a:r>
          </a:p>
          <a:p>
            <a:pPr marL="381000" lvl="0" indent="-381000">
              <a:spcAft>
                <a:spcPts val="3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Enhancing the provision of space-based Earth observations for GEO, participating in GEO governance arrangements and  contributing to, GEO Global Initiatives, projects and tasks.</a:t>
            </a:r>
          </a:p>
          <a:p>
            <a:pPr marL="381000" lvl="0" indent="-381000">
              <a:spcAft>
                <a:spcPts val="3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Promoting data democracy, address user needs for observations, data quality assessment, data discovery and access, and capacity building.</a:t>
            </a:r>
          </a:p>
          <a:p>
            <a:pPr marL="381000" lvl="0" indent="-381000">
              <a:spcAft>
                <a:spcPts val="3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A coordinated approach to the CEOS contributions for the COP-21, the 3rd World Conference on Disaster Risk Reduction and the 2015 GEO Ministerial</a:t>
            </a:r>
            <a:r>
              <a:rPr lang="en-AU" sz="1500" b="1" dirty="0" smtClean="0">
                <a:solidFill>
                  <a:srgbClr val="002060"/>
                </a:solidFill>
                <a:latin typeface="Arial"/>
                <a:ea typeface="Arial"/>
                <a:cs typeface="Arial"/>
                <a:sym typeface="Arial"/>
              </a:rPr>
              <a:t>.</a:t>
            </a:r>
            <a:endParaRPr lang="en-AU" sz="1500" b="1" dirty="0">
              <a:solidFill>
                <a:srgbClr val="002060"/>
              </a:solidFill>
              <a:latin typeface="Arial"/>
              <a:ea typeface="Arial"/>
              <a:cs typeface="Arial"/>
              <a:sym typeface="Arial"/>
            </a:endParaRPr>
          </a:p>
        </p:txBody>
      </p:sp>
      <p:sp>
        <p:nvSpPr>
          <p:cNvPr id="4" name="Shape 15"/>
          <p:cNvSpPr/>
          <p:nvPr/>
        </p:nvSpPr>
        <p:spPr>
          <a:xfrm>
            <a:off x="65050" y="1181100"/>
            <a:ext cx="8710650"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CEOS Agencies will continue and enhance their cooperation to respond effectively to Earth observation users needs</a:t>
            </a:r>
            <a:r>
              <a:rPr lang="en-AU" sz="2000" b="1" dirty="0" smtClean="0">
                <a:solidFill>
                  <a:srgbClr val="002060"/>
                </a:solidFill>
                <a:latin typeface="Arial"/>
                <a:ea typeface="Arial"/>
                <a:cs typeface="Arial"/>
                <a:sym typeface="Arial"/>
              </a:rPr>
              <a:t>.</a:t>
            </a:r>
            <a:endParaRPr lang="en-AU" sz="2000" b="1" dirty="0">
              <a:solidFill>
                <a:srgbClr val="002060"/>
              </a:solidFill>
              <a:latin typeface="Arial"/>
              <a:ea typeface="Arial"/>
              <a:cs typeface="Arial"/>
              <a:sym typeface="Arial"/>
            </a:endParaRPr>
          </a:p>
        </p:txBody>
      </p:sp>
      <p:sp>
        <p:nvSpPr>
          <p:cNvPr id="5" name="Shape 15"/>
          <p:cNvSpPr/>
          <p:nvPr/>
        </p:nvSpPr>
        <p:spPr>
          <a:xfrm>
            <a:off x="76200" y="6096000"/>
            <a:ext cx="8710650"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CEOS will work with its network of Associates to enhance stakeholder engagement in its activities.</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981200"/>
            <a:ext cx="304152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8651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228600"/>
            <a:ext cx="65024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US" sz="2800" i="1" dirty="0" smtClean="0">
                <a:solidFill>
                  <a:srgbClr val="FFFFFF"/>
                </a:solidFill>
                <a:latin typeface="Arial Bold"/>
                <a:ea typeface="Arial Bold"/>
                <a:cs typeface="Arial Bold"/>
                <a:sym typeface="Arial Bold"/>
              </a:rPr>
              <a:t>Ninety-three Deliverables for </a:t>
            </a:r>
            <a:br>
              <a:rPr lang="en-US" sz="2800" i="1" dirty="0" smtClean="0">
                <a:solidFill>
                  <a:srgbClr val="FFFFFF"/>
                </a:solidFill>
                <a:latin typeface="Arial Bold"/>
                <a:ea typeface="Arial Bold"/>
                <a:cs typeface="Arial Bold"/>
                <a:sym typeface="Arial Bold"/>
              </a:rPr>
            </a:br>
            <a:r>
              <a:rPr lang="en-US" sz="2800" i="1" dirty="0" smtClean="0">
                <a:solidFill>
                  <a:srgbClr val="FFFFFF"/>
                </a:solidFill>
                <a:latin typeface="Arial Bold"/>
                <a:ea typeface="Arial Bold"/>
                <a:cs typeface="Arial Bold"/>
                <a:sym typeface="Arial Bold"/>
              </a:rPr>
              <a:t>2015-2017</a:t>
            </a:r>
          </a:p>
        </p:txBody>
      </p:sp>
      <p:sp>
        <p:nvSpPr>
          <p:cNvPr id="3" name="Shape 15"/>
          <p:cNvSpPr/>
          <p:nvPr/>
        </p:nvSpPr>
        <p:spPr>
          <a:xfrm>
            <a:off x="103562" y="1295400"/>
            <a:ext cx="8659438" cy="492699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AU" sz="2800" b="1" dirty="0" smtClean="0">
                <a:solidFill>
                  <a:srgbClr val="002060"/>
                </a:solidFill>
                <a:latin typeface="Arial"/>
                <a:ea typeface="Arial"/>
                <a:cs typeface="Arial"/>
                <a:sym typeface="Arial"/>
              </a:rPr>
              <a:t>Climate Monitoring, Research and Services</a:t>
            </a:r>
            <a:endParaRPr lang="en-AU" sz="28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Coordinate </a:t>
            </a:r>
            <a:r>
              <a:rPr lang="en-AU" dirty="0">
                <a:solidFill>
                  <a:srgbClr val="002060"/>
                </a:solidFill>
                <a:latin typeface="Arial"/>
                <a:ea typeface="Arial"/>
                <a:cs typeface="Arial"/>
                <a:sym typeface="Arial"/>
              </a:rPr>
              <a:t>development of </a:t>
            </a:r>
            <a:r>
              <a:rPr lang="en-AU" b="1" dirty="0">
                <a:solidFill>
                  <a:srgbClr val="002060"/>
                </a:solidFill>
                <a:latin typeface="Arial"/>
                <a:ea typeface="Arial"/>
                <a:cs typeface="Arial"/>
                <a:sym typeface="Arial"/>
              </a:rPr>
              <a:t>Climate Data Records (CDRs</a:t>
            </a:r>
            <a:r>
              <a:rPr lang="en-AU" dirty="0">
                <a:solidFill>
                  <a:srgbClr val="002060"/>
                </a:solidFill>
                <a:latin typeface="Arial"/>
                <a:ea typeface="Arial"/>
                <a:cs typeface="Arial"/>
                <a:sym typeface="Arial"/>
              </a:rPr>
              <a:t>) and related datasets </a:t>
            </a:r>
            <a:r>
              <a:rPr lang="en-AU" b="1" dirty="0">
                <a:solidFill>
                  <a:srgbClr val="002060"/>
                </a:solidFill>
                <a:latin typeface="Arial"/>
                <a:ea typeface="Arial"/>
                <a:cs typeface="Arial"/>
                <a:sym typeface="Arial"/>
              </a:rPr>
              <a:t>addressing Essential Climate Variables (ECVs) </a:t>
            </a:r>
            <a:r>
              <a:rPr lang="en-AU" dirty="0">
                <a:solidFill>
                  <a:srgbClr val="002060"/>
                </a:solidFill>
                <a:latin typeface="Arial"/>
                <a:ea typeface="Arial"/>
                <a:cs typeface="Arial"/>
                <a:sym typeface="Arial"/>
              </a:rPr>
              <a:t>established by the Global </a:t>
            </a:r>
            <a:r>
              <a:rPr lang="en-AU" dirty="0" smtClean="0">
                <a:solidFill>
                  <a:srgbClr val="002060"/>
                </a:solidFill>
                <a:latin typeface="Arial"/>
                <a:ea typeface="Arial"/>
                <a:cs typeface="Arial"/>
                <a:sym typeface="Arial"/>
              </a:rPr>
              <a:t>Climate </a:t>
            </a:r>
            <a:r>
              <a:rPr lang="en-AU" dirty="0">
                <a:solidFill>
                  <a:srgbClr val="002060"/>
                </a:solidFill>
                <a:latin typeface="Arial"/>
                <a:ea typeface="Arial"/>
                <a:cs typeface="Arial"/>
                <a:sym typeface="Arial"/>
              </a:rPr>
              <a:t>Observing System (GCOS</a:t>
            </a:r>
            <a:r>
              <a:rPr lang="en-AU"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Continue </a:t>
            </a:r>
            <a:r>
              <a:rPr lang="en-AU" dirty="0">
                <a:solidFill>
                  <a:srgbClr val="002060"/>
                </a:solidFill>
                <a:latin typeface="Arial"/>
                <a:ea typeface="Arial"/>
                <a:cs typeface="Arial"/>
                <a:sym typeface="Arial"/>
              </a:rPr>
              <a:t>cooperation with GEO, GCOS, the World Meteorological Organization (WMO), and the CGMS in the </a:t>
            </a:r>
            <a:r>
              <a:rPr lang="en-AU" b="1" dirty="0">
                <a:solidFill>
                  <a:srgbClr val="002060"/>
                </a:solidFill>
                <a:latin typeface="Arial"/>
                <a:ea typeface="Arial"/>
                <a:cs typeface="Arial"/>
                <a:sym typeface="Arial"/>
              </a:rPr>
              <a:t>development of a space-based system </a:t>
            </a:r>
            <a:r>
              <a:rPr lang="en-AU" dirty="0">
                <a:solidFill>
                  <a:srgbClr val="002060"/>
                </a:solidFill>
                <a:latin typeface="Arial"/>
                <a:ea typeface="Arial"/>
                <a:cs typeface="Arial"/>
                <a:sym typeface="Arial"/>
              </a:rPr>
              <a:t>to support climate change information and adaptation</a:t>
            </a:r>
            <a:r>
              <a:rPr lang="en-AU" dirty="0" smtClean="0">
                <a:solidFill>
                  <a:srgbClr val="002060"/>
                </a:solidFill>
                <a:latin typeface="Arial"/>
                <a:ea typeface="Arial"/>
                <a:cs typeface="Arial"/>
                <a:sym typeface="Arial"/>
              </a:rPr>
              <a:t>.</a:t>
            </a:r>
          </a:p>
          <a:p>
            <a:pPr lvl="0">
              <a:spcAft>
                <a:spcPts val="300"/>
              </a:spcAft>
              <a:buSzPct val="100000"/>
              <a:defRPr>
                <a:solidFill>
                  <a:srgbClr val="000000"/>
                </a:solidFill>
              </a:defRPr>
            </a:pPr>
            <a:endParaRPr lang="en-AU"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800" b="1" dirty="0" smtClean="0">
                <a:solidFill>
                  <a:srgbClr val="002060"/>
                </a:solidFill>
                <a:latin typeface="Arial"/>
                <a:ea typeface="Arial"/>
                <a:cs typeface="Arial"/>
                <a:sym typeface="Arial"/>
              </a:rPr>
              <a:t>Carbon Observations, including Forested Regions</a:t>
            </a:r>
            <a:endParaRPr lang="en-AU" sz="28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Coordinate </a:t>
            </a:r>
            <a:r>
              <a:rPr lang="en-AU" dirty="0">
                <a:solidFill>
                  <a:srgbClr val="002060"/>
                </a:solidFill>
                <a:latin typeface="Arial"/>
                <a:ea typeface="Arial"/>
                <a:cs typeface="Arial"/>
                <a:sym typeface="Arial"/>
              </a:rPr>
              <a:t>space-based observations to support the effective monitoring and management of the </a:t>
            </a:r>
            <a:r>
              <a:rPr lang="en-AU" b="1" dirty="0">
                <a:solidFill>
                  <a:srgbClr val="002060"/>
                </a:solidFill>
                <a:latin typeface="Arial"/>
                <a:ea typeface="Arial"/>
                <a:cs typeface="Arial"/>
                <a:sym typeface="Arial"/>
              </a:rPr>
              <a:t>world’s forested regions </a:t>
            </a:r>
            <a:r>
              <a:rPr lang="en-AU" dirty="0">
                <a:solidFill>
                  <a:srgbClr val="002060"/>
                </a:solidFill>
                <a:latin typeface="Arial"/>
                <a:ea typeface="Arial"/>
                <a:cs typeface="Arial"/>
                <a:sym typeface="Arial"/>
              </a:rPr>
              <a:t>to support any future international climate agreement and support the Space Data Component of the GEO Global Forest Observations Initiative </a:t>
            </a:r>
            <a:r>
              <a:rPr lang="en-AU" b="1" dirty="0">
                <a:solidFill>
                  <a:srgbClr val="002060"/>
                </a:solidFill>
                <a:latin typeface="Arial"/>
                <a:ea typeface="Arial"/>
                <a:cs typeface="Arial"/>
                <a:sym typeface="Arial"/>
              </a:rPr>
              <a:t>(GFOI</a:t>
            </a:r>
            <a:r>
              <a:rPr lang="en-AU" b="1" dirty="0" smtClean="0">
                <a:solidFill>
                  <a:srgbClr val="002060"/>
                </a:solidFill>
                <a:latin typeface="Arial"/>
                <a:ea typeface="Arial"/>
                <a:cs typeface="Arial"/>
                <a:sym typeface="Arial"/>
              </a:rPr>
              <a:t>)</a:t>
            </a:r>
            <a:r>
              <a:rPr lang="en-AU"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Progress </a:t>
            </a:r>
            <a:r>
              <a:rPr lang="en-AU" dirty="0">
                <a:solidFill>
                  <a:srgbClr val="002060"/>
                </a:solidFill>
                <a:latin typeface="Arial"/>
                <a:ea typeface="Arial"/>
                <a:cs typeface="Arial"/>
                <a:sym typeface="Arial"/>
              </a:rPr>
              <a:t>implementation of the </a:t>
            </a:r>
            <a:r>
              <a:rPr lang="en-AU" b="1" dirty="0">
                <a:solidFill>
                  <a:srgbClr val="002060"/>
                </a:solidFill>
                <a:latin typeface="Arial"/>
                <a:ea typeface="Arial"/>
                <a:cs typeface="Arial"/>
                <a:sym typeface="Arial"/>
              </a:rPr>
              <a:t>CEOS Strategy for Carbon Observations from </a:t>
            </a:r>
            <a:r>
              <a:rPr lang="en-AU" b="1" dirty="0" smtClean="0">
                <a:solidFill>
                  <a:srgbClr val="002060"/>
                </a:solidFill>
                <a:latin typeface="Arial"/>
                <a:ea typeface="Arial"/>
                <a:cs typeface="Arial"/>
                <a:sym typeface="Arial"/>
              </a:rPr>
              <a:t>Space</a:t>
            </a:r>
            <a:endParaRPr lang="en-AU" b="1" dirty="0">
              <a:solidFill>
                <a:srgbClr val="002060"/>
              </a:solidFill>
              <a:latin typeface="Arial"/>
              <a:ea typeface="Arial"/>
              <a:cs typeface="Arial"/>
              <a:sym typeface="Arial"/>
            </a:endParaRPr>
          </a:p>
        </p:txBody>
      </p:sp>
      <p:pic>
        <p:nvPicPr>
          <p:cNvPr id="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24376"/>
            <a:ext cx="1600200" cy="210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04721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9452</TotalTime>
  <Words>2317</Words>
  <Application>Microsoft Office PowerPoint</Application>
  <PresentationFormat>画面に合わせる (4:3)</PresentationFormat>
  <Paragraphs>208</Paragraphs>
  <Slides>16</Slides>
  <Notes>5</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Default</vt:lpstr>
      <vt:lpstr>2015 Activities of Committee on Earth Observation Satellites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各自設定して下さい</cp:lastModifiedBy>
  <cp:revision>47</cp:revision>
  <cp:lastPrinted>2015-10-06T23:58:51Z</cp:lastPrinted>
  <dcterms:modified xsi:type="dcterms:W3CDTF">2015-10-07T00:40:34Z</dcterms:modified>
</cp:coreProperties>
</file>