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tif" ContentType="image/tif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2" r:id="rId1"/>
  </p:sldMasterIdLst>
  <p:notesMasterIdLst>
    <p:notesMasterId r:id="rId16"/>
  </p:notesMasterIdLst>
  <p:handoutMasterIdLst>
    <p:handoutMasterId r:id="rId17"/>
  </p:handoutMasterIdLst>
  <p:sldIdLst>
    <p:sldId id="1734" r:id="rId2"/>
    <p:sldId id="2765" r:id="rId3"/>
    <p:sldId id="2757" r:id="rId4"/>
    <p:sldId id="2746" r:id="rId5"/>
    <p:sldId id="2781" r:id="rId6"/>
    <p:sldId id="2783" r:id="rId7"/>
    <p:sldId id="2778" r:id="rId8"/>
    <p:sldId id="2780" r:id="rId9"/>
    <p:sldId id="2790" r:id="rId10"/>
    <p:sldId id="2791" r:id="rId11"/>
    <p:sldId id="2786" r:id="rId12"/>
    <p:sldId id="2792" r:id="rId13"/>
    <p:sldId id="2793" r:id="rId14"/>
    <p:sldId id="2726" r:id="rId15"/>
  </p:sldIdLst>
  <p:sldSz cx="9144000" cy="6858000" type="screen4x3"/>
  <p:notesSz cx="6797675" cy="9926638"/>
  <p:defaultTextStyle>
    <a:defPPr>
      <a:defRPr lang="en-ZA"/>
    </a:defPPr>
    <a:lvl1pPr algn="l" rtl="0" eaLnBrk="0" fontAlgn="base" hangingPunct="0">
      <a:spcBef>
        <a:spcPct val="0"/>
      </a:spcBef>
      <a:spcAft>
        <a:spcPct val="0"/>
      </a:spcAft>
      <a:defRPr sz="2000" b="1" u="sng" kern="1200">
        <a:solidFill>
          <a:schemeClr val="tx2"/>
        </a:solidFill>
        <a:latin typeface="Tahoma" charset="0"/>
        <a:ea typeface="MS PGothic" charset="0"/>
        <a:cs typeface="MS PGothic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u="sng" kern="1200">
        <a:solidFill>
          <a:schemeClr val="tx2"/>
        </a:solidFill>
        <a:latin typeface="Tahoma" charset="0"/>
        <a:ea typeface="MS PGothic" charset="0"/>
        <a:cs typeface="MS PGothic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u="sng" kern="1200">
        <a:solidFill>
          <a:schemeClr val="tx2"/>
        </a:solidFill>
        <a:latin typeface="Tahoma" charset="0"/>
        <a:ea typeface="MS PGothic" charset="0"/>
        <a:cs typeface="MS PGothic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u="sng" kern="1200">
        <a:solidFill>
          <a:schemeClr val="tx2"/>
        </a:solidFill>
        <a:latin typeface="Tahoma" charset="0"/>
        <a:ea typeface="MS PGothic" charset="0"/>
        <a:cs typeface="MS PGothic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u="sng" kern="1200">
        <a:solidFill>
          <a:schemeClr val="tx2"/>
        </a:solidFill>
        <a:latin typeface="Tahoma" charset="0"/>
        <a:ea typeface="MS PGothic" charset="0"/>
        <a:cs typeface="MS PGothic" charset="0"/>
      </a:defRPr>
    </a:lvl5pPr>
    <a:lvl6pPr marL="2286000" algn="l" defTabSz="457200" rtl="0" eaLnBrk="1" latinLnBrk="0" hangingPunct="1">
      <a:defRPr sz="2000" b="1" u="sng" kern="1200">
        <a:solidFill>
          <a:schemeClr val="tx2"/>
        </a:solidFill>
        <a:latin typeface="Tahoma" charset="0"/>
        <a:ea typeface="MS PGothic" charset="0"/>
        <a:cs typeface="MS PGothic" charset="0"/>
      </a:defRPr>
    </a:lvl6pPr>
    <a:lvl7pPr marL="2743200" algn="l" defTabSz="457200" rtl="0" eaLnBrk="1" latinLnBrk="0" hangingPunct="1">
      <a:defRPr sz="2000" b="1" u="sng" kern="1200">
        <a:solidFill>
          <a:schemeClr val="tx2"/>
        </a:solidFill>
        <a:latin typeface="Tahoma" charset="0"/>
        <a:ea typeface="MS PGothic" charset="0"/>
        <a:cs typeface="MS PGothic" charset="0"/>
      </a:defRPr>
    </a:lvl7pPr>
    <a:lvl8pPr marL="3200400" algn="l" defTabSz="457200" rtl="0" eaLnBrk="1" latinLnBrk="0" hangingPunct="1">
      <a:defRPr sz="2000" b="1" u="sng" kern="1200">
        <a:solidFill>
          <a:schemeClr val="tx2"/>
        </a:solidFill>
        <a:latin typeface="Tahoma" charset="0"/>
        <a:ea typeface="MS PGothic" charset="0"/>
        <a:cs typeface="MS PGothic" charset="0"/>
      </a:defRPr>
    </a:lvl8pPr>
    <a:lvl9pPr marL="3657600" algn="l" defTabSz="457200" rtl="0" eaLnBrk="1" latinLnBrk="0" hangingPunct="1">
      <a:defRPr sz="2000" b="1" u="sng" kern="1200">
        <a:solidFill>
          <a:schemeClr val="tx2"/>
        </a:solidFill>
        <a:latin typeface="Tahoma" charset="0"/>
        <a:ea typeface="MS PGothic" charset="0"/>
        <a:cs typeface="MS PGothic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FF6699"/>
    <a:srgbClr val="FF66FF"/>
    <a:srgbClr val="33CC33"/>
    <a:srgbClr val="00FF00"/>
    <a:srgbClr val="00FFCC"/>
    <a:srgbClr val="FF99FF"/>
    <a:srgbClr val="E684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00" autoAdjust="0"/>
    <p:restoredTop sz="91898" autoAdjust="0"/>
  </p:normalViewPr>
  <p:slideViewPr>
    <p:cSldViewPr>
      <p:cViewPr varScale="1">
        <p:scale>
          <a:sx n="90" d="100"/>
          <a:sy n="90" d="100"/>
        </p:scale>
        <p:origin x="-104" y="-2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2058"/>
    </p:cViewPr>
  </p:sorterViewPr>
  <p:notesViewPr>
    <p:cSldViewPr>
      <p:cViewPr>
        <p:scale>
          <a:sx n="100" d="100"/>
          <a:sy n="100" d="100"/>
        </p:scale>
        <p:origin x="-2688" y="1776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 b="0" u="none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 u="none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01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 b="0" u="none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01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 u="none">
                <a:solidFill>
                  <a:schemeClr val="tx1"/>
                </a:solidFill>
                <a:latin typeface="Arial" charset="0"/>
              </a:defRPr>
            </a:lvl1pPr>
          </a:lstStyle>
          <a:p>
            <a:fld id="{FAA5735C-6C81-8F42-8DAB-67D37CAD63D7}" type="slidenum">
              <a:rPr lang="en-ZA" altLang="ja-JP"/>
              <a:pPr/>
              <a:t>‹#›</a:t>
            </a:fld>
            <a:endParaRPr lang="en-ZA" altLang="ja-JP" dirty="0"/>
          </a:p>
        </p:txBody>
      </p:sp>
    </p:spTree>
    <p:extLst>
      <p:ext uri="{BB962C8B-B14F-4D97-AF65-F5344CB8AC3E}">
        <p14:creationId xmlns:p14="http://schemas.microsoft.com/office/powerpoint/2010/main" val="29711737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 b="0" u="none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 u="none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ZA" noProof="0" smtClean="0"/>
              <a:t>Click to edit Master text styles</a:t>
            </a:r>
          </a:p>
          <a:p>
            <a:pPr lvl="1"/>
            <a:r>
              <a:rPr lang="en-ZA" noProof="0" smtClean="0"/>
              <a:t>Second level</a:t>
            </a:r>
          </a:p>
          <a:p>
            <a:pPr lvl="2"/>
            <a:r>
              <a:rPr lang="en-ZA" noProof="0" smtClean="0"/>
              <a:t>Third level</a:t>
            </a:r>
          </a:p>
          <a:p>
            <a:pPr lvl="3"/>
            <a:r>
              <a:rPr lang="en-ZA" noProof="0" smtClean="0"/>
              <a:t>Fourth level</a:t>
            </a:r>
          </a:p>
          <a:p>
            <a:pPr lvl="4"/>
            <a:r>
              <a:rPr lang="en-ZA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 b="0" u="none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 u="none">
                <a:solidFill>
                  <a:schemeClr val="tx1"/>
                </a:solidFill>
                <a:latin typeface="Arial" charset="0"/>
              </a:defRPr>
            </a:lvl1pPr>
          </a:lstStyle>
          <a:p>
            <a:fld id="{9546374B-1CD4-F746-AB63-142DD9542760}" type="slidenum">
              <a:rPr lang="en-ZA" altLang="ja-JP"/>
              <a:pPr/>
              <a:t>‹#›</a:t>
            </a:fld>
            <a:endParaRPr lang="en-ZA" altLang="ja-JP" dirty="0"/>
          </a:p>
        </p:txBody>
      </p:sp>
    </p:spTree>
    <p:extLst>
      <p:ext uri="{BB962C8B-B14F-4D97-AF65-F5344CB8AC3E}">
        <p14:creationId xmlns:p14="http://schemas.microsoft.com/office/powerpoint/2010/main" val="12926237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MS PGothic" charset="0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MS PGothic" charset="0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MS PGothic" charset="0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MS PGothic" charset="0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MS PGothic" charset="0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ja-JP" sz="1400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8ABB710E-2955-7B4C-B31B-F3D42564E3B4}" type="slidenum">
              <a:rPr kumimoji="0" lang="en-ZA">
                <a:cs typeface="Arial" charset="0"/>
              </a:rPr>
              <a:pPr/>
              <a:t>10</a:t>
            </a:fld>
            <a:endParaRPr kumimoji="0" lang="en-ZA" dirty="0">
              <a:cs typeface="Arial" charset="0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93725" y="769938"/>
            <a:ext cx="5129213" cy="3848100"/>
          </a:xfrm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4875213"/>
            <a:ext cx="5053013" cy="4619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0000" tIns="46800" rIns="90000" bIns="46800"/>
          <a:lstStyle/>
          <a:p>
            <a:pPr defTabSz="457200"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8ABB710E-2955-7B4C-B31B-F3D42564E3B4}" type="slidenum">
              <a:rPr kumimoji="0" lang="en-ZA">
                <a:cs typeface="Arial" charset="0"/>
              </a:rPr>
              <a:pPr/>
              <a:t>11</a:t>
            </a:fld>
            <a:endParaRPr kumimoji="0" lang="en-ZA" dirty="0">
              <a:cs typeface="Arial" charset="0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93725" y="769938"/>
            <a:ext cx="5129213" cy="3848100"/>
          </a:xfrm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4875213"/>
            <a:ext cx="5053013" cy="4619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0000" tIns="46800" rIns="90000" bIns="46800"/>
          <a:lstStyle/>
          <a:p>
            <a:endParaRPr lang="en-US" sz="1200" dirty="0" smtClean="0"/>
          </a:p>
          <a:p>
            <a:pPr defTabSz="457200"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8ABB710E-2955-7B4C-B31B-F3D42564E3B4}" type="slidenum">
              <a:rPr kumimoji="0" lang="en-ZA">
                <a:cs typeface="Arial" charset="0"/>
              </a:rPr>
              <a:pPr/>
              <a:t>12</a:t>
            </a:fld>
            <a:endParaRPr kumimoji="0" lang="en-ZA" dirty="0">
              <a:cs typeface="Arial" charset="0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93725" y="769938"/>
            <a:ext cx="5129213" cy="3848100"/>
          </a:xfrm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4875213"/>
            <a:ext cx="5053013" cy="4619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0000" tIns="46800" rIns="90000" bIns="46800"/>
          <a:lstStyle/>
          <a:p>
            <a:pPr defTabSz="457200"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8ABB710E-2955-7B4C-B31B-F3D42564E3B4}" type="slidenum">
              <a:rPr kumimoji="0" lang="en-ZA">
                <a:cs typeface="Arial" charset="0"/>
              </a:rPr>
              <a:pPr/>
              <a:t>13</a:t>
            </a:fld>
            <a:endParaRPr kumimoji="0" lang="en-ZA" dirty="0">
              <a:cs typeface="Arial" charset="0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93725" y="769938"/>
            <a:ext cx="5129213" cy="3848100"/>
          </a:xfrm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4875213"/>
            <a:ext cx="5053013" cy="4619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0000" tIns="46800" rIns="90000" bIns="46800"/>
          <a:lstStyle/>
          <a:p>
            <a:pPr defTabSz="457200"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6F4F217D-1C1F-A345-B82C-95A8CBB4A2F7}" type="slidenum">
              <a:rPr kumimoji="0" lang="en-ZA" altLang="ja-JP">
                <a:cs typeface="Arial" charset="0"/>
              </a:rPr>
              <a:pPr/>
              <a:t>14</a:t>
            </a:fld>
            <a:endParaRPr kumimoji="0" lang="en-ZA" altLang="ja-JP" dirty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27AA971F-CA94-844E-BCCA-B675976B8F18}" type="slidenum">
              <a:rPr kumimoji="0" lang="en-ZA">
                <a:cs typeface="Arial" charset="0"/>
              </a:rPr>
              <a:pPr/>
              <a:t>2</a:t>
            </a:fld>
            <a:endParaRPr kumimoji="0" lang="en-ZA" dirty="0">
              <a:cs typeface="Arial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93725" y="769938"/>
            <a:ext cx="5129213" cy="3848100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4875213"/>
            <a:ext cx="5053013" cy="4619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0000" tIns="46800" rIns="90000" bIns="46800"/>
          <a:lstStyle/>
          <a:p>
            <a:pPr marL="0" indent="0" defTabSz="457200">
              <a:spcBef>
                <a:spcPts val="450"/>
              </a:spcBef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baseline="0" dirty="0" smtClean="0">
              <a:latin typeface="Arial" charset="0"/>
            </a:endParaRPr>
          </a:p>
          <a:p>
            <a:pPr marL="171450" indent="-171450" defTabSz="457200">
              <a:spcBef>
                <a:spcPts val="450"/>
              </a:spcBef>
              <a:buFontTx/>
              <a:buChar char="-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baseline="0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46374B-1CD4-F746-AB63-142DD9542760}" type="slidenum">
              <a:rPr lang="en-ZA" altLang="ja-JP" smtClean="0"/>
              <a:pPr/>
              <a:t>3</a:t>
            </a:fld>
            <a:endParaRPr lang="en-ZA" altLang="ja-JP" dirty="0"/>
          </a:p>
        </p:txBody>
      </p:sp>
    </p:spTree>
    <p:extLst>
      <p:ext uri="{BB962C8B-B14F-4D97-AF65-F5344CB8AC3E}">
        <p14:creationId xmlns:p14="http://schemas.microsoft.com/office/powerpoint/2010/main" val="980474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ZA" dirty="0">
              <a:latin typeface="Arial" charset="0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73F914FB-3823-5640-8A4D-94A8332C3FD3}" type="slidenum">
              <a:rPr kumimoji="0" lang="en-ZA" altLang="ja-JP">
                <a:cs typeface="Arial" charset="0"/>
              </a:rPr>
              <a:pPr/>
              <a:t>4</a:t>
            </a:fld>
            <a:endParaRPr kumimoji="0" lang="en-ZA" altLang="ja-JP" dirty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8ABB710E-2955-7B4C-B31B-F3D42564E3B4}" type="slidenum">
              <a:rPr kumimoji="0" lang="en-ZA">
                <a:cs typeface="Arial" charset="0"/>
              </a:rPr>
              <a:pPr/>
              <a:t>5</a:t>
            </a:fld>
            <a:endParaRPr kumimoji="0" lang="en-ZA" dirty="0">
              <a:cs typeface="Arial" charset="0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93725" y="769938"/>
            <a:ext cx="5129213" cy="3848100"/>
          </a:xfrm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4875213"/>
            <a:ext cx="5053013" cy="4619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0000" tIns="46800" rIns="90000" bIns="46800"/>
          <a:lstStyle/>
          <a:p>
            <a:pPr defTabSz="457200"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8ABB710E-2955-7B4C-B31B-F3D42564E3B4}" type="slidenum">
              <a:rPr kumimoji="0" lang="en-ZA">
                <a:cs typeface="Arial" charset="0"/>
              </a:rPr>
              <a:pPr/>
              <a:t>6</a:t>
            </a:fld>
            <a:endParaRPr kumimoji="0" lang="en-ZA" dirty="0">
              <a:cs typeface="Arial" charset="0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93725" y="769938"/>
            <a:ext cx="5129213" cy="3848100"/>
          </a:xfrm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4875213"/>
            <a:ext cx="5053013" cy="4619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0000" tIns="46800" rIns="90000" bIns="46800"/>
          <a:lstStyle/>
          <a:p>
            <a:pPr defTabSz="457200"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46374B-1CD4-F746-AB63-142DD9542760}" type="slidenum">
              <a:rPr lang="en-ZA" altLang="ja-JP" smtClean="0"/>
              <a:pPr/>
              <a:t>7</a:t>
            </a:fld>
            <a:endParaRPr lang="en-ZA" altLang="ja-JP" dirty="0"/>
          </a:p>
        </p:txBody>
      </p:sp>
    </p:spTree>
    <p:extLst>
      <p:ext uri="{BB962C8B-B14F-4D97-AF65-F5344CB8AC3E}">
        <p14:creationId xmlns:p14="http://schemas.microsoft.com/office/powerpoint/2010/main" val="4036093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8ABB710E-2955-7B4C-B31B-F3D42564E3B4}" type="slidenum">
              <a:rPr kumimoji="0" lang="en-ZA">
                <a:cs typeface="Arial" charset="0"/>
              </a:rPr>
              <a:pPr/>
              <a:t>8</a:t>
            </a:fld>
            <a:endParaRPr kumimoji="0" lang="en-ZA" dirty="0">
              <a:cs typeface="Arial" charset="0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93725" y="769938"/>
            <a:ext cx="5129213" cy="3848100"/>
          </a:xfrm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4875213"/>
            <a:ext cx="5053013" cy="4619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0000" tIns="46800" rIns="90000" bIns="46800"/>
          <a:lstStyle/>
          <a:p>
            <a:pPr defTabSz="457200"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8ABB710E-2955-7B4C-B31B-F3D42564E3B4}" type="slidenum">
              <a:rPr kumimoji="0" lang="en-ZA">
                <a:cs typeface="Arial" charset="0"/>
              </a:rPr>
              <a:pPr/>
              <a:t>9</a:t>
            </a:fld>
            <a:endParaRPr kumimoji="0" lang="en-ZA" dirty="0">
              <a:cs typeface="Arial" charset="0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93725" y="769938"/>
            <a:ext cx="5129213" cy="3848100"/>
          </a:xfrm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4875213"/>
            <a:ext cx="5053013" cy="4619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0000" tIns="46800" rIns="90000" bIns="46800"/>
          <a:lstStyle/>
          <a:p>
            <a:pPr defTabSz="457200"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306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088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34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1574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png"/><Relationship Id="rId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5245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dirty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47800"/>
            <a:ext cx="84582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dirty="0"/>
              <a:t>Click to edit Master text styles</a:t>
            </a:r>
          </a:p>
          <a:p>
            <a:pPr lvl="1"/>
            <a:r>
              <a:rPr lang="en-US" altLang="ja-JP" dirty="0"/>
              <a:t>Second level</a:t>
            </a:r>
          </a:p>
          <a:p>
            <a:pPr lvl="2"/>
            <a:r>
              <a:rPr lang="en-US" altLang="ja-JP" dirty="0"/>
              <a:t>Third level</a:t>
            </a:r>
          </a:p>
          <a:p>
            <a:pPr lvl="3"/>
            <a:r>
              <a:rPr lang="en-US" altLang="ja-JP" dirty="0"/>
              <a:t>Fourth level</a:t>
            </a:r>
          </a:p>
          <a:p>
            <a:pPr lvl="4"/>
            <a:r>
              <a:rPr lang="en-US" altLang="ja-JP" dirty="0"/>
              <a:t>Fifth level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867"/>
          <a:stretch/>
        </p:blipFill>
        <p:spPr bwMode="auto">
          <a:xfrm>
            <a:off x="7364413" y="0"/>
            <a:ext cx="1779587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2" y="77719"/>
            <a:ext cx="2411412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60" r:id="rId3"/>
    <p:sldLayoutId id="2147483661" r:id="rId4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5FAA"/>
          </a:solidFill>
          <a:latin typeface="+mj-lt"/>
          <a:ea typeface="MS PGothic" charset="0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5FAA"/>
          </a:solidFill>
          <a:latin typeface="Arial" pitchFamily="34" charset="0"/>
          <a:ea typeface="MS PGothic" charset="0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5FAA"/>
          </a:solidFill>
          <a:latin typeface="Arial" pitchFamily="34" charset="0"/>
          <a:ea typeface="MS PGothic" charset="0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5FAA"/>
          </a:solidFill>
          <a:latin typeface="Arial" pitchFamily="34" charset="0"/>
          <a:ea typeface="MS PGothic" charset="0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5FAA"/>
          </a:solidFill>
          <a:latin typeface="Arial" pitchFamily="34" charset="0"/>
          <a:ea typeface="MS PGothic" charset="0"/>
          <a:cs typeface="MS PGothic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005FAA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005FAA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005FAA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005FAA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2800" b="1">
          <a:solidFill>
            <a:srgbClr val="0070C0"/>
          </a:solidFill>
          <a:latin typeface="Arial Narrow" panose="020B0606020202030204" pitchFamily="34" charset="0"/>
          <a:ea typeface="MS PGothic" charset="0"/>
          <a:cs typeface="Arial Narrow" panose="020B0606020202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400" b="1">
          <a:solidFill>
            <a:srgbClr val="0070C0"/>
          </a:solidFill>
          <a:latin typeface="Arial Narrow" panose="020B0606020202030204" pitchFamily="34" charset="0"/>
          <a:ea typeface="MS PGothic" charset="0"/>
          <a:cs typeface="Arial Narrow" panose="020B0606020202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 b="1" i="1">
          <a:solidFill>
            <a:srgbClr val="0070C0"/>
          </a:solidFill>
          <a:latin typeface="Arial Narrow" panose="020B0606020202030204" pitchFamily="34" charset="0"/>
          <a:ea typeface="MS PGothic" charset="0"/>
          <a:cs typeface="Arial Narrow" panose="020B0606020202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1800" b="1">
          <a:solidFill>
            <a:srgbClr val="0070C0"/>
          </a:solidFill>
          <a:latin typeface="Arial Narrow" panose="020B0606020202030204" pitchFamily="34" charset="0"/>
          <a:ea typeface="MS PGothic" charset="0"/>
          <a:cs typeface="Arial Narrow" panose="020B0606020202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1800" b="1">
          <a:solidFill>
            <a:srgbClr val="0070C0"/>
          </a:solidFill>
          <a:latin typeface="Arial Narrow" panose="020B0606020202030204" pitchFamily="34" charset="0"/>
          <a:ea typeface="MS PGothic" charset="0"/>
          <a:cs typeface="Arial Narrow" panose="020B0606020202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hyperlink" Target="http://www.earthobservations.org/afrigeoss.php" TargetMode="External"/><Relationship Id="rId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amlisa@geosec.org" TargetMode="External"/><Relationship Id="rId4" Type="http://schemas.openxmlformats.org/officeDocument/2006/relationships/hyperlink" Target="http://www.earthobservations.org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tif"/><Relationship Id="rId6" Type="http://schemas.openxmlformats.org/officeDocument/2006/relationships/image" Target="../media/image7.jpeg"/><Relationship Id="rId7" Type="http://schemas.openxmlformats.org/officeDocument/2006/relationships/image" Target="../media/image8.gif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78"/>
          <a:stretch>
            <a:fillRect/>
          </a:stretch>
        </p:blipFill>
        <p:spPr bwMode="auto">
          <a:xfrm>
            <a:off x="0" y="990600"/>
            <a:ext cx="91440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1905000"/>
            <a:ext cx="9093200" cy="4191000"/>
          </a:xfrm>
        </p:spPr>
        <p:txBody>
          <a:bodyPr/>
          <a:lstStyle/>
          <a:p>
            <a:pPr algn="l"/>
            <a:r>
              <a:rPr lang="en-US" sz="4400" dirty="0">
                <a:latin typeface="Arial" charset="0"/>
              </a:rPr>
              <a:t>AfriGEOSS - An Initiative to Implement GEOSS in </a:t>
            </a:r>
            <a:r>
              <a:rPr lang="en-US" sz="4400" dirty="0" smtClean="0">
                <a:latin typeface="Arial" charset="0"/>
              </a:rPr>
              <a:t>Africa</a:t>
            </a:r>
            <a:r>
              <a:rPr lang="en-US" sz="4400" dirty="0">
                <a:latin typeface="Arial" charset="0"/>
              </a:rPr>
              <a:t/>
            </a:r>
            <a:br>
              <a:rPr lang="en-US" sz="4400" dirty="0">
                <a:latin typeface="Arial" charset="0"/>
              </a:rPr>
            </a:br>
            <a:r>
              <a:rPr lang="en-US" sz="4400" dirty="0">
                <a:latin typeface="Arial" charset="0"/>
              </a:rPr>
              <a:t/>
            </a:r>
            <a:br>
              <a:rPr lang="en-US" sz="4400" dirty="0">
                <a:latin typeface="Arial" charset="0"/>
              </a:rPr>
            </a:br>
            <a:r>
              <a:rPr lang="en-US" dirty="0">
                <a:latin typeface="Arial" charset="0"/>
              </a:rPr>
              <a:t>Andiswa Mlisa</a:t>
            </a:r>
            <a:br>
              <a:rPr lang="en-US" dirty="0">
                <a:latin typeface="Arial" charset="0"/>
              </a:rPr>
            </a:br>
            <a:r>
              <a:rPr lang="en-US" u="sng" dirty="0" smtClean="0">
                <a:latin typeface="Arial" charset="0"/>
              </a:rPr>
              <a:t>Osamu Ochiai</a:t>
            </a:r>
            <a:br>
              <a:rPr lang="en-US" u="sng" dirty="0" smtClean="0">
                <a:latin typeface="Arial" charset="0"/>
              </a:rPr>
            </a:br>
            <a:r>
              <a:rPr lang="en-US" sz="2000" dirty="0" smtClean="0">
                <a:latin typeface="Arial" charset="0"/>
              </a:rPr>
              <a:t>GEO Secretariat</a:t>
            </a:r>
            <a:r>
              <a:rPr lang="en-US" dirty="0" smtClean="0">
                <a:latin typeface="Arial" charset="0"/>
              </a:rPr>
              <a:t/>
            </a:r>
            <a:br>
              <a:rPr lang="en-US" dirty="0" smtClean="0">
                <a:latin typeface="Arial" charset="0"/>
              </a:rPr>
            </a:br>
            <a:r>
              <a:rPr lang="en-US" dirty="0" smtClean="0">
                <a:latin typeface="Arial" charset="0"/>
              </a:rPr>
              <a:t/>
            </a:r>
            <a:br>
              <a:rPr lang="en-US" dirty="0" smtClean="0">
                <a:latin typeface="Arial" charset="0"/>
              </a:rPr>
            </a:b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en-US" sz="2000" dirty="0">
                <a:solidFill>
                  <a:srgbClr val="3595B7"/>
                </a:solidFill>
                <a:latin typeface="Arial" charset="0"/>
                <a:cs typeface="Arial" charset="0"/>
              </a:rPr>
              <a:t/>
            </a:r>
            <a:br>
              <a:rPr lang="en-US" sz="2000" dirty="0">
                <a:solidFill>
                  <a:srgbClr val="3595B7"/>
                </a:solidFill>
                <a:latin typeface="Arial" charset="0"/>
                <a:cs typeface="Arial" charset="0"/>
              </a:rPr>
            </a:br>
            <a:endParaRPr lang="en-US" sz="2000" dirty="0">
              <a:solidFill>
                <a:srgbClr val="3595B7"/>
              </a:solidFill>
              <a:latin typeface="Arial" charset="0"/>
              <a:cs typeface="Arial" charset="0"/>
            </a:endParaRPr>
          </a:p>
        </p:txBody>
      </p:sp>
      <p:sp>
        <p:nvSpPr>
          <p:cNvPr id="5124" name="Rectangle 1"/>
          <p:cNvSpPr>
            <a:spLocks noChangeArrowheads="1"/>
          </p:cNvSpPr>
          <p:nvPr/>
        </p:nvSpPr>
        <p:spPr bwMode="auto">
          <a:xfrm>
            <a:off x="76200" y="5562600"/>
            <a:ext cx="4572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fr-CH" altLang="ja-JP" sz="2400" u="none" dirty="0">
                <a:solidFill>
                  <a:srgbClr val="005FAA"/>
                </a:solidFill>
                <a:latin typeface="Arial" charset="0"/>
                <a:cs typeface="Tahoma" charset="0"/>
              </a:rPr>
              <a:t/>
            </a:r>
            <a:br>
              <a:rPr lang="fr-CH" altLang="ja-JP" sz="2400" u="none" dirty="0">
                <a:solidFill>
                  <a:srgbClr val="005FAA"/>
                </a:solidFill>
                <a:latin typeface="Arial" charset="0"/>
                <a:cs typeface="Tahoma" charset="0"/>
              </a:rPr>
            </a:br>
            <a:endParaRPr lang="en-US" altLang="ja-JP" sz="2400" u="none" dirty="0"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6553200"/>
            <a:ext cx="8686800" cy="304800"/>
          </a:xfrm>
          <a:prstGeom prst="rect">
            <a:avLst/>
          </a:prstGeom>
          <a:solidFill>
            <a:schemeClr val="accent3"/>
          </a:solidFill>
          <a:ln>
            <a:noFill/>
          </a:ln>
          <a:extLst/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  <a:defRPr/>
            </a:pPr>
            <a:r>
              <a:rPr kumimoji="0" lang="en-US" altLang="en-US" sz="1000" u="none" dirty="0" smtClean="0">
                <a:solidFill>
                  <a:srgbClr val="005FAA"/>
                </a:solidFill>
                <a:cs typeface="+mn-cs"/>
              </a:rPr>
              <a:t>MEDINA Workshop,  11 December 2014, Brussels, </a:t>
            </a:r>
            <a:r>
              <a:rPr kumimoji="0" lang="en-US" altLang="en-US" sz="1000" u="none" dirty="0" smtClean="0">
                <a:solidFill>
                  <a:srgbClr val="005FAA"/>
                </a:solidFill>
                <a:cs typeface="+mn-cs"/>
              </a:rPr>
              <a:t>Belg</a:t>
            </a:r>
            <a:r>
              <a:rPr kumimoji="0" lang="en-US" altLang="ja-JP" sz="1000" u="none" dirty="0" smtClean="0">
                <a:solidFill>
                  <a:srgbClr val="005FAA"/>
                </a:solidFill>
                <a:cs typeface="+mn-cs"/>
              </a:rPr>
              <a:t>iu</a:t>
            </a:r>
            <a:r>
              <a:rPr kumimoji="0" lang="en-US" altLang="en-US" sz="1000" u="none" dirty="0" smtClean="0">
                <a:solidFill>
                  <a:srgbClr val="005FAA"/>
                </a:solidFill>
                <a:cs typeface="+mn-cs"/>
              </a:rPr>
              <a:t>m</a:t>
            </a:r>
            <a:endParaRPr kumimoji="0" lang="en-ZA" altLang="en-US" sz="1000" u="none" dirty="0" smtClean="0">
              <a:solidFill>
                <a:srgbClr val="005FAA"/>
              </a:solidFill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7218" name="Rectangle 2"/>
          <p:cNvSpPr>
            <a:spLocks noGrp="1" noChangeArrowheads="1"/>
          </p:cNvSpPr>
          <p:nvPr>
            <p:ph idx="1"/>
          </p:nvPr>
        </p:nvSpPr>
        <p:spPr>
          <a:xfrm>
            <a:off x="76200" y="1524000"/>
            <a:ext cx="8713788" cy="51054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just">
              <a:buNone/>
            </a:pPr>
            <a:r>
              <a:rPr lang="en-US" sz="2600" b="0" dirty="0" smtClean="0"/>
              <a:t>Coordination and collaboration to strengthen national and regional </a:t>
            </a:r>
            <a:r>
              <a:rPr lang="en-US" sz="2600" b="0" dirty="0"/>
              <a:t>capacity-building </a:t>
            </a:r>
            <a:r>
              <a:rPr lang="en-US" sz="2600" b="0" dirty="0" smtClean="0"/>
              <a:t>networks. </a:t>
            </a:r>
          </a:p>
          <a:p>
            <a:pPr algn="just"/>
            <a:r>
              <a:rPr lang="en-US" sz="2400" b="0" dirty="0" smtClean="0"/>
              <a:t>Work of the Institutional  </a:t>
            </a:r>
            <a:r>
              <a:rPr lang="en-US" sz="2400" b="0" dirty="0"/>
              <a:t>Development </a:t>
            </a:r>
            <a:r>
              <a:rPr lang="en-US" sz="2400" b="0" dirty="0" smtClean="0"/>
              <a:t>and  Individual Capacity Building Task (ID-02) and the </a:t>
            </a:r>
            <a:r>
              <a:rPr lang="en-US" sz="2400" b="0" dirty="0"/>
              <a:t>Committee on Earth Observation Satellites (CEOS) Working Group on Capacity Building and Data Democracy. </a:t>
            </a:r>
            <a:endParaRPr lang="en-US" sz="2400" b="0" dirty="0" smtClean="0"/>
          </a:p>
          <a:p>
            <a:pPr lvl="1" algn="just"/>
            <a:r>
              <a:rPr lang="en-US" b="0" dirty="0"/>
              <a:t>W</a:t>
            </a:r>
            <a:r>
              <a:rPr lang="en-US" b="0" dirty="0" smtClean="0"/>
              <a:t>elcome the development of the GEOCAB Portal</a:t>
            </a:r>
            <a:endParaRPr lang="en-US" b="0" dirty="0"/>
          </a:p>
          <a:p>
            <a:pPr algn="just"/>
            <a:r>
              <a:rPr lang="en-US" sz="2400" b="0" dirty="0"/>
              <a:t>Expected to </a:t>
            </a:r>
            <a:r>
              <a:rPr lang="en-US" sz="2400" b="0" dirty="0" smtClean="0"/>
              <a:t>be led and implemented by </a:t>
            </a:r>
            <a:r>
              <a:rPr lang="en-US" sz="2400" b="0" dirty="0"/>
              <a:t>national and regional training </a:t>
            </a:r>
            <a:r>
              <a:rPr lang="en-US" sz="2400" b="0" dirty="0" smtClean="0"/>
              <a:t>centres</a:t>
            </a:r>
          </a:p>
          <a:p>
            <a:pPr algn="just"/>
            <a:r>
              <a:rPr lang="en-US" sz="2400" b="0" dirty="0" smtClean="0"/>
              <a:t>Initial </a:t>
            </a:r>
            <a:r>
              <a:rPr lang="en-US" sz="2400" b="0" dirty="0"/>
              <a:t>meeting held at the AARSE 2014 </a:t>
            </a:r>
            <a:r>
              <a:rPr lang="en-US" sz="2400" b="0" dirty="0" smtClean="0"/>
              <a:t>conference</a:t>
            </a:r>
            <a:endParaRPr lang="en-US" sz="2400" b="0" dirty="0"/>
          </a:p>
          <a:p>
            <a:pPr lvl="1" algn="just"/>
            <a:r>
              <a:rPr lang="en-US" b="0" dirty="0" smtClean="0"/>
              <a:t>Collate and review studies on HCD requirements in Africa</a:t>
            </a:r>
          </a:p>
          <a:p>
            <a:pPr lvl="1" algn="just"/>
            <a:r>
              <a:rPr lang="en-US" b="0" dirty="0" smtClean="0"/>
              <a:t>Undertake a gap analysis of HCD in Africa</a:t>
            </a:r>
          </a:p>
          <a:p>
            <a:pPr lvl="1" algn="just"/>
            <a:r>
              <a:rPr lang="en-US" b="0" dirty="0" smtClean="0"/>
              <a:t>Coordinate and undertake activities that address the gaps</a:t>
            </a:r>
          </a:p>
          <a:p>
            <a:pPr lvl="1" algn="just"/>
            <a:endParaRPr lang="en-US" sz="2000" b="0" dirty="0"/>
          </a:p>
          <a:p>
            <a:pPr algn="just"/>
            <a:endParaRPr lang="en-US" sz="2400" b="0" dirty="0"/>
          </a:p>
          <a:p>
            <a:pPr marL="0" indent="0" algn="just">
              <a:buNone/>
            </a:pPr>
            <a:endParaRPr lang="en-US" sz="2400" b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71069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ZA" sz="3200" kern="1200" dirty="0" smtClean="0">
                <a:cs typeface="Arial" charset="0"/>
              </a:rPr>
              <a:t>Human Capital Development</a:t>
            </a:r>
            <a:endParaRPr lang="en-ZA" sz="3200" kern="12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18118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7218" name="Rectangle 2"/>
          <p:cNvSpPr>
            <a:spLocks noGrp="1" noChangeArrowheads="1"/>
          </p:cNvSpPr>
          <p:nvPr>
            <p:ph idx="1"/>
          </p:nvPr>
        </p:nvSpPr>
        <p:spPr>
          <a:xfrm>
            <a:off x="152400" y="1447800"/>
            <a:ext cx="8713788" cy="54102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just">
              <a:buNone/>
            </a:pPr>
            <a:r>
              <a:rPr lang="en-ZA" sz="2200" b="0" dirty="0" smtClean="0">
                <a:latin typeface="Arial" charset="0"/>
                <a:cs typeface="Arial" charset="0"/>
              </a:rPr>
              <a:t>Aims </a:t>
            </a:r>
            <a:r>
              <a:rPr lang="en-ZA" sz="2200" b="0" dirty="0">
                <a:latin typeface="Arial" charset="0"/>
                <a:cs typeface="Arial" charset="0"/>
              </a:rPr>
              <a:t>at </a:t>
            </a:r>
            <a:r>
              <a:rPr lang="en-US" sz="2200" b="0" dirty="0">
                <a:latin typeface="Arial" charset="0"/>
                <a:cs typeface="Arial" charset="0"/>
              </a:rPr>
              <a:t>providing the necessary framework not only for </a:t>
            </a:r>
            <a:r>
              <a:rPr lang="en-US" sz="2200" dirty="0">
                <a:latin typeface="Arial" charset="0"/>
                <a:cs typeface="Arial" charset="0"/>
              </a:rPr>
              <a:t>African countries and organizations</a:t>
            </a:r>
            <a:r>
              <a:rPr lang="en-US" sz="2200" b="0" dirty="0">
                <a:latin typeface="Arial" charset="0"/>
                <a:cs typeface="Arial" charset="0"/>
              </a:rPr>
              <a:t> but also for  </a:t>
            </a:r>
            <a:r>
              <a:rPr lang="en-US" sz="2200" dirty="0">
                <a:latin typeface="Arial" charset="0"/>
                <a:cs typeface="Arial" charset="0"/>
              </a:rPr>
              <a:t>international partners</a:t>
            </a:r>
            <a:r>
              <a:rPr lang="en-US" sz="2200" b="0" dirty="0">
                <a:latin typeface="Arial" charset="0"/>
                <a:cs typeface="Arial" charset="0"/>
              </a:rPr>
              <a:t> to access and leverage on-going </a:t>
            </a:r>
            <a:r>
              <a:rPr lang="en-US" sz="2200" dirty="0">
                <a:latin typeface="Arial" charset="0"/>
                <a:cs typeface="Arial" charset="0"/>
              </a:rPr>
              <a:t>local and international bilateral and multilateral</a:t>
            </a:r>
            <a:r>
              <a:rPr lang="en-US" sz="2200" b="0" dirty="0">
                <a:latin typeface="Arial" charset="0"/>
                <a:cs typeface="Arial" charset="0"/>
              </a:rPr>
              <a:t> EO-based initiatives across Africa, thereby creating synergies and minimizing duplication for the benefit of the continent</a:t>
            </a:r>
            <a:r>
              <a:rPr lang="en-US" sz="2200" b="0" dirty="0" smtClean="0">
                <a:latin typeface="Arial" charset="0"/>
                <a:cs typeface="Arial" charset="0"/>
              </a:rPr>
              <a:t>.</a:t>
            </a:r>
          </a:p>
          <a:p>
            <a:pPr marL="0" indent="0" algn="just">
              <a:buNone/>
            </a:pPr>
            <a:endParaRPr lang="en-US" sz="2400" b="0" dirty="0" smtClean="0"/>
          </a:p>
          <a:p>
            <a:pPr marL="0" indent="0" algn="just">
              <a:buNone/>
            </a:pPr>
            <a:r>
              <a:rPr lang="en-US" sz="2400" b="0" i="1" dirty="0" smtClean="0"/>
              <a:t>Initial engagements and activities:</a:t>
            </a:r>
          </a:p>
          <a:p>
            <a:pPr algn="just"/>
            <a:r>
              <a:rPr lang="fr-CH" sz="1800" b="0" dirty="0"/>
              <a:t>AfriGEOSS side </a:t>
            </a:r>
            <a:r>
              <a:rPr lang="fr-CH" sz="1800" b="0" dirty="0" smtClean="0"/>
              <a:t>event - Sharing &amp; Celebrating Succeses session, November 2014 </a:t>
            </a:r>
          </a:p>
          <a:p>
            <a:pPr lvl="1" algn="just"/>
            <a:r>
              <a:rPr lang="fr-CH" sz="1600" b="0" dirty="0" smtClean="0"/>
              <a:t>Nertherlands Space Office (Agriculture call; </a:t>
            </a:r>
          </a:p>
          <a:p>
            <a:pPr lvl="1" algn="just"/>
            <a:r>
              <a:rPr lang="fr-CH" sz="1600" b="0" dirty="0" smtClean="0"/>
              <a:t>European Commission (various funding mechanisms)  </a:t>
            </a:r>
          </a:p>
          <a:p>
            <a:pPr lvl="1" algn="just"/>
            <a:r>
              <a:rPr lang="fr-CH" sz="1600" b="0" dirty="0" smtClean="0"/>
              <a:t>EuroGeoSurveys and USGS</a:t>
            </a:r>
          </a:p>
          <a:p>
            <a:pPr algn="just"/>
            <a:r>
              <a:rPr lang="fr-CH" sz="1800" b="0" dirty="0" smtClean="0"/>
              <a:t>8th </a:t>
            </a:r>
            <a:r>
              <a:rPr lang="en-US" sz="1800" b="0" dirty="0" smtClean="0"/>
              <a:t>GEO </a:t>
            </a:r>
            <a:r>
              <a:rPr lang="en-US" sz="1800" b="0" dirty="0"/>
              <a:t>European Projects </a:t>
            </a:r>
            <a:r>
              <a:rPr lang="en-US" sz="1800" b="0" dirty="0" smtClean="0"/>
              <a:t>Workshop, June 2014</a:t>
            </a:r>
          </a:p>
          <a:p>
            <a:pPr algn="just"/>
            <a:r>
              <a:rPr lang="en-US" sz="1800" b="0" dirty="0" smtClean="0"/>
              <a:t>Support consortiums </a:t>
            </a:r>
          </a:p>
          <a:p>
            <a:pPr lvl="1" algn="just"/>
            <a:r>
              <a:rPr lang="en-US" sz="1600" b="0" dirty="0" smtClean="0"/>
              <a:t>2 consortiums submitted Horizon 2020 proposals on land cover and ecosystems</a:t>
            </a:r>
            <a:endParaRPr lang="en-US" sz="1600" b="0" dirty="0"/>
          </a:p>
          <a:p>
            <a:pPr lvl="1" algn="just"/>
            <a:r>
              <a:rPr lang="en-US" sz="1600" b="0" dirty="0" smtClean="0"/>
              <a:t>2 consortiums submitted proposals under the ESA INNOVATOR III on climate </a:t>
            </a:r>
            <a:r>
              <a:rPr lang="en-US" sz="1600" b="0" dirty="0"/>
              <a:t>services </a:t>
            </a:r>
            <a:r>
              <a:rPr lang="en-US" sz="1600" b="0" dirty="0" smtClean="0"/>
              <a:t>and agriculture </a:t>
            </a:r>
            <a:endParaRPr lang="en-US" sz="1600" b="0" dirty="0"/>
          </a:p>
          <a:p>
            <a:pPr lvl="1" algn="just"/>
            <a:r>
              <a:rPr lang="fr-CH" sz="1600" b="0" dirty="0"/>
              <a:t>Water Coordination Platform – Horizon 2020 (in preparation)</a:t>
            </a:r>
            <a:endParaRPr lang="en-US" sz="1600" b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71069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ZA" sz="3200" kern="1200" dirty="0" smtClean="0">
                <a:cs typeface="Arial" charset="0"/>
              </a:rPr>
              <a:t>Resource Contributors Coordination</a:t>
            </a:r>
            <a:endParaRPr lang="en-ZA" sz="3200" kern="12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9992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7218" name="Rectangle 2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713788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just">
              <a:buNone/>
            </a:pPr>
            <a:r>
              <a:rPr lang="en-US" sz="2400" b="0" dirty="0" smtClean="0"/>
              <a:t>Raise </a:t>
            </a:r>
            <a:r>
              <a:rPr lang="en-US" sz="2400" b="0" dirty="0"/>
              <a:t>awareness </a:t>
            </a:r>
            <a:r>
              <a:rPr lang="en-US" sz="2400" b="0" dirty="0" smtClean="0"/>
              <a:t>and continuously </a:t>
            </a:r>
            <a:r>
              <a:rPr lang="en-US" sz="2400" dirty="0" smtClean="0"/>
              <a:t>engage all stakeholders</a:t>
            </a:r>
            <a:r>
              <a:rPr lang="en-US" sz="2400" b="0" dirty="0" smtClean="0"/>
              <a:t>, using </a:t>
            </a:r>
            <a:r>
              <a:rPr lang="en-US" sz="2400" b="0" dirty="0"/>
              <a:t>the existing networks and through specific measures such as </a:t>
            </a:r>
            <a:r>
              <a:rPr lang="en-US" sz="2400" b="0" dirty="0" smtClean="0"/>
              <a:t>AfriGEOSS </a:t>
            </a:r>
            <a:r>
              <a:rPr lang="en-US" sz="2400" b="0" dirty="0"/>
              <a:t>website, exhibitions, </a:t>
            </a:r>
            <a:r>
              <a:rPr lang="en-US" sz="2400" b="0" dirty="0" smtClean="0"/>
              <a:t>promotion material, side events, and </a:t>
            </a:r>
            <a:r>
              <a:rPr lang="en-US" sz="2400" b="0" dirty="0"/>
              <a:t>a periodic GEOSS in Africa </a:t>
            </a:r>
            <a:r>
              <a:rPr lang="en-US" sz="2400" b="0" dirty="0" smtClean="0"/>
              <a:t>conference.</a:t>
            </a:r>
            <a:endParaRPr lang="en-US" sz="2400" b="0" dirty="0"/>
          </a:p>
          <a:p>
            <a:pPr marL="0" indent="0" algn="just">
              <a:buNone/>
            </a:pPr>
            <a:endParaRPr lang="en-US" sz="2400" b="0" dirty="0"/>
          </a:p>
          <a:p>
            <a:pPr marL="0" indent="0">
              <a:buNone/>
            </a:pPr>
            <a:endParaRPr lang="en-US" sz="2400" b="0" dirty="0"/>
          </a:p>
          <a:p>
            <a:pPr marL="0" indent="0">
              <a:buNone/>
            </a:pPr>
            <a:endParaRPr lang="en-US" sz="2400" b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71069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ZA" sz="3200" kern="1200" dirty="0" smtClean="0">
                <a:cs typeface="Arial" charset="0"/>
              </a:rPr>
              <a:t>Communication and Outreach</a:t>
            </a:r>
            <a:endParaRPr lang="en-ZA" sz="3200" kern="1200" dirty="0"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61" t="37110" r="3847" b="34617"/>
          <a:stretch/>
        </p:blipFill>
        <p:spPr bwMode="auto">
          <a:xfrm>
            <a:off x="4953000" y="3048000"/>
            <a:ext cx="1931623" cy="1149537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91" t="7978" r="18351" b="23334"/>
          <a:stretch/>
        </p:blipFill>
        <p:spPr bwMode="auto">
          <a:xfrm>
            <a:off x="7162800" y="2895600"/>
            <a:ext cx="1751738" cy="1604937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3352800"/>
            <a:ext cx="60198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800" b="1">
                <a:solidFill>
                  <a:srgbClr val="0070C0"/>
                </a:solidFill>
                <a:latin typeface="Arial Narrow" panose="020B0606020202030204" pitchFamily="34" charset="0"/>
                <a:ea typeface="MS PGothic" charset="0"/>
                <a:cs typeface="Arial Narrow" panose="020B060602020203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400" b="1">
                <a:solidFill>
                  <a:srgbClr val="0070C0"/>
                </a:solidFill>
                <a:latin typeface="Arial Narrow" panose="020B0606020202030204" pitchFamily="34" charset="0"/>
                <a:ea typeface="MS PGothic" charset="0"/>
                <a:cs typeface="Arial Narrow" panose="020B0606020202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 b="1" i="1">
                <a:solidFill>
                  <a:srgbClr val="0070C0"/>
                </a:solidFill>
                <a:latin typeface="Arial Narrow" panose="020B0606020202030204" pitchFamily="34" charset="0"/>
                <a:ea typeface="MS PGothic" charset="0"/>
                <a:cs typeface="Arial Narrow" panose="020B0606020202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1800" b="1">
                <a:solidFill>
                  <a:srgbClr val="0070C0"/>
                </a:solidFill>
                <a:latin typeface="Arial Narrow" panose="020B0606020202030204" pitchFamily="34" charset="0"/>
                <a:ea typeface="MS PGothic" charset="0"/>
                <a:cs typeface="Arial Narrow" panose="020B0606020202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800" b="1">
                <a:solidFill>
                  <a:srgbClr val="0070C0"/>
                </a:solidFill>
                <a:latin typeface="Arial Narrow" panose="020B0606020202030204" pitchFamily="34" charset="0"/>
                <a:ea typeface="MS PGothic" charset="0"/>
                <a:cs typeface="Arial Narrow" panose="020B0606020202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just">
              <a:buFontTx/>
              <a:buNone/>
            </a:pPr>
            <a:endParaRPr lang="en-US" sz="2400" b="0" u="none" dirty="0" smtClean="0"/>
          </a:p>
          <a:p>
            <a:r>
              <a:rPr lang="en-US" sz="2400" b="0" u="none" dirty="0"/>
              <a:t>Monthly </a:t>
            </a:r>
            <a:r>
              <a:rPr lang="en-US" sz="2400" b="0" u="none" dirty="0" smtClean="0"/>
              <a:t>teleconference</a:t>
            </a:r>
          </a:p>
          <a:p>
            <a:r>
              <a:rPr lang="en-US" sz="2400" b="0" u="none" dirty="0" smtClean="0"/>
              <a:t>Bilateral meetings and teleconferences</a:t>
            </a:r>
            <a:endParaRPr lang="en-US" sz="2400" b="0" u="none" dirty="0"/>
          </a:p>
          <a:p>
            <a:pPr marL="342900" lvl="1" indent="-342900">
              <a:buFontTx/>
              <a:buChar char="•"/>
            </a:pPr>
            <a:r>
              <a:rPr lang="en-US" sz="2000" b="0" u="none" dirty="0"/>
              <a:t>Presentations, panel discussions, side events, exhibitions</a:t>
            </a:r>
          </a:p>
          <a:p>
            <a:pPr lvl="1"/>
            <a:r>
              <a:rPr lang="en-US" sz="2000" b="0" u="none" dirty="0" smtClean="0"/>
              <a:t>10 Workshops and Conferences</a:t>
            </a:r>
          </a:p>
          <a:p>
            <a:pPr marL="0" indent="0">
              <a:buFontTx/>
              <a:buNone/>
            </a:pPr>
            <a:r>
              <a:rPr lang="en-US" sz="2400" b="0" u="none" dirty="0" smtClean="0">
                <a:solidFill>
                  <a:srgbClr val="0000FF"/>
                </a:solidFill>
                <a:hlinkClick r:id="rId5"/>
              </a:rPr>
              <a:t>http://www.earthobservations.org/afrigeoss.php</a:t>
            </a:r>
            <a:endParaRPr lang="en-US" sz="2400" b="0" u="none" dirty="0" smtClean="0">
              <a:solidFill>
                <a:srgbClr val="0000FF"/>
              </a:solidFill>
            </a:endParaRPr>
          </a:p>
          <a:p>
            <a:pPr marL="0" indent="0">
              <a:buFontTx/>
              <a:buNone/>
            </a:pPr>
            <a:endParaRPr lang="en-US" sz="2400" b="0" u="none" dirty="0" smtClean="0"/>
          </a:p>
          <a:p>
            <a:pPr marL="0" indent="0">
              <a:buFontTx/>
              <a:buNone/>
            </a:pPr>
            <a:endParaRPr lang="en-US" sz="2400" b="0" u="none" dirty="0"/>
          </a:p>
        </p:txBody>
      </p:sp>
      <p:pic>
        <p:nvPicPr>
          <p:cNvPr id="3" name="Picture 2" descr="Screen Shot 2014-11-14 at 07.14.22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4692396"/>
            <a:ext cx="1600200" cy="2165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55224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71069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ZA" sz="3200" kern="1200" dirty="0">
                <a:cs typeface="Arial" charset="0"/>
              </a:rPr>
              <a:t>AfriGEOSS &amp; Capacity Building Side Event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34" t="3445" r="4486"/>
          <a:stretch/>
        </p:blipFill>
        <p:spPr bwMode="auto">
          <a:xfrm>
            <a:off x="5232158" y="1545383"/>
            <a:ext cx="3911842" cy="4398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AfriGEOSS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8" t="4696" r="3680"/>
          <a:stretch/>
        </p:blipFill>
        <p:spPr>
          <a:xfrm>
            <a:off x="0" y="3517392"/>
            <a:ext cx="5519254" cy="3340608"/>
          </a:xfrm>
          <a:prstGeom prst="rect">
            <a:avLst/>
          </a:prstGeom>
        </p:spPr>
      </p:pic>
      <p:sp>
        <p:nvSpPr>
          <p:cNvPr id="23" name="Rectangle 2"/>
          <p:cNvSpPr txBox="1">
            <a:spLocks noChangeArrowheads="1"/>
          </p:cNvSpPr>
          <p:nvPr/>
        </p:nvSpPr>
        <p:spPr bwMode="auto">
          <a:xfrm>
            <a:off x="0" y="1368599"/>
            <a:ext cx="6019800" cy="196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800" b="1">
                <a:solidFill>
                  <a:srgbClr val="0070C0"/>
                </a:solidFill>
                <a:latin typeface="Arial Narrow" panose="020B0606020202030204" pitchFamily="34" charset="0"/>
                <a:ea typeface="MS PGothic" charset="0"/>
                <a:cs typeface="Arial Narrow" panose="020B060602020203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400" b="1">
                <a:solidFill>
                  <a:srgbClr val="0070C0"/>
                </a:solidFill>
                <a:latin typeface="Arial Narrow" panose="020B0606020202030204" pitchFamily="34" charset="0"/>
                <a:ea typeface="MS PGothic" charset="0"/>
                <a:cs typeface="Arial Narrow" panose="020B0606020202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 b="1" i="1">
                <a:solidFill>
                  <a:srgbClr val="0070C0"/>
                </a:solidFill>
                <a:latin typeface="Arial Narrow" panose="020B0606020202030204" pitchFamily="34" charset="0"/>
                <a:ea typeface="MS PGothic" charset="0"/>
                <a:cs typeface="Arial Narrow" panose="020B0606020202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1800" b="1">
                <a:solidFill>
                  <a:srgbClr val="0070C0"/>
                </a:solidFill>
                <a:latin typeface="Arial Narrow" panose="020B0606020202030204" pitchFamily="34" charset="0"/>
                <a:ea typeface="MS PGothic" charset="0"/>
                <a:cs typeface="Arial Narrow" panose="020B0606020202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800" b="1">
                <a:solidFill>
                  <a:srgbClr val="0070C0"/>
                </a:solidFill>
                <a:latin typeface="Arial Narrow" panose="020B0606020202030204" pitchFamily="34" charset="0"/>
                <a:ea typeface="MS PGothic" charset="0"/>
                <a:cs typeface="Arial Narrow" panose="020B0606020202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fr-CH" sz="2400" b="0" u="none" dirty="0" smtClean="0"/>
              <a:t>Institutions </a:t>
            </a:r>
            <a:r>
              <a:rPr lang="fr-CH" sz="2400" b="0" u="none" dirty="0" err="1" smtClean="0"/>
              <a:t>database</a:t>
            </a:r>
            <a:endParaRPr lang="fr-CH" sz="2400" b="0" u="none" dirty="0" smtClean="0"/>
          </a:p>
          <a:p>
            <a:pPr lvl="1"/>
            <a:r>
              <a:rPr lang="fr-CH" sz="2000" b="0" u="none" dirty="0" smtClean="0"/>
              <a:t>Institutional mandates and </a:t>
            </a:r>
            <a:r>
              <a:rPr lang="fr-CH" sz="2000" b="0" u="none" dirty="0" err="1" smtClean="0"/>
              <a:t>capabilities</a:t>
            </a:r>
            <a:endParaRPr lang="fr-CH" sz="2000" b="0" u="none" dirty="0" smtClean="0"/>
          </a:p>
          <a:p>
            <a:pPr lvl="1"/>
            <a:r>
              <a:rPr lang="fr-CH" sz="2000" b="0" u="none" dirty="0" err="1" smtClean="0"/>
              <a:t>Requirements</a:t>
            </a:r>
            <a:r>
              <a:rPr lang="fr-CH" sz="2000" b="0" u="none" dirty="0" smtClean="0"/>
              <a:t> for </a:t>
            </a:r>
            <a:r>
              <a:rPr lang="fr-CH" sz="2000" b="0" u="none" dirty="0" err="1" smtClean="0"/>
              <a:t>strategic</a:t>
            </a:r>
            <a:r>
              <a:rPr lang="fr-CH" sz="2000" b="0" u="none" dirty="0" smtClean="0"/>
              <a:t> </a:t>
            </a:r>
            <a:r>
              <a:rPr lang="fr-CH" sz="2000" b="0" u="none" dirty="0" err="1" smtClean="0"/>
              <a:t>partnerships</a:t>
            </a:r>
            <a:endParaRPr lang="fr-CH" sz="2000" b="0" u="none" dirty="0" smtClean="0"/>
          </a:p>
          <a:p>
            <a:pPr lvl="1"/>
            <a:r>
              <a:rPr lang="fr-CH" sz="2000" b="0" u="none" dirty="0" err="1" smtClean="0"/>
              <a:t>Capacity</a:t>
            </a:r>
            <a:r>
              <a:rPr lang="fr-CH" sz="2000" b="0" u="none" dirty="0" smtClean="0"/>
              <a:t> building programmes</a:t>
            </a:r>
          </a:p>
          <a:p>
            <a:pPr lvl="1"/>
            <a:r>
              <a:rPr lang="fr-CH" sz="2000" b="0" u="none" dirty="0" smtClean="0"/>
              <a:t>Funding mechanisms</a:t>
            </a:r>
            <a:endParaRPr lang="en-US" sz="2000" b="0" u="none" dirty="0" smtClean="0"/>
          </a:p>
          <a:p>
            <a:pPr marL="0" indent="0">
              <a:buFontTx/>
              <a:buNone/>
            </a:pPr>
            <a:endParaRPr lang="en-US" sz="2400" b="0" u="none" dirty="0" smtClean="0"/>
          </a:p>
          <a:p>
            <a:pPr marL="0" indent="0">
              <a:buFontTx/>
              <a:buNone/>
            </a:pPr>
            <a:endParaRPr lang="en-US" sz="2400" b="0" u="none" dirty="0"/>
          </a:p>
        </p:txBody>
      </p:sp>
    </p:spTree>
    <p:extLst>
      <p:ext uri="{BB962C8B-B14F-4D97-AF65-F5344CB8AC3E}">
        <p14:creationId xmlns:p14="http://schemas.microsoft.com/office/powerpoint/2010/main" val="157631853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 txBox="1">
            <a:spLocks noChangeArrowheads="1"/>
          </p:cNvSpPr>
          <p:nvPr/>
        </p:nvSpPr>
        <p:spPr bwMode="auto">
          <a:xfrm>
            <a:off x="457200" y="2019181"/>
            <a:ext cx="8077200" cy="464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>
              <a:defRPr sz="3200">
                <a:solidFill>
                  <a:srgbClr val="005FAA"/>
                </a:solidFill>
                <a:cs typeface="Arial" charset="0"/>
              </a:defRPr>
            </a:lvl1pPr>
            <a:lvl2pPr>
              <a:defRPr sz="2800">
                <a:solidFill>
                  <a:srgbClr val="005FAA"/>
                </a:solidFill>
                <a:latin typeface="Arial" pitchFamily="34" charset="0"/>
              </a:defRPr>
            </a:lvl2pPr>
            <a:lvl3pPr>
              <a:defRPr sz="2800">
                <a:solidFill>
                  <a:srgbClr val="005FAA"/>
                </a:solidFill>
                <a:latin typeface="Arial" pitchFamily="34" charset="0"/>
              </a:defRPr>
            </a:lvl3pPr>
            <a:lvl4pPr>
              <a:defRPr sz="2800">
                <a:solidFill>
                  <a:srgbClr val="005FAA"/>
                </a:solidFill>
                <a:latin typeface="Arial" pitchFamily="34" charset="0"/>
              </a:defRPr>
            </a:lvl4pPr>
            <a:lvl5pPr>
              <a:defRPr sz="2800">
                <a:solidFill>
                  <a:srgbClr val="005FAA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5FAA"/>
                </a:solidFill>
                <a:latin typeface="Arial" pitchFamily="34" charset="0"/>
                <a:cs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5FAA"/>
                </a:solidFill>
                <a:latin typeface="Arial" pitchFamily="34" charset="0"/>
                <a:cs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5FAA"/>
                </a:solidFill>
                <a:latin typeface="Arial" pitchFamily="34" charset="0"/>
                <a:cs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5FAA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u="none" dirty="0"/>
              <a:t>THANK </a:t>
            </a:r>
            <a:r>
              <a:rPr lang="en-US" u="none" dirty="0" smtClean="0"/>
              <a:t>YOU</a:t>
            </a:r>
          </a:p>
          <a:p>
            <a:endParaRPr lang="en-US" u="none" dirty="0"/>
          </a:p>
          <a:p>
            <a:r>
              <a:rPr lang="en-US" sz="2000" u="none" dirty="0" smtClean="0">
                <a:hlinkClick r:id="rId3"/>
              </a:rPr>
              <a:t>amlisa@geosec.org</a:t>
            </a:r>
            <a:endParaRPr lang="en-US" sz="2000" u="none" dirty="0" smtClean="0"/>
          </a:p>
          <a:p>
            <a:r>
              <a:rPr lang="en-US" sz="2000" u="none" dirty="0" smtClean="0">
                <a:hlinkClick r:id="rId4"/>
              </a:rPr>
              <a:t>www.earthobservations.org</a:t>
            </a:r>
            <a:endParaRPr lang="en-US" sz="2000" u="none" dirty="0" smtClean="0"/>
          </a:p>
          <a:p>
            <a:endParaRPr lang="en-US" u="none" dirty="0" smtClean="0"/>
          </a:p>
          <a:p>
            <a:endParaRPr lang="en-US" u="none" dirty="0"/>
          </a:p>
          <a:p>
            <a:endParaRPr lang="en-US" u="none" dirty="0"/>
          </a:p>
          <a:p>
            <a:endParaRPr lang="en-US" u="none" dirty="0"/>
          </a:p>
          <a:p>
            <a:endParaRPr lang="en-US" u="none" dirty="0"/>
          </a:p>
          <a:p>
            <a:r>
              <a:rPr lang="en-US" u="none" dirty="0"/>
              <a:t>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0"/>
            <a:ext cx="6934200" cy="5842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de-DE" sz="3200" kern="1200" dirty="0">
                <a:cs typeface="Arial" charset="0"/>
              </a:rPr>
              <a:t>AfriGEOSS‘s Mission Statement</a:t>
            </a:r>
            <a:endParaRPr lang="it-IT" sz="3200" kern="1200" dirty="0">
              <a:cs typeface="Arial" charset="0"/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458200" cy="5257800"/>
          </a:xfrm>
        </p:spPr>
        <p:txBody>
          <a:bodyPr/>
          <a:lstStyle/>
          <a:p>
            <a:pPr marL="0" indent="0">
              <a:spcAft>
                <a:spcPts val="600"/>
              </a:spcAft>
              <a:buClr>
                <a:srgbClr val="0070C0"/>
              </a:buClr>
              <a:buFontTx/>
              <a:buNone/>
              <a:tabLst>
                <a:tab pos="1025525" algn="l"/>
                <a:tab pos="1939925" algn="l"/>
                <a:tab pos="2854325" algn="l"/>
                <a:tab pos="3768725" algn="l"/>
                <a:tab pos="4683125" algn="l"/>
                <a:tab pos="5597525" algn="l"/>
                <a:tab pos="6511925" algn="l"/>
                <a:tab pos="7426325" algn="l"/>
                <a:tab pos="8340725" algn="l"/>
                <a:tab pos="9255125" algn="l"/>
                <a:tab pos="10169525" algn="l"/>
              </a:tabLst>
            </a:pPr>
            <a:r>
              <a:rPr lang="en-ZA" sz="2600" b="0" dirty="0">
                <a:cs typeface="Arial" charset="0"/>
              </a:rPr>
              <a:t>Enhance Africa’s capacity for producing, managing and using Earth observations data and information, by </a:t>
            </a:r>
            <a:r>
              <a:rPr lang="en-ZA" sz="2600" b="0" dirty="0" smtClean="0">
                <a:cs typeface="Arial" charset="0"/>
              </a:rPr>
              <a:t>developing &amp; implementing a coordination framework, considering: </a:t>
            </a:r>
          </a:p>
          <a:p>
            <a:pPr lvl="1" indent="-342900">
              <a:spcAft>
                <a:spcPts val="0"/>
              </a:spcAft>
              <a:buClr>
                <a:srgbClr val="0070C0"/>
              </a:buClr>
              <a:tabLst>
                <a:tab pos="1025525" algn="l"/>
                <a:tab pos="1939925" algn="l"/>
                <a:tab pos="2854325" algn="l"/>
                <a:tab pos="3768725" algn="l"/>
                <a:tab pos="4683125" algn="l"/>
                <a:tab pos="5597525" algn="l"/>
                <a:tab pos="6511925" algn="l"/>
                <a:tab pos="7426325" algn="l"/>
                <a:tab pos="8340725" algn="l"/>
                <a:tab pos="9255125" algn="l"/>
                <a:tab pos="10169525" algn="l"/>
              </a:tabLst>
            </a:pPr>
            <a:r>
              <a:rPr lang="en-ZA" sz="2200" b="0" dirty="0" smtClean="0">
                <a:cs typeface="Arial" charset="0"/>
              </a:rPr>
              <a:t>national, </a:t>
            </a:r>
          </a:p>
          <a:p>
            <a:pPr lvl="1" indent="-342900">
              <a:spcAft>
                <a:spcPts val="0"/>
              </a:spcAft>
              <a:buClr>
                <a:srgbClr val="0070C0"/>
              </a:buClr>
              <a:tabLst>
                <a:tab pos="1025525" algn="l"/>
                <a:tab pos="1939925" algn="l"/>
                <a:tab pos="2854325" algn="l"/>
                <a:tab pos="3768725" algn="l"/>
                <a:tab pos="4683125" algn="l"/>
                <a:tab pos="5597525" algn="l"/>
                <a:tab pos="6511925" algn="l"/>
                <a:tab pos="7426325" algn="l"/>
                <a:tab pos="8340725" algn="l"/>
                <a:tab pos="9255125" algn="l"/>
                <a:tab pos="10169525" algn="l"/>
              </a:tabLst>
            </a:pPr>
            <a:r>
              <a:rPr lang="en-ZA" sz="2200" b="0" dirty="0" smtClean="0">
                <a:cs typeface="Arial" charset="0"/>
              </a:rPr>
              <a:t>regional </a:t>
            </a:r>
            <a:r>
              <a:rPr lang="en-ZA" sz="2200" b="0" dirty="0">
                <a:cs typeface="Arial" charset="0"/>
              </a:rPr>
              <a:t>(Economic Regions + </a:t>
            </a:r>
            <a:r>
              <a:rPr lang="en-ZA" sz="2200" b="0" dirty="0" smtClean="0">
                <a:cs typeface="Arial" charset="0"/>
              </a:rPr>
              <a:t>other </a:t>
            </a:r>
            <a:r>
              <a:rPr lang="en-ZA" sz="2200" b="0" dirty="0">
                <a:cs typeface="Arial" charset="0"/>
              </a:rPr>
              <a:t>sub-regional Institutions) </a:t>
            </a:r>
            <a:r>
              <a:rPr lang="en-ZA" sz="2200" b="0" dirty="0" smtClean="0">
                <a:cs typeface="Arial" charset="0"/>
              </a:rPr>
              <a:t> and</a:t>
            </a:r>
          </a:p>
          <a:p>
            <a:pPr lvl="1" indent="-342900">
              <a:spcAft>
                <a:spcPts val="0"/>
              </a:spcAft>
              <a:buClr>
                <a:srgbClr val="0070C0"/>
              </a:buClr>
              <a:tabLst>
                <a:tab pos="1025525" algn="l"/>
                <a:tab pos="1939925" algn="l"/>
                <a:tab pos="2854325" algn="l"/>
                <a:tab pos="3768725" algn="l"/>
                <a:tab pos="4683125" algn="l"/>
                <a:tab pos="5597525" algn="l"/>
                <a:tab pos="6511925" algn="l"/>
                <a:tab pos="7426325" algn="l"/>
                <a:tab pos="8340725" algn="l"/>
                <a:tab pos="9255125" algn="l"/>
                <a:tab pos="10169525" algn="l"/>
              </a:tabLst>
            </a:pPr>
            <a:r>
              <a:rPr lang="en-ZA" sz="2200" b="0" dirty="0">
                <a:cs typeface="Arial" charset="0"/>
              </a:rPr>
              <a:t>c</a:t>
            </a:r>
            <a:r>
              <a:rPr lang="en-ZA" sz="2200" b="0" dirty="0" smtClean="0">
                <a:cs typeface="Arial" charset="0"/>
              </a:rPr>
              <a:t>ontinental and global coordination</a:t>
            </a:r>
            <a:endParaRPr lang="en-ZA" sz="2200" b="0" dirty="0">
              <a:cs typeface="Arial" charset="0"/>
            </a:endParaRPr>
          </a:p>
          <a:p>
            <a:pPr marL="0" indent="0">
              <a:spcBef>
                <a:spcPts val="600"/>
              </a:spcBef>
              <a:spcAft>
                <a:spcPts val="0"/>
              </a:spcAft>
              <a:buClr>
                <a:srgbClr val="0070C0"/>
              </a:buClr>
              <a:buFontTx/>
              <a:buNone/>
              <a:tabLst>
                <a:tab pos="1025525" algn="l"/>
                <a:tab pos="1939925" algn="l"/>
                <a:tab pos="2854325" algn="l"/>
                <a:tab pos="3768725" algn="l"/>
                <a:tab pos="4683125" algn="l"/>
                <a:tab pos="5597525" algn="l"/>
                <a:tab pos="6511925" algn="l"/>
                <a:tab pos="7426325" algn="l"/>
                <a:tab pos="8340725" algn="l"/>
                <a:tab pos="9255125" algn="l"/>
                <a:tab pos="10169525" algn="l"/>
              </a:tabLst>
            </a:pPr>
            <a:r>
              <a:rPr lang="en-ZA" sz="2600" b="0" dirty="0" smtClean="0">
                <a:cs typeface="Arial" charset="0"/>
              </a:rPr>
              <a:t>Expected results:</a:t>
            </a:r>
          </a:p>
          <a:p>
            <a:pPr lvl="1" indent="-342900">
              <a:spcAft>
                <a:spcPts val="0"/>
              </a:spcAft>
              <a:buClr>
                <a:srgbClr val="0070C0"/>
              </a:buClr>
              <a:buFontTx/>
              <a:buChar char="–"/>
              <a:tabLst>
                <a:tab pos="1025525" algn="l"/>
                <a:tab pos="1939925" algn="l"/>
                <a:tab pos="2854325" algn="l"/>
                <a:tab pos="3768725" algn="l"/>
                <a:tab pos="4683125" algn="l"/>
                <a:tab pos="5597525" algn="l"/>
                <a:tab pos="6511925" algn="l"/>
                <a:tab pos="7426325" algn="l"/>
                <a:tab pos="8340725" algn="l"/>
                <a:tab pos="9255125" algn="l"/>
                <a:tab pos="10169525" algn="l"/>
              </a:tabLst>
            </a:pPr>
            <a:r>
              <a:rPr lang="en-ZA" sz="2200" b="0" dirty="0">
                <a:cs typeface="Arial" charset="0"/>
              </a:rPr>
              <a:t>Improvement of  Africa’s participation in GEOSS development </a:t>
            </a:r>
          </a:p>
          <a:p>
            <a:pPr lvl="1" indent="-342900">
              <a:spcAft>
                <a:spcPts val="0"/>
              </a:spcAft>
              <a:buClr>
                <a:srgbClr val="0070C0"/>
              </a:buClr>
              <a:buFontTx/>
              <a:buChar char="–"/>
              <a:tabLst>
                <a:tab pos="1025525" algn="l"/>
                <a:tab pos="1939925" algn="l"/>
                <a:tab pos="2854325" algn="l"/>
                <a:tab pos="3768725" algn="l"/>
                <a:tab pos="4683125" algn="l"/>
                <a:tab pos="5597525" algn="l"/>
                <a:tab pos="6511925" algn="l"/>
                <a:tab pos="7426325" algn="l"/>
                <a:tab pos="8340725" algn="l"/>
                <a:tab pos="9255125" algn="l"/>
                <a:tab pos="10169525" algn="l"/>
              </a:tabLst>
            </a:pPr>
            <a:r>
              <a:rPr lang="en-ZA" sz="2200" b="0" dirty="0">
                <a:cs typeface="Arial" charset="0"/>
              </a:rPr>
              <a:t>Improvement of actual </a:t>
            </a:r>
            <a:r>
              <a:rPr lang="en-ZA" sz="2200" b="0" dirty="0" smtClean="0">
                <a:cs typeface="Arial" charset="0"/>
              </a:rPr>
              <a:t>production, use and management </a:t>
            </a:r>
            <a:r>
              <a:rPr lang="en-ZA" sz="2200" b="0" dirty="0">
                <a:cs typeface="Arial" charset="0"/>
              </a:rPr>
              <a:t>of available Earth observations data and information for decision making</a:t>
            </a:r>
            <a:r>
              <a:rPr lang="en-ZA" sz="2200" b="0" dirty="0" smtClean="0">
                <a:cs typeface="Arial" charset="0"/>
              </a:rPr>
              <a:t>.</a:t>
            </a:r>
          </a:p>
          <a:p>
            <a:pPr lvl="1" indent="-342900">
              <a:spcAft>
                <a:spcPts val="0"/>
              </a:spcAft>
              <a:buClr>
                <a:srgbClr val="0070C0"/>
              </a:buClr>
              <a:tabLst>
                <a:tab pos="1025525" algn="l"/>
                <a:tab pos="1939925" algn="l"/>
                <a:tab pos="2854325" algn="l"/>
                <a:tab pos="3768725" algn="l"/>
                <a:tab pos="4683125" algn="l"/>
                <a:tab pos="5597525" algn="l"/>
                <a:tab pos="6511925" algn="l"/>
                <a:tab pos="7426325" algn="l"/>
                <a:tab pos="8340725" algn="l"/>
                <a:tab pos="9255125" algn="l"/>
                <a:tab pos="10169525" algn="l"/>
              </a:tabLst>
            </a:pPr>
            <a:r>
              <a:rPr lang="en-ZA" sz="2200" b="0" dirty="0">
                <a:cs typeface="Arial" charset="0"/>
              </a:rPr>
              <a:t>Enhancement of existing efforts </a:t>
            </a:r>
          </a:p>
          <a:p>
            <a:pPr lvl="1" indent="-342900">
              <a:spcAft>
                <a:spcPts val="0"/>
              </a:spcAft>
              <a:buClr>
                <a:srgbClr val="0070C0"/>
              </a:buClr>
              <a:buFontTx/>
              <a:buChar char="–"/>
              <a:tabLst>
                <a:tab pos="1025525" algn="l"/>
                <a:tab pos="1939925" algn="l"/>
                <a:tab pos="2854325" algn="l"/>
                <a:tab pos="3768725" algn="l"/>
                <a:tab pos="4683125" algn="l"/>
                <a:tab pos="5597525" algn="l"/>
                <a:tab pos="6511925" algn="l"/>
                <a:tab pos="7426325" algn="l"/>
                <a:tab pos="8340725" algn="l"/>
                <a:tab pos="9255125" algn="l"/>
                <a:tab pos="10169525" algn="l"/>
              </a:tabLst>
            </a:pPr>
            <a:r>
              <a:rPr lang="en-ZA" sz="2200" b="0" dirty="0" smtClean="0">
                <a:cs typeface="Arial" charset="0"/>
              </a:rPr>
              <a:t>Minimasation of duplication of efforts</a:t>
            </a:r>
          </a:p>
        </p:txBody>
      </p:sp>
    </p:spTree>
    <p:extLst>
      <p:ext uri="{BB962C8B-B14F-4D97-AF65-F5344CB8AC3E}">
        <p14:creationId xmlns:p14="http://schemas.microsoft.com/office/powerpoint/2010/main" val="268133003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575" y="914400"/>
            <a:ext cx="6778625" cy="6004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0" name="Rectangle 3"/>
          <p:cNvSpPr txBox="1">
            <a:spLocks noChangeArrowheads="1"/>
          </p:cNvSpPr>
          <p:nvPr/>
        </p:nvSpPr>
        <p:spPr bwMode="auto">
          <a:xfrm>
            <a:off x="97536" y="1693816"/>
            <a:ext cx="4093464" cy="150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5113" indent="-265113">
              <a:spcBef>
                <a:spcPct val="20000"/>
              </a:spcBef>
              <a:buChar char="•"/>
              <a:defRPr kumimoji="1" sz="2400" b="0">
                <a:solidFill>
                  <a:srgbClr val="0070C0"/>
                </a:solidFill>
                <a:latin typeface="Arial Narrow" panose="020B0606020202030204" pitchFamily="34" charset="0"/>
                <a:cs typeface="Arial Narrow" panose="020B0606020202030204" pitchFamily="34" charset="0"/>
              </a:defRPr>
            </a:lvl1pPr>
            <a:lvl2pPr marL="742950" lvl="1" indent="-285750">
              <a:spcBef>
                <a:spcPct val="20000"/>
              </a:spcBef>
              <a:buChar char="–"/>
              <a:defRPr kumimoji="1" sz="2400">
                <a:solidFill>
                  <a:srgbClr val="0070C0"/>
                </a:solidFill>
                <a:latin typeface="Arial Narrow" panose="020B0606020202030204" pitchFamily="34" charset="0"/>
                <a:cs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i="1">
                <a:solidFill>
                  <a:srgbClr val="0070C0"/>
                </a:solidFill>
                <a:latin typeface="Arial Narrow" panose="020B0606020202030204" pitchFamily="34" charset="0"/>
                <a:cs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800">
                <a:solidFill>
                  <a:srgbClr val="0070C0"/>
                </a:solidFill>
                <a:latin typeface="Arial Narrow" panose="020B0606020202030204" pitchFamily="34" charset="0"/>
                <a:cs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800">
                <a:solidFill>
                  <a:srgbClr val="0070C0"/>
                </a:solidFill>
                <a:latin typeface="Arial Narrow" panose="020B0606020202030204" pitchFamily="34" charset="0"/>
                <a:cs typeface="Arial Narrow" panose="020B0606020202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fr-CH" u="none" dirty="0" smtClean="0"/>
              <a:t>24 Member States</a:t>
            </a:r>
          </a:p>
          <a:p>
            <a:endParaRPr lang="fr-CH" u="none" dirty="0" smtClean="0"/>
          </a:p>
          <a:p>
            <a:endParaRPr lang="fr-CH" u="none" dirty="0"/>
          </a:p>
          <a:p>
            <a:endParaRPr lang="fr-CH" u="none" dirty="0" smtClean="0"/>
          </a:p>
          <a:p>
            <a:r>
              <a:rPr lang="fr-CH" u="none" dirty="0" smtClean="0"/>
              <a:t>7 Participating Organisations</a:t>
            </a:r>
            <a:endParaRPr lang="fr-CH" u="non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762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fr-CH" sz="3200" kern="1200" dirty="0" smtClean="0">
                <a:cs typeface="Arial" charset="0"/>
              </a:rPr>
              <a:t>African </a:t>
            </a:r>
            <a:r>
              <a:rPr lang="fr-CH" sz="3200" kern="1200" dirty="0">
                <a:cs typeface="Arial" charset="0"/>
              </a:rPr>
              <a:t>Membership in GEO</a:t>
            </a:r>
            <a:endParaRPr lang="en-US" sz="3200" kern="1200" dirty="0">
              <a:cs typeface="Arial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76200" y="4114800"/>
            <a:ext cx="5394524" cy="2667000"/>
            <a:chOff x="76200" y="3886200"/>
            <a:chExt cx="5394524" cy="2667000"/>
          </a:xfrm>
        </p:grpSpPr>
        <p:sp>
          <p:nvSpPr>
            <p:cNvPr id="9221" name="Rectangle 4"/>
            <p:cNvSpPr txBox="1">
              <a:spLocks noChangeArrowheads="1"/>
            </p:cNvSpPr>
            <p:nvPr/>
          </p:nvSpPr>
          <p:spPr bwMode="auto">
            <a:xfrm>
              <a:off x="76200" y="3886200"/>
              <a:ext cx="5394524" cy="2667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en-ZA"/>
              </a:defPPr>
              <a:lvl1pPr marL="0" indent="0" fontAlgn="auto">
                <a:lnSpc>
                  <a:spcPct val="90000"/>
                </a:lnSpc>
                <a:spcBef>
                  <a:spcPct val="20000"/>
                </a:spcBef>
                <a:spcAft>
                  <a:spcPts val="600"/>
                </a:spcAft>
                <a:buClr>
                  <a:srgbClr val="0070C0"/>
                </a:buClr>
                <a:buFont typeface="Wingdings" pitchFamily="2" charset="2"/>
                <a:buNone/>
                <a:tabLst>
                  <a:tab pos="1025525" algn="l"/>
                  <a:tab pos="1939925" algn="l"/>
                  <a:tab pos="2854325" algn="l"/>
                  <a:tab pos="3768725" algn="l"/>
                  <a:tab pos="4683125" algn="l"/>
                  <a:tab pos="5597525" algn="l"/>
                  <a:tab pos="6511925" algn="l"/>
                  <a:tab pos="7426325" algn="l"/>
                  <a:tab pos="8340725" algn="l"/>
                  <a:tab pos="9255125" algn="l"/>
                  <a:tab pos="10169525" algn="l"/>
                </a:tabLst>
                <a:defRPr kumimoji="1" sz="1400" u="none">
                  <a:solidFill>
                    <a:schemeClr val="tx1"/>
                  </a:solidFill>
                  <a:latin typeface="+mn-lt"/>
                  <a:ea typeface="MS PGothic" pitchFamily="34" charset="-128"/>
                  <a:cs typeface="Arial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+mn-lt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+mn-lt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400">
                  <a:solidFill>
                    <a:schemeClr val="tx1"/>
                  </a:solidFill>
                  <a:latin typeface="+mn-lt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9pPr>
            </a:lstStyle>
            <a:p>
              <a:endParaRPr lang="fr-CH" dirty="0" smtClean="0">
                <a:solidFill>
                  <a:srgbClr val="0070C0"/>
                </a:solidFill>
              </a:endParaRPr>
            </a:p>
            <a:p>
              <a:pPr marL="342900" indent="-342900" fontAlgn="base">
                <a:lnSpc>
                  <a:spcPct val="120000"/>
                </a:lnSpc>
                <a:spcAft>
                  <a:spcPct val="0"/>
                </a:spcAft>
                <a:buFont typeface="Courier New"/>
                <a:buChar char="•"/>
              </a:pPr>
              <a:endParaRPr lang="fr-CH" sz="1200" b="0" dirty="0" smtClean="0">
                <a:solidFill>
                  <a:srgbClr val="0070C0"/>
                </a:solidFill>
                <a:latin typeface="Arial Narrow" panose="020B0606020202030204" pitchFamily="34" charset="0"/>
                <a:ea typeface="MS PGothic" charset="0"/>
                <a:cs typeface="Arial Narrow" panose="020B0606020202030204" pitchFamily="34" charset="0"/>
              </a:endParaRPr>
            </a:p>
            <a:p>
              <a:pPr marL="342900" indent="-342900" fontAlgn="base">
                <a:lnSpc>
                  <a:spcPct val="120000"/>
                </a:lnSpc>
                <a:spcAft>
                  <a:spcPct val="0"/>
                </a:spcAft>
                <a:buFont typeface="Courier New"/>
                <a:buChar char="•"/>
              </a:pPr>
              <a:endParaRPr lang="fr-CH" sz="1200" b="0" dirty="0">
                <a:solidFill>
                  <a:srgbClr val="0070C0"/>
                </a:solidFill>
                <a:latin typeface="Arial Narrow" panose="020B0606020202030204" pitchFamily="34" charset="0"/>
                <a:ea typeface="MS PGothic" charset="0"/>
                <a:cs typeface="Arial Narrow" panose="020B0606020202030204" pitchFamily="34" charset="0"/>
              </a:endParaRPr>
            </a:p>
            <a:p>
              <a:pPr marL="342900" indent="-342900" fontAlgn="base">
                <a:lnSpc>
                  <a:spcPct val="120000"/>
                </a:lnSpc>
                <a:spcAft>
                  <a:spcPct val="0"/>
                </a:spcAft>
                <a:buFont typeface="Courier New"/>
                <a:buChar char="•"/>
              </a:pPr>
              <a:endParaRPr lang="fr-CH" sz="1200" b="0" dirty="0" smtClean="0">
                <a:solidFill>
                  <a:srgbClr val="0070C0"/>
                </a:solidFill>
                <a:latin typeface="Arial Narrow" panose="020B0606020202030204" pitchFamily="34" charset="0"/>
                <a:ea typeface="MS PGothic" charset="0"/>
                <a:cs typeface="Arial Narrow" panose="020B0606020202030204" pitchFamily="34" charset="0"/>
              </a:endParaRPr>
            </a:p>
            <a:p>
              <a:pPr marL="342900" indent="-342900" fontAlgn="base">
                <a:lnSpc>
                  <a:spcPct val="120000"/>
                </a:lnSpc>
                <a:spcAft>
                  <a:spcPct val="0"/>
                </a:spcAft>
                <a:buFont typeface="Courier New"/>
                <a:buChar char="•"/>
              </a:pPr>
              <a:endParaRPr lang="fr-CH" sz="1200" b="0" dirty="0" smtClean="0">
                <a:solidFill>
                  <a:srgbClr val="0070C0"/>
                </a:solidFill>
                <a:latin typeface="Arial Narrow" panose="020B0606020202030204" pitchFamily="34" charset="0"/>
                <a:ea typeface="MS PGothic" charset="0"/>
                <a:cs typeface="Arial Narrow" panose="020B0606020202030204" pitchFamily="34" charset="0"/>
              </a:endParaRPr>
            </a:p>
            <a:p>
              <a:pPr marL="342900" indent="-342900" fontAlgn="base">
                <a:lnSpc>
                  <a:spcPct val="120000"/>
                </a:lnSpc>
                <a:spcAft>
                  <a:spcPct val="0"/>
                </a:spcAft>
                <a:buFont typeface="Courier New"/>
                <a:buChar char="•"/>
              </a:pPr>
              <a:endParaRPr lang="fr-CH" sz="1200" b="0" dirty="0">
                <a:solidFill>
                  <a:srgbClr val="0070C0"/>
                </a:solidFill>
                <a:latin typeface="Arial Narrow" panose="020B0606020202030204" pitchFamily="34" charset="0"/>
                <a:ea typeface="MS PGothic" charset="0"/>
                <a:cs typeface="Arial Narrow" panose="020B0606020202030204" pitchFamily="34" charset="0"/>
              </a:endParaRPr>
            </a:p>
            <a:p>
              <a:endParaRPr lang="fr-CH" dirty="0">
                <a:solidFill>
                  <a:srgbClr val="3366FF"/>
                </a:solidFill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3917554"/>
              <a:ext cx="1410210" cy="106911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6410" y="5217699"/>
              <a:ext cx="946148" cy="110690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8599" y="5177575"/>
              <a:ext cx="1070825" cy="107082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4314" y="5250181"/>
              <a:ext cx="1171886" cy="9906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7477" y="4093833"/>
              <a:ext cx="1628323" cy="935367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2600" y="3950790"/>
              <a:ext cx="971550" cy="1033564"/>
            </a:xfrm>
            <a:prstGeom prst="rect">
              <a:avLst/>
            </a:prstGeom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417" y="5180890"/>
              <a:ext cx="1010783" cy="12199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16451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584776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ZA" altLang="en-US" sz="3200" kern="1200" dirty="0" smtClean="0">
                <a:cs typeface="Arial" charset="0"/>
              </a:rPr>
              <a:t>Strategic </a:t>
            </a:r>
            <a:r>
              <a:rPr lang="en-ZA" altLang="en-US" sz="3200" kern="1200" dirty="0">
                <a:cs typeface="Arial" charset="0"/>
              </a:rPr>
              <a:t>Recognition &amp; Support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839200" cy="51054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65113" indent="-265113"/>
            <a:r>
              <a:rPr lang="en-ZA" sz="2400" b="0" dirty="0"/>
              <a:t>Africa-European Union Strategic Partnership, </a:t>
            </a:r>
            <a:r>
              <a:rPr lang="en-ZA" sz="2400" b="0" dirty="0" smtClean="0"/>
              <a:t>4th </a:t>
            </a:r>
            <a:r>
              <a:rPr lang="en-ZA" sz="2400" b="0" dirty="0"/>
              <a:t>EU-Africa Summit, Roadmap 2014-2017</a:t>
            </a:r>
          </a:p>
          <a:p>
            <a:pPr lvl="1"/>
            <a:r>
              <a:rPr lang="en-ZA" dirty="0" smtClean="0"/>
              <a:t>Africa’s contribution to GEO</a:t>
            </a:r>
            <a:endParaRPr lang="en-ZA" dirty="0"/>
          </a:p>
          <a:p>
            <a:pPr marL="265113" indent="-265113"/>
            <a:r>
              <a:rPr lang="en-GB" sz="2400" b="0" dirty="0"/>
              <a:t>The Joint Meeting of SADC Ministers of Science, Innovation &amp; </a:t>
            </a:r>
            <a:r>
              <a:rPr lang="en-GB" sz="2400" b="0" dirty="0" smtClean="0"/>
              <a:t>Technology </a:t>
            </a:r>
            <a:r>
              <a:rPr lang="en-GB" sz="2400" b="0" dirty="0"/>
              <a:t>and Education &amp; Training, Maputo, Mozambique, 16 – 20 June 2014</a:t>
            </a:r>
          </a:p>
          <a:p>
            <a:pPr lvl="1"/>
            <a:r>
              <a:rPr lang="en-GB" dirty="0" smtClean="0"/>
              <a:t>Supports partnership between the Secretariats</a:t>
            </a:r>
          </a:p>
          <a:p>
            <a:pPr lvl="1"/>
            <a:r>
              <a:rPr lang="en-GB" dirty="0" smtClean="0"/>
              <a:t>SADC Member </a:t>
            </a:r>
            <a:r>
              <a:rPr lang="en-GB" dirty="0"/>
              <a:t>states to consider joining GEO and report back at next Ministerial </a:t>
            </a:r>
            <a:r>
              <a:rPr lang="en-GB" dirty="0" smtClean="0"/>
              <a:t>meeting</a:t>
            </a:r>
          </a:p>
          <a:p>
            <a:pPr marL="265113" indent="-265113"/>
            <a:r>
              <a:rPr lang="en-GB" sz="2400" b="0" dirty="0"/>
              <a:t>The World Meteorology Organisation (WMO), 66th Executive Council (in WIGOS Document), Geneva, June 2014</a:t>
            </a:r>
          </a:p>
          <a:p>
            <a:pPr lvl="1"/>
            <a:r>
              <a:rPr lang="en-US" dirty="0"/>
              <a:t>collaboration and coordination with WMO Integrated Global Observing System (WIGOS)</a:t>
            </a:r>
          </a:p>
          <a:p>
            <a:pPr lvl="1"/>
            <a:endParaRPr lang="en-GB" b="0" dirty="0" smtClean="0"/>
          </a:p>
          <a:p>
            <a:pPr lvl="1"/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7218" name="Rectangle 2"/>
          <p:cNvSpPr>
            <a:spLocks noGrp="1" noChangeArrowheads="1"/>
          </p:cNvSpPr>
          <p:nvPr>
            <p:ph idx="1"/>
          </p:nvPr>
        </p:nvSpPr>
        <p:spPr>
          <a:xfrm>
            <a:off x="152400" y="1447800"/>
            <a:ext cx="8713788" cy="5181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just">
              <a:buNone/>
            </a:pPr>
            <a:r>
              <a:rPr lang="en-US" sz="2400" b="0" dirty="0" smtClean="0"/>
              <a:t>The </a:t>
            </a:r>
            <a:r>
              <a:rPr lang="en-US" sz="2400" b="0" dirty="0"/>
              <a:t>coordination framework </a:t>
            </a:r>
            <a:r>
              <a:rPr lang="en-US" sz="2400" b="0" dirty="0" smtClean="0"/>
              <a:t>is proposed to address </a:t>
            </a:r>
            <a:r>
              <a:rPr lang="en-US" sz="2400" b="0" dirty="0"/>
              <a:t>geographical representation, political representation and functional </a:t>
            </a:r>
            <a:r>
              <a:rPr lang="en-US" sz="2400" b="0" dirty="0" smtClean="0"/>
              <a:t>(activity) areas</a:t>
            </a:r>
            <a:r>
              <a:rPr lang="en-US" sz="2400" b="0" dirty="0"/>
              <a:t>. </a:t>
            </a:r>
          </a:p>
          <a:p>
            <a:pPr marL="0" indent="0" algn="just">
              <a:buNone/>
            </a:pPr>
            <a:r>
              <a:rPr lang="en-US" sz="2400" b="0" dirty="0"/>
              <a:t>T</a:t>
            </a:r>
            <a:r>
              <a:rPr lang="en-US" sz="2400" b="0" dirty="0" smtClean="0"/>
              <a:t>wo </a:t>
            </a:r>
            <a:r>
              <a:rPr lang="en-US" sz="2400" b="0" dirty="0"/>
              <a:t>different but cooperating components: </a:t>
            </a:r>
          </a:p>
          <a:p>
            <a:pPr algn="just"/>
            <a:r>
              <a:rPr lang="en-US" sz="2400" b="0" dirty="0"/>
              <a:t>A standing </a:t>
            </a:r>
            <a:r>
              <a:rPr lang="en-US" sz="2400" dirty="0"/>
              <a:t>Coordination Network </a:t>
            </a:r>
            <a:r>
              <a:rPr lang="en-US" sz="2400" b="0" dirty="0"/>
              <a:t>of national and regional focal points, ensuring systematic geographical representation; </a:t>
            </a:r>
          </a:p>
          <a:p>
            <a:pPr algn="just"/>
            <a:r>
              <a:rPr lang="en-US" sz="2400" b="0" dirty="0"/>
              <a:t>A dedicated coordination structure, referred to as the AfriGEOSS </a:t>
            </a:r>
            <a:r>
              <a:rPr lang="en-US" sz="2400" dirty="0"/>
              <a:t>Management Arrangement</a:t>
            </a:r>
            <a:r>
              <a:rPr lang="en-US" sz="2400" b="0" dirty="0"/>
              <a:t>, </a:t>
            </a:r>
            <a:r>
              <a:rPr lang="en-US" sz="2400" b="0" dirty="0" smtClean="0"/>
              <a:t>constitutes </a:t>
            </a:r>
            <a:r>
              <a:rPr lang="en-US" sz="2400" b="0" dirty="0"/>
              <a:t>the continental coordination layer and covers the political representation and functional areas. </a:t>
            </a:r>
            <a:endParaRPr lang="en-US" sz="2400" b="0" dirty="0" smtClean="0"/>
          </a:p>
          <a:p>
            <a:pPr marL="0" indent="0" algn="just">
              <a:buNone/>
            </a:pPr>
            <a:endParaRPr lang="en-US" sz="2400" b="0" dirty="0"/>
          </a:p>
          <a:p>
            <a:pPr marL="0" indent="0" algn="just">
              <a:buNone/>
            </a:pPr>
            <a:r>
              <a:rPr lang="en-US" sz="2400" b="0" dirty="0"/>
              <a:t>The GEO Africa Caucus will </a:t>
            </a:r>
            <a:r>
              <a:rPr lang="en-US" sz="2400" b="0" dirty="0" smtClean="0"/>
              <a:t>provide </a:t>
            </a:r>
            <a:r>
              <a:rPr lang="en-US" sz="2400" b="0" dirty="0"/>
              <a:t>oversight of the </a:t>
            </a:r>
            <a:r>
              <a:rPr lang="en-US" sz="2400" b="0" dirty="0" smtClean="0"/>
              <a:t>coordination </a:t>
            </a:r>
            <a:r>
              <a:rPr lang="en-US" sz="2400" b="0" dirty="0"/>
              <a:t>framework.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71069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ZA" sz="3200" kern="1200" dirty="0" smtClean="0">
                <a:cs typeface="Arial" charset="0"/>
              </a:rPr>
              <a:t>Coordination Framework</a:t>
            </a:r>
            <a:endParaRPr lang="en-ZA" sz="3200" kern="12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33914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7218" name="Rectangle 2"/>
          <p:cNvSpPr>
            <a:spLocks noGrp="1" noChangeArrowheads="1"/>
          </p:cNvSpPr>
          <p:nvPr>
            <p:ph idx="1"/>
          </p:nvPr>
        </p:nvSpPr>
        <p:spPr>
          <a:xfrm>
            <a:off x="152400" y="1371600"/>
            <a:ext cx="8713788" cy="54102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just">
              <a:buNone/>
            </a:pPr>
            <a:r>
              <a:rPr lang="en-US" sz="2400" b="0" dirty="0"/>
              <a:t>The main function of this network is to ensure continuous, two-way communication from national to regional to continental levels, and vice versa. T</a:t>
            </a:r>
            <a:r>
              <a:rPr lang="en-US" sz="2400" b="0" dirty="0" smtClean="0"/>
              <a:t>he </a:t>
            </a:r>
            <a:r>
              <a:rPr lang="en-US" sz="2400" b="0" dirty="0"/>
              <a:t>Coordination Network will serve to: </a:t>
            </a:r>
          </a:p>
          <a:p>
            <a:pPr algn="just"/>
            <a:r>
              <a:rPr lang="en-US" sz="2400" b="0" dirty="0" smtClean="0"/>
              <a:t>Engage </a:t>
            </a:r>
            <a:r>
              <a:rPr lang="en-US" sz="2400" b="0" dirty="0"/>
              <a:t>all national institutions </a:t>
            </a:r>
            <a:r>
              <a:rPr lang="en-US" sz="2400" b="0" dirty="0" smtClean="0"/>
              <a:t>&amp; stakeholders, leading to a national coordination mechanism; </a:t>
            </a:r>
            <a:endParaRPr lang="en-US" sz="2400" b="0" dirty="0"/>
          </a:p>
          <a:p>
            <a:pPr algn="just"/>
            <a:r>
              <a:rPr lang="en-US" sz="2400" b="0" dirty="0" smtClean="0"/>
              <a:t>Provide </a:t>
            </a:r>
            <a:r>
              <a:rPr lang="en-US" sz="2400" b="0" dirty="0"/>
              <a:t>linkages between AfriGEOSS coordinated activities and national activities; </a:t>
            </a:r>
          </a:p>
          <a:p>
            <a:pPr algn="just"/>
            <a:r>
              <a:rPr lang="en-US" sz="2400" b="0" dirty="0" smtClean="0"/>
              <a:t>Provide </a:t>
            </a:r>
            <a:r>
              <a:rPr lang="en-US" sz="2400" b="0" dirty="0"/>
              <a:t>national contacts as may be required by the AfriGEOSS Management (especially the Coordination Team); and </a:t>
            </a:r>
          </a:p>
          <a:p>
            <a:pPr algn="just"/>
            <a:r>
              <a:rPr lang="en-US" sz="2400" b="0" dirty="0" smtClean="0"/>
              <a:t>Undertake </a:t>
            </a:r>
            <a:r>
              <a:rPr lang="en-US" sz="2400" b="0" dirty="0"/>
              <a:t>communication and outreach activities at the national level, such as dissemination of information. </a:t>
            </a:r>
            <a:endParaRPr lang="en-US" sz="2400" b="0" dirty="0" smtClean="0">
              <a:solidFill>
                <a:srgbClr val="800000"/>
              </a:solidFill>
            </a:endParaRPr>
          </a:p>
          <a:p>
            <a:pPr algn="just">
              <a:buFont typeface="Wingdings" charset="2"/>
              <a:buChar char="v"/>
            </a:pPr>
            <a:endParaRPr lang="en-US" sz="2400" b="0" dirty="0">
              <a:solidFill>
                <a:srgbClr val="8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71069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ZA" sz="3200" kern="1200" dirty="0" smtClean="0">
                <a:cs typeface="Arial" charset="0"/>
              </a:rPr>
              <a:t>Coordination Network</a:t>
            </a:r>
            <a:endParaRPr lang="en-ZA" sz="3200" kern="1200" dirty="0">
              <a:cs typeface="Arial" charset="0"/>
            </a:endParaRPr>
          </a:p>
        </p:txBody>
      </p:sp>
      <p:sp>
        <p:nvSpPr>
          <p:cNvPr id="3" name="Right Arrow 2"/>
          <p:cNvSpPr/>
          <p:nvPr/>
        </p:nvSpPr>
        <p:spPr bwMode="auto">
          <a:xfrm>
            <a:off x="685800" y="5791200"/>
            <a:ext cx="3505200" cy="152400"/>
          </a:xfrm>
          <a:prstGeom prst="righ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sng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49126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8" y="1541463"/>
            <a:ext cx="8645525" cy="501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AfriGEOSS Management Arrangement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 bwMode="auto">
          <a:xfrm>
            <a:off x="2895600" y="4437889"/>
            <a:ext cx="5638800" cy="1981200"/>
          </a:xfrm>
          <a:prstGeom prst="ellips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sng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ahoma" pitchFamily="34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6858000" y="5486400"/>
            <a:ext cx="990600" cy="8382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sng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ahoma" pitchFamily="34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304799" y="4495801"/>
            <a:ext cx="7848601" cy="21336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sng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75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7218" name="Rectangle 2"/>
          <p:cNvSpPr>
            <a:spLocks noGrp="1" noChangeArrowheads="1"/>
          </p:cNvSpPr>
          <p:nvPr>
            <p:ph idx="1"/>
          </p:nvPr>
        </p:nvSpPr>
        <p:spPr>
          <a:xfrm>
            <a:off x="152400" y="1371600"/>
            <a:ext cx="8713788" cy="54864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US" sz="2200" b="0" dirty="0" smtClean="0"/>
              <a:t>Identification of </a:t>
            </a:r>
            <a:r>
              <a:rPr lang="en-US" sz="2200" b="0" dirty="0"/>
              <a:t>user needs and </a:t>
            </a:r>
            <a:r>
              <a:rPr lang="en-US" sz="2200" b="0" dirty="0" smtClean="0"/>
              <a:t>coordination of </a:t>
            </a:r>
            <a:r>
              <a:rPr lang="en-US" sz="2200" b="0" dirty="0"/>
              <a:t>the development and demonstration of related </a:t>
            </a:r>
            <a:r>
              <a:rPr lang="en-US" sz="2200" b="0" dirty="0" smtClean="0"/>
              <a:t>applications aimed at meeting the user needs.</a:t>
            </a:r>
          </a:p>
          <a:p>
            <a:r>
              <a:rPr lang="en-US" sz="2200" b="0" dirty="0" smtClean="0"/>
              <a:t>recurring periodic </a:t>
            </a:r>
            <a:r>
              <a:rPr lang="en-US" sz="2200" b="0" dirty="0"/>
              <a:t>review of user needs on the basis of the inputs provided by the coordination </a:t>
            </a:r>
            <a:r>
              <a:rPr lang="en-US" sz="2200" b="0" dirty="0" smtClean="0"/>
              <a:t>network; </a:t>
            </a:r>
          </a:p>
          <a:p>
            <a:r>
              <a:rPr lang="en-US" sz="2200" b="0" dirty="0" smtClean="0"/>
              <a:t>progressive </a:t>
            </a:r>
            <a:r>
              <a:rPr lang="en-US" sz="2200" b="0" dirty="0"/>
              <a:t>inclusion of specific projects into the AfriGEOSS framework by creating relationships with </a:t>
            </a:r>
            <a:r>
              <a:rPr lang="en-US" sz="2200" b="0" dirty="0" smtClean="0"/>
              <a:t>on-going initiatives; and</a:t>
            </a:r>
          </a:p>
          <a:p>
            <a:r>
              <a:rPr lang="en-US" sz="2200" b="0" dirty="0" smtClean="0"/>
              <a:t>bringing </a:t>
            </a:r>
            <a:r>
              <a:rPr lang="en-US" sz="2200" b="0" dirty="0"/>
              <a:t>together new actors to define and implement new activities</a:t>
            </a:r>
            <a:r>
              <a:rPr lang="en-US" sz="2200" b="0" dirty="0" smtClean="0"/>
              <a:t>.</a:t>
            </a:r>
          </a:p>
          <a:p>
            <a:r>
              <a:rPr lang="fr-CH" sz="2200" b="0" dirty="0" smtClean="0"/>
              <a:t>Expected to cover the nine GEO SBAs and the thematic areas identified in the African Space Strategy</a:t>
            </a:r>
          </a:p>
          <a:p>
            <a:pPr marL="0" indent="0">
              <a:buNone/>
            </a:pPr>
            <a:r>
              <a:rPr lang="en-US" sz="2200" b="0" dirty="0" smtClean="0"/>
              <a:t>Example </a:t>
            </a:r>
            <a:r>
              <a:rPr lang="en-US" sz="2200" b="0" dirty="0"/>
              <a:t>of initial relationships</a:t>
            </a:r>
            <a:r>
              <a:rPr lang="en-US" sz="2400" b="0" dirty="0"/>
              <a:t>:</a:t>
            </a:r>
          </a:p>
          <a:p>
            <a:r>
              <a:rPr lang="en-US" sz="1800" b="0" dirty="0"/>
              <a:t>GlobWetland Africa, </a:t>
            </a:r>
            <a:r>
              <a:rPr lang="en-US" sz="1800" b="0" dirty="0" smtClean="0"/>
              <a:t>Working Group for Land Cover for Africa, </a:t>
            </a:r>
            <a:r>
              <a:rPr lang="en-US" sz="1800" b="0" dirty="0"/>
              <a:t>Monitoring of Environment &amp; Security in Africa (MESA), Towards Bioenergy Atlas for Africa (BAfA), TIGER and GEOSS African Water Coordination Cycle Initiative (AfWCCI), WIGOS and the GEO Global Initiatives</a:t>
            </a:r>
          </a:p>
          <a:p>
            <a:r>
              <a:rPr lang="en-US" sz="1800" b="0" dirty="0" smtClean="0"/>
              <a:t>Contributions to the World conference of disaster risk reduction, participation at the Preparatory Committee Sessions </a:t>
            </a:r>
            <a:r>
              <a:rPr lang="en-US" sz="1800" b="0" i="1" dirty="0" smtClean="0"/>
              <a:t>(Egypt, Gabon, Madagascar and South Africa delivered statements  calling for use of EO and GEOSS to support Disaster Risk Reduction)</a:t>
            </a:r>
          </a:p>
          <a:p>
            <a:endParaRPr lang="en-US" sz="1800" b="0" dirty="0" smtClean="0"/>
          </a:p>
          <a:p>
            <a:endParaRPr lang="en-US" sz="2400" b="0" dirty="0"/>
          </a:p>
          <a:p>
            <a:endParaRPr lang="en-US" sz="2400" b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71069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ZA" sz="3200" kern="1200" dirty="0" smtClean="0">
                <a:cs typeface="Arial" charset="0"/>
              </a:rPr>
              <a:t>User Needs and Applications</a:t>
            </a:r>
            <a:endParaRPr lang="en-ZA" sz="3200" kern="12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9590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7218" name="Rectangle 2"/>
          <p:cNvSpPr>
            <a:spLocks noGrp="1" noChangeArrowheads="1"/>
          </p:cNvSpPr>
          <p:nvPr>
            <p:ph idx="1"/>
          </p:nvPr>
        </p:nvSpPr>
        <p:spPr>
          <a:xfrm>
            <a:off x="152400" y="1219200"/>
            <a:ext cx="8713788" cy="5334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just">
              <a:buNone/>
            </a:pPr>
            <a:r>
              <a:rPr lang="en-US" sz="2400" b="0" dirty="0"/>
              <a:t>S</a:t>
            </a:r>
            <a:r>
              <a:rPr lang="en-US" sz="2400" b="0" dirty="0" smtClean="0"/>
              <a:t>upport </a:t>
            </a:r>
            <a:r>
              <a:rPr lang="en-US" sz="2400" b="0" dirty="0"/>
              <a:t>Africa in achieving open and affordable access to EO </a:t>
            </a:r>
            <a:r>
              <a:rPr lang="en-US" sz="2400" b="0" dirty="0" smtClean="0"/>
              <a:t>data – satellite data acquisition ground stations network, </a:t>
            </a:r>
            <a:r>
              <a:rPr lang="en-US" sz="2400" b="0" dirty="0"/>
              <a:t>operational use of EO </a:t>
            </a:r>
            <a:r>
              <a:rPr lang="en-US" sz="2400" b="0" dirty="0" smtClean="0"/>
              <a:t>data and information; </a:t>
            </a:r>
            <a:r>
              <a:rPr lang="en-US" sz="2400" b="0" dirty="0"/>
              <a:t>collaboration on systems development and ICT </a:t>
            </a:r>
            <a:r>
              <a:rPr lang="en-US" sz="2400" b="0" dirty="0" smtClean="0"/>
              <a:t>infrastructure;</a:t>
            </a:r>
          </a:p>
          <a:p>
            <a:pPr algn="just"/>
            <a:r>
              <a:rPr lang="en-US" sz="2000" b="0" dirty="0" smtClean="0"/>
              <a:t>Earth observation satellite data over Africa</a:t>
            </a:r>
          </a:p>
          <a:p>
            <a:pPr lvl="1" algn="just"/>
            <a:r>
              <a:rPr lang="en-US" sz="2000" b="0" dirty="0" smtClean="0"/>
              <a:t>Building on existing capabilities and satellites </a:t>
            </a:r>
          </a:p>
          <a:p>
            <a:pPr lvl="1" algn="just"/>
            <a:r>
              <a:rPr lang="en-US" sz="2000" b="0" dirty="0" smtClean="0"/>
              <a:t>Satellite missions under considerations (starting from missions with open and free data access (SPOT World Heritage Programme</a:t>
            </a:r>
            <a:r>
              <a:rPr lang="en-US" sz="2000" b="0" dirty="0"/>
              <a:t> </a:t>
            </a:r>
            <a:r>
              <a:rPr lang="en-US" sz="2000" b="0" dirty="0" smtClean="0"/>
              <a:t>- </a:t>
            </a:r>
            <a:r>
              <a:rPr lang="en-US" sz="2000" b="0" i="1" dirty="0" smtClean="0"/>
              <a:t>proposal to process data for Africa: </a:t>
            </a:r>
            <a:r>
              <a:rPr lang="en-US" sz="2000" b="0" i="1" dirty="0"/>
              <a:t>AGEOS, NARSS</a:t>
            </a:r>
            <a:r>
              <a:rPr lang="en-US" sz="2000" b="0" i="1" dirty="0" smtClean="0"/>
              <a:t>, SEOS-OI</a:t>
            </a:r>
            <a:r>
              <a:rPr lang="en-US" sz="2000" b="0" i="1" dirty="0"/>
              <a:t> </a:t>
            </a:r>
            <a:r>
              <a:rPr lang="en-US" sz="2000" b="0" i="1" dirty="0" smtClean="0"/>
              <a:t>and SANSA</a:t>
            </a:r>
            <a:r>
              <a:rPr lang="en-US" sz="2000" b="0" dirty="0" smtClean="0"/>
              <a:t>; LANDSAT; Sentinels; CBERS; STRM).</a:t>
            </a:r>
          </a:p>
          <a:p>
            <a:pPr lvl="1" algn="just"/>
            <a:r>
              <a:rPr lang="en-US" sz="2000" b="0" dirty="0" smtClean="0"/>
              <a:t>Initiative supported by 11</a:t>
            </a:r>
            <a:r>
              <a:rPr lang="en-US" sz="2000" b="0" baseline="30000" dirty="0" smtClean="0"/>
              <a:t>th</a:t>
            </a:r>
            <a:r>
              <a:rPr lang="en-US" sz="2000" b="0" dirty="0" smtClean="0"/>
              <a:t> Eumetsat User Forum in Africa Recommendations #33 and #34</a:t>
            </a:r>
          </a:p>
          <a:p>
            <a:pPr algn="just"/>
            <a:r>
              <a:rPr lang="en-US" sz="2000" b="0" dirty="0"/>
              <a:t>Co-located / shared ground </a:t>
            </a:r>
          </a:p>
          <a:p>
            <a:pPr lvl="1" algn="just"/>
            <a:r>
              <a:rPr lang="en-US" sz="2000" b="0" dirty="0" smtClean="0"/>
              <a:t>build </a:t>
            </a:r>
            <a:r>
              <a:rPr lang="en-US" sz="2000" b="0" dirty="0"/>
              <a:t>synergies with other initiatives to share infrastructure component, </a:t>
            </a:r>
            <a:r>
              <a:rPr lang="en-US" sz="2000" b="0" dirty="0" smtClean="0"/>
              <a:t>synergies </a:t>
            </a:r>
            <a:r>
              <a:rPr lang="en-US" sz="2000" b="0" dirty="0"/>
              <a:t>with </a:t>
            </a:r>
            <a:r>
              <a:rPr lang="en-US" sz="2000" b="0" dirty="0" smtClean="0"/>
              <a:t>Square Kilometre Array </a:t>
            </a:r>
            <a:r>
              <a:rPr lang="en-US" sz="2000" b="0" dirty="0"/>
              <a:t>(</a:t>
            </a:r>
            <a:r>
              <a:rPr lang="en-US" sz="2000" b="0" dirty="0" smtClean="0"/>
              <a:t>space </a:t>
            </a:r>
            <a:r>
              <a:rPr lang="en-US" sz="2000" b="0" dirty="0"/>
              <a:t>science </a:t>
            </a:r>
            <a:r>
              <a:rPr lang="en-US" sz="2000" b="0" dirty="0" smtClean="0"/>
              <a:t>astronomy)</a:t>
            </a:r>
            <a:endParaRPr lang="en-US" sz="2000" b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71069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ZA" sz="3200" kern="1200" dirty="0" smtClean="0">
                <a:cs typeface="Arial" charset="0"/>
              </a:rPr>
              <a:t>Data and Infrastructure</a:t>
            </a:r>
            <a:endParaRPr lang="en-ZA" sz="3200" kern="12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4309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CC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ZA" sz="2000" b="1" i="0" u="sng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CC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ZA" sz="2000" b="1" i="0" u="sng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34573</TotalTime>
  <Words>1059</Words>
  <Application>Microsoft Macintosh PowerPoint</Application>
  <PresentationFormat>画面に合わせる (4:3)</PresentationFormat>
  <Paragraphs>126</Paragraphs>
  <Slides>14</Slides>
  <Notes>14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15" baseType="lpstr">
      <vt:lpstr>Blank Presentation</vt:lpstr>
      <vt:lpstr>AfriGEOSS - An Initiative to Implement GEOSS in Africa  Andiswa Mlisa Osamu Ochiai GEO Secretariat    </vt:lpstr>
      <vt:lpstr>AfriGEOSS‘s Mission Statement</vt:lpstr>
      <vt:lpstr>African Membership in GEO</vt:lpstr>
      <vt:lpstr>Strategic Recognition &amp; Support</vt:lpstr>
      <vt:lpstr>Coordination Framework</vt:lpstr>
      <vt:lpstr>Coordination Network</vt:lpstr>
      <vt:lpstr>AfriGEOSS Management Arrangement</vt:lpstr>
      <vt:lpstr>User Needs and Applications</vt:lpstr>
      <vt:lpstr>Data and Infrastructure</vt:lpstr>
      <vt:lpstr>Human Capital Development</vt:lpstr>
      <vt:lpstr>Resource Contributors Coordination</vt:lpstr>
      <vt:lpstr>Communication and Outreach</vt:lpstr>
      <vt:lpstr>AfriGEOSS &amp; Capacity Building Side Event</vt:lpstr>
      <vt:lpstr>PowerPoint プレゼンテーション</vt:lpstr>
    </vt:vector>
  </TitlesOfParts>
  <Company>dst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 and GEOSS…….</dc:title>
  <dc:creator>Imraan Saloojee</dc:creator>
  <cp:lastModifiedBy>ochiai osamu</cp:lastModifiedBy>
  <cp:revision>1737</cp:revision>
  <cp:lastPrinted>2014-11-13T21:20:41Z</cp:lastPrinted>
  <dcterms:created xsi:type="dcterms:W3CDTF">2013-10-24T20:02:11Z</dcterms:created>
  <dcterms:modified xsi:type="dcterms:W3CDTF">2014-12-11T07:36:51Z</dcterms:modified>
</cp:coreProperties>
</file>