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99" r:id="rId3"/>
    <p:sldId id="350" r:id="rId4"/>
    <p:sldId id="358" r:id="rId5"/>
    <p:sldId id="357" r:id="rId6"/>
    <p:sldId id="356" r:id="rId7"/>
    <p:sldId id="349" r:id="rId8"/>
    <p:sldId id="351" r:id="rId9"/>
    <p:sldId id="354" r:id="rId10"/>
    <p:sldId id="355" r:id="rId11"/>
    <p:sldId id="353" r:id="rId12"/>
    <p:sldId id="352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CCFF66"/>
    <a:srgbClr val="32928D"/>
    <a:srgbClr val="261416"/>
    <a:srgbClr val="050715"/>
    <a:srgbClr val="333399"/>
    <a:srgbClr val="339966"/>
    <a:srgbClr val="2E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0750" autoAdjust="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666" y="-8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3" tIns="48291" rIns="96583" bIns="48291" numCol="1" anchor="t" anchorCtr="0" compatLnSpc="1">
            <a:prstTxWarp prst="textNoShape">
              <a:avLst/>
            </a:prstTxWarp>
          </a:bodyPr>
          <a:lstStyle>
            <a:lvl1pPr defTabSz="965042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271" y="1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3" tIns="48291" rIns="96583" bIns="48291" numCol="1" anchor="t" anchorCtr="0" compatLnSpc="1">
            <a:prstTxWarp prst="textNoShape">
              <a:avLst/>
            </a:prstTxWarp>
          </a:bodyPr>
          <a:lstStyle>
            <a:lvl1pPr algn="r" defTabSz="965042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57" y="4560902"/>
            <a:ext cx="5851490" cy="431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3" tIns="48291" rIns="96583" bIns="482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49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3" tIns="48291" rIns="96583" bIns="48291" numCol="1" anchor="b" anchorCtr="0" compatLnSpc="1">
            <a:prstTxWarp prst="textNoShape">
              <a:avLst/>
            </a:prstTxWarp>
          </a:bodyPr>
          <a:lstStyle>
            <a:lvl1pPr defTabSz="965042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271" y="9120149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3" tIns="48291" rIns="96583" bIns="48291" numCol="1" anchor="b" anchorCtr="0" compatLnSpc="1">
            <a:prstTxWarp prst="textNoShape">
              <a:avLst/>
            </a:prstTxWarp>
          </a:bodyPr>
          <a:lstStyle>
            <a:lvl1pPr algn="r" defTabSz="965042">
              <a:defRPr sz="1300"/>
            </a:lvl1pPr>
          </a:lstStyle>
          <a:p>
            <a:fld id="{B7D0C9C3-9C34-4707-BB37-AD785BB16E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90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0C9C3-9C34-4707-BB37-AD785BB16E1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92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29223-CF21-400D-813A-8B52F62C31F9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4143271" y="9120149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75" tIns="48287" rIns="96575" bIns="48287" anchor="b"/>
          <a:lstStyle/>
          <a:p>
            <a:pPr algn="r" defTabSz="963381"/>
            <a:fld id="{85DECFAE-D33D-4372-BDBF-09A98E67BF3A}" type="slidenum">
              <a:rPr lang="ja-JP" altLang="en-US" sz="1300"/>
              <a:pPr algn="r" defTabSz="963381"/>
              <a:t>12</a:t>
            </a:fld>
            <a:endParaRPr lang="en-US" altLang="ja-JP" sz="1300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2700" y="674688"/>
            <a:ext cx="4765675" cy="3573462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609" y="4403856"/>
            <a:ext cx="5144756" cy="4522880"/>
          </a:xfrm>
        </p:spPr>
        <p:txBody>
          <a:bodyPr lIns="96575" tIns="48287" rIns="96575" bIns="48287"/>
          <a:lstStyle/>
          <a:p>
            <a:endParaRPr lang="ja-JP" altLang="en-US" sz="1500" dirty="0"/>
          </a:p>
        </p:txBody>
      </p:sp>
    </p:spTree>
    <p:extLst>
      <p:ext uri="{BB962C8B-B14F-4D97-AF65-F5344CB8AC3E}">
        <p14:creationId xmlns:p14="http://schemas.microsoft.com/office/powerpoint/2010/main" val="482787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29223-CF21-400D-813A-8B52F62C31F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4143271" y="9120149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75" tIns="48287" rIns="96575" bIns="48287" anchor="b"/>
          <a:lstStyle/>
          <a:p>
            <a:pPr algn="r" defTabSz="963381"/>
            <a:fld id="{85DECFAE-D33D-4372-BDBF-09A98E67BF3A}" type="slidenum">
              <a:rPr lang="ja-JP" altLang="en-US" sz="1300"/>
              <a:pPr algn="r" defTabSz="963381"/>
              <a:t>2</a:t>
            </a:fld>
            <a:endParaRPr lang="en-US" altLang="ja-JP" sz="1300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2700" y="674688"/>
            <a:ext cx="4765675" cy="3573462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609" y="4403856"/>
            <a:ext cx="5144756" cy="4522880"/>
          </a:xfrm>
        </p:spPr>
        <p:txBody>
          <a:bodyPr lIns="96575" tIns="48287" rIns="96575" bIns="48287"/>
          <a:lstStyle/>
          <a:p>
            <a:endParaRPr lang="ja-JP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12075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29223-CF21-400D-813A-8B52F62C31F9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4143271" y="9120149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75" tIns="48287" rIns="96575" bIns="48287" anchor="b"/>
          <a:lstStyle/>
          <a:p>
            <a:pPr algn="r" defTabSz="963381"/>
            <a:fld id="{85DECFAE-D33D-4372-BDBF-09A98E67BF3A}" type="slidenum">
              <a:rPr lang="ja-JP" altLang="en-US" sz="1300"/>
              <a:pPr algn="r" defTabSz="963381"/>
              <a:t>3</a:t>
            </a:fld>
            <a:endParaRPr lang="en-US" altLang="ja-JP" sz="1300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2700" y="674688"/>
            <a:ext cx="4765675" cy="3573462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609" y="4403856"/>
            <a:ext cx="5144756" cy="4522880"/>
          </a:xfrm>
        </p:spPr>
        <p:txBody>
          <a:bodyPr lIns="96575" tIns="48287" rIns="96575" bIns="48287"/>
          <a:lstStyle/>
          <a:p>
            <a:endParaRPr lang="ja-JP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2960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29223-CF21-400D-813A-8B52F62C31F9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4143271" y="9120149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75" tIns="48287" rIns="96575" bIns="48287" anchor="b"/>
          <a:lstStyle/>
          <a:p>
            <a:pPr algn="r" defTabSz="963381"/>
            <a:fld id="{85DECFAE-D33D-4372-BDBF-09A98E67BF3A}" type="slidenum">
              <a:rPr lang="ja-JP" altLang="en-US" sz="1300"/>
              <a:pPr algn="r" defTabSz="963381"/>
              <a:t>4</a:t>
            </a:fld>
            <a:endParaRPr lang="en-US" altLang="ja-JP" sz="1300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2700" y="674688"/>
            <a:ext cx="4765675" cy="3573462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609" y="4403856"/>
            <a:ext cx="5144756" cy="4522880"/>
          </a:xfrm>
        </p:spPr>
        <p:txBody>
          <a:bodyPr lIns="96575" tIns="48287" rIns="96575" bIns="48287"/>
          <a:lstStyle/>
          <a:p>
            <a:endParaRPr lang="ja-JP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90518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29223-CF21-400D-813A-8B52F62C31F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4143271" y="9120149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75" tIns="48287" rIns="96575" bIns="48287" anchor="b"/>
          <a:lstStyle/>
          <a:p>
            <a:pPr algn="r" defTabSz="963381"/>
            <a:fld id="{85DECFAE-D33D-4372-BDBF-09A98E67BF3A}" type="slidenum">
              <a:rPr lang="ja-JP" altLang="en-US" sz="1300"/>
              <a:pPr algn="r" defTabSz="963381"/>
              <a:t>5</a:t>
            </a:fld>
            <a:endParaRPr lang="en-US" altLang="ja-JP" sz="1300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2700" y="674688"/>
            <a:ext cx="4765675" cy="3573462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609" y="4403856"/>
            <a:ext cx="5144756" cy="4522880"/>
          </a:xfrm>
        </p:spPr>
        <p:txBody>
          <a:bodyPr lIns="96575" tIns="48287" rIns="96575" bIns="48287"/>
          <a:lstStyle/>
          <a:p>
            <a:endParaRPr lang="ja-JP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005290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29223-CF21-400D-813A-8B52F62C31F9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4143271" y="9120149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75" tIns="48287" rIns="96575" bIns="48287" anchor="b"/>
          <a:lstStyle/>
          <a:p>
            <a:pPr algn="r" defTabSz="963381"/>
            <a:fld id="{85DECFAE-D33D-4372-BDBF-09A98E67BF3A}" type="slidenum">
              <a:rPr lang="ja-JP" altLang="en-US" sz="1300"/>
              <a:pPr algn="r" defTabSz="963381"/>
              <a:t>6</a:t>
            </a:fld>
            <a:endParaRPr lang="en-US" altLang="ja-JP" sz="1300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2700" y="674688"/>
            <a:ext cx="4765675" cy="3573462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609" y="4403856"/>
            <a:ext cx="5144756" cy="4522880"/>
          </a:xfrm>
        </p:spPr>
        <p:txBody>
          <a:bodyPr lIns="96575" tIns="48287" rIns="96575" bIns="48287"/>
          <a:lstStyle/>
          <a:p>
            <a:endParaRPr lang="ja-JP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938090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0C9C3-9C34-4707-BB37-AD785BB16E1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71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29223-CF21-400D-813A-8B52F62C31F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4143271" y="9120149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75" tIns="48287" rIns="96575" bIns="48287" anchor="b"/>
          <a:lstStyle/>
          <a:p>
            <a:pPr algn="r" defTabSz="963381"/>
            <a:fld id="{85DECFAE-D33D-4372-BDBF-09A98E67BF3A}" type="slidenum">
              <a:rPr lang="ja-JP" altLang="en-US" sz="1300"/>
              <a:pPr algn="r" defTabSz="963381"/>
              <a:t>8</a:t>
            </a:fld>
            <a:endParaRPr lang="en-US" altLang="ja-JP" sz="1300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2700" y="674688"/>
            <a:ext cx="4765675" cy="3573462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609" y="4403856"/>
            <a:ext cx="5144756" cy="4522880"/>
          </a:xfrm>
        </p:spPr>
        <p:txBody>
          <a:bodyPr lIns="96575" tIns="48287" rIns="96575" bIns="48287"/>
          <a:lstStyle/>
          <a:p>
            <a:endParaRPr lang="ja-JP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249404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29223-CF21-400D-813A-8B52F62C31F9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4143271" y="9120149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75" tIns="48287" rIns="96575" bIns="48287" anchor="b"/>
          <a:lstStyle/>
          <a:p>
            <a:pPr algn="r" defTabSz="963381"/>
            <a:fld id="{85DECFAE-D33D-4372-BDBF-09A98E67BF3A}" type="slidenum">
              <a:rPr lang="ja-JP" altLang="en-US" sz="1300"/>
              <a:pPr algn="r" defTabSz="963381"/>
              <a:t>11</a:t>
            </a:fld>
            <a:endParaRPr lang="en-US" altLang="ja-JP" sz="1300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2700" y="674688"/>
            <a:ext cx="4765675" cy="3573462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609" y="4403856"/>
            <a:ext cx="5144756" cy="4522880"/>
          </a:xfrm>
        </p:spPr>
        <p:txBody>
          <a:bodyPr lIns="96575" tIns="48287" rIns="96575" bIns="48287"/>
          <a:lstStyle/>
          <a:p>
            <a:endParaRPr lang="ja-JP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56430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3BB5E1-E975-4D2A-B3E2-3361CDADB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45814D-89CE-4F29-A46F-EF6DEA74CC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0"/>
            <a:ext cx="12954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D05E17-EC29-4803-B6C2-F9A3C7CB55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0" y="1143000"/>
            <a:ext cx="9144000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48768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E56380-59B3-45B0-BED8-7BA067D9D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E7E44A-95A4-4D84-B060-74C5DA9603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110E6C-A75E-440E-9D6B-E9A662EE3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E05DF9-0574-481A-97A8-D4789E1589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E29E69-AD07-48C3-A02E-6710B3EE3E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46E32B-F463-42EC-9ED1-468A0A6340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517F23-C24F-4816-B9DD-4554AE9B80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0"/>
            <a:ext cx="12954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E60497-76B8-4F6C-A496-0298444318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0"/>
            <a:ext cx="12954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2DE182-47E8-4515-ACE6-AC700965D3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0"/>
            <a:ext cx="12954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 userDrawn="1"/>
        </p:nvPicPr>
        <p:blipFill>
          <a:blip r:embed="rId14" cstate="print"/>
          <a:srcRect t="44029" b="9735"/>
          <a:stretch>
            <a:fillRect/>
          </a:stretch>
        </p:blipFill>
        <p:spPr bwMode="auto">
          <a:xfrm>
            <a:off x="0" y="5486400"/>
            <a:ext cx="9144000" cy="143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28575">
            <a:pattFill prst="lgCheck">
              <a:fgClr>
                <a:schemeClr val="folHlink"/>
              </a:fgClr>
              <a:bgClr>
                <a:schemeClr val="tx1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" name="Slide Number Placeholder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876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999FF"/>
                </a:solidFill>
              </a:defRPr>
            </a:lvl1pPr>
          </a:lstStyle>
          <a:p>
            <a:fld id="{18612786-496F-4C37-95C5-19CDDA48EF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4000" b="1">
          <a:solidFill>
            <a:srgbClr val="CCFF66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000" b="1">
          <a:solidFill>
            <a:srgbClr val="CC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4000" b="1">
          <a:solidFill>
            <a:srgbClr val="CC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4000" b="1">
          <a:solidFill>
            <a:srgbClr val="CC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4000" b="1">
          <a:solidFill>
            <a:srgbClr val="CC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b="1">
          <a:solidFill>
            <a:srgbClr val="CC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b="1">
          <a:solidFill>
            <a:srgbClr val="CC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b="1">
          <a:solidFill>
            <a:srgbClr val="CC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b="1">
          <a:solidFill>
            <a:srgbClr val="CCFF66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rgbClr val="CCFF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rgbClr val="CCFF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CCFF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rgbClr val="CCFF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CCFF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CCFF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CCFF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CCFF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CCFF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89038"/>
          </a:xfrm>
          <a:noFill/>
          <a:ln/>
        </p:spPr>
        <p:txBody>
          <a:bodyPr/>
          <a:lstStyle/>
          <a:p>
            <a:r>
              <a:rPr lang="en-US" sz="3800" dirty="0" smtClean="0">
                <a:solidFill>
                  <a:schemeClr val="bg1"/>
                </a:solidFill>
                <a:effectLst/>
              </a:rPr>
              <a:t>The Committee on Earth Observation Satellites (CEOS)</a:t>
            </a:r>
            <a:endParaRPr lang="en-US" sz="3800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4953000"/>
            <a:ext cx="8458200" cy="120083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i="1" dirty="0" smtClean="0">
                <a:solidFill>
                  <a:srgbClr val="9999FF"/>
                </a:solidFill>
              </a:rPr>
              <a:t>Outcomes of 28</a:t>
            </a:r>
            <a:r>
              <a:rPr lang="en-US" sz="2400" i="1" baseline="30000" dirty="0" smtClean="0">
                <a:solidFill>
                  <a:srgbClr val="9999FF"/>
                </a:solidFill>
              </a:rPr>
              <a:t>th</a:t>
            </a:r>
            <a:r>
              <a:rPr lang="en-US" sz="2400" i="1" dirty="0" smtClean="0">
                <a:solidFill>
                  <a:srgbClr val="9999FF"/>
                </a:solidFill>
              </a:rPr>
              <a:t> CEOS Plenary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i="1" dirty="0" smtClean="0">
                <a:solidFill>
                  <a:srgbClr val="9999FF"/>
                </a:solidFill>
              </a:rPr>
              <a:t>2015 CEOS Chair  Priorities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i="1" dirty="0">
              <a:solidFill>
                <a:srgbClr val="9999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i="1" dirty="0" err="1" smtClean="0">
                <a:solidFill>
                  <a:schemeClr val="bg1"/>
                </a:solidFill>
              </a:rPr>
              <a:t>Noboyushi</a:t>
            </a:r>
            <a:r>
              <a:rPr lang="en-US" sz="1800" i="1" dirty="0" smtClean="0">
                <a:solidFill>
                  <a:schemeClr val="bg1"/>
                </a:solidFill>
              </a:rPr>
              <a:t> Fujimoto, JAXA CEOS Chair Team</a:t>
            </a:r>
            <a:endParaRPr lang="en-US" sz="1800" i="1" dirty="0">
              <a:solidFill>
                <a:schemeClr val="bg1"/>
              </a:solidFill>
            </a:endParaRP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1384300"/>
            <a:ext cx="91503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477000" y="6172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smtClean="0">
                <a:solidFill>
                  <a:schemeClr val="bg1">
                    <a:lumMod val="75000"/>
                  </a:schemeClr>
                </a:solidFill>
              </a:rPr>
              <a:t>Viewing Earth</a:t>
            </a:r>
          </a:p>
          <a:p>
            <a:r>
              <a:rPr lang="en-AU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AU" i="1" dirty="0" smtClean="0">
                <a:solidFill>
                  <a:schemeClr val="bg1">
                    <a:lumMod val="75000"/>
                  </a:schemeClr>
                </a:solidFill>
              </a:rPr>
              <a:t>            Serving Society</a:t>
            </a:r>
            <a:endParaRPr lang="en-AU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7F23-C24F-4816-B9DD-4554AE9B801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角丸四角形 3"/>
          <p:cNvSpPr/>
          <p:nvPr/>
        </p:nvSpPr>
        <p:spPr bwMode="auto">
          <a:xfrm>
            <a:off x="1" y="3977803"/>
            <a:ext cx="9049896" cy="2283297"/>
          </a:xfrm>
          <a:prstGeom prst="round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4" name="角丸四角形 4"/>
          <p:cNvSpPr/>
          <p:nvPr/>
        </p:nvSpPr>
        <p:spPr>
          <a:xfrm>
            <a:off x="1097279" y="945486"/>
            <a:ext cx="6208395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tx1">
                    <a:lumMod val="50000"/>
                  </a:schemeClr>
                </a:solidFill>
              </a:rPr>
              <a:t>User needs VS  Technology readiness </a:t>
            </a:r>
            <a:endParaRPr kumimoji="1" lang="en-US" altLang="ja-JP" sz="24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角丸四角形 6"/>
          <p:cNvSpPr/>
          <p:nvPr/>
        </p:nvSpPr>
        <p:spPr>
          <a:xfrm>
            <a:off x="3596640" y="1846263"/>
            <a:ext cx="2537440" cy="95006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tx1">
                    <a:lumMod val="50000"/>
                  </a:schemeClr>
                </a:solidFill>
              </a:rPr>
              <a:t>Measurement</a:t>
            </a:r>
          </a:p>
          <a:p>
            <a:pPr algn="ctr"/>
            <a:r>
              <a:rPr kumimoji="1" lang="en-US" altLang="ja-JP" sz="2400" b="1" dirty="0" smtClean="0">
                <a:solidFill>
                  <a:schemeClr val="tx1">
                    <a:lumMod val="50000"/>
                  </a:schemeClr>
                </a:solidFill>
              </a:rPr>
              <a:t>Observation</a:t>
            </a:r>
          </a:p>
        </p:txBody>
      </p:sp>
      <p:sp>
        <p:nvSpPr>
          <p:cNvPr id="6" name="角丸四角形 7"/>
          <p:cNvSpPr/>
          <p:nvPr/>
        </p:nvSpPr>
        <p:spPr>
          <a:xfrm>
            <a:off x="6498312" y="1799656"/>
            <a:ext cx="2551584" cy="77760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US" altLang="ja-JP" sz="2400" b="1" dirty="0" smtClean="0">
                <a:solidFill>
                  <a:schemeClr val="tx1">
                    <a:lumMod val="50000"/>
                  </a:schemeClr>
                </a:solidFill>
              </a:rPr>
              <a:t>nformation</a:t>
            </a:r>
            <a:endParaRPr kumimoji="1" lang="en-US" altLang="ja-JP" sz="24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角丸四角形 8"/>
          <p:cNvSpPr/>
          <p:nvPr/>
        </p:nvSpPr>
        <p:spPr>
          <a:xfrm>
            <a:off x="3596640" y="2862754"/>
            <a:ext cx="2491720" cy="95364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tx1">
                    <a:lumMod val="50000"/>
                  </a:schemeClr>
                </a:solidFill>
              </a:rPr>
              <a:t>Analyze</a:t>
            </a:r>
          </a:p>
          <a:p>
            <a:pPr algn="ctr"/>
            <a:r>
              <a:rPr lang="en-US" altLang="ja-JP" sz="2400" b="1" dirty="0" smtClean="0">
                <a:solidFill>
                  <a:schemeClr val="tx1">
                    <a:lumMod val="50000"/>
                  </a:schemeClr>
                </a:solidFill>
              </a:rPr>
              <a:t>Simulate</a:t>
            </a:r>
          </a:p>
        </p:txBody>
      </p:sp>
      <p:sp>
        <p:nvSpPr>
          <p:cNvPr id="8" name="角丸四角形 9"/>
          <p:cNvSpPr/>
          <p:nvPr/>
        </p:nvSpPr>
        <p:spPr>
          <a:xfrm>
            <a:off x="6498312" y="3014268"/>
            <a:ext cx="2551584" cy="67551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tx1">
                    <a:lumMod val="50000"/>
                  </a:schemeClr>
                </a:solidFill>
              </a:rPr>
              <a:t>Knowledge</a:t>
            </a:r>
            <a:endParaRPr kumimoji="1" lang="en-US" altLang="ja-JP" sz="24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角丸四角形 12"/>
          <p:cNvSpPr/>
          <p:nvPr/>
        </p:nvSpPr>
        <p:spPr>
          <a:xfrm>
            <a:off x="1000508" y="1871663"/>
            <a:ext cx="2185436" cy="92466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tx1">
                    <a:lumMod val="50000"/>
                  </a:schemeClr>
                </a:solidFill>
              </a:rPr>
              <a:t>EO Satellites</a:t>
            </a:r>
          </a:p>
        </p:txBody>
      </p:sp>
      <p:sp>
        <p:nvSpPr>
          <p:cNvPr id="10" name="角丸四角形 13"/>
          <p:cNvSpPr/>
          <p:nvPr/>
        </p:nvSpPr>
        <p:spPr>
          <a:xfrm>
            <a:off x="6498312" y="4172868"/>
            <a:ext cx="2551584" cy="72086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tx1">
                    <a:lumMod val="50000"/>
                  </a:schemeClr>
                </a:solidFill>
              </a:rPr>
              <a:t>Solutions</a:t>
            </a:r>
            <a:endParaRPr kumimoji="1" lang="en-US" altLang="ja-JP" sz="24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角丸四角形 14"/>
          <p:cNvSpPr/>
          <p:nvPr/>
        </p:nvSpPr>
        <p:spPr>
          <a:xfrm>
            <a:off x="5328084" y="5317708"/>
            <a:ext cx="3523692" cy="83671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tx1">
                    <a:lumMod val="50000"/>
                  </a:schemeClr>
                </a:solidFill>
              </a:rPr>
              <a:t>Decision Making and Actions</a:t>
            </a:r>
            <a:endParaRPr kumimoji="1" lang="en-US" altLang="ja-JP" sz="24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角丸四角形 15"/>
          <p:cNvSpPr/>
          <p:nvPr/>
        </p:nvSpPr>
        <p:spPr>
          <a:xfrm>
            <a:off x="238258" y="4219901"/>
            <a:ext cx="4146600" cy="83671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>
                    <a:lumMod val="50000"/>
                  </a:schemeClr>
                </a:solidFill>
              </a:rPr>
              <a:t>Increasing the quality of People's Lives</a:t>
            </a:r>
          </a:p>
        </p:txBody>
      </p:sp>
      <p:sp>
        <p:nvSpPr>
          <p:cNvPr id="13" name="下矢印 16"/>
          <p:cNvSpPr/>
          <p:nvPr/>
        </p:nvSpPr>
        <p:spPr>
          <a:xfrm>
            <a:off x="2103120" y="1583631"/>
            <a:ext cx="703360" cy="288032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右矢印 17"/>
          <p:cNvSpPr/>
          <p:nvPr/>
        </p:nvSpPr>
        <p:spPr>
          <a:xfrm>
            <a:off x="3246904" y="1986706"/>
            <a:ext cx="288032" cy="80962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右矢印 18"/>
          <p:cNvSpPr/>
          <p:nvPr/>
        </p:nvSpPr>
        <p:spPr>
          <a:xfrm>
            <a:off x="6210280" y="2062906"/>
            <a:ext cx="288032" cy="73342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右矢印 19"/>
          <p:cNvSpPr/>
          <p:nvPr/>
        </p:nvSpPr>
        <p:spPr>
          <a:xfrm>
            <a:off x="6210280" y="2984675"/>
            <a:ext cx="288032" cy="798064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下矢印 20"/>
          <p:cNvSpPr/>
          <p:nvPr/>
        </p:nvSpPr>
        <p:spPr>
          <a:xfrm>
            <a:off x="7305675" y="3782738"/>
            <a:ext cx="1000125" cy="39013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下矢印 25"/>
          <p:cNvSpPr/>
          <p:nvPr/>
        </p:nvSpPr>
        <p:spPr>
          <a:xfrm>
            <a:off x="7336155" y="4925738"/>
            <a:ext cx="1000125" cy="39013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曲折矢印 2"/>
          <p:cNvSpPr/>
          <p:nvPr/>
        </p:nvSpPr>
        <p:spPr bwMode="auto">
          <a:xfrm rot="16200000">
            <a:off x="2202869" y="3006143"/>
            <a:ext cx="1080663" cy="5181599"/>
          </a:xfrm>
          <a:prstGeom prst="ben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0" name="曲折矢印 26"/>
          <p:cNvSpPr/>
          <p:nvPr/>
        </p:nvSpPr>
        <p:spPr bwMode="auto">
          <a:xfrm>
            <a:off x="238258" y="1049982"/>
            <a:ext cx="859021" cy="3122886"/>
          </a:xfrm>
          <a:prstGeom prst="ben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1" name="下矢印 27"/>
          <p:cNvSpPr/>
          <p:nvPr/>
        </p:nvSpPr>
        <p:spPr>
          <a:xfrm>
            <a:off x="7259955" y="2654978"/>
            <a:ext cx="1000125" cy="390130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テキスト ボックス 10"/>
          <p:cNvSpPr txBox="1"/>
          <p:nvPr/>
        </p:nvSpPr>
        <p:spPr>
          <a:xfrm rot="-1140000">
            <a:off x="3091646" y="4804900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Prove this cycle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曲折矢印 23"/>
          <p:cNvSpPr/>
          <p:nvPr/>
        </p:nvSpPr>
        <p:spPr bwMode="auto">
          <a:xfrm>
            <a:off x="255748" y="2101782"/>
            <a:ext cx="859021" cy="2118119"/>
          </a:xfrm>
          <a:prstGeom prst="ben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219200" y="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2015 CEOS Chair Vision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3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EC9DF-8AFA-4CF4-BE8A-7061D6B51C4F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295400" y="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2015 CEOS Chair Initiatives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角丸四角形 1"/>
          <p:cNvSpPr/>
          <p:nvPr/>
        </p:nvSpPr>
        <p:spPr bwMode="auto">
          <a:xfrm>
            <a:off x="0" y="929669"/>
            <a:ext cx="9004515" cy="5471131"/>
          </a:xfrm>
          <a:prstGeom prst="round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7568047" y="5908615"/>
            <a:ext cx="1639887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1" kern="1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b="1" kern="1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 b="1" kern="1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b="1" kern="1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1" kern="1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1" kern="1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1" kern="1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1" kern="1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1" kern="1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F5DCB30-6CD5-47EF-8F42-1B79D1E1B286}" type="slidenum">
              <a:rPr lang="en-US" altLang="ja-JP" sz="1200" b="0" smtClean="0">
                <a:solidFill>
                  <a:srgbClr val="002569"/>
                </a:solidFill>
                <a:latin typeface="Century Gothic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1200" b="0" dirty="0" smtClean="0">
              <a:solidFill>
                <a:srgbClr val="002569"/>
              </a:solidFill>
              <a:latin typeface="Century Gothic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7568047" y="5908615"/>
            <a:ext cx="1639887" cy="3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1" kern="1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Calibri" pitchFamily="-106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b="1" kern="1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 b="1" kern="1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b="1" kern="1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1" kern="1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1" kern="1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1" kern="1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1" kern="1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1" kern="12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F5DCB30-6CD5-47EF-8F42-1B79D1E1B286}" type="slidenum">
              <a:rPr lang="en-US" altLang="ja-JP" sz="1200" b="0" smtClean="0">
                <a:solidFill>
                  <a:srgbClr val="002569"/>
                </a:solidFill>
                <a:latin typeface="Century Gothic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1200" b="0" dirty="0" smtClean="0">
              <a:solidFill>
                <a:srgbClr val="002569"/>
              </a:solidFill>
              <a:latin typeface="Century Gothic" pitchFamily="34" charset="0"/>
            </a:endParaRPr>
          </a:p>
        </p:txBody>
      </p:sp>
      <p:sp>
        <p:nvSpPr>
          <p:cNvPr id="8" name="角丸四角形 15"/>
          <p:cNvSpPr/>
          <p:nvPr/>
        </p:nvSpPr>
        <p:spPr bwMode="auto">
          <a:xfrm>
            <a:off x="1524000" y="5148504"/>
            <a:ext cx="6137328" cy="10998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altLang="ja-JP" sz="2400" dirty="0" smtClean="0"/>
              <a:t>To Provide </a:t>
            </a:r>
          </a:p>
          <a:p>
            <a:pPr algn="ctr" defTabSz="914400" eaLnBrk="0" hangingPunct="0"/>
            <a:r>
              <a:rPr lang="en-US" altLang="ja-JP" sz="2400" dirty="0" smtClean="0"/>
              <a:t>Unequivocal Evidence </a:t>
            </a:r>
            <a:r>
              <a:rPr lang="en-US" altLang="ja-JP" sz="2400" dirty="0"/>
              <a:t>of </a:t>
            </a:r>
            <a:r>
              <a:rPr lang="en-US" altLang="ja-JP" sz="2400" dirty="0" smtClean="0"/>
              <a:t>Value </a:t>
            </a:r>
            <a:r>
              <a:rPr lang="en-US" altLang="ja-JP" sz="2400" dirty="0"/>
              <a:t>and </a:t>
            </a:r>
            <a:r>
              <a:rPr lang="en-US" altLang="ja-JP" sz="2400" dirty="0" smtClean="0"/>
              <a:t>Benefit </a:t>
            </a:r>
          </a:p>
          <a:p>
            <a:pPr algn="ctr" defTabSz="914400" eaLnBrk="0" hangingPunct="0"/>
            <a:r>
              <a:rPr lang="en-US" altLang="ja-JP" sz="2400" dirty="0" smtClean="0"/>
              <a:t>of EO Data</a:t>
            </a:r>
            <a:endParaRPr lang="en-GB" altLang="ja-JP" sz="2400" b="1" kern="0" dirty="0" smtClean="0"/>
          </a:p>
        </p:txBody>
      </p:sp>
      <p:sp>
        <p:nvSpPr>
          <p:cNvPr id="9" name="角丸四角形 16"/>
          <p:cNvSpPr/>
          <p:nvPr/>
        </p:nvSpPr>
        <p:spPr bwMode="auto">
          <a:xfrm>
            <a:off x="275091" y="1371600"/>
            <a:ext cx="2621541" cy="21204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ts val="400"/>
              </a:spcBef>
            </a:pPr>
            <a:r>
              <a:rPr lang="en-US" altLang="ja-JP" sz="2400" dirty="0" smtClean="0">
                <a:latin typeface="Arial" pitchFamily="34" charset="0"/>
                <a:ea typeface="ＭＳ Ｐゴシック" pitchFamily="50" charset="-128"/>
              </a:rPr>
              <a:t>Position </a:t>
            </a:r>
            <a:r>
              <a:rPr lang="en-US" altLang="ja-JP" sz="2400" dirty="0">
                <a:latin typeface="Arial" pitchFamily="34" charset="0"/>
                <a:ea typeface="ＭＳ Ｐゴシック" pitchFamily="50" charset="-128"/>
              </a:rPr>
              <a:t>the </a:t>
            </a:r>
            <a:endParaRPr lang="en-US" altLang="ja-JP" sz="2400" dirty="0" smtClean="0">
              <a:latin typeface="Arial" pitchFamily="34" charset="0"/>
              <a:ea typeface="ＭＳ Ｐゴシック" pitchFamily="50" charset="-128"/>
            </a:endParaRPr>
          </a:p>
          <a:p>
            <a:pPr algn="ctr" defTabSz="914400">
              <a:spcBef>
                <a:spcPts val="400"/>
              </a:spcBef>
            </a:pPr>
            <a:r>
              <a:rPr lang="en-US" altLang="ja-JP" sz="2400" dirty="0" smtClean="0">
                <a:latin typeface="Arial" pitchFamily="34" charset="0"/>
                <a:ea typeface="ＭＳ Ｐゴシック" pitchFamily="50" charset="-128"/>
              </a:rPr>
              <a:t>role </a:t>
            </a:r>
            <a:r>
              <a:rPr lang="en-US" altLang="ja-JP" sz="2400" dirty="0">
                <a:latin typeface="Arial" pitchFamily="34" charset="0"/>
                <a:ea typeface="ＭＳ Ｐゴシック" pitchFamily="50" charset="-128"/>
              </a:rPr>
              <a:t>of EO </a:t>
            </a:r>
            <a:endParaRPr lang="en-US" altLang="ja-JP" sz="2400" dirty="0" smtClean="0">
              <a:latin typeface="Arial" pitchFamily="34" charset="0"/>
              <a:ea typeface="ＭＳ Ｐゴシック" pitchFamily="50" charset="-128"/>
            </a:endParaRPr>
          </a:p>
          <a:p>
            <a:pPr algn="ctr" defTabSz="914400">
              <a:spcBef>
                <a:spcPts val="400"/>
              </a:spcBef>
            </a:pPr>
            <a:r>
              <a:rPr lang="en-US" altLang="ja-JP" sz="2400" dirty="0" smtClean="0">
                <a:latin typeface="Arial" pitchFamily="34" charset="0"/>
                <a:ea typeface="ＭＳ Ｐゴシック" pitchFamily="50" charset="-128"/>
              </a:rPr>
              <a:t>in </a:t>
            </a:r>
            <a:r>
              <a:rPr lang="en-US" altLang="ja-JP" sz="2400" dirty="0">
                <a:latin typeface="Arial" pitchFamily="34" charset="0"/>
                <a:ea typeface="ＭＳ Ｐゴシック" pitchFamily="50" charset="-128"/>
              </a:rPr>
              <a:t>WCDRR/HFA2</a:t>
            </a:r>
            <a:endParaRPr lang="en-GB" altLang="ja-JP" sz="2400" b="1" kern="0" dirty="0" smtClean="0"/>
          </a:p>
        </p:txBody>
      </p:sp>
      <p:sp>
        <p:nvSpPr>
          <p:cNvPr id="10" name="角丸四角形 17"/>
          <p:cNvSpPr/>
          <p:nvPr/>
        </p:nvSpPr>
        <p:spPr bwMode="auto">
          <a:xfrm>
            <a:off x="5890387" y="1354719"/>
            <a:ext cx="3101213" cy="2150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altLang="ja-JP" sz="2400" dirty="0" smtClean="0">
                <a:latin typeface="Arial" pitchFamily="34" charset="0"/>
                <a:ea typeface="ＭＳ Ｐゴシック" pitchFamily="50" charset="-128"/>
              </a:rPr>
              <a:t>To Promote </a:t>
            </a:r>
          </a:p>
          <a:p>
            <a:pPr algn="ctr" defTabSz="914400" eaLnBrk="0" hangingPunct="0"/>
            <a:r>
              <a:rPr lang="en-US" altLang="ja-JP" sz="2400" dirty="0" smtClean="0">
                <a:latin typeface="Arial" pitchFamily="34" charset="0"/>
                <a:ea typeface="ＭＳ Ｐゴシック" pitchFamily="50" charset="-128"/>
              </a:rPr>
              <a:t>Space-Ocean </a:t>
            </a:r>
          </a:p>
          <a:p>
            <a:pPr algn="ctr" defTabSz="914400" eaLnBrk="0" hangingPunct="0"/>
            <a:r>
              <a:rPr lang="en-US" altLang="ja-JP" sz="2400" dirty="0" smtClean="0">
                <a:latin typeface="Arial" pitchFamily="34" charset="0"/>
                <a:ea typeface="ＭＳ Ｐゴシック" pitchFamily="50" charset="-128"/>
              </a:rPr>
              <a:t>Alliance </a:t>
            </a:r>
            <a:endParaRPr lang="en-US" altLang="ja-JP" sz="2000" dirty="0" smtClean="0">
              <a:latin typeface="Arial" pitchFamily="34" charset="0"/>
              <a:ea typeface="ＭＳ Ｐゴシック" pitchFamily="50" charset="-128"/>
            </a:endParaRPr>
          </a:p>
          <a:p>
            <a:pPr algn="ctr" defTabSz="914400" eaLnBrk="0" hangingPunct="0"/>
            <a:r>
              <a:rPr lang="en-US" altLang="ja-JP" sz="2000" b="1" dirty="0" smtClean="0">
                <a:latin typeface="Arial" pitchFamily="34" charset="0"/>
                <a:ea typeface="ＭＳ Ｐゴシック" pitchFamily="50" charset="-128"/>
              </a:rPr>
              <a:t>and ocean </a:t>
            </a:r>
          </a:p>
          <a:p>
            <a:pPr algn="ctr" defTabSz="914400" eaLnBrk="0" hangingPunct="0"/>
            <a:r>
              <a:rPr lang="en-US" altLang="ja-JP" sz="2000" b="1" dirty="0" smtClean="0">
                <a:latin typeface="Arial" pitchFamily="34" charset="0"/>
                <a:ea typeface="ＭＳ Ｐゴシック" pitchFamily="50" charset="-128"/>
              </a:rPr>
              <a:t>information service</a:t>
            </a:r>
          </a:p>
          <a:p>
            <a:pPr algn="ctr" defTabSz="914400" eaLnBrk="0" hangingPunct="0"/>
            <a:r>
              <a:rPr lang="en-US" altLang="ja-JP" sz="2000" b="1" kern="0" dirty="0" smtClean="0">
                <a:latin typeface="Arial" pitchFamily="34" charset="0"/>
                <a:ea typeface="ＭＳ Ｐゴシック" pitchFamily="50" charset="-128"/>
              </a:rPr>
              <a:t>With CSIRO (next chair)</a:t>
            </a:r>
            <a:endParaRPr lang="en-GB" altLang="ja-JP" sz="2000" b="1" kern="0" dirty="0" smtClean="0"/>
          </a:p>
        </p:txBody>
      </p:sp>
      <p:sp>
        <p:nvSpPr>
          <p:cNvPr id="11" name="円/楕円 18"/>
          <p:cNvSpPr/>
          <p:nvPr/>
        </p:nvSpPr>
        <p:spPr bwMode="auto">
          <a:xfrm>
            <a:off x="3308625" y="2438339"/>
            <a:ext cx="2207217" cy="210053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400" b="1" dirty="0" smtClean="0">
                <a:solidFill>
                  <a:srgbClr val="000000"/>
                </a:solidFill>
                <a:latin typeface="Tahoma" pitchFamily="34" charset="0"/>
              </a:rPr>
              <a:t>Maximize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400" b="1" dirty="0" smtClean="0">
                <a:solidFill>
                  <a:srgbClr val="000000"/>
                </a:solidFill>
                <a:latin typeface="Tahoma" pitchFamily="34" charset="0"/>
              </a:rPr>
              <a:t>CEOS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400" b="1" dirty="0">
                <a:solidFill>
                  <a:srgbClr val="000000"/>
                </a:solidFill>
                <a:latin typeface="Tahoma" pitchFamily="34" charset="0"/>
              </a:rPr>
              <a:t>Outcomes</a:t>
            </a:r>
            <a:endParaRPr lang="en-US" altLang="ja-JP" sz="2400" b="1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66369" y="951389"/>
            <a:ext cx="2376831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n"/>
            </a:pPr>
            <a:r>
              <a:rPr lang="en-US" altLang="ja-JP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</a:rPr>
              <a:t>  Disaster</a:t>
            </a:r>
            <a:endParaRPr lang="en-US" altLang="ja-JP" sz="2400" dirty="0">
              <a:solidFill>
                <a:schemeClr val="accent4">
                  <a:lumMod val="75000"/>
                  <a:lumOff val="25000"/>
                </a:schemeClr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090414" y="838200"/>
            <a:ext cx="2376831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n"/>
            </a:pPr>
            <a:r>
              <a:rPr lang="en-US" altLang="ja-JP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</a:rPr>
              <a:t>  Ocean</a:t>
            </a:r>
            <a:endParaRPr lang="en-US" altLang="ja-JP" sz="2400" dirty="0">
              <a:solidFill>
                <a:schemeClr val="accent4">
                  <a:lumMod val="75000"/>
                  <a:lumOff val="25000"/>
                </a:schemeClr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933203" y="4267200"/>
            <a:ext cx="6639076" cy="7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marL="0" lvl="2" algn="l" eaLnBrk="1" hangingPunct="1">
              <a:buFont typeface="Wingdings" panose="05000000000000000000" pitchFamily="2" charset="2"/>
              <a:buChar char="n"/>
            </a:pPr>
            <a:r>
              <a:rPr lang="en-US" altLang="ja-JP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</a:rPr>
              <a:t>  </a:t>
            </a:r>
            <a:r>
              <a:rPr lang="en-US" altLang="ja-JP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</a:rPr>
              <a:t>Report on </a:t>
            </a:r>
            <a:endParaRPr lang="en-US" altLang="ja-JP" sz="2400" dirty="0" smtClean="0">
              <a:solidFill>
                <a:schemeClr val="accent4">
                  <a:lumMod val="75000"/>
                  <a:lumOff val="25000"/>
                </a:schemeClr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2" algn="l" eaLnBrk="1" hangingPunct="1"/>
            <a:r>
              <a:rPr lang="ja-JP" alt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</a:rPr>
              <a:t>　　</a:t>
            </a:r>
            <a:r>
              <a:rPr lang="en-US" altLang="ja-JP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50" charset="-128"/>
              </a:rPr>
              <a:t>Data Applications  </a:t>
            </a:r>
            <a:endParaRPr lang="en-US" altLang="ja-JP" sz="2400" dirty="0">
              <a:solidFill>
                <a:schemeClr val="accent4">
                  <a:lumMod val="75000"/>
                  <a:lumOff val="25000"/>
                </a:schemeClr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16062" y="2546453"/>
            <a:ext cx="833292" cy="365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defTabSz="914400">
              <a:spcBef>
                <a:spcPts val="400"/>
              </a:spcBef>
              <a:buNone/>
            </a:pPr>
            <a:r>
              <a:rPr lang="en-GB" altLang="ja-JP" sz="2000" kern="0" dirty="0" smtClean="0">
                <a:solidFill>
                  <a:srgbClr val="FF0000"/>
                </a:solidFill>
              </a:rPr>
              <a:t>Goal </a:t>
            </a:r>
          </a:p>
        </p:txBody>
      </p:sp>
      <p:sp>
        <p:nvSpPr>
          <p:cNvPr id="16" name="下矢印 2"/>
          <p:cNvSpPr/>
          <p:nvPr/>
        </p:nvSpPr>
        <p:spPr bwMode="auto">
          <a:xfrm rot="2700000">
            <a:off x="5240404" y="2686859"/>
            <a:ext cx="833292" cy="488143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7" name="下矢印 20"/>
          <p:cNvSpPr/>
          <p:nvPr/>
        </p:nvSpPr>
        <p:spPr bwMode="auto">
          <a:xfrm rot="-2700000">
            <a:off x="2773642" y="2622287"/>
            <a:ext cx="833292" cy="488143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8" name="右矢印 3"/>
          <p:cNvSpPr/>
          <p:nvPr/>
        </p:nvSpPr>
        <p:spPr bwMode="auto">
          <a:xfrm rot="16200000">
            <a:off x="4217993" y="4445872"/>
            <a:ext cx="507477" cy="65093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EC9DF-8AFA-4CF4-BE8A-7061D6B51C4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295400" y="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Thank You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419975" cy="471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762000"/>
            <a:ext cx="4495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Please visit the new CEOS website: http://www.ceos.org</a:t>
            </a:r>
          </a:p>
        </p:txBody>
      </p:sp>
    </p:spTree>
    <p:extLst>
      <p:ext uri="{BB962C8B-B14F-4D97-AF65-F5344CB8AC3E}">
        <p14:creationId xmlns:p14="http://schemas.microsoft.com/office/powerpoint/2010/main" val="39355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EC9DF-8AFA-4CF4-BE8A-7061D6B51C4F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4419600"/>
          </a:xfrm>
        </p:spPr>
        <p:txBody>
          <a:bodyPr/>
          <a:lstStyle/>
          <a:p>
            <a:pPr marL="225425" indent="-225425">
              <a:lnSpc>
                <a:spcPct val="80000"/>
              </a:lnSpc>
            </a:pPr>
            <a:r>
              <a:rPr lang="en-US" sz="2400" b="0" dirty="0" smtClean="0">
                <a:solidFill>
                  <a:schemeClr val="bg1"/>
                </a:solidFill>
              </a:rPr>
              <a:t>29</a:t>
            </a:r>
            <a:r>
              <a:rPr lang="en-US" sz="2400" b="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b="0" dirty="0" smtClean="0">
                <a:solidFill>
                  <a:schemeClr val="bg1"/>
                </a:solidFill>
              </a:rPr>
              <a:t> – 30</a:t>
            </a:r>
            <a:r>
              <a:rPr lang="en-US" sz="2400" b="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b="0" dirty="0" smtClean="0">
                <a:solidFill>
                  <a:schemeClr val="bg1"/>
                </a:solidFill>
              </a:rPr>
              <a:t> October 2014 in </a:t>
            </a:r>
            <a:r>
              <a:rPr lang="en-US" sz="2400" b="0" dirty="0" err="1">
                <a:solidFill>
                  <a:schemeClr val="bg1"/>
                </a:solidFill>
              </a:rPr>
              <a:t>Tromsø</a:t>
            </a:r>
            <a:r>
              <a:rPr lang="en-US" sz="2400" b="0" dirty="0">
                <a:solidFill>
                  <a:schemeClr val="bg1"/>
                </a:solidFill>
              </a:rPr>
              <a:t>, </a:t>
            </a:r>
            <a:r>
              <a:rPr lang="en-US" sz="2400" b="0" dirty="0" smtClean="0">
                <a:solidFill>
                  <a:schemeClr val="bg1"/>
                </a:solidFill>
              </a:rPr>
              <a:t>Norway.</a:t>
            </a:r>
          </a:p>
          <a:p>
            <a:pPr marL="225425" indent="-225425">
              <a:lnSpc>
                <a:spcPct val="80000"/>
              </a:lnSpc>
            </a:pPr>
            <a:r>
              <a:rPr lang="en-US" sz="2400" b="0" dirty="0" smtClean="0">
                <a:solidFill>
                  <a:schemeClr val="bg1"/>
                </a:solidFill>
              </a:rPr>
              <a:t>Chaired by 2014 CEOS Chair EUMETSAT.</a:t>
            </a:r>
          </a:p>
          <a:p>
            <a:pPr marL="225425" indent="-225425">
              <a:lnSpc>
                <a:spcPct val="80000"/>
              </a:lnSpc>
            </a:pPr>
            <a:r>
              <a:rPr lang="en-US" sz="2400" b="0" dirty="0" smtClean="0">
                <a:solidFill>
                  <a:schemeClr val="bg1"/>
                </a:solidFill>
              </a:rPr>
              <a:t>Kindly hosted by Met Norway and the </a:t>
            </a:r>
            <a:r>
              <a:rPr lang="en-US" sz="2400" b="0" dirty="0" err="1" smtClean="0">
                <a:solidFill>
                  <a:schemeClr val="bg1"/>
                </a:solidFill>
              </a:rPr>
              <a:t>Norweigan</a:t>
            </a:r>
            <a:r>
              <a:rPr lang="en-US" sz="2400" b="0" dirty="0" smtClean="0">
                <a:solidFill>
                  <a:schemeClr val="bg1"/>
                </a:solidFill>
              </a:rPr>
              <a:t> Space Centre.</a:t>
            </a:r>
          </a:p>
          <a:p>
            <a:pPr marL="225425" indent="-225425">
              <a:lnSpc>
                <a:spcPct val="80000"/>
              </a:lnSpc>
            </a:pPr>
            <a:r>
              <a:rPr lang="en-US" altLang="ja-JP" sz="2400" b="0" dirty="0" smtClean="0">
                <a:solidFill>
                  <a:schemeClr val="bg1"/>
                </a:solidFill>
                <a:ea typeface="ＭＳ Ｐゴシック" charset="-128"/>
              </a:rPr>
              <a:t>Representatives from 22 CEOS Agencies.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295400" y="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28</a:t>
            </a:r>
            <a:r>
              <a:rPr lang="en-US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CEOS Plenary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90800"/>
            <a:ext cx="4004411" cy="2667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4257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CCFF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CCFF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CCFF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CCFF66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CCFF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CCFF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CCFF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CCFF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CCFF66"/>
                </a:solidFill>
                <a:latin typeface="+mn-lt"/>
              </a:defRPr>
            </a:lvl9pPr>
          </a:lstStyle>
          <a:p>
            <a:pPr marL="225425" indent="-225425">
              <a:lnSpc>
                <a:spcPct val="80000"/>
              </a:lnSpc>
            </a:pPr>
            <a:r>
              <a:rPr lang="en-US" altLang="ja-JP" sz="2400" b="0" kern="0" dirty="0" smtClean="0">
                <a:solidFill>
                  <a:schemeClr val="bg1"/>
                </a:solidFill>
                <a:ea typeface="ＭＳ Ｐゴシック" charset="-128"/>
              </a:rPr>
              <a:t>Topics:</a:t>
            </a:r>
          </a:p>
          <a:p>
            <a:pPr marL="625475" lvl="1" indent="-225425">
              <a:lnSpc>
                <a:spcPct val="80000"/>
              </a:lnSpc>
            </a:pPr>
            <a:r>
              <a:rPr lang="en-AU" altLang="ja-JP" sz="2000" b="0" kern="0" dirty="0" smtClean="0">
                <a:solidFill>
                  <a:schemeClr val="bg1"/>
                </a:solidFill>
                <a:ea typeface="ＭＳ Ｐゴシック" charset="-128"/>
              </a:rPr>
              <a:t>Advancement of the CEOS Virtual Constellations and Working Groups.</a:t>
            </a:r>
          </a:p>
          <a:p>
            <a:pPr marL="625475" lvl="1" indent="-225425">
              <a:lnSpc>
                <a:spcPct val="80000"/>
              </a:lnSpc>
            </a:pPr>
            <a:r>
              <a:rPr lang="en-AU" altLang="ja-JP" sz="2000" b="0" kern="0" dirty="0" smtClean="0">
                <a:solidFill>
                  <a:schemeClr val="bg1"/>
                </a:solidFill>
                <a:ea typeface="ＭＳ Ｐゴシック" charset="-128"/>
              </a:rPr>
              <a:t>Outreach to key stakeholders.</a:t>
            </a:r>
          </a:p>
          <a:p>
            <a:pPr marL="625475" lvl="1" indent="-225425">
              <a:lnSpc>
                <a:spcPct val="80000"/>
              </a:lnSpc>
            </a:pPr>
            <a:r>
              <a:rPr lang="en-AU" altLang="ja-JP" sz="2000" b="0" kern="0" dirty="0" smtClean="0">
                <a:solidFill>
                  <a:schemeClr val="bg1"/>
                </a:solidFill>
                <a:ea typeface="ＭＳ Ｐゴシック" charset="-128"/>
              </a:rPr>
              <a:t>Support to key stakeholder initiatives.</a:t>
            </a:r>
          </a:p>
          <a:p>
            <a:pPr marL="625475" lvl="1" indent="-225425">
              <a:lnSpc>
                <a:spcPct val="80000"/>
              </a:lnSpc>
            </a:pPr>
            <a:r>
              <a:rPr lang="en-AU" altLang="ja-JP" sz="2000" b="0" kern="0" dirty="0" smtClean="0">
                <a:solidFill>
                  <a:schemeClr val="bg1"/>
                </a:solidFill>
                <a:ea typeface="ＭＳ Ｐゴシック" charset="-128"/>
              </a:rPr>
              <a:t>Addressing organisational issues.</a:t>
            </a:r>
          </a:p>
          <a:p>
            <a:pPr marL="225425" indent="-225425">
              <a:lnSpc>
                <a:spcPct val="80000"/>
              </a:lnSpc>
            </a:pPr>
            <a:r>
              <a:rPr lang="en-AU" altLang="ja-JP" sz="2400" b="0" kern="0" dirty="0" smtClean="0">
                <a:solidFill>
                  <a:schemeClr val="bg1"/>
                </a:solidFill>
                <a:ea typeface="ＭＳ Ｐゴシック" charset="-128"/>
              </a:rPr>
              <a:t>Over 90% of deliverables identified for delivery in 2014 were complete or on-track.</a:t>
            </a:r>
          </a:p>
          <a:p>
            <a:pPr marL="225425" indent="-225425">
              <a:lnSpc>
                <a:spcPct val="80000"/>
              </a:lnSpc>
            </a:pPr>
            <a:endParaRPr lang="en-US" altLang="ja-JP" sz="2400" b="0" kern="0" dirty="0">
              <a:solidFill>
                <a:schemeClr val="bg1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EC9DF-8AFA-4CF4-BE8A-7061D6B51C4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068" y="1524000"/>
            <a:ext cx="9144000" cy="4419600"/>
          </a:xfrm>
        </p:spPr>
        <p:txBody>
          <a:bodyPr/>
          <a:lstStyle/>
          <a:p>
            <a:pPr marL="225425" indent="-225425">
              <a:lnSpc>
                <a:spcPct val="80000"/>
              </a:lnSpc>
            </a:pPr>
            <a:r>
              <a:rPr lang="en-US" altLang="ja-JP" sz="2000" b="0" dirty="0" smtClean="0">
                <a:solidFill>
                  <a:schemeClr val="bg1"/>
                </a:solidFill>
                <a:ea typeface="ＭＳ Ｐゴシック" charset="-128"/>
              </a:rPr>
              <a:t>Data accessibility is increasing through the development and application of interoperability standards by CEOS agencies, coordinated through WGISS.</a:t>
            </a:r>
          </a:p>
          <a:p>
            <a:pPr marL="225425" indent="-225425">
              <a:lnSpc>
                <a:spcPct val="80000"/>
              </a:lnSpc>
            </a:pPr>
            <a:r>
              <a:rPr lang="en-US" altLang="ja-JP" sz="2000" b="0" dirty="0" smtClean="0">
                <a:solidFill>
                  <a:schemeClr val="bg1"/>
                </a:solidFill>
                <a:ea typeface="ＭＳ Ｐゴシック" charset="-128"/>
              </a:rPr>
              <a:t>Collaboration between WGISS and </a:t>
            </a:r>
            <a:r>
              <a:rPr lang="en-US" altLang="ja-JP" sz="2000" b="0" dirty="0" err="1" smtClean="0">
                <a:solidFill>
                  <a:schemeClr val="bg1"/>
                </a:solidFill>
                <a:ea typeface="ＭＳ Ｐゴシック" charset="-128"/>
              </a:rPr>
              <a:t>WGDisasters</a:t>
            </a:r>
            <a:r>
              <a:rPr lang="en-US" altLang="ja-JP" sz="2000" b="0" dirty="0" smtClean="0">
                <a:solidFill>
                  <a:schemeClr val="bg1"/>
                </a:solidFill>
                <a:ea typeface="ＭＳ Ｐゴシック" charset="-128"/>
              </a:rPr>
              <a:t> has delivered a Recovery Observatory system ready to be activated should a major disaster strike.</a:t>
            </a:r>
          </a:p>
          <a:p>
            <a:pPr marL="225425" indent="-225425">
              <a:lnSpc>
                <a:spcPct val="80000"/>
              </a:lnSpc>
            </a:pPr>
            <a:r>
              <a:rPr lang="en-US" altLang="ja-JP" sz="2000" b="0" dirty="0" smtClean="0">
                <a:solidFill>
                  <a:schemeClr val="bg1"/>
                </a:solidFill>
                <a:ea typeface="ＭＳ Ｐゴシック" charset="-128"/>
              </a:rPr>
              <a:t>WGCV continues to drive increased confidence in, and utility of, EOS data. A specialist session will be convened at the 2015 </a:t>
            </a:r>
            <a:r>
              <a:rPr lang="en-AU" altLang="ja-JP" sz="2000" b="0" dirty="0" smtClean="0">
                <a:solidFill>
                  <a:schemeClr val="bg1"/>
                </a:solidFill>
                <a:ea typeface="ＭＳ Ｐゴシック" charset="-128"/>
              </a:rPr>
              <a:t>International </a:t>
            </a:r>
            <a:r>
              <a:rPr lang="en-AU" altLang="ja-JP" sz="2000" b="0" dirty="0">
                <a:solidFill>
                  <a:schemeClr val="bg1"/>
                </a:solidFill>
                <a:ea typeface="ＭＳ Ｐゴシック" charset="-128"/>
              </a:rPr>
              <a:t>Symposium on Remote Sensing of Environment </a:t>
            </a:r>
            <a:r>
              <a:rPr lang="en-AU" altLang="ja-JP" sz="2000" b="0" dirty="0" smtClean="0">
                <a:solidFill>
                  <a:schemeClr val="bg1"/>
                </a:solidFill>
                <a:ea typeface="ＭＳ Ｐゴシック" charset="-128"/>
              </a:rPr>
              <a:t>in Berlin.</a:t>
            </a:r>
            <a:endParaRPr lang="en-US" altLang="ja-JP" sz="2000" b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25425" indent="-225425">
              <a:lnSpc>
                <a:spcPct val="80000"/>
              </a:lnSpc>
            </a:pPr>
            <a:r>
              <a:rPr lang="en-US" altLang="ja-JP" sz="2000" b="0" dirty="0" smtClean="0">
                <a:solidFill>
                  <a:schemeClr val="bg1"/>
                </a:solidFill>
                <a:ea typeface="ＭＳ Ｐゴシック" charset="-128"/>
              </a:rPr>
              <a:t>CEOS capacity development activities will become more cross-cutting and integrated.  Increased availability of Shuttle Radar Topography Mission data will be harnessed to develop capacity, across domains.</a:t>
            </a:r>
          </a:p>
          <a:p>
            <a:pPr marL="225425" indent="-225425">
              <a:lnSpc>
                <a:spcPct val="80000"/>
              </a:lnSpc>
            </a:pPr>
            <a:r>
              <a:rPr lang="en-US" altLang="ja-JP" sz="2000" b="0" dirty="0" smtClean="0">
                <a:solidFill>
                  <a:schemeClr val="bg1"/>
                </a:solidFill>
                <a:ea typeface="ＭＳ Ｐゴシック" charset="-128"/>
              </a:rPr>
              <a:t>The Joint CEOS-CGMS Working Group on climate has met and work is progressing, including on ECV inventories and gap analysis.</a:t>
            </a:r>
          </a:p>
          <a:p>
            <a:pPr marL="225425" indent="-225425">
              <a:lnSpc>
                <a:spcPct val="80000"/>
              </a:lnSpc>
            </a:pPr>
            <a:r>
              <a:rPr lang="en-US" altLang="ja-JP" sz="2000" b="0" dirty="0">
                <a:solidFill>
                  <a:schemeClr val="bg1"/>
                </a:solidFill>
                <a:ea typeface="ＭＳ Ｐゴシック" charset="-128"/>
              </a:rPr>
              <a:t>The increasing importance of coordinating land surface imaging across domains </a:t>
            </a:r>
            <a:r>
              <a:rPr lang="en-US" altLang="ja-JP" sz="2000" b="0" dirty="0" smtClean="0">
                <a:solidFill>
                  <a:schemeClr val="bg1"/>
                </a:solidFill>
                <a:ea typeface="ＭＳ Ｐゴシック" charset="-128"/>
              </a:rPr>
              <a:t>is to drive </a:t>
            </a:r>
            <a:r>
              <a:rPr lang="en-US" altLang="ja-JP" sz="2000" b="0" dirty="0">
                <a:solidFill>
                  <a:schemeClr val="bg1"/>
                </a:solidFill>
                <a:ea typeface="ＭＳ Ｐゴシック" charset="-128"/>
              </a:rPr>
              <a:t>a refocused Land Surface Imaging Virtual Constellation</a:t>
            </a:r>
            <a:r>
              <a:rPr lang="en-US" altLang="ja-JP" sz="2000" b="0" dirty="0" smtClean="0">
                <a:solidFill>
                  <a:schemeClr val="bg1"/>
                </a:solidFill>
                <a:ea typeface="ＭＳ Ｐゴシック" charset="-128"/>
              </a:rPr>
              <a:t>.</a:t>
            </a:r>
          </a:p>
          <a:p>
            <a:pPr marL="225425" indent="-225425">
              <a:lnSpc>
                <a:spcPct val="80000"/>
              </a:lnSpc>
            </a:pPr>
            <a:endParaRPr lang="en-US" altLang="ja-JP" sz="2000" b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25425" indent="-225425">
              <a:lnSpc>
                <a:spcPct val="80000"/>
              </a:lnSpc>
            </a:pPr>
            <a:endParaRPr lang="en-US" altLang="ja-JP" sz="2000" b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25425" indent="-225425">
              <a:lnSpc>
                <a:spcPct val="80000"/>
              </a:lnSpc>
            </a:pPr>
            <a:endParaRPr lang="en-US" altLang="ja-JP" sz="2000" b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25425" indent="-225425">
              <a:lnSpc>
                <a:spcPct val="80000"/>
              </a:lnSpc>
            </a:pPr>
            <a:endParaRPr lang="en-US" altLang="ja-JP" sz="2000" b="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762000" y="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Select Plenary outcomes (1 of 4)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90600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1" indent="-225425" algn="ctr">
              <a:lnSpc>
                <a:spcPct val="80000"/>
              </a:lnSpc>
            </a:pPr>
            <a:r>
              <a:rPr lang="en-AU" altLang="ja-JP" sz="2000" b="1" i="1" kern="0" dirty="0">
                <a:solidFill>
                  <a:schemeClr val="bg1"/>
                </a:solidFill>
                <a:ea typeface="ＭＳ Ｐゴシック" charset="-128"/>
              </a:rPr>
              <a:t>Advancement of </a:t>
            </a:r>
            <a:r>
              <a:rPr lang="en-AU" altLang="ja-JP" sz="2000" b="1" i="1" kern="0" dirty="0" smtClean="0">
                <a:solidFill>
                  <a:schemeClr val="bg1"/>
                </a:solidFill>
                <a:ea typeface="ＭＳ Ｐゴシック" charset="-128"/>
              </a:rPr>
              <a:t>CEOS </a:t>
            </a:r>
            <a:r>
              <a:rPr lang="en-AU" altLang="ja-JP" sz="2000" b="1" i="1" kern="0" dirty="0">
                <a:solidFill>
                  <a:schemeClr val="bg1"/>
                </a:solidFill>
                <a:ea typeface="ＭＳ Ｐゴシック" charset="-128"/>
              </a:rPr>
              <a:t>Virtual Constellations and Working </a:t>
            </a:r>
            <a:r>
              <a:rPr lang="en-AU" altLang="ja-JP" sz="2000" b="1" i="1" kern="0" dirty="0" smtClean="0">
                <a:solidFill>
                  <a:schemeClr val="bg1"/>
                </a:solidFill>
                <a:ea typeface="ＭＳ Ｐゴシック" charset="-128"/>
              </a:rPr>
              <a:t>Groups</a:t>
            </a:r>
            <a:endParaRPr lang="en-AU" altLang="ja-JP" sz="2000" b="1" i="1" kern="0" dirty="0">
              <a:solidFill>
                <a:schemeClr val="bg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75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EC9DF-8AFA-4CF4-BE8A-7061D6B51C4F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81332"/>
            <a:ext cx="9144000" cy="4419600"/>
          </a:xfrm>
        </p:spPr>
        <p:txBody>
          <a:bodyPr/>
          <a:lstStyle/>
          <a:p>
            <a:pPr marL="225425" indent="-225425">
              <a:lnSpc>
                <a:spcPct val="80000"/>
              </a:lnSpc>
            </a:pPr>
            <a:r>
              <a:rPr lang="en-US" sz="2000" b="0" dirty="0" smtClean="0">
                <a:solidFill>
                  <a:schemeClr val="bg1"/>
                </a:solidFill>
              </a:rPr>
              <a:t>The </a:t>
            </a:r>
            <a:r>
              <a:rPr lang="en-US" sz="2000" b="0" dirty="0">
                <a:solidFill>
                  <a:schemeClr val="bg1"/>
                </a:solidFill>
              </a:rPr>
              <a:t>importance and health of CEOS partnerships with key groups such as GEO and GCOS was affirmed, and the mutual benefits of the relationships were highlighted.</a:t>
            </a:r>
            <a:endParaRPr lang="en-AU" altLang="ja-JP" sz="2000" b="0" dirty="0">
              <a:solidFill>
                <a:schemeClr val="bg1"/>
              </a:solidFill>
              <a:ea typeface="ＭＳ Ｐゴシック" charset="-128"/>
            </a:endParaRPr>
          </a:p>
          <a:p>
            <a:pPr marL="225425" indent="-225425">
              <a:lnSpc>
                <a:spcPct val="80000"/>
              </a:lnSpc>
            </a:pPr>
            <a:r>
              <a:rPr lang="en-AU" altLang="ja-JP" sz="2000" b="0" dirty="0" smtClean="0">
                <a:solidFill>
                  <a:schemeClr val="bg1"/>
                </a:solidFill>
                <a:ea typeface="ＭＳ Ｐゴシック" charset="-128"/>
              </a:rPr>
              <a:t>CEOS agreed on the importance of strong representation at forthcoming major international events, such as </a:t>
            </a:r>
            <a:r>
              <a:rPr lang="en-AU" altLang="ja-JP" sz="2000" b="0" dirty="0" smtClean="0">
                <a:solidFill>
                  <a:schemeClr val="bg1"/>
                </a:solidFill>
                <a:ea typeface="ＭＳ Ｐゴシック" charset="-128"/>
              </a:rPr>
              <a:t>WCDRR, COP-21 and GEO Ministerial, </a:t>
            </a:r>
            <a:r>
              <a:rPr lang="en-AU" altLang="ja-JP" sz="2000" b="0" dirty="0" smtClean="0">
                <a:solidFill>
                  <a:schemeClr val="bg1"/>
                </a:solidFill>
                <a:ea typeface="ＭＳ Ｐゴシック" charset="-128"/>
              </a:rPr>
              <a:t>to ensure the importance of EOS is understood.  </a:t>
            </a:r>
          </a:p>
          <a:p>
            <a:pPr marL="225425" indent="-225425">
              <a:lnSpc>
                <a:spcPct val="80000"/>
              </a:lnSpc>
            </a:pPr>
            <a:r>
              <a:rPr lang="en-AU" altLang="ja-JP" sz="2000" b="0" dirty="0" smtClean="0">
                <a:solidFill>
                  <a:schemeClr val="bg1"/>
                </a:solidFill>
                <a:ea typeface="ＭＳ Ｐゴシック" charset="-128"/>
              </a:rPr>
              <a:t>CEOS </a:t>
            </a:r>
            <a:r>
              <a:rPr lang="en-AU" altLang="ja-JP" sz="2000" b="0" dirty="0">
                <a:solidFill>
                  <a:schemeClr val="bg1"/>
                </a:solidFill>
                <a:ea typeface="ＭＳ Ｐゴシック" charset="-128"/>
              </a:rPr>
              <a:t>agreed </a:t>
            </a:r>
            <a:r>
              <a:rPr lang="en-AU" altLang="ja-JP" sz="2000" b="0" dirty="0" smtClean="0">
                <a:solidFill>
                  <a:schemeClr val="bg1"/>
                </a:solidFill>
                <a:ea typeface="ＭＳ Ｐゴシック" charset="-128"/>
              </a:rPr>
              <a:t>key messages to input into discussions on GEO’s future (</a:t>
            </a:r>
            <a:r>
              <a:rPr lang="en-AU" altLang="ja-JP" sz="2000" b="0" dirty="0" err="1" smtClean="0">
                <a:solidFill>
                  <a:schemeClr val="bg1"/>
                </a:solidFill>
                <a:ea typeface="ＭＳ Ｐゴシック" charset="-128"/>
              </a:rPr>
              <a:t>i.a</a:t>
            </a:r>
            <a:r>
              <a:rPr lang="en-AU" altLang="ja-JP" sz="2000" b="0" dirty="0" smtClean="0">
                <a:solidFill>
                  <a:schemeClr val="bg1"/>
                </a:solidFill>
                <a:ea typeface="ＭＳ Ｐゴシック" charset="-128"/>
              </a:rPr>
              <a:t>.):</a:t>
            </a:r>
            <a:endParaRPr lang="en-AU" altLang="ja-JP" sz="2000" b="0" dirty="0">
              <a:solidFill>
                <a:schemeClr val="bg1"/>
              </a:solidFill>
              <a:ea typeface="ＭＳ Ｐゴシック" charset="-128"/>
            </a:endParaRPr>
          </a:p>
          <a:p>
            <a:pPr marL="625475" lvl="1" indent="-225425">
              <a:lnSpc>
                <a:spcPct val="80000"/>
              </a:lnSpc>
            </a:pPr>
            <a:r>
              <a:rPr lang="en-AU" altLang="ja-JP" sz="1600" b="0" dirty="0">
                <a:solidFill>
                  <a:schemeClr val="bg1"/>
                </a:solidFill>
                <a:ea typeface="ＭＳ Ｐゴシック" charset="-128"/>
              </a:rPr>
              <a:t>There is a need for a formalised level of CEOS participation in the GEO Governance framework that reflects its unique role and the scale of its contributions.</a:t>
            </a:r>
          </a:p>
          <a:p>
            <a:pPr marL="625475" lvl="1" indent="-225425">
              <a:lnSpc>
                <a:spcPct val="80000"/>
              </a:lnSpc>
            </a:pPr>
            <a:r>
              <a:rPr lang="en-AU" altLang="ja-JP" sz="1600" b="0" dirty="0">
                <a:solidFill>
                  <a:schemeClr val="bg1"/>
                </a:solidFill>
                <a:ea typeface="ＭＳ Ｐゴシック" charset="-128"/>
              </a:rPr>
              <a:t>Any revised SBA structure must accurately reflect the full range of global community needs, and provide a vehicle for the structured and coherent collection of GEOSS requirements</a:t>
            </a:r>
            <a:r>
              <a:rPr lang="en-AU" altLang="ja-JP" sz="1600" b="0" dirty="0" smtClean="0">
                <a:solidFill>
                  <a:schemeClr val="bg1"/>
                </a:solidFill>
                <a:ea typeface="ＭＳ Ｐゴシック" charset="-128"/>
              </a:rPr>
              <a:t>.</a:t>
            </a:r>
          </a:p>
          <a:p>
            <a:pPr marL="225425" indent="-225425">
              <a:lnSpc>
                <a:spcPct val="80000"/>
              </a:lnSpc>
            </a:pPr>
            <a:r>
              <a:rPr lang="en-AU" sz="2000" b="0" dirty="0" smtClean="0">
                <a:solidFill>
                  <a:schemeClr val="bg1"/>
                </a:solidFill>
              </a:rPr>
              <a:t>CEOS </a:t>
            </a:r>
            <a:r>
              <a:rPr lang="en-AU" sz="2000" b="0" dirty="0">
                <a:solidFill>
                  <a:schemeClr val="bg1"/>
                </a:solidFill>
              </a:rPr>
              <a:t>agreed that the outcomes of the </a:t>
            </a:r>
            <a:r>
              <a:rPr lang="en-AU" sz="2000" b="0" i="1" dirty="0">
                <a:solidFill>
                  <a:schemeClr val="bg1"/>
                </a:solidFill>
              </a:rPr>
              <a:t>2014 Climate Symposium </a:t>
            </a:r>
            <a:r>
              <a:rPr lang="en-AU" sz="2000" b="0" dirty="0">
                <a:solidFill>
                  <a:schemeClr val="bg1"/>
                </a:solidFill>
              </a:rPr>
              <a:t>in Darmstadt will </a:t>
            </a:r>
            <a:r>
              <a:rPr lang="en-AU" sz="2000" b="0" dirty="0" smtClean="0">
                <a:solidFill>
                  <a:schemeClr val="bg1"/>
                </a:solidFill>
              </a:rPr>
              <a:t>be fed </a:t>
            </a:r>
            <a:r>
              <a:rPr lang="en-AU" sz="2000" b="0" dirty="0">
                <a:solidFill>
                  <a:schemeClr val="bg1"/>
                </a:solidFill>
              </a:rPr>
              <a:t>into the Scientific Conference preceding COP 21.</a:t>
            </a:r>
            <a:endParaRPr lang="en-US" altLang="ja-JP" sz="2000" b="0" dirty="0">
              <a:solidFill>
                <a:schemeClr val="bg1"/>
              </a:solidFill>
              <a:ea typeface="ＭＳ Ｐゴシック" charset="-128"/>
            </a:endParaRPr>
          </a:p>
          <a:p>
            <a:pPr marL="225425" indent="-225425">
              <a:lnSpc>
                <a:spcPct val="80000"/>
              </a:lnSpc>
            </a:pPr>
            <a:r>
              <a:rPr lang="en-AU" altLang="ja-JP" sz="2000" b="0" dirty="0" smtClean="0">
                <a:solidFill>
                  <a:schemeClr val="bg1"/>
                </a:solidFill>
                <a:ea typeface="ＭＳ Ｐゴシック" charset="-128"/>
              </a:rPr>
              <a:t>CEOS agreed to develop a special Data Applications Report to communicate the value of EOS to policy makers, industry and other stakeholders.</a:t>
            </a:r>
          </a:p>
          <a:p>
            <a:pPr marL="225425" indent="-225425">
              <a:lnSpc>
                <a:spcPct val="80000"/>
              </a:lnSpc>
            </a:pPr>
            <a:endParaRPr lang="en-AU" altLang="ja-JP" sz="2000" b="0" dirty="0">
              <a:solidFill>
                <a:schemeClr val="bg1"/>
              </a:solidFill>
              <a:ea typeface="ＭＳ Ｐゴシック" charset="-128"/>
            </a:endParaRPr>
          </a:p>
          <a:p>
            <a:pPr marL="225425" indent="-225425">
              <a:lnSpc>
                <a:spcPct val="80000"/>
              </a:lnSpc>
            </a:pPr>
            <a:endParaRPr lang="en-US" altLang="ja-JP" sz="2000" b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25425" indent="-225425">
              <a:lnSpc>
                <a:spcPct val="80000"/>
              </a:lnSpc>
            </a:pPr>
            <a:endParaRPr lang="en-US" altLang="ja-JP" sz="2000" b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25425" indent="-225425">
              <a:lnSpc>
                <a:spcPct val="80000"/>
              </a:lnSpc>
            </a:pPr>
            <a:endParaRPr lang="en-US" altLang="ja-JP" sz="2000" b="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762000" y="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Select Plenary outcomes (2 of 4)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838200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1" indent="-225425" algn="ctr">
              <a:lnSpc>
                <a:spcPct val="80000"/>
              </a:lnSpc>
            </a:pPr>
            <a:r>
              <a:rPr lang="en-AU" altLang="ja-JP" sz="2000" b="1" i="1" kern="0" dirty="0" smtClean="0">
                <a:solidFill>
                  <a:schemeClr val="bg1"/>
                </a:solidFill>
                <a:ea typeface="ＭＳ Ｐゴシック" charset="-128"/>
              </a:rPr>
              <a:t>Outreach to key stakeholders</a:t>
            </a:r>
            <a:endParaRPr lang="en-AU" altLang="ja-JP" sz="2000" b="1" i="1" kern="0" dirty="0">
              <a:solidFill>
                <a:schemeClr val="bg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42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EC9DF-8AFA-4CF4-BE8A-7061D6B51C4F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419600"/>
          </a:xfrm>
        </p:spPr>
        <p:txBody>
          <a:bodyPr/>
          <a:lstStyle/>
          <a:p>
            <a:pPr marL="225425" indent="-225425">
              <a:lnSpc>
                <a:spcPct val="80000"/>
              </a:lnSpc>
            </a:pPr>
            <a:r>
              <a:rPr lang="en-US" sz="2200" b="0" dirty="0" smtClean="0">
                <a:solidFill>
                  <a:schemeClr val="bg1"/>
                </a:solidFill>
              </a:rPr>
              <a:t>CEOS agreed that the </a:t>
            </a:r>
            <a:r>
              <a:rPr lang="en-US" sz="2200" b="0" i="1" dirty="0" smtClean="0">
                <a:solidFill>
                  <a:schemeClr val="bg1"/>
                </a:solidFill>
              </a:rPr>
              <a:t>GEOSS Water Strategy </a:t>
            </a:r>
            <a:r>
              <a:rPr lang="en-US" sz="2200" b="0" dirty="0" smtClean="0">
                <a:solidFill>
                  <a:schemeClr val="bg1"/>
                </a:solidFill>
              </a:rPr>
              <a:t>was a relevant guiding document for activity in this area, and to proceed to prepare an integrated response.</a:t>
            </a:r>
          </a:p>
          <a:p>
            <a:pPr marL="225425" indent="-225425">
              <a:lnSpc>
                <a:spcPct val="80000"/>
              </a:lnSpc>
            </a:pPr>
            <a:r>
              <a:rPr lang="en-US" sz="2200" b="0" dirty="0" smtClean="0">
                <a:solidFill>
                  <a:schemeClr val="bg1"/>
                </a:solidFill>
              </a:rPr>
              <a:t>The </a:t>
            </a:r>
            <a:r>
              <a:rPr lang="en-US" sz="2200" b="0" dirty="0">
                <a:solidFill>
                  <a:schemeClr val="bg1"/>
                </a:solidFill>
              </a:rPr>
              <a:t>Space Data Coordination Group for GFOI was approved to continue, reflecting the significant progress being </a:t>
            </a:r>
            <a:r>
              <a:rPr lang="en-US" sz="2200" b="0" dirty="0" smtClean="0">
                <a:solidFill>
                  <a:schemeClr val="bg1"/>
                </a:solidFill>
              </a:rPr>
              <a:t>made and the importance of the group’s future work plan.</a:t>
            </a:r>
            <a:endParaRPr lang="en-US" sz="2200" b="0" dirty="0">
              <a:solidFill>
                <a:schemeClr val="bg1"/>
              </a:solidFill>
            </a:endParaRPr>
          </a:p>
          <a:p>
            <a:pPr marL="225425" indent="-225425">
              <a:lnSpc>
                <a:spcPct val="80000"/>
              </a:lnSpc>
            </a:pPr>
            <a:r>
              <a:rPr lang="en-AU" sz="2200" b="0" dirty="0" smtClean="0">
                <a:solidFill>
                  <a:schemeClr val="bg1"/>
                </a:solidFill>
              </a:rPr>
              <a:t>The </a:t>
            </a:r>
            <a:r>
              <a:rPr lang="en-AU" sz="2200" b="0" i="1" dirty="0">
                <a:solidFill>
                  <a:schemeClr val="bg1"/>
                </a:solidFill>
              </a:rPr>
              <a:t>CEOS Acquisition Strategy for </a:t>
            </a:r>
            <a:r>
              <a:rPr lang="en-AU" sz="2200" b="0" i="1" dirty="0" smtClean="0">
                <a:solidFill>
                  <a:schemeClr val="bg1"/>
                </a:solidFill>
              </a:rPr>
              <a:t>GEOGLAM </a:t>
            </a:r>
            <a:r>
              <a:rPr lang="en-AU" sz="2200" b="0" i="1" dirty="0">
                <a:solidFill>
                  <a:schemeClr val="bg1"/>
                </a:solidFill>
              </a:rPr>
              <a:t>Phase 2 (</a:t>
            </a:r>
            <a:r>
              <a:rPr lang="en-AU" sz="2200" b="0" i="1" dirty="0" smtClean="0">
                <a:solidFill>
                  <a:schemeClr val="bg1"/>
                </a:solidFill>
              </a:rPr>
              <a:t>Assessment and </a:t>
            </a:r>
            <a:r>
              <a:rPr lang="en-AU" sz="2200" b="0" i="1" dirty="0">
                <a:solidFill>
                  <a:schemeClr val="bg1"/>
                </a:solidFill>
              </a:rPr>
              <a:t>Expansion)</a:t>
            </a:r>
            <a:r>
              <a:rPr lang="en-AU" sz="2200" b="0" dirty="0">
                <a:solidFill>
                  <a:schemeClr val="bg1"/>
                </a:solidFill>
              </a:rPr>
              <a:t> was </a:t>
            </a:r>
            <a:r>
              <a:rPr lang="en-AU" sz="2200" b="0" dirty="0" smtClean="0">
                <a:solidFill>
                  <a:schemeClr val="bg1"/>
                </a:solidFill>
              </a:rPr>
              <a:t>endorsed and the CEOS Ad-Hoc Working Group for GEOGLAM continued.</a:t>
            </a:r>
            <a:endParaRPr lang="en-US" sz="2200" b="0" dirty="0" smtClean="0">
              <a:solidFill>
                <a:schemeClr val="bg1"/>
              </a:solidFill>
            </a:endParaRPr>
          </a:p>
          <a:p>
            <a:pPr marL="225425" indent="-225425">
              <a:lnSpc>
                <a:spcPct val="80000"/>
              </a:lnSpc>
            </a:pPr>
            <a:r>
              <a:rPr lang="en-US" sz="2200" b="0" dirty="0">
                <a:solidFill>
                  <a:schemeClr val="bg1"/>
                </a:solidFill>
              </a:rPr>
              <a:t>CEOS agreed to provide support to additional disasters </a:t>
            </a:r>
            <a:r>
              <a:rPr lang="en-US" sz="2200" b="0" dirty="0" smtClean="0">
                <a:solidFill>
                  <a:schemeClr val="bg1"/>
                </a:solidFill>
              </a:rPr>
              <a:t>supersites in </a:t>
            </a:r>
            <a:r>
              <a:rPr lang="en-US" sz="2200" b="0" dirty="0">
                <a:solidFill>
                  <a:schemeClr val="bg1"/>
                </a:solidFill>
              </a:rPr>
              <a:t>Ecuador and New Zealand.</a:t>
            </a:r>
          </a:p>
          <a:p>
            <a:pPr marL="225425" indent="-225425">
              <a:lnSpc>
                <a:spcPct val="80000"/>
              </a:lnSpc>
            </a:pPr>
            <a:r>
              <a:rPr lang="en-AU" sz="2200" b="0" dirty="0" smtClean="0">
                <a:solidFill>
                  <a:schemeClr val="bg1"/>
                </a:solidFill>
              </a:rPr>
              <a:t>The approach </a:t>
            </a:r>
            <a:r>
              <a:rPr lang="en-AU" sz="2200" b="0" dirty="0">
                <a:solidFill>
                  <a:schemeClr val="bg1"/>
                </a:solidFill>
              </a:rPr>
              <a:t>for the implementation of </a:t>
            </a:r>
            <a:r>
              <a:rPr lang="en-AU" sz="2200" b="0" dirty="0" smtClean="0">
                <a:solidFill>
                  <a:schemeClr val="bg1"/>
                </a:solidFill>
              </a:rPr>
              <a:t>the </a:t>
            </a:r>
            <a:r>
              <a:rPr lang="en-AU" sz="2200" b="0" i="1" dirty="0" smtClean="0">
                <a:solidFill>
                  <a:schemeClr val="bg1"/>
                </a:solidFill>
              </a:rPr>
              <a:t>CEOS </a:t>
            </a:r>
            <a:r>
              <a:rPr lang="en-AU" sz="2200" b="0" i="1" dirty="0">
                <a:solidFill>
                  <a:schemeClr val="bg1"/>
                </a:solidFill>
              </a:rPr>
              <a:t>Carbon </a:t>
            </a:r>
            <a:r>
              <a:rPr lang="en-AU" sz="2200" b="0" i="1" dirty="0" smtClean="0">
                <a:solidFill>
                  <a:schemeClr val="bg1"/>
                </a:solidFill>
              </a:rPr>
              <a:t>Strategy </a:t>
            </a:r>
            <a:r>
              <a:rPr lang="en-AU" sz="2200" b="0" dirty="0" smtClean="0">
                <a:solidFill>
                  <a:schemeClr val="bg1"/>
                </a:solidFill>
              </a:rPr>
              <a:t>was accepted, with allocation of tasks to be reflected in the work plan.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762000" y="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Select Plenary outcomes (3 of 4)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880646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1" indent="-225425" algn="ctr">
              <a:lnSpc>
                <a:spcPct val="80000"/>
              </a:lnSpc>
            </a:pPr>
            <a:r>
              <a:rPr lang="en-AU" altLang="ja-JP" sz="2000" b="1" kern="0" dirty="0">
                <a:solidFill>
                  <a:schemeClr val="bg1"/>
                </a:solidFill>
                <a:ea typeface="ＭＳ Ｐゴシック" charset="-128"/>
              </a:rPr>
              <a:t>Support to key stakeholder </a:t>
            </a:r>
            <a:r>
              <a:rPr lang="en-AU" altLang="ja-JP" sz="2000" b="1" kern="0" dirty="0" smtClean="0">
                <a:solidFill>
                  <a:schemeClr val="bg1"/>
                </a:solidFill>
                <a:ea typeface="ＭＳ Ｐゴシック" charset="-128"/>
              </a:rPr>
              <a:t>initiatives</a:t>
            </a:r>
            <a:endParaRPr lang="en-AU" altLang="ja-JP" sz="2000" b="1" kern="0" dirty="0">
              <a:solidFill>
                <a:schemeClr val="bg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948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EC9DF-8AFA-4CF4-BE8A-7061D6B51C4F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419600"/>
          </a:xfrm>
        </p:spPr>
        <p:txBody>
          <a:bodyPr/>
          <a:lstStyle/>
          <a:p>
            <a:pPr marL="225425" indent="-225425">
              <a:lnSpc>
                <a:spcPct val="80000"/>
              </a:lnSpc>
            </a:pPr>
            <a:endParaRPr lang="en-US" sz="2000" b="0" dirty="0" smtClean="0">
              <a:solidFill>
                <a:schemeClr val="bg1"/>
              </a:solidFill>
            </a:endParaRPr>
          </a:p>
          <a:p>
            <a:pPr marL="225425" indent="-225425">
              <a:lnSpc>
                <a:spcPct val="80000"/>
              </a:lnSpc>
            </a:pPr>
            <a:r>
              <a:rPr lang="en-US" sz="2000" b="0" dirty="0" smtClean="0">
                <a:solidFill>
                  <a:schemeClr val="bg1"/>
                </a:solidFill>
              </a:rPr>
              <a:t>The CEOSS Self Study process was closed, with all actions completed.  This major effort ensures CEOS is well positioned to achieve its objectives and support its stakeholders into the future.</a:t>
            </a:r>
          </a:p>
          <a:p>
            <a:pPr marL="225425" indent="-225425">
              <a:lnSpc>
                <a:spcPct val="80000"/>
              </a:lnSpc>
            </a:pPr>
            <a:r>
              <a:rPr lang="en-US" sz="2000" b="0" dirty="0" smtClean="0">
                <a:solidFill>
                  <a:schemeClr val="bg1"/>
                </a:solidFill>
              </a:rPr>
              <a:t>Leadership continuity for key CEOS roles and entities was addressed, ensuring continuity of delivery.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b="0" dirty="0" smtClean="0">
              <a:solidFill>
                <a:schemeClr val="bg1"/>
              </a:solidFill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762000" y="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Select Plenary outcomes (4 of 4)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990600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1" indent="-225425" algn="ctr">
              <a:lnSpc>
                <a:spcPct val="80000"/>
              </a:lnSpc>
            </a:pPr>
            <a:r>
              <a:rPr lang="en-AU" altLang="ja-JP" sz="2000" b="1" i="1" kern="0" dirty="0" smtClean="0">
                <a:solidFill>
                  <a:schemeClr val="bg1"/>
                </a:solidFill>
                <a:ea typeface="ＭＳ Ｐゴシック" charset="-128"/>
              </a:rPr>
              <a:t>Organisational Issues</a:t>
            </a:r>
            <a:endParaRPr lang="en-AU" altLang="ja-JP" sz="2000" b="1" i="1" kern="0" dirty="0">
              <a:solidFill>
                <a:schemeClr val="bg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372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70503"/>
            <a:ext cx="6324600" cy="615297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The </a:t>
            </a:r>
            <a:r>
              <a:rPr lang="en-US" sz="3600" dirty="0" err="1" smtClean="0">
                <a:solidFill>
                  <a:schemeClr val="bg1"/>
                </a:solidFill>
              </a:rPr>
              <a:t>Troms</a:t>
            </a:r>
            <a:r>
              <a:rPr lang="en-US" sz="3600" dirty="0" err="1" smtClean="0">
                <a:solidFill>
                  <a:schemeClr val="bg1"/>
                </a:solidFill>
                <a:latin typeface="Arial"/>
                <a:cs typeface="Arial"/>
              </a:rPr>
              <a:t>ø</a:t>
            </a:r>
            <a:r>
              <a:rPr lang="en-US" sz="3600" dirty="0" smtClean="0">
                <a:solidFill>
                  <a:schemeClr val="bg1"/>
                </a:solidFill>
              </a:rPr>
              <a:t> Statement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0356" y="1219200"/>
            <a:ext cx="5628443" cy="4648200"/>
          </a:xfrm>
        </p:spPr>
        <p:txBody>
          <a:bodyPr/>
          <a:lstStyle/>
          <a:p>
            <a:pPr lvl="0"/>
            <a:endParaRPr lang="en-AU" sz="1400" b="0" dirty="0" smtClean="0">
              <a:solidFill>
                <a:schemeClr val="bg1"/>
              </a:solidFill>
            </a:endParaRPr>
          </a:p>
          <a:p>
            <a:pPr lvl="0"/>
            <a:endParaRPr lang="en-AU" sz="1400" b="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AU" sz="1600" b="0" dirty="0" smtClean="0">
                <a:solidFill>
                  <a:schemeClr val="bg1"/>
                </a:solidFill>
              </a:rPr>
              <a:t>CEOS stressed its commitment to:</a:t>
            </a:r>
          </a:p>
          <a:p>
            <a:pPr lvl="0"/>
            <a:r>
              <a:rPr lang="en-AU" sz="1600" b="0" dirty="0" smtClean="0">
                <a:solidFill>
                  <a:schemeClr val="bg1"/>
                </a:solidFill>
              </a:rPr>
              <a:t>Monitoring </a:t>
            </a:r>
            <a:r>
              <a:rPr lang="en-AU" sz="1600" b="0" dirty="0">
                <a:solidFill>
                  <a:schemeClr val="bg1"/>
                </a:solidFill>
              </a:rPr>
              <a:t>climate from space through </a:t>
            </a:r>
            <a:r>
              <a:rPr lang="en-AU" sz="1600" b="0" dirty="0" smtClean="0">
                <a:solidFill>
                  <a:schemeClr val="bg1"/>
                </a:solidFill>
              </a:rPr>
              <a:t>coordinating space-based climate </a:t>
            </a:r>
            <a:r>
              <a:rPr lang="en-AU" sz="1600" b="0" dirty="0">
                <a:solidFill>
                  <a:schemeClr val="bg1"/>
                </a:solidFill>
              </a:rPr>
              <a:t>data records on a global scale</a:t>
            </a:r>
            <a:r>
              <a:rPr lang="en-AU" sz="1600" b="0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AU" sz="1600" b="0" dirty="0">
                <a:solidFill>
                  <a:schemeClr val="bg1"/>
                </a:solidFill>
              </a:rPr>
              <a:t>Supporting Disaster Risk Management in the context of both the Millennium Development Goals and the </a:t>
            </a:r>
            <a:r>
              <a:rPr lang="en-AU" sz="1600" b="0" dirty="0" smtClean="0">
                <a:solidFill>
                  <a:schemeClr val="bg1"/>
                </a:solidFill>
              </a:rPr>
              <a:t>post-2015 Hyogo </a:t>
            </a:r>
            <a:r>
              <a:rPr lang="en-AU" sz="1600" b="0" dirty="0">
                <a:solidFill>
                  <a:schemeClr val="bg1"/>
                </a:solidFill>
              </a:rPr>
              <a:t>Framework for </a:t>
            </a:r>
            <a:r>
              <a:rPr lang="en-AU" sz="1600" b="0" dirty="0" smtClean="0">
                <a:solidFill>
                  <a:schemeClr val="bg1"/>
                </a:solidFill>
              </a:rPr>
              <a:t>Action.</a:t>
            </a:r>
          </a:p>
          <a:p>
            <a:pPr lvl="0"/>
            <a:r>
              <a:rPr lang="en-AU" sz="1600" b="0" dirty="0" smtClean="0">
                <a:solidFill>
                  <a:schemeClr val="bg1"/>
                </a:solidFill>
              </a:rPr>
              <a:t>Enhancing </a:t>
            </a:r>
            <a:r>
              <a:rPr lang="en-AU" sz="1600" b="0" dirty="0">
                <a:solidFill>
                  <a:schemeClr val="bg1"/>
                </a:solidFill>
              </a:rPr>
              <a:t>the provision of space-based Earth observations for </a:t>
            </a:r>
            <a:r>
              <a:rPr lang="en-AU" sz="1600" b="0" dirty="0" smtClean="0">
                <a:solidFill>
                  <a:schemeClr val="bg1"/>
                </a:solidFill>
              </a:rPr>
              <a:t>GEO, participating </a:t>
            </a:r>
            <a:r>
              <a:rPr lang="en-AU" sz="1600" b="0" dirty="0">
                <a:solidFill>
                  <a:schemeClr val="bg1"/>
                </a:solidFill>
              </a:rPr>
              <a:t>in GEO governance arrangements and </a:t>
            </a:r>
            <a:r>
              <a:rPr lang="en-AU" sz="1600" b="0" dirty="0" smtClean="0">
                <a:solidFill>
                  <a:schemeClr val="bg1"/>
                </a:solidFill>
              </a:rPr>
              <a:t> contributing </a:t>
            </a:r>
            <a:r>
              <a:rPr lang="en-AU" sz="1600" b="0" dirty="0">
                <a:solidFill>
                  <a:schemeClr val="bg1"/>
                </a:solidFill>
              </a:rPr>
              <a:t>to, GEO Global </a:t>
            </a:r>
            <a:r>
              <a:rPr lang="en-AU" sz="1600" b="0" dirty="0" smtClean="0">
                <a:solidFill>
                  <a:schemeClr val="bg1"/>
                </a:solidFill>
              </a:rPr>
              <a:t>Initiatives, projects and tasks.</a:t>
            </a:r>
            <a:endParaRPr lang="en-AU" sz="1600" b="0" dirty="0">
              <a:solidFill>
                <a:schemeClr val="bg1"/>
              </a:solidFill>
            </a:endParaRPr>
          </a:p>
          <a:p>
            <a:pPr lvl="0"/>
            <a:r>
              <a:rPr lang="en-AU" sz="1600" b="0" dirty="0" smtClean="0">
                <a:solidFill>
                  <a:schemeClr val="bg1"/>
                </a:solidFill>
              </a:rPr>
              <a:t>Promoting </a:t>
            </a:r>
            <a:r>
              <a:rPr lang="en-AU" sz="1600" b="0" dirty="0">
                <a:solidFill>
                  <a:schemeClr val="bg1"/>
                </a:solidFill>
              </a:rPr>
              <a:t>data democracy, address user needs for observations, data </a:t>
            </a:r>
            <a:r>
              <a:rPr lang="en-AU" sz="1600" b="0" dirty="0" smtClean="0">
                <a:solidFill>
                  <a:schemeClr val="bg1"/>
                </a:solidFill>
              </a:rPr>
              <a:t>quality assessment</a:t>
            </a:r>
            <a:r>
              <a:rPr lang="en-AU" sz="1600" b="0" dirty="0">
                <a:solidFill>
                  <a:schemeClr val="bg1"/>
                </a:solidFill>
              </a:rPr>
              <a:t>, data discovery and access, and capacity </a:t>
            </a:r>
            <a:r>
              <a:rPr lang="en-AU" sz="1600" b="0" dirty="0" smtClean="0">
                <a:solidFill>
                  <a:schemeClr val="bg1"/>
                </a:solidFill>
              </a:rPr>
              <a:t>building.</a:t>
            </a:r>
          </a:p>
          <a:p>
            <a:pPr lvl="0"/>
            <a:r>
              <a:rPr lang="en-AU" sz="1600" b="0" dirty="0" smtClean="0">
                <a:solidFill>
                  <a:schemeClr val="bg1"/>
                </a:solidFill>
              </a:rPr>
              <a:t>A coordinated approach </a:t>
            </a:r>
            <a:r>
              <a:rPr lang="en-AU" sz="1600" b="0" dirty="0">
                <a:solidFill>
                  <a:schemeClr val="bg1"/>
                </a:solidFill>
              </a:rPr>
              <a:t>to the CEOS contributions for the COP-21, the 3rd World Conference on </a:t>
            </a:r>
            <a:r>
              <a:rPr lang="en-AU" sz="1600" b="0" dirty="0" smtClean="0">
                <a:solidFill>
                  <a:schemeClr val="bg1"/>
                </a:solidFill>
              </a:rPr>
              <a:t>Disaster Risk </a:t>
            </a:r>
            <a:r>
              <a:rPr lang="en-AU" sz="1600" b="0" dirty="0">
                <a:solidFill>
                  <a:schemeClr val="bg1"/>
                </a:solidFill>
              </a:rPr>
              <a:t>Reduction and the 2015 GEO </a:t>
            </a:r>
            <a:r>
              <a:rPr lang="en-AU" sz="1600" b="0" dirty="0" smtClean="0">
                <a:solidFill>
                  <a:schemeClr val="bg1"/>
                </a:solidFill>
              </a:rPr>
              <a:t>Ministerial.</a:t>
            </a:r>
          </a:p>
          <a:p>
            <a:pPr marL="0" lvl="0" indent="0">
              <a:buNone/>
            </a:pPr>
            <a:endParaRPr lang="en-AU" sz="1400" b="0" dirty="0" smtClean="0">
              <a:solidFill>
                <a:schemeClr val="bg1"/>
              </a:solidFill>
            </a:endParaRPr>
          </a:p>
          <a:p>
            <a:pPr lvl="0"/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9763" y="1066800"/>
            <a:ext cx="905397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CEOS Agencies will continue and enhance their cooperation to respond effectively to Earth observation users needs.</a:t>
            </a:r>
          </a:p>
        </p:txBody>
      </p:sp>
      <p:grpSp>
        <p:nvGrpSpPr>
          <p:cNvPr id="7" name="Group 55"/>
          <p:cNvGrpSpPr/>
          <p:nvPr/>
        </p:nvGrpSpPr>
        <p:grpSpPr>
          <a:xfrm>
            <a:off x="76200" y="76200"/>
            <a:ext cx="2438400" cy="871980"/>
            <a:chOff x="5334000" y="31698"/>
            <a:chExt cx="3746396" cy="13533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6400" y="796721"/>
              <a:ext cx="534328" cy="574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0" y="808939"/>
              <a:ext cx="525475" cy="562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5600" y="808500"/>
              <a:ext cx="548640" cy="56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15200" y="796877"/>
              <a:ext cx="542830" cy="57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24799" y="800369"/>
              <a:ext cx="539496" cy="571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39276" y="808938"/>
              <a:ext cx="541120" cy="576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/>
            <p:cNvPicPr/>
            <p:nvPr/>
          </p:nvPicPr>
          <p:blipFill>
            <a:blip r:embed="rId9" cstate="print"/>
            <a:srcRect t="8196" b="9848"/>
            <a:stretch>
              <a:fillRect/>
            </a:stretch>
          </p:blipFill>
          <p:spPr bwMode="auto">
            <a:xfrm>
              <a:off x="5334000" y="31698"/>
              <a:ext cx="1552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959082" y="6248400"/>
            <a:ext cx="2133600" cy="476250"/>
          </a:xfrm>
        </p:spPr>
        <p:txBody>
          <a:bodyPr/>
          <a:lstStyle/>
          <a:p>
            <a:fld id="{AF40B6DE-C9C5-4833-B1A5-208327D20362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04152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76200" y="6019800"/>
            <a:ext cx="905397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A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CEOS will work with its network of Associates to enhance stakeholder engagement in its activities.</a:t>
            </a:r>
          </a:p>
        </p:txBody>
      </p:sp>
    </p:spTree>
    <p:extLst>
      <p:ext uri="{BB962C8B-B14F-4D97-AF65-F5344CB8AC3E}">
        <p14:creationId xmlns:p14="http://schemas.microsoft.com/office/powerpoint/2010/main" val="11735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EC9DF-8AFA-4CF4-BE8A-7061D6B51C4F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4419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sz="2800" b="0" dirty="0" smtClean="0">
                <a:solidFill>
                  <a:schemeClr val="bg1"/>
                </a:solidFill>
              </a:rPr>
              <a:t>Strengthening </a:t>
            </a:r>
            <a:r>
              <a:rPr lang="en-AU" sz="2800" b="0" dirty="0">
                <a:solidFill>
                  <a:schemeClr val="bg1"/>
                </a:solidFill>
              </a:rPr>
              <a:t>inter-linkages amongst </a:t>
            </a:r>
            <a:r>
              <a:rPr lang="en-AU" sz="2800" b="0" dirty="0" smtClean="0">
                <a:solidFill>
                  <a:schemeClr val="bg1"/>
                </a:solidFill>
              </a:rPr>
              <a:t>Working Groups and Virtual Constellations.</a:t>
            </a:r>
            <a:endParaRPr lang="en-AU" sz="2800" b="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sz="2800" b="0" dirty="0" smtClean="0">
                <a:solidFill>
                  <a:schemeClr val="bg1"/>
                </a:solidFill>
              </a:rPr>
              <a:t>Positioning </a:t>
            </a:r>
            <a:r>
              <a:rPr lang="en-AU" sz="2800" b="0" dirty="0">
                <a:solidFill>
                  <a:schemeClr val="bg1"/>
                </a:solidFill>
              </a:rPr>
              <a:t>the role of satellites within major international </a:t>
            </a:r>
            <a:r>
              <a:rPr lang="en-AU" sz="2800" b="0" dirty="0" smtClean="0">
                <a:solidFill>
                  <a:schemeClr val="bg1"/>
                </a:solidFill>
              </a:rPr>
              <a:t>frameworks.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 b="0" dirty="0" smtClean="0">
                <a:solidFill>
                  <a:schemeClr val="bg1"/>
                </a:solidFill>
              </a:rPr>
              <a:t>Reinforcing </a:t>
            </a:r>
            <a:r>
              <a:rPr lang="en-AU" sz="2800" b="0" dirty="0">
                <a:solidFill>
                  <a:schemeClr val="bg1"/>
                </a:solidFill>
              </a:rPr>
              <a:t>EO mission coordination to support GEOSS </a:t>
            </a:r>
            <a:r>
              <a:rPr lang="en-AU" sz="2800" b="0" dirty="0" smtClean="0">
                <a:solidFill>
                  <a:schemeClr val="bg1"/>
                </a:solidFill>
              </a:rPr>
              <a:t>implementation.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 b="0" dirty="0">
                <a:solidFill>
                  <a:schemeClr val="bg1"/>
                </a:solidFill>
              </a:rPr>
              <a:t>Building upon the CEOS self-study outcomes for clear targets, responsibilities and deliverables</a:t>
            </a:r>
            <a:r>
              <a:rPr lang="en-AU" sz="2800" b="0" dirty="0" smtClean="0">
                <a:solidFill>
                  <a:schemeClr val="bg1"/>
                </a:solidFill>
              </a:rPr>
              <a:t>.</a:t>
            </a:r>
            <a:endParaRPr lang="en-AU" sz="2800" b="0" dirty="0">
              <a:solidFill>
                <a:schemeClr val="bg1"/>
              </a:solidFill>
            </a:endParaRPr>
          </a:p>
          <a:p>
            <a:endParaRPr lang="en-US" altLang="ja-JP" sz="2000" b="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295400" y="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2015 CEOS Major Themes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5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4324792"/>
            <a:ext cx="2133600" cy="476250"/>
          </a:xfrm>
        </p:spPr>
        <p:txBody>
          <a:bodyPr/>
          <a:lstStyle/>
          <a:p>
            <a:fld id="{69517F23-C24F-4816-B9DD-4554AE9B801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角丸四角形 24"/>
          <p:cNvSpPr/>
          <p:nvPr/>
        </p:nvSpPr>
        <p:spPr>
          <a:xfrm>
            <a:off x="179512" y="838672"/>
            <a:ext cx="3168352" cy="936104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rgbClr val="002060"/>
                </a:solidFill>
              </a:rPr>
              <a:t>1984</a:t>
            </a:r>
          </a:p>
          <a:p>
            <a:pPr algn="ctr"/>
            <a:r>
              <a:rPr lang="en-US" altLang="ja-JP" sz="2400" b="1" dirty="0" smtClean="0">
                <a:solidFill>
                  <a:srgbClr val="002060"/>
                </a:solidFill>
              </a:rPr>
              <a:t>CEOS Established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角丸四角形 25"/>
          <p:cNvSpPr/>
          <p:nvPr/>
        </p:nvSpPr>
        <p:spPr>
          <a:xfrm>
            <a:off x="4015368" y="869152"/>
            <a:ext cx="3083348" cy="9361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rgbClr val="002060"/>
                </a:solidFill>
              </a:rPr>
              <a:t>2014</a:t>
            </a:r>
            <a:endParaRPr kumimoji="1" lang="en-US" altLang="ja-JP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altLang="ja-JP" sz="2200" b="1" dirty="0" smtClean="0">
                <a:solidFill>
                  <a:srgbClr val="002060"/>
                </a:solidFill>
              </a:rPr>
              <a:t>30 year Anniversary</a:t>
            </a:r>
            <a:endParaRPr kumimoji="1" lang="ja-JP" altLang="en-US" sz="2200" b="1" dirty="0">
              <a:solidFill>
                <a:srgbClr val="002060"/>
              </a:solidFill>
            </a:endParaRPr>
          </a:p>
        </p:txBody>
      </p:sp>
      <p:sp>
        <p:nvSpPr>
          <p:cNvPr id="5" name="角丸四角形 26"/>
          <p:cNvSpPr/>
          <p:nvPr/>
        </p:nvSpPr>
        <p:spPr>
          <a:xfrm>
            <a:off x="179512" y="1835736"/>
            <a:ext cx="3168352" cy="1206134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rgbClr val="002060"/>
                </a:solidFill>
              </a:rPr>
              <a:t>Member at the Inception of CEOS</a:t>
            </a:r>
            <a:endParaRPr kumimoji="1" lang="en-US" altLang="ja-JP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altLang="ja-JP" sz="1400" b="1" dirty="0" smtClean="0">
                <a:solidFill>
                  <a:srgbClr val="002060"/>
                </a:solidFill>
              </a:rPr>
              <a:t>CCRS/CNESS/ESA/IMPE/ISRO/</a:t>
            </a:r>
          </a:p>
          <a:p>
            <a:pPr algn="ctr"/>
            <a:r>
              <a:rPr lang="en-US" altLang="ja-JP" sz="1400" b="1" dirty="0" smtClean="0">
                <a:solidFill>
                  <a:srgbClr val="002060"/>
                </a:solidFill>
              </a:rPr>
              <a:t>NASDA/NASA/NOAA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6" name="角丸四角形 27"/>
          <p:cNvSpPr/>
          <p:nvPr/>
        </p:nvSpPr>
        <p:spPr>
          <a:xfrm>
            <a:off x="4015368" y="1881456"/>
            <a:ext cx="3055992" cy="120613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rgbClr val="002060"/>
                </a:solidFill>
              </a:rPr>
              <a:t>31</a:t>
            </a:r>
            <a:r>
              <a:rPr lang="ja-JP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Members</a:t>
            </a:r>
          </a:p>
          <a:p>
            <a:pPr algn="ctr"/>
            <a:r>
              <a:rPr lang="en-US" altLang="ja-JP" sz="2400" b="1" dirty="0" smtClean="0">
                <a:solidFill>
                  <a:srgbClr val="002060"/>
                </a:solidFill>
              </a:rPr>
              <a:t>24 Associates</a:t>
            </a:r>
          </a:p>
        </p:txBody>
      </p:sp>
      <p:sp>
        <p:nvSpPr>
          <p:cNvPr id="7" name="角丸四角形 28"/>
          <p:cNvSpPr/>
          <p:nvPr/>
        </p:nvSpPr>
        <p:spPr>
          <a:xfrm>
            <a:off x="179512" y="3108256"/>
            <a:ext cx="3094072" cy="118605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rgbClr val="002060"/>
                </a:solidFill>
              </a:rPr>
              <a:t>Limited satellites by limited countries</a:t>
            </a:r>
            <a:endParaRPr kumimoji="1" lang="en-US" altLang="ja-JP" sz="2400" b="1" dirty="0" smtClean="0">
              <a:solidFill>
                <a:srgbClr val="002060"/>
              </a:solidFill>
            </a:endParaRPr>
          </a:p>
        </p:txBody>
      </p:sp>
      <p:sp>
        <p:nvSpPr>
          <p:cNvPr id="8" name="角丸四角形 29"/>
          <p:cNvSpPr/>
          <p:nvPr/>
        </p:nvSpPr>
        <p:spPr>
          <a:xfrm>
            <a:off x="4070608" y="3153976"/>
            <a:ext cx="3000752" cy="1186056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rgbClr val="002060"/>
                </a:solidFill>
              </a:rPr>
              <a:t>Over 100 satellites</a:t>
            </a:r>
          </a:p>
          <a:p>
            <a:pPr algn="ctr"/>
            <a:r>
              <a:rPr lang="en-US" altLang="ja-JP" sz="2400" b="1" dirty="0" smtClean="0">
                <a:solidFill>
                  <a:srgbClr val="002060"/>
                </a:solidFill>
              </a:rPr>
              <a:t>(CEOS DB)</a:t>
            </a:r>
            <a:endParaRPr kumimoji="1" lang="en-US" altLang="ja-JP" sz="2400" b="1" dirty="0" smtClean="0">
              <a:solidFill>
                <a:srgbClr val="002060"/>
              </a:solidFill>
            </a:endParaRPr>
          </a:p>
        </p:txBody>
      </p:sp>
      <p:sp>
        <p:nvSpPr>
          <p:cNvPr id="9" name="角丸四角形 30"/>
          <p:cNvSpPr/>
          <p:nvPr/>
        </p:nvSpPr>
        <p:spPr>
          <a:xfrm>
            <a:off x="179512" y="4342939"/>
            <a:ext cx="3094072" cy="912981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rgbClr val="002060"/>
                </a:solidFill>
              </a:rPr>
              <a:t>Prof</a:t>
            </a:r>
            <a:r>
              <a:rPr kumimoji="1" lang="en-US" altLang="ja-JP" sz="2400" b="1" dirty="0">
                <a:solidFill>
                  <a:srgbClr val="002060"/>
                </a:solidFill>
              </a:rPr>
              <a:t>. of </a:t>
            </a:r>
            <a:r>
              <a:rPr kumimoji="1" lang="en-US" altLang="ja-JP" sz="2400" b="1" dirty="0" smtClean="0">
                <a:solidFill>
                  <a:srgbClr val="002060"/>
                </a:solidFill>
              </a:rPr>
              <a:t>Concept</a:t>
            </a:r>
          </a:p>
          <a:p>
            <a:pPr algn="ctr"/>
            <a:r>
              <a:rPr lang="en-US" altLang="ja-JP" sz="2400" b="1" dirty="0" smtClean="0">
                <a:solidFill>
                  <a:srgbClr val="002060"/>
                </a:solidFill>
              </a:rPr>
              <a:t>Technology Demo</a:t>
            </a:r>
            <a:endParaRPr kumimoji="1" lang="en-US" altLang="ja-JP" sz="2400" b="1" dirty="0" smtClean="0">
              <a:solidFill>
                <a:srgbClr val="002060"/>
              </a:solidFill>
            </a:endParaRPr>
          </a:p>
        </p:txBody>
      </p:sp>
      <p:sp>
        <p:nvSpPr>
          <p:cNvPr id="10" name="角丸四角形 31"/>
          <p:cNvSpPr/>
          <p:nvPr/>
        </p:nvSpPr>
        <p:spPr>
          <a:xfrm>
            <a:off x="4096328" y="4465712"/>
            <a:ext cx="2949312" cy="792088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rgbClr val="002060"/>
                </a:solidFill>
              </a:rPr>
              <a:t>Societal </a:t>
            </a:r>
            <a:r>
              <a:rPr lang="en-US" altLang="ja-JP" sz="2400" b="1" dirty="0">
                <a:solidFill>
                  <a:srgbClr val="002060"/>
                </a:solidFill>
              </a:rPr>
              <a:t>Benefits</a:t>
            </a:r>
            <a:endParaRPr kumimoji="1" lang="en-US" altLang="ja-JP" sz="2400" b="1" dirty="0" smtClean="0">
              <a:solidFill>
                <a:srgbClr val="002060"/>
              </a:solidFill>
            </a:endParaRPr>
          </a:p>
        </p:txBody>
      </p:sp>
      <p:sp>
        <p:nvSpPr>
          <p:cNvPr id="11" name="右矢印 32"/>
          <p:cNvSpPr/>
          <p:nvPr/>
        </p:nvSpPr>
        <p:spPr>
          <a:xfrm>
            <a:off x="3347864" y="2021280"/>
            <a:ext cx="657024" cy="2867392"/>
          </a:xfrm>
          <a:prstGeom prst="rightArrow">
            <a:avLst>
              <a:gd name="adj1" fmla="val 46811"/>
              <a:gd name="adj2" fmla="val 37496"/>
            </a:avLst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12" name="角丸四角形 33"/>
          <p:cNvSpPr/>
          <p:nvPr/>
        </p:nvSpPr>
        <p:spPr>
          <a:xfrm>
            <a:off x="7897769" y="1866216"/>
            <a:ext cx="1134220" cy="302433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solidFill>
                  <a:srgbClr val="FF0000"/>
                </a:solidFill>
              </a:rPr>
              <a:t>New</a:t>
            </a:r>
          </a:p>
          <a:p>
            <a:pPr algn="ctr"/>
            <a:r>
              <a:rPr kumimoji="1" lang="en-US" altLang="ja-JP" sz="3200" b="1" dirty="0">
                <a:solidFill>
                  <a:srgbClr val="FF0000"/>
                </a:solidFill>
              </a:rPr>
              <a:t>Era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右矢印 36"/>
          <p:cNvSpPr/>
          <p:nvPr/>
        </p:nvSpPr>
        <p:spPr>
          <a:xfrm>
            <a:off x="7129196" y="2021280"/>
            <a:ext cx="731304" cy="2867392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219200" y="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2015 CEOS Chair Perspective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4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4352</TotalTime>
  <Words>1020</Words>
  <Application>Microsoft Office PowerPoint</Application>
  <PresentationFormat>On-screen Show (4:3)</PresentationFormat>
  <Paragraphs>153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The Committee on Earth Observation Satellites (CEOS)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Tromsø Statement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NESDIS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Plenary Event VI</dc:title>
  <dc:creator>Noaa</dc:creator>
  <cp:lastModifiedBy>Ross Jonathon</cp:lastModifiedBy>
  <cp:revision>200</cp:revision>
  <cp:lastPrinted>2014-06-19T16:11:51Z</cp:lastPrinted>
  <dcterms:created xsi:type="dcterms:W3CDTF">2008-09-23T12:18:13Z</dcterms:created>
  <dcterms:modified xsi:type="dcterms:W3CDTF">2015-01-19T06:24:33Z</dcterms:modified>
</cp:coreProperties>
</file>