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74" r:id="rId3"/>
    <p:sldId id="275" r:id="rId4"/>
    <p:sldId id="271" r:id="rId5"/>
    <p:sldId id="279" r:id="rId6"/>
    <p:sldId id="280" r:id="rId7"/>
    <p:sldId id="276" r:id="rId8"/>
    <p:sldId id="277" r:id="rId9"/>
    <p:sldId id="281" r:id="rId1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cea Ferreira" initials="H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1"/>
    <p:restoredTop sz="91016" autoAdjust="0"/>
  </p:normalViewPr>
  <p:slideViewPr>
    <p:cSldViewPr>
      <p:cViewPr>
        <p:scale>
          <a:sx n="65" d="100"/>
          <a:sy n="65" d="100"/>
        </p:scale>
        <p:origin x="259"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9940" tIns="44970" rIns="89940" bIns="44970"/>
          <a:lstStyle/>
          <a:p>
            <a:r>
              <a:rPr lang="en-US" dirty="0" smtClean="0"/>
              <a:t>MISSIONS w/ years and cube </a:t>
            </a:r>
            <a:r>
              <a:rPr lang="en-US" dirty="0" err="1" smtClean="0"/>
              <a:t>sats</a:t>
            </a:r>
            <a:r>
              <a:rPr lang="en-US" dirty="0" smtClean="0"/>
              <a:t>; FY17</a:t>
            </a:r>
          </a:p>
          <a:p>
            <a:endParaRPr lang="en-US" dirty="0" smtClean="0"/>
          </a:p>
          <a:p>
            <a:pPr algn="l" defTabSz="899404" rtl="0">
              <a:lnSpc>
                <a:spcPct val="100000"/>
              </a:lnSpc>
              <a:defRPr/>
            </a:pPr>
            <a:r>
              <a:rPr lang="en-US" dirty="0" smtClean="0"/>
              <a:t>06/26:</a:t>
            </a:r>
            <a:r>
              <a:rPr lang="en-US" baseline="0" dirty="0" smtClean="0"/>
              <a:t> GPM status from primary to extended</a:t>
            </a:r>
            <a:endParaRPr lang="en-US" dirty="0" smtClean="0"/>
          </a:p>
          <a:p>
            <a:endParaRPr lang="en-US" dirty="0" smtClean="0"/>
          </a:p>
          <a:p>
            <a:r>
              <a:rPr lang="en-US" dirty="0" smtClean="0"/>
              <a:t>5/23: removed</a:t>
            </a:r>
            <a:r>
              <a:rPr lang="en-US" baseline="0" dirty="0" smtClean="0"/>
              <a:t> TSIS-2</a:t>
            </a:r>
            <a:endParaRPr lang="en-US" dirty="0" smtClean="0"/>
          </a:p>
          <a:p>
            <a:r>
              <a:rPr lang="en-US" dirty="0" smtClean="0"/>
              <a:t>Fleet - Earth Science Division - Missions (with color key; </a:t>
            </a:r>
            <a:r>
              <a:rPr lang="en-US" dirty="0" err="1" smtClean="0"/>
              <a:t>Gemtone</a:t>
            </a:r>
            <a:r>
              <a:rPr lang="en-US" baseline="0" dirty="0" smtClean="0"/>
              <a:t> version; </a:t>
            </a:r>
            <a:r>
              <a:rPr lang="en-US" dirty="0" smtClean="0"/>
              <a:t>editable)</a:t>
            </a:r>
          </a:p>
          <a:p>
            <a:r>
              <a:rPr lang="en-US" dirty="0" smtClean="0"/>
              <a:t>Current at of April 18, 2017</a:t>
            </a:r>
          </a:p>
          <a:p>
            <a:r>
              <a:rPr lang="en-US" i="1" dirty="0" smtClean="0"/>
              <a:t>Credit: NASA/J. Mottar</a:t>
            </a:r>
          </a:p>
          <a:p>
            <a:endParaRPr lang="en-US" dirty="0" smtClean="0"/>
          </a:p>
          <a:p>
            <a:endParaRPr lang="en-US" dirty="0" smtClean="0"/>
          </a:p>
          <a:p>
            <a:r>
              <a:rPr lang="en-US" dirty="0" smtClean="0"/>
              <a:t>------------------------------</a:t>
            </a:r>
          </a:p>
          <a:p>
            <a:r>
              <a:rPr lang="en-US" dirty="0" smtClean="0"/>
              <a:t>SLIDE INFO</a:t>
            </a:r>
          </a:p>
          <a:p>
            <a:endParaRPr lang="en-US" dirty="0" smtClean="0"/>
          </a:p>
          <a:p>
            <a:r>
              <a:rPr lang="en-US" b="1" dirty="0" smtClean="0"/>
              <a:t>April 18, 2017 – Changed LIS and SAGE III to green, Removed EO-1</a:t>
            </a:r>
          </a:p>
          <a:p>
            <a:endParaRPr lang="en-US" b="1" dirty="0" smtClean="0"/>
          </a:p>
          <a:p>
            <a:r>
              <a:rPr lang="en-US" b="0" dirty="0" smtClean="0"/>
              <a:t>January</a:t>
            </a:r>
            <a:r>
              <a:rPr lang="en-US" b="0" baseline="0" dirty="0" smtClean="0"/>
              <a:t> 24, 2017 – Removed </a:t>
            </a:r>
            <a:r>
              <a:rPr lang="en-US" b="0" baseline="0" dirty="0" err="1" smtClean="0"/>
              <a:t>Rapidscat</a:t>
            </a:r>
            <a:r>
              <a:rPr lang="en-US" b="0" baseline="0" dirty="0" smtClean="0"/>
              <a:t>, changed CYGNSS to green</a:t>
            </a:r>
          </a:p>
          <a:p>
            <a:endParaRPr lang="en-US" b="0" baseline="0" dirty="0" smtClean="0"/>
          </a:p>
          <a:p>
            <a:r>
              <a:rPr lang="en-US" b="0" dirty="0" smtClean="0"/>
              <a:t>August 25 – </a:t>
            </a:r>
            <a:r>
              <a:rPr lang="en-US" b="0" dirty="0" err="1" smtClean="0"/>
              <a:t>Ianson</a:t>
            </a:r>
            <a:r>
              <a:rPr lang="en-US" b="0" dirty="0" smtClean="0"/>
              <a:t> approved, Denning change</a:t>
            </a:r>
            <a:r>
              <a:rPr lang="en-US" b="0" baseline="0" dirty="0" smtClean="0"/>
              <a:t> on </a:t>
            </a:r>
            <a:r>
              <a:rPr lang="en-US" b="0" dirty="0" smtClean="0"/>
              <a:t>NISAR</a:t>
            </a:r>
            <a:r>
              <a:rPr lang="en-US" b="0" baseline="0" dirty="0" smtClean="0"/>
              <a:t>, changed yellow to orange implementation given KCP-C</a:t>
            </a:r>
            <a:endParaRPr lang="en-US" b="0" dirty="0" smtClean="0"/>
          </a:p>
          <a:p>
            <a:endParaRPr lang="en-US" b="1" dirty="0" smtClean="0"/>
          </a:p>
          <a:p>
            <a:r>
              <a:rPr lang="en-US" dirty="0" smtClean="0"/>
              <a:t>July 22 – Denning change</a:t>
            </a:r>
            <a:r>
              <a:rPr lang="en-US" baseline="0" dirty="0" smtClean="0"/>
              <a:t> per </a:t>
            </a:r>
            <a:r>
              <a:rPr lang="en-US" baseline="0" dirty="0" err="1" smtClean="0"/>
              <a:t>Ianson</a:t>
            </a:r>
            <a:r>
              <a:rPr lang="en-US" baseline="0" dirty="0" smtClean="0"/>
              <a:t>:  move TROPICS (12) with MAIA and EVM-2 and delete separate icon and name</a:t>
            </a:r>
            <a:endParaRPr lang="en-US" dirty="0" smtClean="0"/>
          </a:p>
          <a:p>
            <a:endParaRPr lang="en-US" dirty="0" smtClean="0"/>
          </a:p>
          <a:p>
            <a:r>
              <a:rPr lang="en-US" dirty="0" smtClean="0"/>
              <a:t>July 21 - Denning changes per </a:t>
            </a:r>
            <a:r>
              <a:rPr lang="en-US" dirty="0" err="1" smtClean="0"/>
              <a:t>Freilich</a:t>
            </a:r>
            <a:r>
              <a:rPr lang="en-US" dirty="0" smtClean="0"/>
              <a:t>/</a:t>
            </a:r>
            <a:r>
              <a:rPr lang="en-US" dirty="0" err="1" smtClean="0"/>
              <a:t>Ianson</a:t>
            </a:r>
            <a:r>
              <a:rPr lang="en-US" dirty="0" smtClean="0"/>
              <a:t>:</a:t>
            </a:r>
          </a:p>
          <a:p>
            <a:r>
              <a:rPr lang="en-US" dirty="0" smtClean="0"/>
              <a:t>	Fixed</a:t>
            </a:r>
            <a:r>
              <a:rPr lang="en-US" baseline="0" dirty="0" smtClean="0"/>
              <a:t> misspelling of e in Sentinel and corrected it to not be all caps</a:t>
            </a:r>
          </a:p>
          <a:p>
            <a:r>
              <a:rPr lang="en-US" baseline="0" dirty="0" smtClean="0"/>
              <a:t>	Separated each ISS mission on its own line</a:t>
            </a:r>
          </a:p>
          <a:p>
            <a:r>
              <a:rPr lang="en-US" baseline="0" dirty="0" smtClean="0"/>
              <a:t>	Put MAIA and EVM-2 on own as new, taking MAIA off PACE</a:t>
            </a:r>
          </a:p>
          <a:p>
            <a:r>
              <a:rPr lang="en-US" baseline="0" dirty="0" smtClean="0"/>
              <a:t>	Change RBI to Orange</a:t>
            </a:r>
          </a:p>
          <a:p>
            <a:endParaRPr lang="en-US" dirty="0" smtClean="0"/>
          </a:p>
          <a:p>
            <a:endParaRPr lang="en-US" dirty="0" smtClean="0"/>
          </a:p>
          <a:p>
            <a:r>
              <a:rPr lang="en-US" dirty="0" smtClean="0"/>
              <a:t>July 13-14 Mottar added TROPICS</a:t>
            </a:r>
            <a:r>
              <a:rPr lang="en-US" baseline="0" dirty="0" smtClean="0"/>
              <a:t> icon and name.  </a:t>
            </a:r>
            <a:r>
              <a:rPr lang="en-US" dirty="0" smtClean="0"/>
              <a:t>Denning made the following changes (had discussed w </a:t>
            </a:r>
            <a:r>
              <a:rPr lang="en-US" dirty="0" err="1" smtClean="0"/>
              <a:t>Freilich</a:t>
            </a:r>
            <a:r>
              <a:rPr lang="en-US" dirty="0" smtClean="0"/>
              <a:t> to do when these passed KCP-B and</a:t>
            </a:r>
            <a:r>
              <a:rPr lang="en-US" baseline="0" dirty="0" smtClean="0"/>
              <a:t> into</a:t>
            </a:r>
            <a:r>
              <a:rPr lang="en-US" dirty="0" smtClean="0"/>
              <a:t> implementation) changed yellow to orange for:</a:t>
            </a:r>
          </a:p>
          <a:p>
            <a:r>
              <a:rPr lang="en-US" dirty="0" smtClean="0"/>
              <a:t>	OCO-3, SWOT, TSIS-1, GEDI</a:t>
            </a:r>
          </a:p>
          <a:p>
            <a:endParaRPr lang="en-US" dirty="0" smtClean="0"/>
          </a:p>
          <a:p>
            <a:r>
              <a:rPr lang="en-US" dirty="0" smtClean="0"/>
              <a:t>April 29 per </a:t>
            </a:r>
            <a:r>
              <a:rPr lang="en-US" dirty="0" err="1" smtClean="0"/>
              <a:t>Freilich</a:t>
            </a:r>
            <a:r>
              <a:rPr lang="en-US" dirty="0" smtClean="0"/>
              <a:t>, Denning made these changes:</a:t>
            </a:r>
          </a:p>
          <a:p>
            <a:r>
              <a:rPr lang="en-US" dirty="0" smtClean="0"/>
              <a:t>	-Put MAIA with PACE</a:t>
            </a:r>
          </a:p>
          <a:p>
            <a:endParaRPr lang="en-US" dirty="0" smtClean="0"/>
          </a:p>
          <a:p>
            <a:r>
              <a:rPr lang="en-US" dirty="0" smtClean="0"/>
              <a:t>April 26 per </a:t>
            </a:r>
            <a:r>
              <a:rPr lang="en-US" dirty="0" err="1" smtClean="0"/>
              <a:t>Ianson</a:t>
            </a:r>
            <a:r>
              <a:rPr lang="en-US" dirty="0" smtClean="0"/>
              <a:t> information on 4/22, Denning made these changes:</a:t>
            </a:r>
          </a:p>
          <a:p>
            <a:r>
              <a:rPr lang="en-US" dirty="0" smtClean="0"/>
              <a:t>	TSIS-1 orange changed to yellow as still in formulation (until if successful KDP-C June 8)</a:t>
            </a:r>
          </a:p>
          <a:p>
            <a:r>
              <a:rPr lang="en-US" dirty="0" smtClean="0"/>
              <a:t>	GEDI orange changed to  yellow as still in formulation (until if successful KDP-C June 9</a:t>
            </a:r>
          </a:p>
          <a:p>
            <a:r>
              <a:rPr lang="en-US" dirty="0" smtClean="0"/>
              <a:t>	changed order put ECOSTRESS before TSIS-1</a:t>
            </a:r>
          </a:p>
          <a:p>
            <a:endParaRPr lang="en-US" dirty="0" smtClean="0"/>
          </a:p>
          <a:p>
            <a:r>
              <a:rPr lang="en-US" dirty="0" smtClean="0"/>
              <a:t>April 22 Changed JPSS-2 (NOAA) to yellow for Formulation (confirmed w Carolyn Mercer and Ariel </a:t>
            </a:r>
            <a:r>
              <a:rPr lang="en-US" dirty="0" err="1" smtClean="0"/>
              <a:t>Pavlick</a:t>
            </a:r>
            <a:r>
              <a:rPr lang="en-US" dirty="0" smtClean="0"/>
              <a:t> (OCE embed with master tables)) as it had been in orange Implementation.  Chart sent to </a:t>
            </a:r>
            <a:r>
              <a:rPr lang="en-US" dirty="0" err="1" smtClean="0"/>
              <a:t>Ianson</a:t>
            </a:r>
            <a:r>
              <a:rPr lang="en-US" dirty="0" smtClean="0"/>
              <a:t> and </a:t>
            </a:r>
            <a:r>
              <a:rPr lang="en-US" dirty="0" err="1" smtClean="0"/>
              <a:t>Neeck</a:t>
            </a:r>
            <a:r>
              <a:rPr lang="en-US" dirty="0" smtClean="0"/>
              <a:t> for check.</a:t>
            </a:r>
          </a:p>
          <a:p>
            <a:endParaRPr lang="en-US" dirty="0" smtClean="0"/>
          </a:p>
          <a:p>
            <a:r>
              <a:rPr lang="en-US" dirty="0" smtClean="0"/>
              <a:t>CORRECTION DENNING PER RIVERA Feb 18, 2016</a:t>
            </a:r>
          </a:p>
          <a:p>
            <a:r>
              <a:rPr lang="en-US" dirty="0" smtClean="0"/>
              <a:t>Changed misspelling of “</a:t>
            </a:r>
            <a:r>
              <a:rPr lang="en-US" dirty="0" err="1" smtClean="0"/>
              <a:t>Sentinal</a:t>
            </a:r>
            <a:r>
              <a:rPr lang="en-US" dirty="0" smtClean="0"/>
              <a:t>” to “Sentinel”</a:t>
            </a:r>
          </a:p>
          <a:p>
            <a:endParaRPr lang="en-US" dirty="0" smtClean="0"/>
          </a:p>
          <a:p>
            <a:r>
              <a:rPr lang="en-US" dirty="0" smtClean="0"/>
              <a:t>UPDATE DENNING PER FREILICH DECISIONS FEB 12, 2016</a:t>
            </a:r>
          </a:p>
          <a:p>
            <a:r>
              <a:rPr lang="en-US" dirty="0" smtClean="0"/>
              <a:t>Changed OCO-3 to Formulation color and moved lower in list</a:t>
            </a:r>
          </a:p>
          <a:p>
            <a:r>
              <a:rPr lang="en-US" dirty="0" smtClean="0"/>
              <a:t>Changed RBI to Formulation color</a:t>
            </a:r>
          </a:p>
          <a:p>
            <a:r>
              <a:rPr lang="en-US" dirty="0" smtClean="0"/>
              <a:t>Changed GEDI to Implementation color and moved to line above it</a:t>
            </a:r>
          </a:p>
          <a:p>
            <a:r>
              <a:rPr lang="en-US" dirty="0" smtClean="0"/>
              <a:t>Added TSIS-2 in Formulation color</a:t>
            </a:r>
          </a:p>
          <a:p>
            <a:endParaRPr lang="en-US" dirty="0" smtClean="0"/>
          </a:p>
          <a:p>
            <a:r>
              <a:rPr lang="en-US" dirty="0" smtClean="0"/>
              <a:t>UPDATE DENNING PER FREILICH DECISIONS FEB 4, 2016</a:t>
            </a:r>
          </a:p>
          <a:p>
            <a:r>
              <a:rPr lang="en-US" dirty="0" smtClean="0"/>
              <a:t>Changed “Altimetry FO (Formulation in FY16) to “Sentinal-6A/B”</a:t>
            </a:r>
          </a:p>
          <a:p>
            <a:r>
              <a:rPr lang="en-US" dirty="0" smtClean="0"/>
              <a:t>On Landsat 9, removed comma and TIRFF</a:t>
            </a:r>
          </a:p>
          <a:p>
            <a:r>
              <a:rPr lang="en-US" dirty="0" smtClean="0"/>
              <a:t>Change I was going to make – “NISTAR, EPIC (NOAA’s DSCOVR) to green primary ops was already corrected</a:t>
            </a:r>
          </a:p>
          <a:p>
            <a:endParaRPr lang="en-US" dirty="0" smtClean="0"/>
          </a:p>
          <a:p>
            <a:r>
              <a:rPr lang="en-US" dirty="0" smtClean="0"/>
              <a:t>Dec. 15, 2015 – Updated: TEMPO changed to Implementation phase; NISTAR, EPIC changed to Primary Ops phase; ; OCO-3 and ECOSTRESS changed to Implementation phase; Aquarius removed; slide now fully editable. </a:t>
            </a:r>
            <a:r>
              <a:rPr lang="en-US" dirty="0" err="1" smtClean="0"/>
              <a:t>JMottar</a:t>
            </a:r>
            <a:endParaRPr lang="en-US" dirty="0" smtClean="0"/>
          </a:p>
          <a:p>
            <a:r>
              <a:rPr lang="en-US" dirty="0" smtClean="0"/>
              <a:t>May 18, 2015 – Added to SMD Multimedia Library.</a:t>
            </a:r>
          </a:p>
          <a:p>
            <a:r>
              <a:rPr lang="en-US" dirty="0" smtClean="0"/>
              <a:t>May 18, 2015 – Updated the outdated 2014 version: TRMM was removed; NISTAR, EPIC (NOAA's DSCOVR) were added; SMAP icon was updated; moon at top left was removed; color key moved to top left.-</a:t>
            </a:r>
            <a:r>
              <a:rPr lang="en-US" dirty="0" err="1" smtClean="0"/>
              <a:t>JMottar</a:t>
            </a:r>
            <a:endParaRPr lang="en-US" dirty="0" smtClean="0"/>
          </a:p>
          <a:p>
            <a:r>
              <a:rPr lang="en-US" dirty="0" smtClean="0"/>
              <a:t>ID: I-EA-15-0040 (image)</a:t>
            </a:r>
          </a:p>
          <a:p>
            <a:r>
              <a:rPr lang="en-US" dirty="0" smtClean="0"/>
              <a:t>ID: SL-EA-15-0068 (slide)</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lIns="89940" tIns="44970" rIns="89940" bIns="44970"/>
          <a:lstStyle/>
          <a:p>
            <a:pPr defTabSz="457200"/>
            <a:fld id="{C4BEF832-BDB5-481A-BC8E-B69A3BF702FA}" type="slidenum">
              <a:rPr lang="en-US" kern="0" smtClean="0">
                <a:solidFill>
                  <a:prstClr val="black"/>
                </a:solidFill>
                <a:latin typeface="Calibri"/>
              </a:rPr>
              <a:pPr defTabSz="457200"/>
              <a:t>2</a:t>
            </a:fld>
            <a:endParaRPr lang="en-US" kern="0">
              <a:solidFill>
                <a:prstClr val="black"/>
              </a:solidFill>
              <a:latin typeface="Calibri"/>
            </a:endParaRPr>
          </a:p>
        </p:txBody>
      </p:sp>
    </p:spTree>
    <p:extLst>
      <p:ext uri="{BB962C8B-B14F-4D97-AF65-F5344CB8AC3E}">
        <p14:creationId xmlns:p14="http://schemas.microsoft.com/office/powerpoint/2010/main" val="255256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 has a history</a:t>
            </a:r>
            <a:r>
              <a:rPr lang="en-US" baseline="0" dirty="0" smtClean="0"/>
              <a:t> of supporting innovative measurement approaches</a:t>
            </a:r>
          </a:p>
          <a:p>
            <a:pPr marL="342900" indent="-342900">
              <a:buFont typeface="Arial" panose="020B0604020202020204" pitchFamily="34" charset="0"/>
              <a:buChar char="•"/>
            </a:pPr>
            <a:r>
              <a:rPr lang="en-US" baseline="0" dirty="0" smtClean="0"/>
              <a:t>Coordinated constellations of satellites to deliver time-critical global measurements (GPM fleet)</a:t>
            </a:r>
          </a:p>
          <a:p>
            <a:pPr marL="342900" indent="-342900">
              <a:buFont typeface="Arial" panose="020B0604020202020204" pitchFamily="34" charset="0"/>
              <a:buChar char="•"/>
            </a:pPr>
            <a:r>
              <a:rPr lang="en-US" baseline="0" dirty="0" smtClean="0"/>
              <a:t> Constellations to collect a comprehensive suite of measurements for studying the Earth as a system (A-Train)</a:t>
            </a:r>
          </a:p>
          <a:p>
            <a:pPr marL="342900" indent="-342900">
              <a:buFont typeface="Arial" panose="020B0604020202020204" pitchFamily="34" charset="0"/>
              <a:buChar char="•"/>
            </a:pPr>
            <a:r>
              <a:rPr lang="en-US" baseline="0" dirty="0" smtClean="0"/>
              <a:t>Constellations of micro-satellites and </a:t>
            </a:r>
            <a:r>
              <a:rPr lang="en-US" baseline="0" dirty="0" err="1" smtClean="0"/>
              <a:t>cubesats</a:t>
            </a:r>
            <a:r>
              <a:rPr lang="en-US" baseline="0" dirty="0" smtClean="0"/>
              <a:t> for enhancing coverage and repeat frequency</a:t>
            </a:r>
          </a:p>
          <a:p>
            <a:pPr marL="342900" indent="-342900">
              <a:buFont typeface="Arial" panose="020B0604020202020204" pitchFamily="34" charset="0"/>
              <a:buChar char="•"/>
            </a:pPr>
            <a:r>
              <a:rPr lang="en-US" baseline="0" dirty="0" smtClean="0"/>
              <a:t>Geostationary satellites (TEMPO, GEMS) for time-resolved observations of diurnal variations in critical environmental variables</a:t>
            </a:r>
            <a:endParaRPr lang="en-US" dirty="0"/>
          </a:p>
        </p:txBody>
      </p:sp>
    </p:spTree>
    <p:extLst>
      <p:ext uri="{BB962C8B-B14F-4D97-AF65-F5344CB8AC3E}">
        <p14:creationId xmlns:p14="http://schemas.microsoft.com/office/powerpoint/2010/main" val="306806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2017 NASA Earth Science</a:t>
            </a:r>
            <a:r>
              <a:rPr lang="en-US" baseline="0" dirty="0" smtClean="0"/>
              <a:t> </a:t>
            </a:r>
            <a:r>
              <a:rPr lang="en-US" dirty="0" smtClean="0"/>
              <a:t>Decadal</a:t>
            </a:r>
            <a:r>
              <a:rPr lang="en-US" baseline="0" dirty="0" smtClean="0"/>
              <a:t> Survey sets the course for NASA’s programs over the next decade</a:t>
            </a:r>
            <a:endParaRPr lang="en-US" dirty="0"/>
          </a:p>
        </p:txBody>
      </p:sp>
    </p:spTree>
    <p:extLst>
      <p:ext uri="{BB962C8B-B14F-4D97-AF65-F5344CB8AC3E}">
        <p14:creationId xmlns:p14="http://schemas.microsoft.com/office/powerpoint/2010/main" val="3068069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32004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 Chair Priority Workshop</a:t>
            </a:r>
            <a:r>
              <a:rPr lang="en-AU" sz="1100" i="1" baseline="0" dirty="0" smtClean="0">
                <a:solidFill>
                  <a:schemeClr val="tx2"/>
                </a:solidFill>
                <a:latin typeface="+mj-ea"/>
                <a:ea typeface="+mj-ea"/>
                <a:cs typeface="Proxima Nova Regular"/>
                <a:sym typeface="Proxima Nova Regular"/>
              </a:rPr>
              <a:t> 18-19 June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507492" y="6439636"/>
            <a:ext cx="534166" cy="319190"/>
          </a:xfrm>
          <a:prstGeom prst="rect">
            <a:avLst/>
          </a:prstGeom>
        </p:spPr>
        <p:txBody>
          <a:bodyPr/>
          <a:lstStyle>
            <a:lvl1pPr>
              <a:defRPr sz="1474"/>
            </a:lvl1pPr>
          </a:lstStyle>
          <a:p>
            <a:fld id="{B30D3E7F-314A-4ED7-A68C-26C1A00B0975}" type="slidenum">
              <a:rPr lang="en-US" smtClean="0"/>
              <a:pPr/>
              <a:t>‹#›</a:t>
            </a:fld>
            <a:endParaRPr lang="en-US"/>
          </a:p>
        </p:txBody>
      </p:sp>
      <p:sp>
        <p:nvSpPr>
          <p:cNvPr id="6" name="Shape 3"/>
          <p:cNvSpPr/>
          <p:nvPr userDrawn="1"/>
        </p:nvSpPr>
        <p:spPr>
          <a:xfrm>
            <a:off x="76200" y="6629400"/>
            <a:ext cx="32004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 Chair Priority Workshop</a:t>
            </a:r>
            <a:r>
              <a:rPr lang="en-AU" sz="1100" i="1" baseline="0" dirty="0" smtClean="0">
                <a:solidFill>
                  <a:schemeClr val="tx2"/>
                </a:solidFill>
                <a:latin typeface="+mj-ea"/>
                <a:ea typeface="+mj-ea"/>
                <a:cs typeface="Proxima Nova Regular"/>
                <a:sym typeface="Proxima Nova Regular"/>
              </a:rPr>
              <a:t> 18-19 June 2018</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40100514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E0BDA2-D418-8742-AA62-AA4055C87160}" type="datetimeFigureOut">
              <a:rPr lang="en-US" smtClean="0">
                <a:solidFill>
                  <a:prstClr val="black">
                    <a:tint val="75000"/>
                  </a:prstClr>
                </a:solidFill>
                <a:latin typeface="Calibri"/>
              </a:rPr>
              <a:pPr/>
              <a:t>6/16/2018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4299EF9-6F3B-0049-BEF7-E810DFF642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8953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8" r:id="rId3"/>
    <p:sldLayoutId id="2147483689"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em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1402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0" dirty="0" smtClean="0">
                <a:solidFill>
                  <a:schemeClr val="bg1"/>
                </a:solidFill>
                <a:latin typeface="+mj-lt"/>
              </a:rPr>
              <a:t>NASA Agency Perspective</a:t>
            </a:r>
            <a:endParaRPr sz="3600" b="1" dirty="0">
              <a:solidFill>
                <a:schemeClr val="bg1"/>
              </a:solidFill>
              <a:latin typeface="+mj-lt"/>
            </a:endParaRPr>
          </a:p>
        </p:txBody>
      </p:sp>
      <p:sp>
        <p:nvSpPr>
          <p:cNvPr id="11" name="Shape 11"/>
          <p:cNvSpPr/>
          <p:nvPr/>
        </p:nvSpPr>
        <p:spPr>
          <a:xfrm>
            <a:off x="457200" y="4038600"/>
            <a:ext cx="5334000"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David Crisp, NASA/JPL</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CEOS </a:t>
            </a:r>
            <a:r>
              <a:rPr lang="en-US" dirty="0" smtClean="0">
                <a:solidFill>
                  <a:srgbClr val="FFFFFF"/>
                </a:solidFill>
                <a:latin typeface="+mj-lt"/>
                <a:ea typeface="Arial Bold"/>
                <a:cs typeface="Arial Bold"/>
                <a:sym typeface="Arial Bold"/>
              </a:rPr>
              <a:t>Chair Priority Workshop on </a:t>
            </a:r>
            <a:r>
              <a:rPr lang="en-US" dirty="0">
                <a:solidFill>
                  <a:srgbClr val="FFFFFF"/>
                </a:solidFill>
                <a:latin typeface="+mj-lt"/>
                <a:ea typeface="Arial Bold"/>
                <a:cs typeface="Arial Bold"/>
                <a:sym typeface="Arial Bold"/>
              </a:rPr>
              <a:t>GHG </a:t>
            </a:r>
            <a:r>
              <a:rPr lang="en-US" dirty="0" smtClean="0">
                <a:solidFill>
                  <a:srgbClr val="FFFFFF"/>
                </a:solidFill>
                <a:latin typeface="+mj-lt"/>
                <a:ea typeface="Arial Bold"/>
                <a:cs typeface="Arial Bold"/>
                <a:sym typeface="Arial Bold"/>
              </a:rPr>
              <a:t>Monitoring</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European Commission Joint Research Centre, </a:t>
            </a:r>
            <a:endParaRPr lang="en-US" dirty="0" smtClean="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err="1" smtClean="0">
                <a:solidFill>
                  <a:srgbClr val="FFFFFF"/>
                </a:solidFill>
                <a:latin typeface="+mj-lt"/>
                <a:ea typeface="Arial Bold"/>
                <a:cs typeface="Arial Bold"/>
                <a:sym typeface="Arial Bold"/>
              </a:rPr>
              <a:t>Ispra</a:t>
            </a:r>
            <a:r>
              <a:rPr lang="en-US" dirty="0">
                <a:solidFill>
                  <a:srgbClr val="FFFFFF"/>
                </a:solidFill>
                <a:latin typeface="+mj-lt"/>
                <a:ea typeface="Arial Bold"/>
                <a:cs typeface="Arial Bold"/>
                <a:sym typeface="Arial Bold"/>
              </a:rPr>
              <a:t>, </a:t>
            </a:r>
            <a:r>
              <a:rPr lang="en-US" dirty="0" smtClean="0">
                <a:solidFill>
                  <a:srgbClr val="FFFFFF"/>
                </a:solidFill>
                <a:latin typeface="+mj-lt"/>
                <a:ea typeface="Arial Bold"/>
                <a:cs typeface="Arial Bold"/>
                <a:sym typeface="Arial Bold"/>
              </a:rPr>
              <a:t>Italy</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18-19 June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6" name="TextBox 4"/>
          <p:cNvSpPr txBox="1">
            <a:spLocks noChangeArrowheads="1"/>
          </p:cNvSpPr>
          <p:nvPr/>
        </p:nvSpPr>
        <p:spPr bwMode="auto">
          <a:xfrm>
            <a:off x="2819400" y="6403348"/>
            <a:ext cx="3475038"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180" tIns="43090" rIns="86180" bIns="43090">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r>
              <a:rPr lang="en-US" altLang="en-US" sz="1100" dirty="0">
                <a:solidFill>
                  <a:schemeClr val="bg1"/>
                </a:solidFill>
              </a:rPr>
              <a:t>Copyright </a:t>
            </a:r>
            <a:r>
              <a:rPr lang="en-US" altLang="en-US" sz="1100" dirty="0" smtClean="0">
                <a:solidFill>
                  <a:schemeClr val="bg1"/>
                </a:solidFill>
              </a:rPr>
              <a:t>2018 </a:t>
            </a:r>
            <a:r>
              <a:rPr lang="en-US" altLang="en-US" sz="1100" dirty="0">
                <a:solidFill>
                  <a:schemeClr val="bg1"/>
                </a:solidFill>
              </a:rPr>
              <a:t>California Institute of Technology. Government sponsorship acknowledged.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descr="Backgroun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0"/>
            <a:ext cx="9182912" cy="6865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0" name="Picture 149"/>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674611">
            <a:off x="5188257" y="5856677"/>
            <a:ext cx="1175166" cy="439963"/>
          </a:xfrm>
          <a:prstGeom prst="rect">
            <a:avLst/>
          </a:prstGeom>
        </p:spPr>
      </p:pic>
      <p:pic>
        <p:nvPicPr>
          <p:cNvPr id="151" name="Picture 150" descr="Landsat_9.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19966" y="223213"/>
            <a:ext cx="695290" cy="278116"/>
          </a:xfrm>
          <a:prstGeom prst="rect">
            <a:avLst/>
          </a:prstGeom>
        </p:spPr>
      </p:pic>
      <p:pic>
        <p:nvPicPr>
          <p:cNvPr id="152" name="Picture 151" descr="PACE.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56595" y="493077"/>
            <a:ext cx="408432" cy="432816"/>
          </a:xfrm>
          <a:prstGeom prst="rect">
            <a:avLst/>
          </a:prstGeom>
        </p:spPr>
      </p:pic>
      <p:pic>
        <p:nvPicPr>
          <p:cNvPr id="153" name="Picture 152" descr="NI-SAR.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73080" y="1352412"/>
            <a:ext cx="341376" cy="585216"/>
          </a:xfrm>
          <a:prstGeom prst="rect">
            <a:avLst/>
          </a:prstGeom>
        </p:spPr>
      </p:pic>
      <p:pic>
        <p:nvPicPr>
          <p:cNvPr id="154" name="Picture 153" descr="ICESat-2.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756421" y="2409196"/>
            <a:ext cx="658368" cy="512064"/>
          </a:xfrm>
          <a:prstGeom prst="rect">
            <a:avLst/>
          </a:prstGeom>
        </p:spPr>
      </p:pic>
      <p:pic>
        <p:nvPicPr>
          <p:cNvPr id="155" name="Picture 154" descr="CYGNSS.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831629" y="3320402"/>
            <a:ext cx="1000391" cy="292512"/>
          </a:xfrm>
          <a:prstGeom prst="rect">
            <a:avLst/>
          </a:prstGeom>
        </p:spPr>
      </p:pic>
      <p:pic>
        <p:nvPicPr>
          <p:cNvPr id="156" name="Picture 155" descr="DSCOVR.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438140" y="3305396"/>
            <a:ext cx="509397" cy="283642"/>
          </a:xfrm>
          <a:prstGeom prst="rect">
            <a:avLst/>
          </a:prstGeom>
        </p:spPr>
      </p:pic>
      <p:pic>
        <p:nvPicPr>
          <p:cNvPr id="157" name="Picture 156" descr="SMAP.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630264" y="3369896"/>
            <a:ext cx="627888" cy="865632"/>
          </a:xfrm>
          <a:prstGeom prst="rect">
            <a:avLst/>
          </a:prstGeom>
        </p:spPr>
      </p:pic>
      <p:pic>
        <p:nvPicPr>
          <p:cNvPr id="158" name="Picture 157" descr="GPM.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83319" y="5143500"/>
            <a:ext cx="1523163" cy="747530"/>
          </a:xfrm>
          <a:prstGeom prst="rect">
            <a:avLst/>
          </a:prstGeom>
        </p:spPr>
      </p:pic>
      <p:pic>
        <p:nvPicPr>
          <p:cNvPr id="159" name="Picture 158" descr="OCO-2.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41053" y="6083300"/>
            <a:ext cx="2265022" cy="655664"/>
          </a:xfrm>
          <a:prstGeom prst="rect">
            <a:avLst/>
          </a:prstGeom>
        </p:spPr>
      </p:pic>
      <p:sp>
        <p:nvSpPr>
          <p:cNvPr id="160" name="TextBox 159"/>
          <p:cNvSpPr txBox="1"/>
          <p:nvPr/>
        </p:nvSpPr>
        <p:spPr>
          <a:xfrm>
            <a:off x="8039725" y="423494"/>
            <a:ext cx="1085615" cy="276999"/>
          </a:xfrm>
          <a:prstGeom prst="rect">
            <a:avLst/>
          </a:prstGeom>
          <a:noFill/>
        </p:spPr>
        <p:txBody>
          <a:bodyPr wrap="square" rtlCol="0">
            <a:spAutoFit/>
          </a:bodyPr>
          <a:lstStyle/>
          <a:p>
            <a:pPr algn="l" rtl="0"/>
            <a:r>
              <a:rPr lang="en-US" sz="1200" kern="1200" dirty="0" smtClean="0">
                <a:solidFill>
                  <a:srgbClr val="FDFD5F"/>
                </a:solidFill>
                <a:latin typeface="Arial Narrow"/>
                <a:ea typeface="+mn-ea"/>
                <a:cs typeface="Arial Narrow"/>
              </a:rPr>
              <a:t>Landsat 9</a:t>
            </a:r>
            <a:endParaRPr lang="en-US" sz="1000" i="1" kern="1200" dirty="0">
              <a:solidFill>
                <a:srgbClr val="FDFD5F"/>
              </a:solidFill>
              <a:latin typeface="Arial Narrow"/>
              <a:ea typeface="+mn-ea"/>
              <a:cs typeface="Arial Narrow"/>
            </a:endParaRPr>
          </a:p>
        </p:txBody>
      </p:sp>
      <p:sp>
        <p:nvSpPr>
          <p:cNvPr id="161" name="TextBox 160"/>
          <p:cNvSpPr txBox="1"/>
          <p:nvPr/>
        </p:nvSpPr>
        <p:spPr>
          <a:xfrm>
            <a:off x="8012782" y="692365"/>
            <a:ext cx="941968" cy="276999"/>
          </a:xfrm>
          <a:prstGeom prst="rect">
            <a:avLst/>
          </a:prstGeom>
          <a:noFill/>
        </p:spPr>
        <p:txBody>
          <a:bodyPr wrap="square" rtlCol="0">
            <a:spAutoFit/>
          </a:bodyPr>
          <a:lstStyle/>
          <a:p>
            <a:pPr algn="l" rtl="0"/>
            <a:r>
              <a:rPr lang="en-US" sz="1200" kern="1200" dirty="0" smtClean="0">
                <a:solidFill>
                  <a:srgbClr val="FDFD5F"/>
                </a:solidFill>
                <a:latin typeface="Arial Narrow"/>
                <a:ea typeface="+mn-ea"/>
                <a:cs typeface="Arial Narrow"/>
              </a:rPr>
              <a:t>PACE</a:t>
            </a:r>
            <a:endParaRPr lang="en-US" sz="1000" i="1" kern="1200" dirty="0">
              <a:solidFill>
                <a:srgbClr val="FDFD5F"/>
              </a:solidFill>
              <a:latin typeface="Arial Narrow"/>
              <a:ea typeface="+mn-ea"/>
              <a:cs typeface="Arial Narrow"/>
            </a:endParaRPr>
          </a:p>
        </p:txBody>
      </p:sp>
      <p:sp>
        <p:nvSpPr>
          <p:cNvPr id="162" name="TextBox 161"/>
          <p:cNvSpPr txBox="1"/>
          <p:nvPr/>
        </p:nvSpPr>
        <p:spPr>
          <a:xfrm>
            <a:off x="5271553" y="1888097"/>
            <a:ext cx="1105640" cy="276999"/>
          </a:xfrm>
          <a:prstGeom prst="rect">
            <a:avLst/>
          </a:prstGeom>
          <a:noFill/>
        </p:spPr>
        <p:txBody>
          <a:bodyPr wrap="square" rtlCol="0">
            <a:spAutoFit/>
          </a:bodyPr>
          <a:lstStyle/>
          <a:p>
            <a:pPr algn="l" rtl="0"/>
            <a:r>
              <a:rPr lang="en-US" sz="1200" kern="1200" dirty="0" smtClean="0">
                <a:solidFill>
                  <a:srgbClr val="F1A947"/>
                </a:solidFill>
                <a:latin typeface="Arial Narrow"/>
                <a:ea typeface="+mn-ea"/>
                <a:cs typeface="Arial Narrow"/>
              </a:rPr>
              <a:t>NI-SAR </a:t>
            </a:r>
            <a:endParaRPr lang="en-US" sz="1000" i="1" kern="1200" dirty="0">
              <a:solidFill>
                <a:srgbClr val="F1A947"/>
              </a:solidFill>
              <a:latin typeface="Arial Narrow"/>
              <a:ea typeface="+mn-ea"/>
              <a:cs typeface="Arial Narrow"/>
            </a:endParaRPr>
          </a:p>
        </p:txBody>
      </p:sp>
      <p:sp>
        <p:nvSpPr>
          <p:cNvPr id="163" name="TextBox 162"/>
          <p:cNvSpPr txBox="1"/>
          <p:nvPr/>
        </p:nvSpPr>
        <p:spPr>
          <a:xfrm>
            <a:off x="4667906" y="2101741"/>
            <a:ext cx="1020535" cy="276999"/>
          </a:xfrm>
          <a:prstGeom prst="rect">
            <a:avLst/>
          </a:prstGeom>
          <a:noFill/>
        </p:spPr>
        <p:txBody>
          <a:bodyPr wrap="square" rtlCol="0">
            <a:spAutoFit/>
          </a:bodyPr>
          <a:lstStyle/>
          <a:p>
            <a:pPr algn="l" rtl="0"/>
            <a:r>
              <a:rPr lang="en-US" sz="1200" kern="1200" dirty="0" smtClean="0">
                <a:solidFill>
                  <a:srgbClr val="F1A947"/>
                </a:solidFill>
                <a:latin typeface="Arial Narrow"/>
                <a:ea typeface="+mn-ea"/>
                <a:cs typeface="Arial Narrow"/>
              </a:rPr>
              <a:t>SWOT</a:t>
            </a:r>
            <a:endParaRPr lang="en-US" sz="1000" i="1" kern="1200" dirty="0">
              <a:solidFill>
                <a:srgbClr val="F1A947"/>
              </a:solidFill>
              <a:latin typeface="Arial Narrow"/>
              <a:ea typeface="+mn-ea"/>
              <a:cs typeface="Arial Narrow"/>
            </a:endParaRPr>
          </a:p>
        </p:txBody>
      </p:sp>
      <p:sp>
        <p:nvSpPr>
          <p:cNvPr id="164" name="TextBox 163"/>
          <p:cNvSpPr txBox="1"/>
          <p:nvPr/>
        </p:nvSpPr>
        <p:spPr>
          <a:xfrm>
            <a:off x="4189569" y="2344474"/>
            <a:ext cx="1081984" cy="276999"/>
          </a:xfrm>
          <a:prstGeom prst="rect">
            <a:avLst/>
          </a:prstGeom>
          <a:noFill/>
        </p:spPr>
        <p:txBody>
          <a:bodyPr wrap="square" rtlCol="0">
            <a:spAutoFit/>
          </a:bodyPr>
          <a:lstStyle/>
          <a:p>
            <a:pPr algn="l" rtl="0"/>
            <a:r>
              <a:rPr lang="en-US" sz="1200" kern="1200" dirty="0" smtClean="0">
                <a:solidFill>
                  <a:srgbClr val="F1A947"/>
                </a:solidFill>
                <a:latin typeface="Arial Narrow"/>
                <a:ea typeface="+mn-ea"/>
                <a:cs typeface="Arial Narrow"/>
              </a:rPr>
              <a:t>TEMPO </a:t>
            </a:r>
            <a:endParaRPr lang="en-US" sz="1000" i="1" kern="1200" dirty="0">
              <a:solidFill>
                <a:srgbClr val="F1A947"/>
              </a:solidFill>
              <a:latin typeface="Arial Narrow"/>
              <a:ea typeface="+mn-ea"/>
              <a:cs typeface="Arial Narrow"/>
            </a:endParaRPr>
          </a:p>
        </p:txBody>
      </p:sp>
      <p:sp>
        <p:nvSpPr>
          <p:cNvPr id="165" name="TextBox 164"/>
          <p:cNvSpPr txBox="1"/>
          <p:nvPr/>
        </p:nvSpPr>
        <p:spPr>
          <a:xfrm>
            <a:off x="3654557" y="2622448"/>
            <a:ext cx="1450779" cy="276999"/>
          </a:xfrm>
          <a:prstGeom prst="rect">
            <a:avLst/>
          </a:prstGeom>
          <a:noFill/>
        </p:spPr>
        <p:txBody>
          <a:bodyPr wrap="square" rtlCol="0">
            <a:spAutoFit/>
          </a:bodyPr>
          <a:lstStyle/>
          <a:p>
            <a:pPr algn="l" rtl="0"/>
            <a:r>
              <a:rPr lang="en-US" sz="1200" kern="1200" dirty="0" smtClean="0">
                <a:solidFill>
                  <a:srgbClr val="F1A947"/>
                </a:solidFill>
                <a:latin typeface="Arial Narrow"/>
                <a:ea typeface="+mn-ea"/>
                <a:cs typeface="Arial Narrow"/>
              </a:rPr>
              <a:t>GRACE-FO (2)</a:t>
            </a:r>
            <a:endParaRPr lang="en-US" sz="1000" i="1" kern="1200" dirty="0">
              <a:solidFill>
                <a:srgbClr val="F1A947"/>
              </a:solidFill>
              <a:latin typeface="Arial Narrow"/>
              <a:ea typeface="+mn-ea"/>
              <a:cs typeface="Arial Narrow"/>
            </a:endParaRPr>
          </a:p>
        </p:txBody>
      </p:sp>
      <p:sp>
        <p:nvSpPr>
          <p:cNvPr id="166" name="TextBox 165"/>
          <p:cNvSpPr txBox="1"/>
          <p:nvPr/>
        </p:nvSpPr>
        <p:spPr>
          <a:xfrm>
            <a:off x="3087951" y="2860602"/>
            <a:ext cx="1185703" cy="276999"/>
          </a:xfrm>
          <a:prstGeom prst="rect">
            <a:avLst/>
          </a:prstGeom>
          <a:noFill/>
        </p:spPr>
        <p:txBody>
          <a:bodyPr wrap="square" rtlCol="0">
            <a:spAutoFit/>
          </a:bodyPr>
          <a:lstStyle/>
          <a:p>
            <a:pPr algn="l" rtl="0"/>
            <a:r>
              <a:rPr lang="en-US" sz="1200" kern="1200" dirty="0" smtClean="0">
                <a:solidFill>
                  <a:srgbClr val="F1A947"/>
                </a:solidFill>
                <a:latin typeface="Arial Narrow"/>
                <a:ea typeface="+mn-ea"/>
                <a:cs typeface="Arial Narrow"/>
              </a:rPr>
              <a:t>ICESat-2</a:t>
            </a:r>
            <a:endParaRPr lang="en-US" sz="1000" i="1" kern="1200" dirty="0">
              <a:solidFill>
                <a:srgbClr val="F1A947"/>
              </a:solidFill>
              <a:latin typeface="Arial Narrow"/>
              <a:ea typeface="+mn-ea"/>
              <a:cs typeface="Arial Narrow"/>
            </a:endParaRPr>
          </a:p>
        </p:txBody>
      </p:sp>
      <p:sp>
        <p:nvSpPr>
          <p:cNvPr id="167" name="TextBox 166"/>
          <p:cNvSpPr txBox="1"/>
          <p:nvPr/>
        </p:nvSpPr>
        <p:spPr>
          <a:xfrm>
            <a:off x="3625812" y="3088250"/>
            <a:ext cx="1374032" cy="276999"/>
          </a:xfrm>
          <a:prstGeom prst="rect">
            <a:avLst/>
          </a:prstGeom>
          <a:noFill/>
        </p:spPr>
        <p:txBody>
          <a:bodyPr wrap="square" rtlCol="0">
            <a:spAutoFit/>
          </a:bodyPr>
          <a:lstStyle/>
          <a:p>
            <a:pPr algn="l" rtl="0"/>
            <a:r>
              <a:rPr lang="en-US" sz="1200" kern="1200" dirty="0" smtClean="0">
                <a:solidFill>
                  <a:srgbClr val="9AE882"/>
                </a:solidFill>
                <a:latin typeface="Arial Narrow"/>
                <a:ea typeface="+mn-ea"/>
                <a:cs typeface="Arial Narrow"/>
              </a:rPr>
              <a:t>CYGNSS (8) </a:t>
            </a:r>
            <a:r>
              <a:rPr lang="en-US" sz="1000" i="1" kern="1200" dirty="0" smtClean="0">
                <a:solidFill>
                  <a:srgbClr val="9AE882"/>
                </a:solidFill>
                <a:latin typeface="Arial Narrow"/>
                <a:ea typeface="+mn-ea"/>
                <a:cs typeface="Arial Narrow"/>
              </a:rPr>
              <a:t>(2019)</a:t>
            </a:r>
            <a:endParaRPr lang="en-US" sz="1000" i="1" kern="1200" dirty="0">
              <a:solidFill>
                <a:srgbClr val="9AE882"/>
              </a:solidFill>
              <a:latin typeface="Arial Narrow"/>
              <a:ea typeface="+mn-ea"/>
              <a:cs typeface="Arial Narrow"/>
            </a:endParaRPr>
          </a:p>
        </p:txBody>
      </p:sp>
      <p:sp>
        <p:nvSpPr>
          <p:cNvPr id="168" name="TextBox 167"/>
          <p:cNvSpPr txBox="1"/>
          <p:nvPr/>
        </p:nvSpPr>
        <p:spPr>
          <a:xfrm>
            <a:off x="4981762" y="2874636"/>
            <a:ext cx="1513496" cy="584775"/>
          </a:xfrm>
          <a:prstGeom prst="rect">
            <a:avLst/>
          </a:prstGeom>
          <a:noFill/>
        </p:spPr>
        <p:txBody>
          <a:bodyPr wrap="square" rtlCol="0">
            <a:spAutoFit/>
          </a:bodyPr>
          <a:lstStyle/>
          <a:p>
            <a:pPr algn="l" rtl="0"/>
            <a:r>
              <a:rPr lang="en-US" sz="1200" kern="1200" dirty="0" smtClean="0">
                <a:solidFill>
                  <a:srgbClr val="A6FA8C"/>
                </a:solidFill>
                <a:latin typeface="Arial Narrow"/>
                <a:ea typeface="+mn-ea"/>
                <a:cs typeface="Arial Narrow"/>
              </a:rPr>
              <a:t>NISTAR, EPIC</a:t>
            </a:r>
          </a:p>
          <a:p>
            <a:pPr algn="l" rtl="0"/>
            <a:r>
              <a:rPr lang="en-US" sz="1000" kern="1200" dirty="0" smtClean="0">
                <a:solidFill>
                  <a:srgbClr val="A6FA8C"/>
                </a:solidFill>
                <a:latin typeface="Arial Narrow"/>
                <a:ea typeface="+mn-ea"/>
                <a:cs typeface="Arial Narrow"/>
              </a:rPr>
              <a:t>(DSCOVR / NOAA) </a:t>
            </a:r>
          </a:p>
          <a:p>
            <a:pPr algn="l" rtl="0"/>
            <a:r>
              <a:rPr lang="en-US" sz="1000" i="1" kern="1200" dirty="0" smtClean="0">
                <a:solidFill>
                  <a:srgbClr val="A6FA8C"/>
                </a:solidFill>
                <a:latin typeface="Arial Narrow"/>
                <a:ea typeface="+mn-ea"/>
                <a:cs typeface="Arial Narrow"/>
              </a:rPr>
              <a:t>(2019)</a:t>
            </a:r>
            <a:endParaRPr lang="en-US" sz="1000" i="1" kern="1200" dirty="0">
              <a:solidFill>
                <a:srgbClr val="A6FA8C"/>
              </a:solidFill>
              <a:latin typeface="Arial Narrow"/>
              <a:ea typeface="+mn-ea"/>
              <a:cs typeface="Arial Narrow"/>
            </a:endParaRPr>
          </a:p>
        </p:txBody>
      </p:sp>
      <p:sp>
        <p:nvSpPr>
          <p:cNvPr id="169" name="TextBox 168"/>
          <p:cNvSpPr txBox="1"/>
          <p:nvPr/>
        </p:nvSpPr>
        <p:spPr>
          <a:xfrm>
            <a:off x="4925411" y="3949979"/>
            <a:ext cx="763030" cy="430887"/>
          </a:xfrm>
          <a:prstGeom prst="rect">
            <a:avLst/>
          </a:prstGeom>
          <a:noFill/>
        </p:spPr>
        <p:txBody>
          <a:bodyPr wrap="square" rtlCol="0">
            <a:spAutoFit/>
          </a:bodyPr>
          <a:lstStyle/>
          <a:p>
            <a:pPr algn="l" rtl="0"/>
            <a:r>
              <a:rPr lang="en-US" sz="1200" kern="1200" dirty="0" err="1" smtClean="0">
                <a:solidFill>
                  <a:srgbClr val="B6EEFD"/>
                </a:solidFill>
                <a:latin typeface="Arial Narrow"/>
                <a:ea typeface="+mn-ea"/>
                <a:cs typeface="Arial Narrow"/>
              </a:rPr>
              <a:t>QuikSCAT</a:t>
            </a:r>
            <a:r>
              <a:rPr lang="en-US" sz="1200" kern="1200" dirty="0" smtClean="0">
                <a:solidFill>
                  <a:srgbClr val="B6EEFD"/>
                </a:solidFill>
                <a:latin typeface="Arial Narrow"/>
                <a:ea typeface="+mn-ea"/>
                <a:cs typeface="Arial Narrow"/>
              </a:rPr>
              <a:t> </a:t>
            </a:r>
            <a:r>
              <a:rPr lang="en-US" sz="1000" i="1" kern="1200" dirty="0" smtClean="0">
                <a:solidFill>
                  <a:srgbClr val="B6EEFD"/>
                </a:solidFill>
                <a:latin typeface="Arial Narrow"/>
                <a:ea typeface="+mn-ea"/>
                <a:cs typeface="Arial Narrow"/>
              </a:rPr>
              <a:t>(2017)</a:t>
            </a:r>
            <a:endParaRPr lang="en-US" sz="1000" i="1" kern="1200" dirty="0">
              <a:solidFill>
                <a:srgbClr val="A6FA8C"/>
              </a:solidFill>
              <a:latin typeface="Arial Narrow"/>
              <a:ea typeface="+mn-ea"/>
              <a:cs typeface="Arial Narrow"/>
            </a:endParaRPr>
          </a:p>
        </p:txBody>
      </p:sp>
      <p:sp>
        <p:nvSpPr>
          <p:cNvPr id="170" name="TextBox 169"/>
          <p:cNvSpPr txBox="1"/>
          <p:nvPr/>
        </p:nvSpPr>
        <p:spPr>
          <a:xfrm>
            <a:off x="4024100" y="3979094"/>
            <a:ext cx="1009533" cy="430887"/>
          </a:xfrm>
          <a:prstGeom prst="rect">
            <a:avLst/>
          </a:prstGeom>
          <a:noFill/>
        </p:spPr>
        <p:txBody>
          <a:bodyPr wrap="square" rtlCol="0">
            <a:spAutoFit/>
          </a:bodyPr>
          <a:lstStyle/>
          <a:p>
            <a:pPr algn="l" rtl="0"/>
            <a:r>
              <a:rPr lang="en-US" sz="1200" kern="1200" dirty="0" smtClean="0">
                <a:solidFill>
                  <a:srgbClr val="B6EEFD"/>
                </a:solidFill>
                <a:latin typeface="Arial Narrow"/>
                <a:ea typeface="+mn-ea"/>
                <a:cs typeface="Arial Narrow"/>
              </a:rPr>
              <a:t>Landsat 7</a:t>
            </a:r>
          </a:p>
          <a:p>
            <a:pPr algn="l" rtl="0"/>
            <a:r>
              <a:rPr lang="en-US" sz="1000" kern="1200" dirty="0" smtClean="0">
                <a:solidFill>
                  <a:srgbClr val="B6EEFD"/>
                </a:solidFill>
                <a:latin typeface="Arial Narrow"/>
                <a:ea typeface="+mn-ea"/>
                <a:cs typeface="Arial Narrow"/>
              </a:rPr>
              <a:t>(USGS) </a:t>
            </a:r>
            <a:r>
              <a:rPr lang="en-US" sz="1000" i="1" kern="1200" dirty="0" smtClean="0">
                <a:solidFill>
                  <a:srgbClr val="B6EEFD"/>
                </a:solidFill>
                <a:latin typeface="Arial Narrow"/>
                <a:ea typeface="+mn-ea"/>
                <a:cs typeface="Arial Narrow"/>
              </a:rPr>
              <a:t>(~2022)</a:t>
            </a:r>
            <a:endParaRPr lang="en-US" sz="1000" i="1" kern="1200" dirty="0">
              <a:solidFill>
                <a:srgbClr val="A6FA8C"/>
              </a:solidFill>
              <a:latin typeface="Arial Narrow"/>
              <a:ea typeface="+mn-ea"/>
              <a:cs typeface="Arial Narrow"/>
            </a:endParaRPr>
          </a:p>
        </p:txBody>
      </p:sp>
      <p:sp>
        <p:nvSpPr>
          <p:cNvPr id="171" name="TextBox 170"/>
          <p:cNvSpPr txBox="1"/>
          <p:nvPr/>
        </p:nvSpPr>
        <p:spPr>
          <a:xfrm>
            <a:off x="3634309" y="4408548"/>
            <a:ext cx="971579" cy="276999"/>
          </a:xfrm>
          <a:prstGeom prst="rect">
            <a:avLst/>
          </a:prstGeom>
          <a:noFill/>
        </p:spPr>
        <p:txBody>
          <a:bodyPr wrap="square" rtlCol="0">
            <a:spAutoFit/>
          </a:bodyPr>
          <a:lstStyle/>
          <a:p>
            <a:pPr algn="l" rtl="0"/>
            <a:r>
              <a:rPr lang="en-US" sz="1200" kern="1200" dirty="0" smtClean="0">
                <a:solidFill>
                  <a:srgbClr val="B6EEFD"/>
                </a:solidFill>
                <a:latin typeface="Arial Narrow"/>
                <a:ea typeface="+mn-ea"/>
                <a:cs typeface="Arial Narrow"/>
              </a:rPr>
              <a:t>Terra </a:t>
            </a:r>
            <a:r>
              <a:rPr lang="en-US" sz="1000" i="1" kern="1200" dirty="0" smtClean="0">
                <a:solidFill>
                  <a:srgbClr val="B6EEFD"/>
                </a:solidFill>
                <a:latin typeface="Arial Narrow"/>
                <a:ea typeface="+mn-ea"/>
                <a:cs typeface="Arial Narrow"/>
              </a:rPr>
              <a:t>(&gt;2021)</a:t>
            </a:r>
            <a:endParaRPr lang="en-US" sz="1000" i="1" kern="1200" dirty="0">
              <a:solidFill>
                <a:srgbClr val="A6FA8C"/>
              </a:solidFill>
              <a:latin typeface="Arial Narrow"/>
              <a:ea typeface="+mn-ea"/>
              <a:cs typeface="Arial Narrow"/>
            </a:endParaRPr>
          </a:p>
        </p:txBody>
      </p:sp>
      <p:sp>
        <p:nvSpPr>
          <p:cNvPr id="172" name="TextBox 171"/>
          <p:cNvSpPr txBox="1"/>
          <p:nvPr/>
        </p:nvSpPr>
        <p:spPr>
          <a:xfrm>
            <a:off x="3929211" y="4767534"/>
            <a:ext cx="953909" cy="276999"/>
          </a:xfrm>
          <a:prstGeom prst="rect">
            <a:avLst/>
          </a:prstGeom>
          <a:noFill/>
        </p:spPr>
        <p:txBody>
          <a:bodyPr wrap="square" rtlCol="0">
            <a:spAutoFit/>
          </a:bodyPr>
          <a:lstStyle/>
          <a:p>
            <a:pPr algn="l" rtl="0"/>
            <a:r>
              <a:rPr lang="en-US" sz="1200" kern="1200" dirty="0" smtClean="0">
                <a:solidFill>
                  <a:srgbClr val="B6EEFD"/>
                </a:solidFill>
                <a:latin typeface="Arial Narrow"/>
                <a:ea typeface="+mn-ea"/>
                <a:cs typeface="Arial Narrow"/>
              </a:rPr>
              <a:t>Aqua </a:t>
            </a:r>
            <a:r>
              <a:rPr lang="en-US" sz="1000" i="1" kern="1200" dirty="0" smtClean="0">
                <a:solidFill>
                  <a:srgbClr val="B6EEFD"/>
                </a:solidFill>
                <a:latin typeface="Arial Narrow"/>
                <a:ea typeface="+mn-ea"/>
                <a:cs typeface="Arial Narrow"/>
              </a:rPr>
              <a:t>(&gt;2022)</a:t>
            </a:r>
            <a:endParaRPr lang="en-US" sz="1000" i="1" kern="1200" dirty="0">
              <a:solidFill>
                <a:srgbClr val="A6FA8C"/>
              </a:solidFill>
              <a:latin typeface="Arial Narrow"/>
              <a:ea typeface="+mn-ea"/>
              <a:cs typeface="Arial Narrow"/>
            </a:endParaRPr>
          </a:p>
        </p:txBody>
      </p:sp>
      <p:sp>
        <p:nvSpPr>
          <p:cNvPr id="173" name="TextBox 172"/>
          <p:cNvSpPr txBox="1"/>
          <p:nvPr/>
        </p:nvSpPr>
        <p:spPr>
          <a:xfrm>
            <a:off x="4375234" y="5109356"/>
            <a:ext cx="1241322" cy="276999"/>
          </a:xfrm>
          <a:prstGeom prst="rect">
            <a:avLst/>
          </a:prstGeom>
          <a:noFill/>
        </p:spPr>
        <p:txBody>
          <a:bodyPr wrap="square" rtlCol="0">
            <a:spAutoFit/>
          </a:bodyPr>
          <a:lstStyle/>
          <a:p>
            <a:pPr algn="l" rtl="0"/>
            <a:r>
              <a:rPr lang="en-US" sz="1200" kern="1200" dirty="0" err="1" smtClean="0">
                <a:solidFill>
                  <a:srgbClr val="B6EEFD"/>
                </a:solidFill>
                <a:latin typeface="Arial Narrow"/>
                <a:ea typeface="+mn-ea"/>
                <a:cs typeface="Arial Narrow"/>
              </a:rPr>
              <a:t>CloudSat</a:t>
            </a:r>
            <a:r>
              <a:rPr lang="en-US" sz="1200" kern="1200" dirty="0" smtClean="0">
                <a:solidFill>
                  <a:srgbClr val="B6EEFD"/>
                </a:solidFill>
                <a:latin typeface="Arial Narrow"/>
                <a:ea typeface="+mn-ea"/>
                <a:cs typeface="Arial Narrow"/>
              </a:rPr>
              <a:t> </a:t>
            </a:r>
            <a:r>
              <a:rPr lang="en-US" sz="1000" i="1" kern="1200" dirty="0" smtClean="0">
                <a:solidFill>
                  <a:srgbClr val="B6EEFD"/>
                </a:solidFill>
                <a:latin typeface="Arial Narrow"/>
                <a:ea typeface="+mn-ea"/>
                <a:cs typeface="Arial Narrow"/>
              </a:rPr>
              <a:t>(~2018)</a:t>
            </a:r>
            <a:endParaRPr lang="en-US" sz="1000" i="1" kern="1200" dirty="0">
              <a:solidFill>
                <a:srgbClr val="A6FA8C"/>
              </a:solidFill>
              <a:latin typeface="Arial Narrow"/>
              <a:ea typeface="+mn-ea"/>
              <a:cs typeface="Arial Narrow"/>
            </a:endParaRPr>
          </a:p>
        </p:txBody>
      </p:sp>
      <p:sp>
        <p:nvSpPr>
          <p:cNvPr id="174" name="TextBox 173"/>
          <p:cNvSpPr txBox="1"/>
          <p:nvPr/>
        </p:nvSpPr>
        <p:spPr>
          <a:xfrm>
            <a:off x="5178173" y="5319862"/>
            <a:ext cx="1261701" cy="276999"/>
          </a:xfrm>
          <a:prstGeom prst="rect">
            <a:avLst/>
          </a:prstGeom>
          <a:noFill/>
        </p:spPr>
        <p:txBody>
          <a:bodyPr wrap="square" rtlCol="0">
            <a:spAutoFit/>
          </a:bodyPr>
          <a:lstStyle/>
          <a:p>
            <a:pPr algn="l" rtl="0"/>
            <a:r>
              <a:rPr lang="en-US" sz="1200" kern="1200" dirty="0" smtClean="0">
                <a:solidFill>
                  <a:srgbClr val="B6EEFD"/>
                </a:solidFill>
                <a:latin typeface="Arial Narrow"/>
                <a:ea typeface="+mn-ea"/>
                <a:cs typeface="Arial Narrow"/>
              </a:rPr>
              <a:t>CALIPSO </a:t>
            </a:r>
            <a:r>
              <a:rPr lang="en-US" sz="1000" i="1" kern="1200" dirty="0" smtClean="0">
                <a:solidFill>
                  <a:srgbClr val="B6EEFD"/>
                </a:solidFill>
                <a:latin typeface="Arial Narrow"/>
                <a:ea typeface="+mn-ea"/>
                <a:cs typeface="Arial Narrow"/>
              </a:rPr>
              <a:t>(&gt;2022)</a:t>
            </a:r>
            <a:endParaRPr lang="en-US" sz="1000" i="1" kern="1200" dirty="0">
              <a:solidFill>
                <a:srgbClr val="A6FA8C"/>
              </a:solidFill>
              <a:latin typeface="Arial Narrow"/>
              <a:ea typeface="+mn-ea"/>
              <a:cs typeface="Arial Narrow"/>
            </a:endParaRPr>
          </a:p>
        </p:txBody>
      </p:sp>
      <p:sp>
        <p:nvSpPr>
          <p:cNvPr id="175" name="TextBox 174"/>
          <p:cNvSpPr txBox="1"/>
          <p:nvPr/>
        </p:nvSpPr>
        <p:spPr>
          <a:xfrm>
            <a:off x="5688441" y="5657885"/>
            <a:ext cx="956712" cy="276999"/>
          </a:xfrm>
          <a:prstGeom prst="rect">
            <a:avLst/>
          </a:prstGeom>
          <a:noFill/>
        </p:spPr>
        <p:txBody>
          <a:bodyPr wrap="square" rtlCol="0">
            <a:spAutoFit/>
          </a:bodyPr>
          <a:lstStyle/>
          <a:p>
            <a:pPr algn="l" rtl="0"/>
            <a:r>
              <a:rPr lang="en-US" sz="1200" kern="1200" dirty="0" smtClean="0">
                <a:solidFill>
                  <a:srgbClr val="B6EEFD"/>
                </a:solidFill>
                <a:latin typeface="Arial Narrow"/>
                <a:ea typeface="+mn-ea"/>
                <a:cs typeface="Arial Narrow"/>
              </a:rPr>
              <a:t>Aura </a:t>
            </a:r>
            <a:r>
              <a:rPr lang="en-US" sz="1000" i="1" kern="1200" dirty="0" smtClean="0">
                <a:solidFill>
                  <a:srgbClr val="B6EEFD"/>
                </a:solidFill>
                <a:latin typeface="Arial Narrow"/>
                <a:ea typeface="+mn-ea"/>
                <a:cs typeface="Arial Narrow"/>
              </a:rPr>
              <a:t>(&gt;2022)</a:t>
            </a:r>
            <a:endParaRPr lang="en-US" sz="1000" i="1" kern="1200" dirty="0">
              <a:solidFill>
                <a:srgbClr val="A6FA8C"/>
              </a:solidFill>
              <a:latin typeface="Arial Narrow"/>
              <a:ea typeface="+mn-ea"/>
              <a:cs typeface="Arial Narrow"/>
            </a:endParaRPr>
          </a:p>
        </p:txBody>
      </p:sp>
      <p:sp>
        <p:nvSpPr>
          <p:cNvPr id="176" name="TextBox 175"/>
          <p:cNvSpPr txBox="1"/>
          <p:nvPr/>
        </p:nvSpPr>
        <p:spPr>
          <a:xfrm>
            <a:off x="2993156" y="3667763"/>
            <a:ext cx="1030943" cy="276999"/>
          </a:xfrm>
          <a:prstGeom prst="rect">
            <a:avLst/>
          </a:prstGeom>
          <a:noFill/>
        </p:spPr>
        <p:txBody>
          <a:bodyPr wrap="square" rtlCol="0">
            <a:spAutoFit/>
          </a:bodyPr>
          <a:lstStyle/>
          <a:p>
            <a:pPr algn="l" rtl="0"/>
            <a:r>
              <a:rPr lang="en-US" sz="1200" kern="1200" dirty="0" smtClean="0">
                <a:solidFill>
                  <a:srgbClr val="A6FA8C"/>
                </a:solidFill>
                <a:latin typeface="Arial Narrow"/>
                <a:ea typeface="+mn-ea"/>
                <a:cs typeface="Arial Narrow"/>
              </a:rPr>
              <a:t>SMAP </a:t>
            </a:r>
            <a:r>
              <a:rPr lang="en-US" sz="1000" i="1" kern="1200" dirty="0" smtClean="0">
                <a:solidFill>
                  <a:srgbClr val="A6FA8C"/>
                </a:solidFill>
                <a:latin typeface="Arial Narrow"/>
                <a:ea typeface="+mn-ea"/>
                <a:cs typeface="Arial Narrow"/>
              </a:rPr>
              <a:t>(&gt;2022)</a:t>
            </a:r>
            <a:endParaRPr lang="en-US" sz="1000" i="1" kern="1200" dirty="0">
              <a:solidFill>
                <a:srgbClr val="A6FA8C"/>
              </a:solidFill>
              <a:latin typeface="Arial Narrow"/>
              <a:ea typeface="+mn-ea"/>
              <a:cs typeface="Arial Narrow"/>
            </a:endParaRPr>
          </a:p>
        </p:txBody>
      </p:sp>
      <p:sp>
        <p:nvSpPr>
          <p:cNvPr id="177" name="TextBox 176"/>
          <p:cNvSpPr txBox="1"/>
          <p:nvPr/>
        </p:nvSpPr>
        <p:spPr>
          <a:xfrm>
            <a:off x="2278662" y="4309096"/>
            <a:ext cx="1053896" cy="430887"/>
          </a:xfrm>
          <a:prstGeom prst="rect">
            <a:avLst/>
          </a:prstGeom>
          <a:noFill/>
        </p:spPr>
        <p:txBody>
          <a:bodyPr wrap="square" rtlCol="0">
            <a:spAutoFit/>
          </a:bodyPr>
          <a:lstStyle/>
          <a:p>
            <a:pPr algn="l" rtl="0"/>
            <a:r>
              <a:rPr lang="en-US" sz="1200" kern="1200" dirty="0" smtClean="0">
                <a:solidFill>
                  <a:srgbClr val="A6FA8C"/>
                </a:solidFill>
                <a:latin typeface="Arial Narrow"/>
                <a:ea typeface="+mn-ea"/>
                <a:cs typeface="Arial Narrow"/>
              </a:rPr>
              <a:t>Suomi NPP </a:t>
            </a:r>
            <a:r>
              <a:rPr lang="en-US" sz="1000" kern="1200" dirty="0" smtClean="0">
                <a:solidFill>
                  <a:srgbClr val="A6FA8C"/>
                </a:solidFill>
                <a:latin typeface="Arial Narrow"/>
                <a:ea typeface="+mn-ea"/>
                <a:cs typeface="Arial Narrow"/>
              </a:rPr>
              <a:t>(NOAA) </a:t>
            </a:r>
            <a:r>
              <a:rPr lang="en-US" sz="1000" i="1" kern="1200" dirty="0" smtClean="0">
                <a:solidFill>
                  <a:srgbClr val="A6FA8C"/>
                </a:solidFill>
                <a:latin typeface="Arial Narrow"/>
                <a:ea typeface="+mn-ea"/>
                <a:cs typeface="Arial Narrow"/>
              </a:rPr>
              <a:t>(&gt;2022)</a:t>
            </a:r>
            <a:endParaRPr lang="en-US" sz="1000" i="1" kern="1200" dirty="0">
              <a:solidFill>
                <a:srgbClr val="A6FA8C"/>
              </a:solidFill>
              <a:latin typeface="Arial Narrow"/>
              <a:ea typeface="+mn-ea"/>
              <a:cs typeface="Arial Narrow"/>
            </a:endParaRPr>
          </a:p>
        </p:txBody>
      </p:sp>
      <p:sp>
        <p:nvSpPr>
          <p:cNvPr id="178" name="TextBox 177"/>
          <p:cNvSpPr txBox="1"/>
          <p:nvPr/>
        </p:nvSpPr>
        <p:spPr>
          <a:xfrm>
            <a:off x="2178839" y="4807131"/>
            <a:ext cx="987105" cy="430887"/>
          </a:xfrm>
          <a:prstGeom prst="rect">
            <a:avLst/>
          </a:prstGeom>
          <a:noFill/>
        </p:spPr>
        <p:txBody>
          <a:bodyPr wrap="square" rtlCol="0">
            <a:spAutoFit/>
          </a:bodyPr>
          <a:lstStyle/>
          <a:p>
            <a:pPr algn="l" rtl="0"/>
            <a:r>
              <a:rPr lang="en-US" sz="1200" kern="1200" dirty="0" smtClean="0">
                <a:solidFill>
                  <a:srgbClr val="A6FA8C"/>
                </a:solidFill>
                <a:latin typeface="Arial Narrow"/>
                <a:ea typeface="+mn-ea"/>
                <a:cs typeface="Arial Narrow"/>
              </a:rPr>
              <a:t>Landsat 8</a:t>
            </a:r>
          </a:p>
          <a:p>
            <a:pPr algn="l" rtl="0"/>
            <a:r>
              <a:rPr lang="en-US" sz="1000" kern="1200" dirty="0" smtClean="0">
                <a:solidFill>
                  <a:srgbClr val="A6FA8C"/>
                </a:solidFill>
                <a:latin typeface="Arial Narrow"/>
                <a:ea typeface="+mn-ea"/>
                <a:cs typeface="Arial Narrow"/>
              </a:rPr>
              <a:t>(USGS) </a:t>
            </a:r>
            <a:r>
              <a:rPr lang="en-US" sz="1000" i="1" kern="1200" dirty="0" smtClean="0">
                <a:solidFill>
                  <a:srgbClr val="A6FA8C"/>
                </a:solidFill>
                <a:latin typeface="Arial Narrow"/>
                <a:ea typeface="+mn-ea"/>
                <a:cs typeface="Arial Narrow"/>
              </a:rPr>
              <a:t>(&gt;2022)</a:t>
            </a:r>
            <a:endParaRPr lang="en-US" sz="1000" i="1" kern="1200" dirty="0">
              <a:solidFill>
                <a:srgbClr val="A6FA8C"/>
              </a:solidFill>
              <a:latin typeface="Arial Narrow"/>
              <a:ea typeface="+mn-ea"/>
              <a:cs typeface="Arial Narrow"/>
            </a:endParaRPr>
          </a:p>
        </p:txBody>
      </p:sp>
      <p:sp>
        <p:nvSpPr>
          <p:cNvPr id="179" name="TextBox 178"/>
          <p:cNvSpPr txBox="1"/>
          <p:nvPr/>
        </p:nvSpPr>
        <p:spPr>
          <a:xfrm>
            <a:off x="2275757" y="5469461"/>
            <a:ext cx="956977" cy="276999"/>
          </a:xfrm>
          <a:prstGeom prst="rect">
            <a:avLst/>
          </a:prstGeom>
          <a:noFill/>
        </p:spPr>
        <p:txBody>
          <a:bodyPr wrap="square" rtlCol="0">
            <a:spAutoFit/>
          </a:bodyPr>
          <a:lstStyle/>
          <a:p>
            <a:pPr algn="l" rtl="0"/>
            <a:r>
              <a:rPr lang="en-US" sz="1200" kern="1200" dirty="0" smtClean="0">
                <a:solidFill>
                  <a:srgbClr val="B6EEFD"/>
                </a:solidFill>
                <a:latin typeface="Arial Narrow"/>
                <a:ea typeface="+mn-ea"/>
                <a:cs typeface="Arial Narrow"/>
              </a:rPr>
              <a:t>GPM </a:t>
            </a:r>
            <a:r>
              <a:rPr lang="en-US" sz="1000" i="1" kern="1200" dirty="0" smtClean="0">
                <a:solidFill>
                  <a:srgbClr val="B6EEFD"/>
                </a:solidFill>
                <a:latin typeface="Arial Narrow"/>
                <a:ea typeface="+mn-ea"/>
                <a:cs typeface="Arial Narrow"/>
              </a:rPr>
              <a:t>(&gt;2022)</a:t>
            </a:r>
            <a:endParaRPr lang="en-US" sz="1000" i="1" kern="1200" dirty="0">
              <a:solidFill>
                <a:srgbClr val="B6EEFD"/>
              </a:solidFill>
              <a:latin typeface="Arial Narrow"/>
              <a:ea typeface="+mn-ea"/>
              <a:cs typeface="Arial Narrow"/>
            </a:endParaRPr>
          </a:p>
        </p:txBody>
      </p:sp>
      <p:sp>
        <p:nvSpPr>
          <p:cNvPr id="180" name="TextBox 179"/>
          <p:cNvSpPr txBox="1"/>
          <p:nvPr/>
        </p:nvSpPr>
        <p:spPr>
          <a:xfrm>
            <a:off x="2828107" y="6188698"/>
            <a:ext cx="1067119" cy="276999"/>
          </a:xfrm>
          <a:prstGeom prst="rect">
            <a:avLst/>
          </a:prstGeom>
          <a:noFill/>
        </p:spPr>
        <p:txBody>
          <a:bodyPr wrap="square" rtlCol="0">
            <a:spAutoFit/>
          </a:bodyPr>
          <a:lstStyle/>
          <a:p>
            <a:pPr algn="l" rtl="0"/>
            <a:r>
              <a:rPr lang="en-US" sz="1200" kern="1200" dirty="0" smtClean="0">
                <a:solidFill>
                  <a:srgbClr val="A6FA8C"/>
                </a:solidFill>
                <a:latin typeface="Arial Narrow"/>
                <a:ea typeface="+mn-ea"/>
                <a:cs typeface="Arial Narrow"/>
              </a:rPr>
              <a:t>OCO-2 </a:t>
            </a:r>
            <a:r>
              <a:rPr lang="en-US" sz="1000" i="1" kern="1200" dirty="0" smtClean="0">
                <a:solidFill>
                  <a:srgbClr val="A6FA8C"/>
                </a:solidFill>
                <a:latin typeface="Arial Narrow"/>
                <a:ea typeface="+mn-ea"/>
                <a:cs typeface="Arial Narrow"/>
              </a:rPr>
              <a:t>(&gt;2022)</a:t>
            </a:r>
            <a:endParaRPr lang="en-US" sz="1000" i="1" kern="1200" dirty="0">
              <a:solidFill>
                <a:srgbClr val="A6FA8C"/>
              </a:solidFill>
              <a:latin typeface="Arial Narrow"/>
              <a:ea typeface="+mn-ea"/>
              <a:cs typeface="Arial Narrow"/>
            </a:endParaRPr>
          </a:p>
        </p:txBody>
      </p:sp>
      <p:sp>
        <p:nvSpPr>
          <p:cNvPr id="182" name="TextBox 181"/>
          <p:cNvSpPr txBox="1"/>
          <p:nvPr/>
        </p:nvSpPr>
        <p:spPr>
          <a:xfrm>
            <a:off x="7064342" y="5861214"/>
            <a:ext cx="1168888" cy="430887"/>
          </a:xfrm>
          <a:prstGeom prst="rect">
            <a:avLst/>
          </a:prstGeom>
          <a:noFill/>
        </p:spPr>
        <p:txBody>
          <a:bodyPr wrap="square" rtlCol="0">
            <a:spAutoFit/>
          </a:bodyPr>
          <a:lstStyle/>
          <a:p>
            <a:pPr algn="l" rtl="0"/>
            <a:r>
              <a:rPr lang="en-US" sz="1200" kern="1200" dirty="0" smtClean="0">
                <a:solidFill>
                  <a:srgbClr val="B6EEFD"/>
                </a:solidFill>
                <a:latin typeface="Arial Narrow"/>
                <a:ea typeface="+mn-ea"/>
                <a:cs typeface="Arial Narrow"/>
              </a:rPr>
              <a:t>OSTM/Jason-2</a:t>
            </a:r>
          </a:p>
          <a:p>
            <a:pPr algn="l" rtl="0"/>
            <a:r>
              <a:rPr lang="en-US" sz="1000" kern="1200" dirty="0" smtClean="0">
                <a:solidFill>
                  <a:srgbClr val="B6EEFD"/>
                </a:solidFill>
                <a:latin typeface="Arial Narrow"/>
                <a:ea typeface="+mn-ea"/>
                <a:cs typeface="Arial Narrow"/>
              </a:rPr>
              <a:t>(NOAA) </a:t>
            </a:r>
            <a:r>
              <a:rPr lang="en-US" sz="1000" i="1" kern="1200" dirty="0" smtClean="0">
                <a:solidFill>
                  <a:srgbClr val="B6EEFD"/>
                </a:solidFill>
                <a:latin typeface="Arial Narrow"/>
                <a:ea typeface="+mn-ea"/>
                <a:cs typeface="Arial Narrow"/>
              </a:rPr>
              <a:t>(&gt;2022)</a:t>
            </a:r>
            <a:endParaRPr lang="en-US" sz="1000" i="1" kern="1200" dirty="0">
              <a:solidFill>
                <a:srgbClr val="A6FA8C"/>
              </a:solidFill>
              <a:latin typeface="Arial Narrow"/>
              <a:ea typeface="+mn-ea"/>
              <a:cs typeface="Arial Narrow"/>
            </a:endParaRPr>
          </a:p>
        </p:txBody>
      </p:sp>
      <p:grpSp>
        <p:nvGrpSpPr>
          <p:cNvPr id="183" name="Group 182"/>
          <p:cNvGrpSpPr/>
          <p:nvPr/>
        </p:nvGrpSpPr>
        <p:grpSpPr>
          <a:xfrm>
            <a:off x="268647" y="2901936"/>
            <a:ext cx="1313774" cy="1063572"/>
            <a:chOff x="286427" y="227316"/>
            <a:chExt cx="1313774" cy="1063572"/>
          </a:xfrm>
        </p:grpSpPr>
        <p:sp>
          <p:nvSpPr>
            <p:cNvPr id="184" name="Rectangle 183"/>
            <p:cNvSpPr/>
            <p:nvPr/>
          </p:nvSpPr>
          <p:spPr>
            <a:xfrm>
              <a:off x="286427" y="227316"/>
              <a:ext cx="1296840" cy="1063572"/>
            </a:xfrm>
            <a:prstGeom prst="rect">
              <a:avLst/>
            </a:prstGeom>
            <a:solidFill>
              <a:schemeClr val="tx1">
                <a:alpha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kern="1200">
                <a:solidFill>
                  <a:prstClr val="white"/>
                </a:solidFill>
                <a:latin typeface="Calibri"/>
              </a:endParaRPr>
            </a:p>
          </p:txBody>
        </p:sp>
        <p:sp>
          <p:nvSpPr>
            <p:cNvPr id="185" name="Rectangle 184"/>
            <p:cNvSpPr/>
            <p:nvPr/>
          </p:nvSpPr>
          <p:spPr>
            <a:xfrm>
              <a:off x="397563" y="356283"/>
              <a:ext cx="118871" cy="118871"/>
            </a:xfrm>
            <a:prstGeom prst="rect">
              <a:avLst/>
            </a:prstGeom>
            <a:solidFill>
              <a:srgbClr val="FDFD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kern="1200">
                <a:solidFill>
                  <a:prstClr val="white"/>
                </a:solidFill>
                <a:latin typeface="Calibri"/>
              </a:endParaRPr>
            </a:p>
          </p:txBody>
        </p:sp>
        <p:sp>
          <p:nvSpPr>
            <p:cNvPr id="186" name="Rectangle 185"/>
            <p:cNvSpPr/>
            <p:nvPr/>
          </p:nvSpPr>
          <p:spPr>
            <a:xfrm>
              <a:off x="397563" y="580394"/>
              <a:ext cx="118871" cy="118871"/>
            </a:xfrm>
            <a:prstGeom prst="rect">
              <a:avLst/>
            </a:prstGeom>
            <a:solidFill>
              <a:srgbClr val="E49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kern="1200">
                <a:solidFill>
                  <a:srgbClr val="F1A947"/>
                </a:solidFill>
                <a:latin typeface="Calibri"/>
              </a:endParaRPr>
            </a:p>
          </p:txBody>
        </p:sp>
        <p:sp>
          <p:nvSpPr>
            <p:cNvPr id="187" name="Rectangle 186"/>
            <p:cNvSpPr/>
            <p:nvPr/>
          </p:nvSpPr>
          <p:spPr>
            <a:xfrm>
              <a:off x="397563" y="804505"/>
              <a:ext cx="118871" cy="118871"/>
            </a:xfrm>
            <a:prstGeom prst="rect">
              <a:avLst/>
            </a:prstGeom>
            <a:solidFill>
              <a:srgbClr val="A6FA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kern="1200">
                <a:solidFill>
                  <a:prstClr val="white"/>
                </a:solidFill>
                <a:latin typeface="Calibri"/>
              </a:endParaRPr>
            </a:p>
          </p:txBody>
        </p:sp>
        <p:sp>
          <p:nvSpPr>
            <p:cNvPr id="188" name="Rectangle 187"/>
            <p:cNvSpPr/>
            <p:nvPr/>
          </p:nvSpPr>
          <p:spPr>
            <a:xfrm>
              <a:off x="397563" y="1028617"/>
              <a:ext cx="118871" cy="118871"/>
            </a:xfrm>
            <a:prstGeom prst="rect">
              <a:avLst/>
            </a:prstGeom>
            <a:solidFill>
              <a:srgbClr val="B6EE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kern="1200" dirty="0" smtClean="0">
                  <a:solidFill>
                    <a:prstClr val="white"/>
                  </a:solidFill>
                  <a:latin typeface="Calibri"/>
                </a:rPr>
                <a:t>      </a:t>
              </a:r>
              <a:endParaRPr lang="en-US" kern="1200" dirty="0">
                <a:solidFill>
                  <a:prstClr val="white"/>
                </a:solidFill>
                <a:latin typeface="Calibri"/>
              </a:endParaRPr>
            </a:p>
          </p:txBody>
        </p:sp>
        <p:sp>
          <p:nvSpPr>
            <p:cNvPr id="189" name="TextBox 188"/>
            <p:cNvSpPr txBox="1"/>
            <p:nvPr/>
          </p:nvSpPr>
          <p:spPr>
            <a:xfrm>
              <a:off x="475027" y="266700"/>
              <a:ext cx="950851" cy="276999"/>
            </a:xfrm>
            <a:prstGeom prst="rect">
              <a:avLst/>
            </a:prstGeom>
            <a:noFill/>
          </p:spPr>
          <p:txBody>
            <a:bodyPr wrap="square" rtlCol="0">
              <a:spAutoFit/>
            </a:bodyPr>
            <a:lstStyle/>
            <a:p>
              <a:pPr algn="l" rtl="0"/>
              <a:r>
                <a:rPr lang="en-US" sz="1200" kern="1200" dirty="0" smtClean="0">
                  <a:solidFill>
                    <a:srgbClr val="FDFD5F"/>
                  </a:solidFill>
                  <a:latin typeface="Arial Narrow"/>
                  <a:ea typeface="+mn-ea"/>
                  <a:cs typeface="Arial Narrow"/>
                </a:rPr>
                <a:t>Formulation</a:t>
              </a:r>
              <a:endParaRPr lang="en-US" sz="1200" kern="1200" dirty="0">
                <a:solidFill>
                  <a:srgbClr val="FDFD5F"/>
                </a:solidFill>
                <a:latin typeface="Arial Narrow"/>
                <a:ea typeface="+mn-ea"/>
                <a:cs typeface="Arial Narrow"/>
              </a:endParaRPr>
            </a:p>
          </p:txBody>
        </p:sp>
        <p:sp>
          <p:nvSpPr>
            <p:cNvPr id="190" name="TextBox 189"/>
            <p:cNvSpPr txBox="1"/>
            <p:nvPr/>
          </p:nvSpPr>
          <p:spPr>
            <a:xfrm>
              <a:off x="475027" y="492277"/>
              <a:ext cx="1125174" cy="276999"/>
            </a:xfrm>
            <a:prstGeom prst="rect">
              <a:avLst/>
            </a:prstGeom>
            <a:noFill/>
          </p:spPr>
          <p:txBody>
            <a:bodyPr wrap="square" rtlCol="0">
              <a:spAutoFit/>
            </a:bodyPr>
            <a:lstStyle/>
            <a:p>
              <a:pPr algn="l" rtl="0"/>
              <a:r>
                <a:rPr lang="en-US" sz="1200" kern="1200" dirty="0" smtClean="0">
                  <a:solidFill>
                    <a:srgbClr val="F1A947"/>
                  </a:solidFill>
                  <a:latin typeface="Arial Narrow"/>
                  <a:ea typeface="+mn-ea"/>
                  <a:cs typeface="Arial Narrow"/>
                </a:rPr>
                <a:t>Implementation</a:t>
              </a:r>
              <a:endParaRPr lang="en-US" sz="1200" kern="1200" dirty="0">
                <a:solidFill>
                  <a:srgbClr val="F1A947"/>
                </a:solidFill>
                <a:latin typeface="Arial Narrow"/>
                <a:ea typeface="+mn-ea"/>
                <a:cs typeface="Arial Narrow"/>
              </a:endParaRPr>
            </a:p>
          </p:txBody>
        </p:sp>
        <p:sp>
          <p:nvSpPr>
            <p:cNvPr id="191" name="TextBox 190"/>
            <p:cNvSpPr txBox="1"/>
            <p:nvPr/>
          </p:nvSpPr>
          <p:spPr>
            <a:xfrm>
              <a:off x="475027" y="717854"/>
              <a:ext cx="1023574" cy="276999"/>
            </a:xfrm>
            <a:prstGeom prst="rect">
              <a:avLst/>
            </a:prstGeom>
            <a:noFill/>
          </p:spPr>
          <p:txBody>
            <a:bodyPr wrap="square" rtlCol="0">
              <a:spAutoFit/>
            </a:bodyPr>
            <a:lstStyle/>
            <a:p>
              <a:pPr algn="l" rtl="0"/>
              <a:r>
                <a:rPr lang="en-US" sz="1200" kern="1200" dirty="0" smtClean="0">
                  <a:solidFill>
                    <a:srgbClr val="A6FA8C"/>
                  </a:solidFill>
                  <a:latin typeface="Arial Narrow"/>
                  <a:ea typeface="+mn-ea"/>
                  <a:cs typeface="Arial Narrow"/>
                </a:rPr>
                <a:t>Primary Ops</a:t>
              </a:r>
              <a:endParaRPr lang="en-US" sz="1200" kern="1200" dirty="0">
                <a:solidFill>
                  <a:srgbClr val="A6FA8C"/>
                </a:solidFill>
                <a:latin typeface="Arial Narrow"/>
                <a:ea typeface="+mn-ea"/>
                <a:cs typeface="Arial Narrow"/>
              </a:endParaRPr>
            </a:p>
          </p:txBody>
        </p:sp>
        <p:sp>
          <p:nvSpPr>
            <p:cNvPr id="192" name="TextBox 191"/>
            <p:cNvSpPr txBox="1"/>
            <p:nvPr/>
          </p:nvSpPr>
          <p:spPr>
            <a:xfrm>
              <a:off x="475027" y="943430"/>
              <a:ext cx="1023574" cy="276999"/>
            </a:xfrm>
            <a:prstGeom prst="rect">
              <a:avLst/>
            </a:prstGeom>
            <a:noFill/>
          </p:spPr>
          <p:txBody>
            <a:bodyPr wrap="square" rtlCol="0">
              <a:spAutoFit/>
            </a:bodyPr>
            <a:lstStyle/>
            <a:p>
              <a:pPr algn="l" rtl="0"/>
              <a:r>
                <a:rPr lang="en-US" sz="1200" kern="1200" dirty="0" smtClean="0">
                  <a:solidFill>
                    <a:srgbClr val="B6EEFD"/>
                  </a:solidFill>
                  <a:latin typeface="Arial Narrow"/>
                  <a:ea typeface="+mn-ea"/>
                  <a:cs typeface="Arial Narrow"/>
                </a:rPr>
                <a:t>Extended Ops</a:t>
              </a:r>
              <a:endParaRPr lang="en-US" sz="1200" kern="1200" dirty="0">
                <a:solidFill>
                  <a:srgbClr val="B6EEFD"/>
                </a:solidFill>
                <a:latin typeface="Arial Narrow"/>
                <a:ea typeface="+mn-ea"/>
                <a:cs typeface="Arial Narrow"/>
              </a:endParaRPr>
            </a:p>
          </p:txBody>
        </p:sp>
      </p:grpSp>
      <p:sp>
        <p:nvSpPr>
          <p:cNvPr id="193" name="TextBox 192"/>
          <p:cNvSpPr txBox="1"/>
          <p:nvPr/>
        </p:nvSpPr>
        <p:spPr>
          <a:xfrm>
            <a:off x="189428" y="1176146"/>
            <a:ext cx="3889483" cy="923330"/>
          </a:xfrm>
          <a:prstGeom prst="rect">
            <a:avLst/>
          </a:prstGeom>
          <a:noFill/>
        </p:spPr>
        <p:txBody>
          <a:bodyPr wrap="square" rtlCol="0">
            <a:spAutoFit/>
          </a:bodyPr>
          <a:lstStyle/>
          <a:p>
            <a:pPr algn="l" rtl="0"/>
            <a:r>
              <a:rPr lang="en-US" sz="1400" b="1" kern="1200" dirty="0" smtClean="0">
                <a:solidFill>
                  <a:prstClr val="white"/>
                </a:solidFill>
                <a:latin typeface="Arial Narrow"/>
                <a:ea typeface="+mn-ea"/>
                <a:cs typeface="Arial Narrow"/>
              </a:rPr>
              <a:t>ISS Instruments</a:t>
            </a:r>
          </a:p>
          <a:p>
            <a:pPr algn="l" rtl="0"/>
            <a:endParaRPr lang="en-US" sz="400" kern="1200" dirty="0">
              <a:solidFill>
                <a:prstClr val="white"/>
              </a:solidFill>
              <a:latin typeface="Arial Narrow"/>
              <a:ea typeface="+mn-ea"/>
              <a:cs typeface="Arial Narrow"/>
            </a:endParaRPr>
          </a:p>
          <a:p>
            <a:pPr algn="l" rtl="0"/>
            <a:r>
              <a:rPr lang="en-US" sz="1000" i="1" kern="1200" dirty="0" smtClean="0">
                <a:solidFill>
                  <a:srgbClr val="A6FA8C"/>
                </a:solidFill>
                <a:latin typeface="Arial Narrow"/>
                <a:ea typeface="+mn-ea"/>
                <a:cs typeface="Arial Narrow"/>
              </a:rPr>
              <a:t> </a:t>
            </a:r>
            <a:r>
              <a:rPr lang="en-US" sz="1200" kern="1200" dirty="0" smtClean="0">
                <a:solidFill>
                  <a:srgbClr val="A6FA8C"/>
                </a:solidFill>
                <a:latin typeface="Arial Narrow"/>
                <a:ea typeface="+mn-ea"/>
                <a:cs typeface="Arial Narrow"/>
              </a:rPr>
              <a:t>LIS, SAGE III</a:t>
            </a:r>
          </a:p>
          <a:p>
            <a:pPr algn="l" rtl="0"/>
            <a:r>
              <a:rPr lang="en-US" sz="1200" kern="1200" dirty="0" smtClean="0">
                <a:solidFill>
                  <a:srgbClr val="F1A947"/>
                </a:solidFill>
                <a:latin typeface="Arial Narrow"/>
                <a:ea typeface="+mn-ea"/>
                <a:cs typeface="Arial Narrow"/>
              </a:rPr>
              <a:t>TSIS-1, OCO-3,</a:t>
            </a:r>
            <a:r>
              <a:rPr lang="en-US" sz="1000" i="1" kern="1200" dirty="0" smtClean="0">
                <a:solidFill>
                  <a:srgbClr val="F1A947"/>
                </a:solidFill>
                <a:latin typeface="Arial Narrow"/>
                <a:ea typeface="+mn-ea"/>
                <a:cs typeface="Arial Narrow"/>
              </a:rPr>
              <a:t> </a:t>
            </a:r>
            <a:r>
              <a:rPr lang="en-US" sz="1200" kern="1200" dirty="0" smtClean="0">
                <a:solidFill>
                  <a:srgbClr val="F1A947"/>
                </a:solidFill>
                <a:latin typeface="Arial Narrow"/>
                <a:ea typeface="+mn-ea"/>
                <a:cs typeface="Arial Narrow"/>
              </a:rPr>
              <a:t>ECOSTRESS,</a:t>
            </a:r>
            <a:r>
              <a:rPr lang="en-US" sz="1200" kern="1200" dirty="0" smtClean="0">
                <a:solidFill>
                  <a:srgbClr val="E49E42"/>
                </a:solidFill>
                <a:latin typeface="Arial Narrow"/>
                <a:ea typeface="+mn-ea"/>
                <a:cs typeface="Arial Narrow"/>
              </a:rPr>
              <a:t> GEDI</a:t>
            </a:r>
            <a:r>
              <a:rPr lang="en-US" sz="1000" i="1" kern="1200" dirty="0" smtClean="0">
                <a:solidFill>
                  <a:srgbClr val="E49E42"/>
                </a:solidFill>
                <a:latin typeface="Arial Narrow"/>
                <a:ea typeface="+mn-ea"/>
                <a:cs typeface="Arial Narrow"/>
              </a:rPr>
              <a:t/>
            </a:r>
            <a:br>
              <a:rPr lang="en-US" sz="1000" i="1" kern="1200" dirty="0" smtClean="0">
                <a:solidFill>
                  <a:srgbClr val="E49E42"/>
                </a:solidFill>
                <a:latin typeface="Arial Narrow"/>
                <a:ea typeface="+mn-ea"/>
                <a:cs typeface="Arial Narrow"/>
              </a:rPr>
            </a:br>
            <a:r>
              <a:rPr lang="en-US" sz="1200" kern="1200" dirty="0" smtClean="0">
                <a:solidFill>
                  <a:srgbClr val="FDFD5F"/>
                </a:solidFill>
                <a:latin typeface="Arial Narrow"/>
                <a:ea typeface="+mn-ea"/>
                <a:cs typeface="Arial Narrow"/>
              </a:rPr>
              <a:t>CLARREO-PF</a:t>
            </a:r>
            <a:endParaRPr lang="en-US" sz="1000" i="1" kern="1200" dirty="0">
              <a:solidFill>
                <a:srgbClr val="FDFD5F"/>
              </a:solidFill>
              <a:latin typeface="Arial Narrow"/>
              <a:ea typeface="+mn-ea"/>
              <a:cs typeface="Arial Narrow"/>
            </a:endParaRPr>
          </a:p>
        </p:txBody>
      </p:sp>
      <p:sp>
        <p:nvSpPr>
          <p:cNvPr id="194" name="TextBox 193"/>
          <p:cNvSpPr txBox="1"/>
          <p:nvPr/>
        </p:nvSpPr>
        <p:spPr>
          <a:xfrm>
            <a:off x="5520019" y="1621068"/>
            <a:ext cx="1705510" cy="295466"/>
          </a:xfrm>
          <a:prstGeom prst="rect">
            <a:avLst/>
          </a:prstGeom>
          <a:noFill/>
        </p:spPr>
        <p:txBody>
          <a:bodyPr wrap="square" rtlCol="0">
            <a:spAutoFit/>
          </a:bodyPr>
          <a:lstStyle/>
          <a:p>
            <a:pPr algn="l" rtl="0">
              <a:lnSpc>
                <a:spcPct val="110000"/>
              </a:lnSpc>
            </a:pPr>
            <a:r>
              <a:rPr lang="en-US" sz="1200" kern="1200" dirty="0" smtClean="0">
                <a:solidFill>
                  <a:srgbClr val="F1A947"/>
                </a:solidFill>
                <a:latin typeface="Arial Narrow"/>
                <a:ea typeface="+mn-ea"/>
                <a:cs typeface="Arial Narrow"/>
              </a:rPr>
              <a:t>Sentinel-6A/B</a:t>
            </a:r>
            <a:endParaRPr lang="en-US" sz="1000" i="1" kern="1200" dirty="0">
              <a:solidFill>
                <a:srgbClr val="F1A947"/>
              </a:solidFill>
              <a:latin typeface="Arial Narrow"/>
              <a:ea typeface="+mn-ea"/>
              <a:cs typeface="Arial Narrow"/>
            </a:endParaRPr>
          </a:p>
        </p:txBody>
      </p:sp>
      <p:sp>
        <p:nvSpPr>
          <p:cNvPr id="195" name="TextBox 194"/>
          <p:cNvSpPr txBox="1"/>
          <p:nvPr/>
        </p:nvSpPr>
        <p:spPr>
          <a:xfrm>
            <a:off x="190576" y="2189230"/>
            <a:ext cx="2181784" cy="553970"/>
          </a:xfrm>
          <a:prstGeom prst="rect">
            <a:avLst/>
          </a:prstGeom>
          <a:noFill/>
        </p:spPr>
        <p:txBody>
          <a:bodyPr wrap="square" lIns="91412" tIns="45706" rIns="91412" bIns="45706" rtlCol="0">
            <a:spAutoFit/>
          </a:bodyPr>
          <a:lstStyle/>
          <a:p>
            <a:pPr algn="l" defTabSz="914120" rtl="0"/>
            <a:r>
              <a:rPr lang="en-US" sz="1400" b="1" kern="1200" dirty="0" smtClean="0">
                <a:solidFill>
                  <a:prstClr val="white"/>
                </a:solidFill>
                <a:latin typeface="Arial Narrow"/>
                <a:ea typeface="+mn-ea"/>
                <a:cs typeface="Arial Narrow"/>
              </a:rPr>
              <a:t>JPSS-2 Instruments</a:t>
            </a:r>
          </a:p>
          <a:p>
            <a:pPr algn="l" defTabSz="914120" rtl="0"/>
            <a:r>
              <a:rPr lang="en-US" sz="400" kern="1200" dirty="0" smtClean="0">
                <a:solidFill>
                  <a:srgbClr val="FDFD5F"/>
                </a:solidFill>
                <a:latin typeface="Arial Narrow"/>
                <a:ea typeface="+mn-ea"/>
                <a:cs typeface="Arial Narrow"/>
              </a:rPr>
              <a:t/>
            </a:r>
            <a:br>
              <a:rPr lang="en-US" sz="400" kern="1200" dirty="0" smtClean="0">
                <a:solidFill>
                  <a:srgbClr val="FDFD5F"/>
                </a:solidFill>
                <a:latin typeface="Arial Narrow"/>
                <a:ea typeface="+mn-ea"/>
                <a:cs typeface="Arial Narrow"/>
              </a:rPr>
            </a:br>
            <a:r>
              <a:rPr lang="en-US" sz="1200" kern="1200" dirty="0" smtClean="0">
                <a:solidFill>
                  <a:srgbClr val="F1A947"/>
                </a:solidFill>
                <a:latin typeface="Arial Narrow"/>
                <a:ea typeface="+mn-ea"/>
                <a:cs typeface="Arial Narrow"/>
              </a:rPr>
              <a:t>OMPS-Limb </a:t>
            </a:r>
            <a:endParaRPr lang="en-US" sz="1200" kern="1200" dirty="0">
              <a:solidFill>
                <a:srgbClr val="A6FA8C"/>
              </a:solidFill>
              <a:latin typeface="Arial Narrow"/>
              <a:ea typeface="+mn-ea"/>
              <a:cs typeface="Arial Narrow"/>
            </a:endParaRPr>
          </a:p>
        </p:txBody>
      </p:sp>
      <p:sp>
        <p:nvSpPr>
          <p:cNvPr id="196" name="TextBox 195"/>
          <p:cNvSpPr txBox="1"/>
          <p:nvPr/>
        </p:nvSpPr>
        <p:spPr>
          <a:xfrm>
            <a:off x="167720" y="274984"/>
            <a:ext cx="4861480" cy="738664"/>
          </a:xfrm>
          <a:prstGeom prst="rect">
            <a:avLst/>
          </a:prstGeom>
          <a:noFill/>
        </p:spPr>
        <p:txBody>
          <a:bodyPr wrap="square" rtlCol="0">
            <a:spAutoFit/>
          </a:bodyPr>
          <a:lstStyle/>
          <a:p>
            <a:pPr algn="l" rtl="0"/>
            <a:r>
              <a:rPr lang="en-US" sz="2400" b="1" kern="1200" dirty="0" smtClean="0">
                <a:solidFill>
                  <a:prstClr val="white"/>
                </a:solidFill>
                <a:latin typeface="Arial" charset="0"/>
                <a:ea typeface="Arial" charset="0"/>
                <a:cs typeface="Arial" charset="0"/>
              </a:rPr>
              <a:t>Earth Science Missions</a:t>
            </a:r>
          </a:p>
          <a:p>
            <a:pPr algn="l" rtl="0"/>
            <a:r>
              <a:rPr lang="en-US" b="1" kern="1200" dirty="0" smtClean="0">
                <a:solidFill>
                  <a:prstClr val="white"/>
                </a:solidFill>
                <a:latin typeface="Arial" charset="0"/>
                <a:ea typeface="Arial" charset="0"/>
                <a:cs typeface="Arial" charset="0"/>
              </a:rPr>
              <a:t>FY17 and Decadal Program of Record</a:t>
            </a:r>
            <a:endParaRPr lang="en-US" kern="1200" dirty="0">
              <a:solidFill>
                <a:prstClr val="white"/>
              </a:solidFill>
              <a:latin typeface="Arial" charset="0"/>
              <a:ea typeface="Arial" charset="0"/>
              <a:cs typeface="Arial" charset="0"/>
            </a:endParaRPr>
          </a:p>
        </p:txBody>
      </p:sp>
      <p:sp>
        <p:nvSpPr>
          <p:cNvPr id="197" name="TextBox 196"/>
          <p:cNvSpPr txBox="1"/>
          <p:nvPr/>
        </p:nvSpPr>
        <p:spPr>
          <a:xfrm>
            <a:off x="8474443" y="6656829"/>
            <a:ext cx="873387" cy="246221"/>
          </a:xfrm>
          <a:prstGeom prst="rect">
            <a:avLst/>
          </a:prstGeom>
          <a:noFill/>
        </p:spPr>
        <p:txBody>
          <a:bodyPr wrap="square" rtlCol="0">
            <a:spAutoFit/>
          </a:bodyPr>
          <a:lstStyle/>
          <a:p>
            <a:pPr algn="l" rtl="0"/>
            <a:r>
              <a:rPr lang="en-US" sz="1000" kern="1200" dirty="0" smtClean="0">
                <a:solidFill>
                  <a:prstClr val="white"/>
                </a:solidFill>
                <a:latin typeface="Arial" panose="020B0604020202020204" pitchFamily="34" charset="0"/>
                <a:ea typeface="+mn-ea"/>
                <a:cs typeface="Arial" panose="020B0604020202020204" pitchFamily="34" charset="0"/>
              </a:rPr>
              <a:t>06.26.17</a:t>
            </a:r>
            <a:endParaRPr lang="en-US" sz="1000" kern="1200" dirty="0">
              <a:solidFill>
                <a:prstClr val="white"/>
              </a:solidFill>
              <a:latin typeface="Arial" panose="020B0604020202020204" pitchFamily="34" charset="0"/>
              <a:ea typeface="+mn-ea"/>
              <a:cs typeface="Arial" panose="020B0604020202020204" pitchFamily="34" charset="0"/>
            </a:endParaRPr>
          </a:p>
        </p:txBody>
      </p:sp>
      <p:pic>
        <p:nvPicPr>
          <p:cNvPr id="198" name="Picture 197"/>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099300" y="555170"/>
            <a:ext cx="530352" cy="473529"/>
          </a:xfrm>
          <a:prstGeom prst="rect">
            <a:avLst/>
          </a:prstGeom>
          <a:ln>
            <a:noFill/>
          </a:ln>
        </p:spPr>
      </p:pic>
      <p:pic>
        <p:nvPicPr>
          <p:cNvPr id="199" name="Picture 198"/>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753314" y="899207"/>
            <a:ext cx="497078" cy="289560"/>
          </a:xfrm>
          <a:prstGeom prst="rect">
            <a:avLst/>
          </a:prstGeom>
        </p:spPr>
      </p:pic>
      <p:pic>
        <p:nvPicPr>
          <p:cNvPr id="200" name="Picture 199"/>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816100" y="3733800"/>
            <a:ext cx="822960" cy="627888"/>
          </a:xfrm>
          <a:prstGeom prst="rect">
            <a:avLst/>
          </a:prstGeom>
        </p:spPr>
      </p:pic>
      <p:pic>
        <p:nvPicPr>
          <p:cNvPr id="201" name="Picture 200"/>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3289300" y="2184400"/>
            <a:ext cx="579120" cy="481584"/>
          </a:xfrm>
          <a:prstGeom prst="rect">
            <a:avLst/>
          </a:prstGeom>
        </p:spPr>
      </p:pic>
      <p:pic>
        <p:nvPicPr>
          <p:cNvPr id="202" name="Picture 201"/>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479139" y="1039261"/>
            <a:ext cx="863600" cy="452147"/>
          </a:xfrm>
          <a:prstGeom prst="rect">
            <a:avLst/>
          </a:prstGeom>
        </p:spPr>
      </p:pic>
      <p:pic>
        <p:nvPicPr>
          <p:cNvPr id="203" name="Picture 202"/>
          <p:cNvPicPr>
            <a:picLocks noChangeAspect="1"/>
          </p:cNvPicPr>
          <p:nvPr/>
        </p:nvPicPr>
        <p:blipFill>
          <a:blip r:embed="rId19">
            <a:extLst>
              <a:ext uri="{28A0092B-C50C-407E-A947-70E740481C1C}">
                <a14:useLocalDpi xmlns:a14="http://schemas.microsoft.com/office/drawing/2010/main"/>
              </a:ext>
            </a:extLst>
          </a:blip>
          <a:stretch>
            <a:fillRect/>
          </a:stretch>
        </p:blipFill>
        <p:spPr>
          <a:xfrm rot="938060">
            <a:off x="3581401" y="1968499"/>
            <a:ext cx="798576" cy="298704"/>
          </a:xfrm>
          <a:prstGeom prst="rect">
            <a:avLst/>
          </a:prstGeom>
        </p:spPr>
      </p:pic>
      <p:pic>
        <p:nvPicPr>
          <p:cNvPr id="204" name="Picture 20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6049184" y="3555080"/>
            <a:ext cx="436626" cy="485140"/>
          </a:xfrm>
          <a:prstGeom prst="rect">
            <a:avLst/>
          </a:prstGeom>
        </p:spPr>
      </p:pic>
      <p:pic>
        <p:nvPicPr>
          <p:cNvPr id="205" name="Picture 204"/>
          <p:cNvPicPr>
            <a:picLocks noChangeAspect="1"/>
          </p:cNvPicPr>
          <p:nvPr/>
        </p:nvPicPr>
        <p:blipFill>
          <a:blip r:embed="rId21">
            <a:extLst>
              <a:ext uri="{28A0092B-C50C-407E-A947-70E740481C1C}">
                <a14:useLocalDpi xmlns:a14="http://schemas.microsoft.com/office/drawing/2010/main"/>
              </a:ext>
            </a:extLst>
          </a:blip>
          <a:stretch>
            <a:fillRect/>
          </a:stretch>
        </p:blipFill>
        <p:spPr>
          <a:xfrm rot="21176156">
            <a:off x="3187699" y="4762501"/>
            <a:ext cx="786384" cy="402336"/>
          </a:xfrm>
          <a:prstGeom prst="rect">
            <a:avLst/>
          </a:prstGeom>
        </p:spPr>
      </p:pic>
      <p:pic>
        <p:nvPicPr>
          <p:cNvPr id="206" name="Picture 205"/>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3759200" y="5181600"/>
            <a:ext cx="755904" cy="579120"/>
          </a:xfrm>
          <a:prstGeom prst="rect">
            <a:avLst/>
          </a:prstGeom>
        </p:spPr>
      </p:pic>
      <p:pic>
        <p:nvPicPr>
          <p:cNvPr id="207" name="Picture 206"/>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4470399" y="5562600"/>
            <a:ext cx="967741" cy="651364"/>
          </a:xfrm>
          <a:prstGeom prst="rect">
            <a:avLst/>
          </a:prstGeom>
        </p:spPr>
      </p:pic>
      <p:pic>
        <p:nvPicPr>
          <p:cNvPr id="209" name="Picture 208"/>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3302000" y="4076700"/>
            <a:ext cx="676436" cy="467868"/>
          </a:xfrm>
          <a:prstGeom prst="rect">
            <a:avLst/>
          </a:prstGeom>
        </p:spPr>
      </p:pic>
      <p:pic>
        <p:nvPicPr>
          <p:cNvPr id="210" name="Picture 209"/>
          <p:cNvPicPr>
            <a:picLocks noChangeAspect="1"/>
          </p:cNvPicPr>
          <p:nvPr/>
        </p:nvPicPr>
        <p:blipFill>
          <a:blip r:embed="rId19">
            <a:extLst>
              <a:ext uri="{28A0092B-C50C-407E-A947-70E740481C1C}">
                <a14:useLocalDpi xmlns:a14="http://schemas.microsoft.com/office/drawing/2010/main"/>
              </a:ext>
            </a:extLst>
          </a:blip>
          <a:stretch>
            <a:fillRect/>
          </a:stretch>
        </p:blipFill>
        <p:spPr>
          <a:xfrm rot="894026">
            <a:off x="5979010" y="1065374"/>
            <a:ext cx="801453" cy="299780"/>
          </a:xfrm>
          <a:prstGeom prst="rect">
            <a:avLst/>
          </a:prstGeom>
        </p:spPr>
      </p:pic>
      <p:sp>
        <p:nvSpPr>
          <p:cNvPr id="211" name="TextBox 210"/>
          <p:cNvSpPr txBox="1"/>
          <p:nvPr/>
        </p:nvSpPr>
        <p:spPr>
          <a:xfrm>
            <a:off x="6377193" y="1418811"/>
            <a:ext cx="1124369" cy="295466"/>
          </a:xfrm>
          <a:prstGeom prst="rect">
            <a:avLst/>
          </a:prstGeom>
          <a:noFill/>
        </p:spPr>
        <p:txBody>
          <a:bodyPr wrap="square" rtlCol="0">
            <a:spAutoFit/>
          </a:bodyPr>
          <a:lstStyle/>
          <a:p>
            <a:pPr algn="l" rtl="0">
              <a:lnSpc>
                <a:spcPct val="110000"/>
              </a:lnSpc>
            </a:pPr>
            <a:r>
              <a:rPr lang="en-US" sz="1200" kern="1200" dirty="0" smtClean="0">
                <a:solidFill>
                  <a:srgbClr val="F5E952"/>
                </a:solidFill>
                <a:latin typeface="Arial Narrow"/>
                <a:ea typeface="+mn-ea"/>
                <a:cs typeface="Arial Narrow"/>
              </a:rPr>
              <a:t>MAIA</a:t>
            </a:r>
            <a:endParaRPr lang="en-US" sz="1000" i="1" kern="1200" dirty="0">
              <a:solidFill>
                <a:srgbClr val="F5E952"/>
              </a:solidFill>
              <a:latin typeface="Arial Narrow"/>
              <a:ea typeface="+mn-ea"/>
              <a:cs typeface="Arial Narrow"/>
            </a:endParaRPr>
          </a:p>
        </p:txBody>
      </p:sp>
      <p:sp>
        <p:nvSpPr>
          <p:cNvPr id="212" name="TextBox 211"/>
          <p:cNvSpPr txBox="1"/>
          <p:nvPr/>
        </p:nvSpPr>
        <p:spPr>
          <a:xfrm>
            <a:off x="7501562" y="981639"/>
            <a:ext cx="1306336" cy="295466"/>
          </a:xfrm>
          <a:prstGeom prst="rect">
            <a:avLst/>
          </a:prstGeom>
          <a:noFill/>
        </p:spPr>
        <p:txBody>
          <a:bodyPr wrap="square" rtlCol="0">
            <a:spAutoFit/>
          </a:bodyPr>
          <a:lstStyle/>
          <a:p>
            <a:pPr algn="l" rtl="0">
              <a:lnSpc>
                <a:spcPct val="110000"/>
              </a:lnSpc>
            </a:pPr>
            <a:r>
              <a:rPr lang="en-US" sz="1200" kern="1200" dirty="0" err="1" smtClean="0">
                <a:solidFill>
                  <a:srgbClr val="F5E952"/>
                </a:solidFill>
                <a:latin typeface="Arial Narrow"/>
                <a:ea typeface="+mn-ea"/>
                <a:cs typeface="Arial Narrow"/>
              </a:rPr>
              <a:t>GeoCARB</a:t>
            </a:r>
            <a:endParaRPr lang="en-US" sz="1000" i="1" kern="1200" dirty="0">
              <a:solidFill>
                <a:srgbClr val="F5E952"/>
              </a:solidFill>
              <a:latin typeface="Arial Narrow"/>
              <a:ea typeface="+mn-ea"/>
              <a:cs typeface="Arial Narrow"/>
            </a:endParaRPr>
          </a:p>
        </p:txBody>
      </p:sp>
      <p:sp>
        <p:nvSpPr>
          <p:cNvPr id="213" name="TextBox 212"/>
          <p:cNvSpPr txBox="1"/>
          <p:nvPr/>
        </p:nvSpPr>
        <p:spPr>
          <a:xfrm>
            <a:off x="6805531" y="1195942"/>
            <a:ext cx="1518462" cy="295466"/>
          </a:xfrm>
          <a:prstGeom prst="rect">
            <a:avLst/>
          </a:prstGeom>
          <a:noFill/>
        </p:spPr>
        <p:txBody>
          <a:bodyPr wrap="square" rtlCol="0">
            <a:spAutoFit/>
          </a:bodyPr>
          <a:lstStyle/>
          <a:p>
            <a:pPr algn="l" rtl="0">
              <a:lnSpc>
                <a:spcPct val="110000"/>
              </a:lnSpc>
            </a:pPr>
            <a:r>
              <a:rPr lang="en-US" sz="1200" kern="1200" dirty="0" smtClean="0">
                <a:solidFill>
                  <a:srgbClr val="F5E952"/>
                </a:solidFill>
                <a:latin typeface="Arial Narrow"/>
                <a:ea typeface="+mn-ea"/>
                <a:cs typeface="Arial Narrow"/>
              </a:rPr>
              <a:t>TROPICS (</a:t>
            </a:r>
            <a:r>
              <a:rPr lang="en-US" sz="1200" kern="1200" dirty="0">
                <a:solidFill>
                  <a:srgbClr val="F5E952"/>
                </a:solidFill>
                <a:latin typeface="Arial Narrow"/>
                <a:ea typeface="+mn-ea"/>
                <a:cs typeface="Arial Narrow"/>
              </a:rPr>
              <a:t>6</a:t>
            </a:r>
            <a:r>
              <a:rPr lang="en-US" sz="1200" kern="1200" dirty="0" smtClean="0">
                <a:solidFill>
                  <a:srgbClr val="F5E952"/>
                </a:solidFill>
                <a:latin typeface="Arial Narrow"/>
                <a:ea typeface="+mn-ea"/>
                <a:cs typeface="Arial Narrow"/>
              </a:rPr>
              <a:t>)</a:t>
            </a:r>
            <a:endParaRPr lang="en-US" sz="1000" i="1" kern="1200" dirty="0">
              <a:solidFill>
                <a:srgbClr val="F5E952"/>
              </a:solidFill>
              <a:latin typeface="Arial Narrow"/>
              <a:ea typeface="+mn-ea"/>
              <a:cs typeface="Arial Narrow"/>
            </a:endParaRPr>
          </a:p>
        </p:txBody>
      </p:sp>
      <p:pic>
        <p:nvPicPr>
          <p:cNvPr id="214" name="Picture 213"/>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4991847" y="3568700"/>
            <a:ext cx="353359" cy="419100"/>
          </a:xfrm>
          <a:prstGeom prst="rect">
            <a:avLst/>
          </a:prstGeom>
        </p:spPr>
      </p:pic>
      <p:pic>
        <p:nvPicPr>
          <p:cNvPr id="215" name="Picture 214"/>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3980426" y="3746500"/>
            <a:ext cx="781058" cy="314452"/>
          </a:xfrm>
          <a:prstGeom prst="rect">
            <a:avLst/>
          </a:prstGeom>
        </p:spPr>
      </p:pic>
      <p:pic>
        <p:nvPicPr>
          <p:cNvPr id="216" name="Picture 215"/>
          <p:cNvPicPr>
            <a:picLocks noChangeAspect="1"/>
          </p:cNvPicPr>
          <p:nvPr/>
        </p:nvPicPr>
        <p:blipFill>
          <a:blip r:embed="rId27">
            <a:extLst>
              <a:ext uri="{28A0092B-C50C-407E-A947-70E740481C1C}">
                <a14:useLocalDpi xmlns:a14="http://schemas.microsoft.com/office/drawing/2010/main"/>
              </a:ext>
            </a:extLst>
          </a:blip>
          <a:stretch>
            <a:fillRect/>
          </a:stretch>
        </p:blipFill>
        <p:spPr>
          <a:xfrm>
            <a:off x="1399534" y="2654764"/>
            <a:ext cx="977899" cy="340717"/>
          </a:xfrm>
          <a:prstGeom prst="rect">
            <a:avLst/>
          </a:prstGeom>
        </p:spPr>
      </p:pic>
      <p:pic>
        <p:nvPicPr>
          <p:cNvPr id="217" name="Picture 216"/>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933564" y="4470400"/>
            <a:ext cx="1205623" cy="581660"/>
          </a:xfrm>
          <a:prstGeom prst="rect">
            <a:avLst/>
          </a:prstGeom>
        </p:spPr>
      </p:pic>
      <p:sp>
        <p:nvSpPr>
          <p:cNvPr id="218" name="TextBox 217"/>
          <p:cNvSpPr txBox="1"/>
          <p:nvPr/>
        </p:nvSpPr>
        <p:spPr>
          <a:xfrm>
            <a:off x="5676697" y="3893007"/>
            <a:ext cx="1139404" cy="615553"/>
          </a:xfrm>
          <a:prstGeom prst="rect">
            <a:avLst/>
          </a:prstGeom>
          <a:noFill/>
        </p:spPr>
        <p:txBody>
          <a:bodyPr wrap="square" rtlCol="0">
            <a:spAutoFit/>
          </a:bodyPr>
          <a:lstStyle/>
          <a:p>
            <a:pPr algn="l" rtl="0"/>
            <a:r>
              <a:rPr lang="en-US" sz="1200" kern="1200" dirty="0" smtClean="0">
                <a:solidFill>
                  <a:srgbClr val="B6EEFD"/>
                </a:solidFill>
                <a:latin typeface="Arial Narrow"/>
                <a:ea typeface="+mn-ea"/>
                <a:cs typeface="Arial Narrow"/>
              </a:rPr>
              <a:t>SORCE,</a:t>
            </a:r>
          </a:p>
          <a:p>
            <a:pPr algn="l" rtl="0"/>
            <a:r>
              <a:rPr lang="en-US" sz="1200" kern="1200" dirty="0" smtClean="0">
                <a:solidFill>
                  <a:srgbClr val="A6FA8C"/>
                </a:solidFill>
                <a:latin typeface="Arial Narrow"/>
                <a:ea typeface="+mn-ea"/>
                <a:cs typeface="Arial Narrow"/>
              </a:rPr>
              <a:t>TCTE </a:t>
            </a:r>
            <a:r>
              <a:rPr lang="en-US" sz="1000" kern="1200" dirty="0" smtClean="0">
                <a:solidFill>
                  <a:srgbClr val="A6FA8C"/>
                </a:solidFill>
                <a:latin typeface="Arial Narrow"/>
                <a:ea typeface="+mn-ea"/>
                <a:cs typeface="Arial Narrow"/>
              </a:rPr>
              <a:t>(NOAA) </a:t>
            </a:r>
            <a:r>
              <a:rPr lang="en-US" sz="1000" i="1" kern="1200" dirty="0" smtClean="0">
                <a:solidFill>
                  <a:srgbClr val="A6FA8C"/>
                </a:solidFill>
                <a:latin typeface="Arial Narrow"/>
                <a:ea typeface="+mn-ea"/>
                <a:cs typeface="Arial Narrow"/>
              </a:rPr>
              <a:t>(2017)</a:t>
            </a:r>
            <a:endParaRPr lang="en-US" sz="1000" i="1" kern="1200" dirty="0">
              <a:solidFill>
                <a:srgbClr val="A6FA8C"/>
              </a:solidFill>
              <a:latin typeface="Arial Narrow"/>
              <a:ea typeface="+mn-ea"/>
              <a:cs typeface="Arial Narrow"/>
            </a:endParaRPr>
          </a:p>
        </p:txBody>
      </p:sp>
      <p:pic>
        <p:nvPicPr>
          <p:cNvPr id="219" name="Picture 218"/>
          <p:cNvPicPr>
            <a:picLocks noChangeAspect="1"/>
          </p:cNvPicPr>
          <p:nvPr/>
        </p:nvPicPr>
        <p:blipFill>
          <a:blip r:embed="rId29">
            <a:extLst>
              <a:ext uri="{28A0092B-C50C-407E-A947-70E740481C1C}">
                <a14:useLocalDpi xmlns:a14="http://schemas.microsoft.com/office/drawing/2010/main"/>
              </a:ext>
            </a:extLst>
          </a:blip>
          <a:stretch>
            <a:fillRect/>
          </a:stretch>
        </p:blipFill>
        <p:spPr>
          <a:xfrm>
            <a:off x="7239000" y="6197600"/>
            <a:ext cx="819573" cy="558800"/>
          </a:xfrm>
          <a:prstGeom prst="rect">
            <a:avLst/>
          </a:prstGeom>
        </p:spPr>
      </p:pic>
      <p:pic>
        <p:nvPicPr>
          <p:cNvPr id="220" name="Picture 219"/>
          <p:cNvPicPr>
            <a:picLocks noChangeAspect="1"/>
          </p:cNvPicPr>
          <p:nvPr/>
        </p:nvPicPr>
        <p:blipFill>
          <a:blip r:embed="rId29">
            <a:extLst>
              <a:ext uri="{28A0092B-C50C-407E-A947-70E740481C1C}">
                <a14:useLocalDpi xmlns:a14="http://schemas.microsoft.com/office/drawing/2010/main"/>
              </a:ext>
            </a:extLst>
          </a:blip>
          <a:stretch>
            <a:fillRect/>
          </a:stretch>
        </p:blipFill>
        <p:spPr>
          <a:xfrm rot="2659987">
            <a:off x="5664199" y="1204191"/>
            <a:ext cx="533401" cy="441614"/>
          </a:xfrm>
          <a:prstGeom prst="rect">
            <a:avLst/>
          </a:prstGeom>
        </p:spPr>
      </p:pic>
      <p:pic>
        <p:nvPicPr>
          <p:cNvPr id="221" name="Picture 220"/>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4381500" y="1676400"/>
            <a:ext cx="706432" cy="488696"/>
          </a:xfrm>
          <a:prstGeom prst="rect">
            <a:avLst/>
          </a:prstGeom>
        </p:spPr>
      </p:pic>
      <p:pic>
        <p:nvPicPr>
          <p:cNvPr id="2" name="Picture 1"/>
          <p:cNvPicPr>
            <a:picLocks noChangeAspect="1"/>
          </p:cNvPicPr>
          <p:nvPr/>
        </p:nvPicPr>
        <p:blipFill rotWithShape="1">
          <a:blip r:embed="rId31" cstate="print">
            <a:extLst>
              <a:ext uri="{28A0092B-C50C-407E-A947-70E740481C1C}">
                <a14:useLocalDpi xmlns:a14="http://schemas.microsoft.com/office/drawing/2010/main"/>
              </a:ext>
            </a:extLst>
          </a:blip>
          <a:srcRect b="15988"/>
          <a:stretch/>
        </p:blipFill>
        <p:spPr>
          <a:xfrm>
            <a:off x="7540243" y="2000722"/>
            <a:ext cx="1585097" cy="2576270"/>
          </a:xfrm>
          <a:prstGeom prst="rect">
            <a:avLst/>
          </a:prstGeom>
        </p:spPr>
      </p:pic>
      <p:sp>
        <p:nvSpPr>
          <p:cNvPr id="3" name="Rectangle 2"/>
          <p:cNvSpPr/>
          <p:nvPr/>
        </p:nvSpPr>
        <p:spPr>
          <a:xfrm>
            <a:off x="8458200" y="2362200"/>
            <a:ext cx="5334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620000" y="3962400"/>
            <a:ext cx="609600"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8458200" y="2362200"/>
            <a:ext cx="321456" cy="276999"/>
          </a:xfrm>
          <a:prstGeom prst="rect">
            <a:avLst/>
          </a:prstGeom>
          <a:noFill/>
        </p:spPr>
        <p:txBody>
          <a:bodyPr wrap="none" lIns="91236" tIns="45718" rIns="91236" bIns="45718" rtlCol="0">
            <a:spAutoFit/>
          </a:bodyPr>
          <a:lstStyle/>
          <a:p>
            <a:r>
              <a:rPr lang="en-US" sz="1200" dirty="0">
                <a:solidFill>
                  <a:srgbClr val="00CC33"/>
                </a:solidFill>
                <a:latin typeface="Zapf Dingbats"/>
                <a:ea typeface="Zapf Dingbats"/>
                <a:cs typeface="Zapf Dingbats"/>
              </a:rPr>
              <a:t>✔</a:t>
            </a:r>
            <a:endParaRPr lang="en-US" sz="1200" dirty="0">
              <a:solidFill>
                <a:srgbClr val="00CC33"/>
              </a:solidFill>
            </a:endParaRPr>
          </a:p>
        </p:txBody>
      </p:sp>
      <p:sp>
        <p:nvSpPr>
          <p:cNvPr id="80" name="TextBox 79"/>
          <p:cNvSpPr txBox="1"/>
          <p:nvPr/>
        </p:nvSpPr>
        <p:spPr>
          <a:xfrm>
            <a:off x="8441544" y="2514600"/>
            <a:ext cx="321456" cy="276999"/>
          </a:xfrm>
          <a:prstGeom prst="rect">
            <a:avLst/>
          </a:prstGeom>
          <a:noFill/>
        </p:spPr>
        <p:txBody>
          <a:bodyPr wrap="none" lIns="91236" tIns="45718" rIns="91236" bIns="45718" rtlCol="0">
            <a:spAutoFit/>
          </a:bodyPr>
          <a:lstStyle/>
          <a:p>
            <a:r>
              <a:rPr lang="en-US" sz="1200" dirty="0">
                <a:solidFill>
                  <a:srgbClr val="00CC33"/>
                </a:solidFill>
                <a:latin typeface="Zapf Dingbats"/>
                <a:ea typeface="Zapf Dingbats"/>
                <a:cs typeface="Zapf Dingbats"/>
              </a:rPr>
              <a:t>✔</a:t>
            </a:r>
            <a:endParaRPr lang="en-US" sz="1200" dirty="0">
              <a:solidFill>
                <a:srgbClr val="00CC33"/>
              </a:solidFill>
            </a:endParaRPr>
          </a:p>
        </p:txBody>
      </p:sp>
      <p:sp>
        <p:nvSpPr>
          <p:cNvPr id="81" name="TextBox 80"/>
          <p:cNvSpPr txBox="1"/>
          <p:nvPr/>
        </p:nvSpPr>
        <p:spPr>
          <a:xfrm>
            <a:off x="8458200" y="2694801"/>
            <a:ext cx="321456" cy="276999"/>
          </a:xfrm>
          <a:prstGeom prst="rect">
            <a:avLst/>
          </a:prstGeom>
          <a:noFill/>
        </p:spPr>
        <p:txBody>
          <a:bodyPr wrap="none" lIns="91236" tIns="45718" rIns="91236" bIns="45718" rtlCol="0">
            <a:spAutoFit/>
          </a:bodyPr>
          <a:lstStyle/>
          <a:p>
            <a:r>
              <a:rPr lang="en-US" sz="1200" dirty="0">
                <a:solidFill>
                  <a:srgbClr val="FF0000"/>
                </a:solidFill>
                <a:latin typeface="Zapf Dingbats"/>
                <a:ea typeface="Zapf Dingbats"/>
                <a:cs typeface="Zapf Dingbats"/>
              </a:rPr>
              <a:t>✔</a:t>
            </a:r>
            <a:endParaRPr lang="en-US" sz="1200" dirty="0">
              <a:solidFill>
                <a:srgbClr val="FF0000"/>
              </a:solidFill>
            </a:endParaRPr>
          </a:p>
        </p:txBody>
      </p:sp>
    </p:spTree>
    <p:extLst>
      <p:ext uri="{BB962C8B-B14F-4D97-AF65-F5344CB8AC3E}">
        <p14:creationId xmlns:p14="http://schemas.microsoft.com/office/powerpoint/2010/main" val="3845236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5" name="Rectangle 4"/>
          <p:cNvSpPr/>
          <p:nvPr/>
        </p:nvSpPr>
        <p:spPr bwMode="auto">
          <a:xfrm>
            <a:off x="0" y="1143000"/>
            <a:ext cx="9144000" cy="577849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914400" rtl="0" eaLnBrk="0" fontAlgn="base" hangingPunct="0">
              <a:spcBef>
                <a:spcPct val="0"/>
              </a:spcBef>
              <a:spcAft>
                <a:spcPct val="0"/>
              </a:spcAft>
            </a:pPr>
            <a:endParaRPr lang="en-US" sz="2000" kern="1200" smtClean="0">
              <a:solidFill>
                <a:srgbClr val="000000"/>
              </a:solidFill>
              <a:latin typeface="Arial" pitchFamily="34" charset="0"/>
              <a:ea typeface="ＭＳ Ｐゴシック" charset="0"/>
              <a:cs typeface="ＭＳ Ｐゴシック" charset="0"/>
            </a:endParaRPr>
          </a:p>
        </p:txBody>
      </p:sp>
      <p:pic>
        <p:nvPicPr>
          <p:cNvPr id="7" name="Picture 6" descr="TROPICS.jpg"/>
          <p:cNvPicPr>
            <a:picLocks noChangeAspect="1"/>
          </p:cNvPicPr>
          <p:nvPr/>
        </p:nvPicPr>
        <p:blipFill rotWithShape="1">
          <a:blip r:embed="rId3" cstate="print">
            <a:extLst>
              <a:ext uri="{28A0092B-C50C-407E-A947-70E740481C1C}">
                <a14:useLocalDpi xmlns:a14="http://schemas.microsoft.com/office/drawing/2010/main"/>
              </a:ext>
            </a:extLst>
          </a:blip>
          <a:srcRect t="-7318"/>
          <a:stretch/>
        </p:blipFill>
        <p:spPr>
          <a:xfrm>
            <a:off x="152400" y="4114800"/>
            <a:ext cx="5058208" cy="2620433"/>
          </a:xfrm>
          <a:prstGeom prst="rect">
            <a:avLst/>
          </a:prstGeom>
        </p:spPr>
      </p:pic>
      <p:pic>
        <p:nvPicPr>
          <p:cNvPr id="8" name="Picture 7" descr="GeoCarb_april2017.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72200" y="4038600"/>
            <a:ext cx="2667000" cy="2675576"/>
          </a:xfrm>
          <a:prstGeom prst="rect">
            <a:avLst/>
          </a:prstGeom>
          <a:ln w="12700">
            <a:solidFill>
              <a:schemeClr val="bg1"/>
            </a:solidFill>
          </a:ln>
        </p:spPr>
      </p:pic>
      <p:pic>
        <p:nvPicPr>
          <p:cNvPr id="9" name="Picture 8" descr="Slide1.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4095" y="1371600"/>
            <a:ext cx="3520705" cy="2696876"/>
          </a:xfrm>
          <a:prstGeom prst="rect">
            <a:avLst/>
          </a:prstGeom>
        </p:spPr>
      </p:pic>
      <p:sp>
        <p:nvSpPr>
          <p:cNvPr id="1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1752600" y="304800"/>
            <a:ext cx="6019800" cy="533400"/>
          </a:xfrm>
        </p:spPr>
        <p:txBody>
          <a:bodyPr/>
          <a:lstStyle/>
          <a:p>
            <a:pPr algn="ctr"/>
            <a:r>
              <a:rPr lang="en-US" dirty="0" smtClean="0"/>
              <a:t>NASA Observing System Innovations</a:t>
            </a:r>
            <a:endParaRPr lang="en-US" dirty="0"/>
          </a:p>
        </p:txBody>
      </p:sp>
      <p:pic>
        <p:nvPicPr>
          <p:cNvPr id="3" name="Picture 2"/>
          <p:cNvPicPr>
            <a:picLocks noChangeAspect="1"/>
          </p:cNvPicPr>
          <p:nvPr/>
        </p:nvPicPr>
        <p:blipFill>
          <a:blip r:embed="rId6"/>
          <a:stretch>
            <a:fillRect/>
          </a:stretch>
        </p:blipFill>
        <p:spPr>
          <a:xfrm>
            <a:off x="4891679" y="1253255"/>
            <a:ext cx="4000500" cy="2705100"/>
          </a:xfrm>
          <a:prstGeom prst="rect">
            <a:avLst/>
          </a:prstGeom>
        </p:spPr>
      </p:pic>
    </p:spTree>
    <p:extLst>
      <p:ext uri="{BB962C8B-B14F-4D97-AF65-F5344CB8AC3E}">
        <p14:creationId xmlns:p14="http://schemas.microsoft.com/office/powerpoint/2010/main" val="224647962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1752600" y="304800"/>
            <a:ext cx="6019800" cy="533400"/>
          </a:xfrm>
        </p:spPr>
        <p:txBody>
          <a:bodyPr/>
          <a:lstStyle/>
          <a:p>
            <a:pPr algn="ctr"/>
            <a:r>
              <a:rPr lang="en-US" dirty="0" smtClean="0"/>
              <a:t>2017 Decadal Recommendations for Flight</a:t>
            </a:r>
            <a:endParaRPr lang="en-US" dirty="0"/>
          </a:p>
        </p:txBody>
      </p:sp>
      <p:sp>
        <p:nvSpPr>
          <p:cNvPr id="6" name="TextBox 11"/>
          <p:cNvSpPr txBox="1">
            <a:spLocks noChangeArrowheads="1"/>
          </p:cNvSpPr>
          <p:nvPr/>
        </p:nvSpPr>
        <p:spPr bwMode="auto">
          <a:xfrm>
            <a:off x="419100" y="1228619"/>
            <a:ext cx="8343900" cy="5172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36" tIns="45718" rIns="91236" bIns="45718">
            <a:spAutoFit/>
          </a:bodyPr>
          <a:lstStyle>
            <a:lvl1pPr marL="171450" indent="-171450">
              <a:lnSpc>
                <a:spcPct val="85000"/>
              </a:lnSpc>
              <a:spcBef>
                <a:spcPts val="200"/>
              </a:spcBef>
              <a:buClr>
                <a:srgbClr val="A40303"/>
              </a:buClr>
              <a:buSzPct val="75000"/>
              <a:buFont typeface="Wingdings" panose="05000000000000000000" pitchFamily="2" charset="2"/>
              <a:buChar char=""/>
              <a:defRPr sz="2400">
                <a:solidFill>
                  <a:schemeClr val="tx1"/>
                </a:solidFill>
                <a:latin typeface="Arial" panose="020B0604020202020204" pitchFamily="34" charset="0"/>
                <a:ea typeface="ヒラギノ角ゴ Pro W3" charset="-128"/>
              </a:defRPr>
            </a:lvl1pPr>
            <a:lvl2pPr marL="742950" indent="-285750">
              <a:lnSpc>
                <a:spcPct val="85000"/>
              </a:lnSpc>
              <a:spcBef>
                <a:spcPts val="200"/>
              </a:spcBef>
              <a:buClr>
                <a:srgbClr val="0000FF"/>
              </a:buClr>
              <a:buSzPct val="75000"/>
              <a:buFont typeface="Zapf Dingbats" charset="2"/>
              <a:buChar char=""/>
              <a:defRPr sz="2000">
                <a:solidFill>
                  <a:schemeClr val="tx1"/>
                </a:solidFill>
                <a:latin typeface="Arial" panose="020B0604020202020204" pitchFamily="34" charset="0"/>
                <a:ea typeface="ヒラギノ角ゴ Pro W3" charset="-128"/>
              </a:defRPr>
            </a:lvl2pPr>
            <a:lvl3pPr marL="1143000" indent="-228600">
              <a:lnSpc>
                <a:spcPct val="85000"/>
              </a:lnSpc>
              <a:spcBef>
                <a:spcPts val="200"/>
              </a:spcBef>
              <a:buClr>
                <a:srgbClr val="008000"/>
              </a:buClr>
              <a:buSzPct val="75000"/>
              <a:buFont typeface="Wingdings" panose="05000000000000000000" pitchFamily="2" charset="2"/>
              <a:buChar char="v"/>
              <a:defRPr sz="2000">
                <a:solidFill>
                  <a:schemeClr val="tx1"/>
                </a:solidFill>
                <a:latin typeface="Arial" panose="020B0604020202020204" pitchFamily="34" charset="0"/>
                <a:ea typeface="ヒラギノ角ゴ Pro W3" charset="-128"/>
              </a:defRPr>
            </a:lvl3pPr>
            <a:lvl4pPr marL="1600200" indent="-228600">
              <a:lnSpc>
                <a:spcPct val="85000"/>
              </a:lnSpc>
              <a:spcBef>
                <a:spcPts val="2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ts val="200"/>
              </a:spcBef>
              <a:buChar char="»"/>
              <a:defRPr>
                <a:solidFill>
                  <a:schemeClr val="tx1"/>
                </a:solidFill>
                <a:latin typeface="Arial" panose="020B0604020202020204" pitchFamily="34" charset="0"/>
                <a:ea typeface="ヒラギノ角ゴ Pro W3" charset="-128"/>
              </a:defRPr>
            </a:lvl5pPr>
            <a:lvl6pPr marL="2514600" indent="-228600" eaLnBrk="0" fontAlgn="base" hangingPunct="0">
              <a:lnSpc>
                <a:spcPct val="85000"/>
              </a:lnSpc>
              <a:spcBef>
                <a:spcPts val="200"/>
              </a:spcBef>
              <a:spcAft>
                <a:spcPct val="0"/>
              </a:spcAft>
              <a:buChar char="»"/>
              <a:defRPr>
                <a:solidFill>
                  <a:schemeClr val="tx1"/>
                </a:solidFill>
                <a:latin typeface="Arial" panose="020B0604020202020204" pitchFamily="34" charset="0"/>
                <a:ea typeface="ヒラギノ角ゴ Pro W3" charset="-128"/>
              </a:defRPr>
            </a:lvl6pPr>
            <a:lvl7pPr marL="2971800" indent="-228600" eaLnBrk="0" fontAlgn="base" hangingPunct="0">
              <a:lnSpc>
                <a:spcPct val="85000"/>
              </a:lnSpc>
              <a:spcBef>
                <a:spcPts val="200"/>
              </a:spcBef>
              <a:spcAft>
                <a:spcPct val="0"/>
              </a:spcAft>
              <a:buChar char="»"/>
              <a:defRPr>
                <a:solidFill>
                  <a:schemeClr val="tx1"/>
                </a:solidFill>
                <a:latin typeface="Arial" panose="020B0604020202020204" pitchFamily="34" charset="0"/>
                <a:ea typeface="ヒラギノ角ゴ Pro W3" charset="-128"/>
              </a:defRPr>
            </a:lvl7pPr>
            <a:lvl8pPr marL="3429000" indent="-228600" eaLnBrk="0" fontAlgn="base" hangingPunct="0">
              <a:lnSpc>
                <a:spcPct val="85000"/>
              </a:lnSpc>
              <a:spcBef>
                <a:spcPts val="200"/>
              </a:spcBef>
              <a:spcAft>
                <a:spcPct val="0"/>
              </a:spcAft>
              <a:buChar char="»"/>
              <a:defRPr>
                <a:solidFill>
                  <a:schemeClr val="tx1"/>
                </a:solidFill>
                <a:latin typeface="Arial" panose="020B0604020202020204" pitchFamily="34" charset="0"/>
                <a:ea typeface="ヒラギノ角ゴ Pro W3" charset="-128"/>
              </a:defRPr>
            </a:lvl8pPr>
            <a:lvl9pPr marL="3886200" indent="-228600" eaLnBrk="0" fontAlgn="base" hangingPunct="0">
              <a:lnSpc>
                <a:spcPct val="85000"/>
              </a:lnSpc>
              <a:spcBef>
                <a:spcPts val="200"/>
              </a:spcBef>
              <a:spcAft>
                <a:spcPct val="0"/>
              </a:spcAft>
              <a:buChar char="»"/>
              <a:defRPr>
                <a:solidFill>
                  <a:schemeClr val="tx1"/>
                </a:solidFill>
                <a:latin typeface="Arial" panose="020B0604020202020204" pitchFamily="34" charset="0"/>
                <a:ea typeface="ヒラギノ角ゴ Pro W3" charset="-128"/>
              </a:defRPr>
            </a:lvl9pPr>
          </a:lstStyle>
          <a:p>
            <a:pPr marL="379517" indent="-342900" defTabSz="1216170">
              <a:spcBef>
                <a:spcPts val="1200"/>
              </a:spcBef>
              <a:buFont typeface="Arial" panose="020B0604020202020204" pitchFamily="34" charset="0"/>
              <a:buChar char="•"/>
            </a:pPr>
            <a:r>
              <a:rPr lang="en-US" sz="1800" dirty="0" smtClean="0">
                <a:solidFill>
                  <a:srgbClr val="002569"/>
                </a:solidFill>
                <a:ea typeface="Arial Narrow" charset="0"/>
                <a:cs typeface="Arial" panose="020B0604020202020204" pitchFamily="34" charset="0"/>
              </a:rPr>
              <a:t>Endorsed completion of Program of Record</a:t>
            </a:r>
          </a:p>
          <a:p>
            <a:pPr marL="379517" indent="-342900" defTabSz="1216170">
              <a:spcBef>
                <a:spcPts val="1200"/>
              </a:spcBef>
              <a:buFont typeface="Arial" panose="020B0604020202020204" pitchFamily="34" charset="0"/>
              <a:buChar char="•"/>
            </a:pPr>
            <a:r>
              <a:rPr lang="en-US" sz="1800" dirty="0" smtClean="0">
                <a:solidFill>
                  <a:srgbClr val="002569"/>
                </a:solidFill>
                <a:ea typeface="Arial Narrow" charset="0"/>
                <a:cs typeface="Arial" panose="020B0604020202020204" pitchFamily="34" charset="0"/>
              </a:rPr>
              <a:t>Encouraged portfolio integration rather than mission-specific solutions</a:t>
            </a:r>
          </a:p>
          <a:p>
            <a:pPr marL="379517" indent="-342900" defTabSz="1216170">
              <a:spcBef>
                <a:spcPts val="1200"/>
              </a:spcBef>
              <a:buFont typeface="Arial" panose="020B0604020202020204" pitchFamily="34" charset="0"/>
              <a:buChar char="•"/>
            </a:pPr>
            <a:r>
              <a:rPr lang="en-US" sz="1800" dirty="0" smtClean="0">
                <a:solidFill>
                  <a:srgbClr val="002569"/>
                </a:solidFill>
                <a:ea typeface="Arial Narrow" charset="0"/>
                <a:cs typeface="Arial" panose="020B0604020202020204" pitchFamily="34" charset="0"/>
              </a:rPr>
              <a:t>Identified </a:t>
            </a:r>
            <a:r>
              <a:rPr lang="en-US" sz="1800" dirty="0">
                <a:solidFill>
                  <a:srgbClr val="002569"/>
                </a:solidFill>
                <a:ea typeface="Arial Narrow" charset="0"/>
                <a:cs typeface="Arial" panose="020B0604020202020204" pitchFamily="34" charset="0"/>
              </a:rPr>
              <a:t>5 ”Designated” observables for mandatory </a:t>
            </a:r>
            <a:r>
              <a:rPr lang="en-US" sz="1800" dirty="0" smtClean="0">
                <a:solidFill>
                  <a:srgbClr val="002569"/>
                </a:solidFill>
                <a:ea typeface="Arial Narrow" charset="0"/>
                <a:cs typeface="Arial" panose="020B0604020202020204" pitchFamily="34" charset="0"/>
              </a:rPr>
              <a:t>acquisition </a:t>
            </a:r>
            <a:r>
              <a:rPr lang="en-US" sz="1800" dirty="0">
                <a:solidFill>
                  <a:srgbClr val="002569"/>
                </a:solidFill>
                <a:ea typeface="Arial Narrow" charset="0"/>
                <a:cs typeface="Arial" panose="020B0604020202020204" pitchFamily="34" charset="0"/>
              </a:rPr>
              <a:t>(</a:t>
            </a:r>
            <a:r>
              <a:rPr lang="en-US" sz="1800" i="1" dirty="0">
                <a:solidFill>
                  <a:srgbClr val="002569"/>
                </a:solidFill>
                <a:cs typeface="Arial" panose="020B0604020202020204" pitchFamily="34" charset="0"/>
              </a:rPr>
              <a:t>Aerosols;</a:t>
            </a:r>
            <a:r>
              <a:rPr lang="en-US" sz="1800" dirty="0">
                <a:solidFill>
                  <a:srgbClr val="002569"/>
                </a:solidFill>
                <a:cs typeface="Arial" panose="020B0604020202020204" pitchFamily="34" charset="0"/>
              </a:rPr>
              <a:t> </a:t>
            </a:r>
            <a:r>
              <a:rPr lang="en-US" sz="1800" i="1" dirty="0">
                <a:solidFill>
                  <a:srgbClr val="002569"/>
                </a:solidFill>
                <a:cs typeface="Arial" panose="020B0604020202020204" pitchFamily="34" charset="0"/>
              </a:rPr>
              <a:t>Clouds, Convection, &amp; Precipitation; Mass Change</a:t>
            </a:r>
            <a:r>
              <a:rPr lang="en-US" sz="1800" dirty="0">
                <a:solidFill>
                  <a:srgbClr val="002569"/>
                </a:solidFill>
                <a:cs typeface="Arial" panose="020B0604020202020204" pitchFamily="34" charset="0"/>
              </a:rPr>
              <a:t>; </a:t>
            </a:r>
            <a:r>
              <a:rPr lang="en-US" sz="1800" i="1" dirty="0">
                <a:solidFill>
                  <a:srgbClr val="002569"/>
                </a:solidFill>
                <a:cs typeface="Arial" panose="020B0604020202020204" pitchFamily="34" charset="0"/>
              </a:rPr>
              <a:t>Surface Biology &amp; Geology; Surface Deformation &amp; Change</a:t>
            </a:r>
            <a:r>
              <a:rPr lang="en-US" sz="1800" i="1" dirty="0" smtClean="0">
                <a:solidFill>
                  <a:srgbClr val="002569"/>
                </a:solidFill>
                <a:cs typeface="Arial" panose="020B0604020202020204" pitchFamily="34" charset="0"/>
              </a:rPr>
              <a:t>) – </a:t>
            </a:r>
            <a:r>
              <a:rPr lang="en-US" sz="1800" dirty="0" smtClean="0">
                <a:solidFill>
                  <a:srgbClr val="002569"/>
                </a:solidFill>
                <a:cs typeface="Arial" panose="020B0604020202020204" pitchFamily="34" charset="0"/>
              </a:rPr>
              <a:t>all cost-constrained, not necessarily single-focus, all will likely have competed portions</a:t>
            </a:r>
            <a:endParaRPr lang="en-US" sz="1800" i="1" dirty="0">
              <a:solidFill>
                <a:srgbClr val="002569"/>
              </a:solidFill>
              <a:cs typeface="Arial" panose="020B0604020202020204" pitchFamily="34" charset="0"/>
            </a:endParaRPr>
          </a:p>
          <a:p>
            <a:pPr marL="285070" indent="-285070" defTabSz="455979">
              <a:spcBef>
                <a:spcPts val="1200"/>
              </a:spcBef>
              <a:buFont typeface="Arial"/>
              <a:buChar char="•"/>
            </a:pPr>
            <a:r>
              <a:rPr lang="en-US" sz="1800" dirty="0" smtClean="0">
                <a:solidFill>
                  <a:srgbClr val="002569"/>
                </a:solidFill>
                <a:ea typeface="Arial Narrow" charset="0"/>
                <a:cs typeface="Arial" panose="020B0604020202020204" pitchFamily="34" charset="0"/>
              </a:rPr>
              <a:t>Introduced </a:t>
            </a:r>
            <a:r>
              <a:rPr lang="en-US" sz="1800" dirty="0">
                <a:solidFill>
                  <a:srgbClr val="002569"/>
                </a:solidFill>
                <a:ea typeface="Arial Narrow" charset="0"/>
                <a:cs typeface="Arial" panose="020B0604020202020204" pitchFamily="34" charset="0"/>
              </a:rPr>
              <a:t>a new competed “Explorer” flight line with $350M cost constraint, 3 observables to be chosen by ESD from among 6 identified </a:t>
            </a:r>
          </a:p>
          <a:p>
            <a:pPr marL="285070" indent="-285070" defTabSz="455979">
              <a:spcBef>
                <a:spcPts val="1200"/>
              </a:spcBef>
              <a:buFont typeface="Arial"/>
              <a:buChar char="•"/>
            </a:pPr>
            <a:r>
              <a:rPr lang="en-US" sz="1800" dirty="0" smtClean="0">
                <a:solidFill>
                  <a:srgbClr val="002569"/>
                </a:solidFill>
                <a:ea typeface="Arial Narrow" charset="0"/>
                <a:cs typeface="Arial" panose="020B0604020202020204" pitchFamily="34" charset="0"/>
              </a:rPr>
              <a:t>Recommended </a:t>
            </a:r>
            <a:r>
              <a:rPr lang="en-US" sz="1800" dirty="0">
                <a:solidFill>
                  <a:srgbClr val="002569"/>
                </a:solidFill>
                <a:ea typeface="Arial Narrow" charset="0"/>
                <a:cs typeface="Arial" panose="020B0604020202020204" pitchFamily="34" charset="0"/>
              </a:rPr>
              <a:t>“Continuity Measurement” </a:t>
            </a:r>
            <a:r>
              <a:rPr lang="en-US" sz="1800" dirty="0" smtClean="0">
                <a:solidFill>
                  <a:srgbClr val="002569"/>
                </a:solidFill>
                <a:ea typeface="Arial Narrow" charset="0"/>
                <a:cs typeface="Arial" panose="020B0604020202020204" pitchFamily="34" charset="0"/>
              </a:rPr>
              <a:t>demonstration strand </a:t>
            </a:r>
            <a:r>
              <a:rPr lang="en-US" sz="1800" dirty="0">
                <a:solidFill>
                  <a:srgbClr val="002569"/>
                </a:solidFill>
                <a:ea typeface="Arial Narrow" charset="0"/>
                <a:cs typeface="Arial" panose="020B0604020202020204" pitchFamily="34" charset="0"/>
              </a:rPr>
              <a:t>($150M full mission cost </a:t>
            </a:r>
            <a:r>
              <a:rPr lang="en-US" sz="1800" dirty="0" smtClean="0">
                <a:solidFill>
                  <a:srgbClr val="002569"/>
                </a:solidFill>
                <a:ea typeface="Arial Narrow" charset="0"/>
                <a:cs typeface="Arial" panose="020B0604020202020204" pitchFamily="34" charset="0"/>
              </a:rPr>
              <a:t>constraint) </a:t>
            </a:r>
            <a:r>
              <a:rPr lang="en-US" sz="1800" dirty="0">
                <a:solidFill>
                  <a:srgbClr val="002569"/>
                </a:solidFill>
                <a:ea typeface="Arial Narrow" charset="0"/>
                <a:cs typeface="Arial" panose="020B0604020202020204" pitchFamily="34" charset="0"/>
              </a:rPr>
              <a:t>for existing Venture-class program </a:t>
            </a:r>
            <a:r>
              <a:rPr lang="en-US" sz="1800" dirty="0" smtClean="0">
                <a:solidFill>
                  <a:srgbClr val="002569"/>
                </a:solidFill>
                <a:ea typeface="Arial Narrow" charset="0"/>
                <a:cs typeface="Arial" panose="020B0604020202020204" pitchFamily="34" charset="0"/>
              </a:rPr>
              <a:t>– first will be radiation budget to mitigate RBI cancellation, ~3 initiated within the decade</a:t>
            </a:r>
          </a:p>
          <a:p>
            <a:pPr marL="285070" indent="-285070" defTabSz="455979">
              <a:spcBef>
                <a:spcPts val="1200"/>
              </a:spcBef>
              <a:buFont typeface="Arial"/>
              <a:buChar char="•"/>
            </a:pPr>
            <a:r>
              <a:rPr lang="en-US" sz="1800" dirty="0" smtClean="0">
                <a:solidFill>
                  <a:srgbClr val="002569"/>
                </a:solidFill>
                <a:ea typeface="Arial Narrow" charset="0"/>
                <a:cs typeface="Arial" panose="020B0604020202020204" pitchFamily="34" charset="0"/>
              </a:rPr>
              <a:t>Encouraged international partnerships</a:t>
            </a:r>
          </a:p>
          <a:p>
            <a:pPr marL="285070" indent="-285070" defTabSz="455979">
              <a:spcBef>
                <a:spcPts val="1200"/>
              </a:spcBef>
              <a:buFont typeface="Arial"/>
              <a:buChar char="•"/>
            </a:pPr>
            <a:r>
              <a:rPr lang="en-US" sz="1800" dirty="0" smtClean="0">
                <a:solidFill>
                  <a:srgbClr val="002569"/>
                </a:solidFill>
                <a:ea typeface="Arial Narrow" charset="0"/>
                <a:cs typeface="Arial" panose="020B0604020202020204" pitchFamily="34" charset="0"/>
              </a:rPr>
              <a:t>Called </a:t>
            </a:r>
            <a:r>
              <a:rPr lang="en-US" sz="1800" dirty="0">
                <a:solidFill>
                  <a:srgbClr val="002569"/>
                </a:solidFill>
                <a:ea typeface="Arial Narrow" charset="0"/>
                <a:cs typeface="Arial" panose="020B0604020202020204" pitchFamily="34" charset="0"/>
              </a:rPr>
              <a:t>for “Incubator Program” between Technology and Flight to mature specific technologies for important – but presently immature – measurements (preparation for next Decadal</a:t>
            </a:r>
            <a:r>
              <a:rPr lang="en-US" sz="1800" dirty="0" smtClean="0">
                <a:solidFill>
                  <a:srgbClr val="002569"/>
                </a:solidFill>
                <a:ea typeface="Arial Narrow" charset="0"/>
                <a:cs typeface="Arial" panose="020B0604020202020204" pitchFamily="34" charset="0"/>
              </a:rPr>
              <a:t>)</a:t>
            </a:r>
          </a:p>
          <a:p>
            <a:pPr marL="285070" indent="-285070" defTabSz="455979">
              <a:spcBef>
                <a:spcPts val="1200"/>
              </a:spcBef>
              <a:buFont typeface="Arial"/>
              <a:buChar char="•"/>
            </a:pPr>
            <a:r>
              <a:rPr lang="en-US" sz="1800" dirty="0" smtClean="0">
                <a:solidFill>
                  <a:srgbClr val="002569"/>
                </a:solidFill>
                <a:ea typeface="Arial Narrow" charset="0"/>
                <a:cs typeface="Arial" panose="020B0604020202020204" pitchFamily="34" charset="0"/>
              </a:rPr>
              <a:t>NASA is exploring a full range of commercial/private sector partnerships – data buys, hosting, </a:t>
            </a:r>
            <a:r>
              <a:rPr lang="is-IS" sz="1800" dirty="0" smtClean="0">
                <a:solidFill>
                  <a:srgbClr val="002569"/>
                </a:solidFill>
                <a:ea typeface="Arial Narrow" charset="0"/>
                <a:cs typeface="Arial" panose="020B0604020202020204" pitchFamily="34" charset="0"/>
              </a:rPr>
              <a:t>… .</a:t>
            </a:r>
            <a:endParaRPr lang="en-US" sz="1800" dirty="0" smtClean="0">
              <a:solidFill>
                <a:srgbClr val="002569"/>
              </a:solidFill>
              <a:ea typeface="Arial Narrow" charset="0"/>
              <a:cs typeface="Arial" panose="020B0604020202020204" pitchFamily="34" charset="0"/>
            </a:endParaRPr>
          </a:p>
        </p:txBody>
      </p:sp>
    </p:spTree>
    <p:extLst>
      <p:ext uri="{BB962C8B-B14F-4D97-AF65-F5344CB8AC3E}">
        <p14:creationId xmlns:p14="http://schemas.microsoft.com/office/powerpoint/2010/main" val="2959632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5</a:t>
            </a:fld>
            <a:endParaRPr lang="uk-UA" dirty="0"/>
          </a:p>
        </p:txBody>
      </p:sp>
      <p:sp>
        <p:nvSpPr>
          <p:cNvPr id="5" name="TextBox 4"/>
          <p:cNvSpPr txBox="1"/>
          <p:nvPr/>
        </p:nvSpPr>
        <p:spPr>
          <a:xfrm>
            <a:off x="228600" y="2819400"/>
            <a:ext cx="4419600"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rPr>
              <a:t>NASA Greenhouse Gas</a:t>
            </a:r>
            <a:r>
              <a:rPr kumimoji="0" lang="en-US" sz="3200" b="0" i="0" u="none" strike="noStrike" cap="none" spc="0" normalizeH="0" dirty="0" smtClean="0">
                <a:ln>
                  <a:noFill/>
                </a:ln>
                <a:solidFill>
                  <a:schemeClr val="bg1"/>
                </a:solidFill>
                <a:effectLst/>
                <a:uFillTx/>
              </a:rPr>
              <a:t> Program of Record</a:t>
            </a:r>
            <a:endParaRPr kumimoji="0" lang="en-US" sz="32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26535067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116295" y="1211114"/>
            <a:ext cx="4866191" cy="5271779"/>
          </a:xfrm>
        </p:spPr>
        <p:txBody>
          <a:bodyPr/>
          <a:lstStyle/>
          <a:p>
            <a:r>
              <a:rPr lang="en-US" dirty="0"/>
              <a:t>OCO-2 was launched in July 2014</a:t>
            </a:r>
          </a:p>
          <a:p>
            <a:r>
              <a:rPr lang="en-US" dirty="0"/>
              <a:t>Since then, it has been collecting </a:t>
            </a:r>
            <a:r>
              <a:rPr lang="en-US" dirty="0" smtClean="0"/>
              <a:t>about one </a:t>
            </a:r>
            <a:r>
              <a:rPr lang="en-US" dirty="0"/>
              <a:t>million </a:t>
            </a:r>
            <a:r>
              <a:rPr lang="en-US" dirty="0" smtClean="0"/>
              <a:t>soundings / </a:t>
            </a:r>
            <a:r>
              <a:rPr lang="en-US" dirty="0"/>
              <a:t>day</a:t>
            </a:r>
          </a:p>
          <a:p>
            <a:r>
              <a:rPr lang="en-US" dirty="0"/>
              <a:t>About 85000 of these are sufficiently cloud free to yield estimates of X</a:t>
            </a:r>
            <a:r>
              <a:rPr lang="en-US" baseline="-25000" dirty="0"/>
              <a:t>CO2</a:t>
            </a:r>
            <a:r>
              <a:rPr lang="en-US" dirty="0"/>
              <a:t> with single sounding random errors </a:t>
            </a:r>
            <a:r>
              <a:rPr lang="en-US" dirty="0" smtClean="0"/>
              <a:t>near </a:t>
            </a:r>
            <a:r>
              <a:rPr lang="en-US" dirty="0"/>
              <a:t>0.5 ppm and regional scale biases &lt; 1 ppm</a:t>
            </a:r>
          </a:p>
          <a:p>
            <a:r>
              <a:rPr lang="en-US" dirty="0" smtClean="0"/>
              <a:t>These </a:t>
            </a:r>
            <a:r>
              <a:rPr lang="en-US" dirty="0"/>
              <a:t>data describe the CO</a:t>
            </a:r>
            <a:r>
              <a:rPr lang="en-US" baseline="-25000" dirty="0"/>
              <a:t>2</a:t>
            </a:r>
            <a:r>
              <a:rPr lang="en-US" dirty="0"/>
              <a:t> distribution with unprecedented resolution, and coverage </a:t>
            </a:r>
          </a:p>
          <a:p>
            <a:r>
              <a:rPr lang="en-US" dirty="0"/>
              <a:t>These data have been used to study emission from compact sources (cities, power plants) the tropical carbon cycle response to the 2015-2016 El Niño</a:t>
            </a:r>
          </a:p>
          <a:p>
            <a:endParaRPr lang="en-US" dirty="0"/>
          </a:p>
        </p:txBody>
      </p:sp>
      <p:sp>
        <p:nvSpPr>
          <p:cNvPr id="4" name="Content Placeholder 3"/>
          <p:cNvSpPr>
            <a:spLocks noGrp="1"/>
          </p:cNvSpPr>
          <p:nvPr>
            <p:ph sz="quarter" idx="11"/>
          </p:nvPr>
        </p:nvSpPr>
        <p:spPr>
          <a:xfrm>
            <a:off x="2057400" y="304800"/>
            <a:ext cx="5334000" cy="533400"/>
          </a:xfrm>
        </p:spPr>
        <p:txBody>
          <a:bodyPr/>
          <a:lstStyle/>
          <a:p>
            <a:r>
              <a:rPr lang="en-US" dirty="0"/>
              <a:t>NASA Orbiting Carbon Observatory-2 (OCO-2)</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52751" y="1214394"/>
            <a:ext cx="4327451" cy="2443206"/>
          </a:xfrm>
          <a:prstGeom prst="rect">
            <a:avLst/>
          </a:prstGeom>
        </p:spPr>
      </p:pic>
      <p:pic>
        <p:nvPicPr>
          <p:cNvPr id="6" name="Picture 52" descr="C:\Users\dcrisp\Documents\dcrisp\OCO\Images-OCO\Observatory_Illustrations\OCO_on_white.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l="2992" t="1872" r="2805" b="6772"/>
          <a:stretch>
            <a:fillRect/>
          </a:stretch>
        </p:blipFill>
        <p:spPr bwMode="auto">
          <a:xfrm rot="1514976">
            <a:off x="8109152" y="1390348"/>
            <a:ext cx="983755" cy="64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l="242" t="8085" r="72108" b="48613"/>
          <a:stretch/>
        </p:blipFill>
        <p:spPr>
          <a:xfrm>
            <a:off x="6477000" y="3899782"/>
            <a:ext cx="2362200" cy="2029224"/>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l="89015" b="48613"/>
          <a:stretch/>
        </p:blipFill>
        <p:spPr>
          <a:xfrm>
            <a:off x="8581114" y="4024536"/>
            <a:ext cx="516172" cy="1475928"/>
          </a:xfrm>
          <a:prstGeom prst="rect">
            <a:avLst/>
          </a:prstGeom>
        </p:spPr>
      </p:pic>
      <p:grpSp>
        <p:nvGrpSpPr>
          <p:cNvPr id="9" name="Group 8"/>
          <p:cNvGrpSpPr/>
          <p:nvPr/>
        </p:nvGrpSpPr>
        <p:grpSpPr>
          <a:xfrm>
            <a:off x="4876800" y="3750214"/>
            <a:ext cx="1509374" cy="2782634"/>
            <a:chOff x="14025" y="1115568"/>
            <a:chExt cx="2838903" cy="5233709"/>
          </a:xfrm>
        </p:grpSpPr>
        <p:pic>
          <p:nvPicPr>
            <p:cNvPr id="10" name="Picture 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288" y="1115568"/>
              <a:ext cx="2834640" cy="5221224"/>
            </a:xfrm>
            <a:prstGeom prst="rect">
              <a:avLst/>
            </a:prstGeom>
            <a:ln w="19050">
              <a:solidFill>
                <a:schemeClr val="tx1"/>
              </a:solidFill>
            </a:ln>
          </p:spPr>
        </p:pic>
        <p:sp>
          <p:nvSpPr>
            <p:cNvPr id="11" name="Oval 10"/>
            <p:cNvSpPr/>
            <p:nvPr/>
          </p:nvSpPr>
          <p:spPr>
            <a:xfrm>
              <a:off x="1818117" y="1750926"/>
              <a:ext cx="98979" cy="9897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5"/>
            </a:p>
          </p:txBody>
        </p:sp>
        <p:sp>
          <p:nvSpPr>
            <p:cNvPr id="12" name="Oval 11"/>
            <p:cNvSpPr/>
            <p:nvPr/>
          </p:nvSpPr>
          <p:spPr>
            <a:xfrm>
              <a:off x="1288873" y="4125686"/>
              <a:ext cx="98979" cy="9897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5"/>
            </a:p>
          </p:txBody>
        </p:sp>
        <p:grpSp>
          <p:nvGrpSpPr>
            <p:cNvPr id="13" name="Group 12"/>
            <p:cNvGrpSpPr/>
            <p:nvPr/>
          </p:nvGrpSpPr>
          <p:grpSpPr>
            <a:xfrm>
              <a:off x="14025" y="3343583"/>
              <a:ext cx="1773109" cy="3005694"/>
              <a:chOff x="467544" y="3184136"/>
              <a:chExt cx="1900946" cy="3262610"/>
            </a:xfrm>
          </p:grpSpPr>
          <p:grpSp>
            <p:nvGrpSpPr>
              <p:cNvPr id="14" name="Group 13"/>
              <p:cNvGrpSpPr/>
              <p:nvPr/>
            </p:nvGrpSpPr>
            <p:grpSpPr>
              <a:xfrm>
                <a:off x="1036460" y="6017014"/>
                <a:ext cx="1332030" cy="379646"/>
                <a:chOff x="3608031" y="7547895"/>
                <a:chExt cx="817200" cy="232913"/>
              </a:xfrm>
            </p:grpSpPr>
            <p:sp>
              <p:nvSpPr>
                <p:cNvPr id="16" name="Rectangle 15"/>
                <p:cNvSpPr/>
                <p:nvPr/>
              </p:nvSpPr>
              <p:spPr>
                <a:xfrm>
                  <a:off x="3608031" y="7703247"/>
                  <a:ext cx="817200" cy="457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3"/>
                </a:p>
              </p:txBody>
            </p:sp>
            <p:sp>
              <p:nvSpPr>
                <p:cNvPr id="17" name="TextBox 16"/>
                <p:cNvSpPr txBox="1"/>
                <p:nvPr/>
              </p:nvSpPr>
              <p:spPr>
                <a:xfrm>
                  <a:off x="3828624" y="7547895"/>
                  <a:ext cx="477368" cy="232913"/>
                </a:xfrm>
                <a:prstGeom prst="rect">
                  <a:avLst/>
                </a:prstGeom>
                <a:noFill/>
              </p:spPr>
              <p:txBody>
                <a:bodyPr wrap="none" rtlCol="0">
                  <a:spAutoFit/>
                </a:bodyPr>
                <a:lstStyle/>
                <a:p>
                  <a:r>
                    <a:rPr lang="en-US" sz="947" b="1" dirty="0">
                      <a:solidFill>
                        <a:schemeClr val="bg1"/>
                      </a:solidFill>
                    </a:rPr>
                    <a:t>50km</a:t>
                  </a:r>
                </a:p>
              </p:txBody>
            </p:sp>
          </p:grpSp>
          <p:pic>
            <p:nvPicPr>
              <p:cNvPr id="15" name="Picture 4"/>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67544" y="3184136"/>
                <a:ext cx="481418" cy="326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cxnSp>
        <p:nvCxnSpPr>
          <p:cNvPr id="19" name="Straight Connector 18"/>
          <p:cNvCxnSpPr/>
          <p:nvPr/>
        </p:nvCxnSpPr>
        <p:spPr>
          <a:xfrm>
            <a:off x="6477000" y="3750214"/>
            <a:ext cx="609600" cy="974186"/>
          </a:xfrm>
          <a:prstGeom prst="lin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1" name="Straight Connector 20"/>
          <p:cNvCxnSpPr/>
          <p:nvPr/>
        </p:nvCxnSpPr>
        <p:spPr>
          <a:xfrm flipV="1">
            <a:off x="6512491" y="4817014"/>
            <a:ext cx="574109" cy="1709198"/>
          </a:xfrm>
          <a:prstGeom prst="line">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19641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0"/>
          </p:nvPr>
        </p:nvSpPr>
        <p:spPr>
          <a:xfrm>
            <a:off x="297495" y="1447800"/>
            <a:ext cx="6781800" cy="4724400"/>
          </a:xfrm>
        </p:spPr>
        <p:txBody>
          <a:bodyPr>
            <a:noAutofit/>
          </a:bodyPr>
          <a:lstStyle/>
          <a:p>
            <a:pPr marL="300780" indent="-300780"/>
            <a:r>
              <a:rPr lang="en-US" dirty="0">
                <a:latin typeface="Arial" panose="020B0604020202020204" pitchFamily="34" charset="0"/>
              </a:rPr>
              <a:t>In 2019, OCO-2 will be joined by OCO-3, which will be deployed on the </a:t>
            </a:r>
            <a:r>
              <a:rPr lang="en-US" dirty="0" smtClean="0">
                <a:latin typeface="Arial" panose="020B0604020202020204" pitchFamily="34" charset="0"/>
              </a:rPr>
              <a:t>Japanese Equipment Module Exposed Facility on the International </a:t>
            </a:r>
            <a:r>
              <a:rPr lang="en-US" dirty="0">
                <a:latin typeface="Arial" panose="020B0604020202020204" pitchFamily="34" charset="0"/>
              </a:rPr>
              <a:t>Space Station, ISS</a:t>
            </a:r>
          </a:p>
          <a:p>
            <a:pPr marL="300780" indent="-300780"/>
            <a:r>
              <a:rPr lang="en-US" dirty="0">
                <a:latin typeface="Arial" panose="020B0604020202020204" pitchFamily="34" charset="0"/>
              </a:rPr>
              <a:t>OCO-3 integrates the OCO-2 flight spare spectrometers with an agile pointing mechanism. </a:t>
            </a:r>
          </a:p>
          <a:p>
            <a:pPr marL="300780" indent="-300780"/>
            <a:r>
              <a:rPr lang="en-US" dirty="0">
                <a:latin typeface="Arial" panose="020B0604020202020204" pitchFamily="34" charset="0"/>
              </a:rPr>
              <a:t>That pointing mechanism, combined with the low inclination orbit of the ISS will facilitate new types of investigations of CO</a:t>
            </a:r>
            <a:r>
              <a:rPr lang="en-US" baseline="-25000" dirty="0">
                <a:latin typeface="Arial" panose="020B0604020202020204" pitchFamily="34" charset="0"/>
              </a:rPr>
              <a:t>2</a:t>
            </a:r>
            <a:r>
              <a:rPr lang="en-US" dirty="0">
                <a:latin typeface="Arial" panose="020B0604020202020204" pitchFamily="34" charset="0"/>
              </a:rPr>
              <a:t> sources and sinks</a:t>
            </a:r>
          </a:p>
          <a:p>
            <a:pPr marL="782029" lvl="1" indent="-300780"/>
            <a:r>
              <a:rPr lang="en-US" dirty="0">
                <a:latin typeface="Arial" panose="020B0604020202020204" pitchFamily="34" charset="0"/>
                <a:cs typeface="Arial" panose="020B0604020202020204" pitchFamily="34" charset="0"/>
              </a:rPr>
              <a:t>acquisition of 100 km x 100 km </a:t>
            </a:r>
            <a:r>
              <a:rPr lang="en-US" dirty="0" smtClean="0">
                <a:latin typeface="Arial" panose="020B0604020202020204" pitchFamily="34" charset="0"/>
                <a:cs typeface="Arial" panose="020B0604020202020204" pitchFamily="34" charset="0"/>
              </a:rPr>
              <a:t>“snapshots” </a:t>
            </a:r>
            <a:r>
              <a:rPr lang="en-US" dirty="0">
                <a:latin typeface="Arial" panose="020B0604020202020204" pitchFamily="34" charset="0"/>
                <a:cs typeface="Arial" panose="020B0604020202020204" pitchFamily="34" charset="0"/>
              </a:rPr>
              <a:t>of large urban areas and other </a:t>
            </a:r>
            <a:r>
              <a:rPr lang="en-US" dirty="0" smtClean="0">
                <a:latin typeface="Arial" panose="020B0604020202020204" pitchFamily="34" charset="0"/>
                <a:cs typeface="Arial" panose="020B0604020202020204" pitchFamily="34" charset="0"/>
              </a:rPr>
              <a:t>targets </a:t>
            </a:r>
            <a:endParaRPr lang="en-US" dirty="0">
              <a:latin typeface="Arial" panose="020B0604020202020204" pitchFamily="34" charset="0"/>
              <a:cs typeface="Arial" panose="020B0604020202020204" pitchFamily="34" charset="0"/>
            </a:endParaRPr>
          </a:p>
          <a:p>
            <a:pPr marL="300780" indent="-300780"/>
            <a:r>
              <a:rPr lang="en-US" dirty="0">
                <a:latin typeface="Arial" panose="020B0604020202020204" pitchFamily="34" charset="0"/>
              </a:rPr>
              <a:t>OCO-3 </a:t>
            </a:r>
            <a:r>
              <a:rPr lang="en-US" dirty="0" smtClean="0">
                <a:latin typeface="Arial" panose="020B0604020202020204" pitchFamily="34" charset="0"/>
              </a:rPr>
              <a:t>has completed </a:t>
            </a:r>
            <a:r>
              <a:rPr lang="en-US" dirty="0">
                <a:latin typeface="Arial" panose="020B0604020202020204" pitchFamily="34" charset="0"/>
              </a:rPr>
              <a:t>its pre-launch </a:t>
            </a:r>
            <a:r>
              <a:rPr lang="en-US" dirty="0" smtClean="0">
                <a:latin typeface="Arial" panose="020B0604020202020204" pitchFamily="34" charset="0"/>
              </a:rPr>
              <a:t>testing</a:t>
            </a:r>
            <a:endParaRPr lang="en-US" dirty="0">
              <a:latin typeface="Arial" panose="020B0604020202020204" pitchFamily="34" charset="0"/>
            </a:endParaRPr>
          </a:p>
          <a:p>
            <a:pPr marL="300780" indent="-300780"/>
            <a:r>
              <a:rPr lang="en-US" dirty="0">
                <a:latin typeface="Arial" panose="020B0604020202020204" pitchFamily="34" charset="0"/>
              </a:rPr>
              <a:t>Once installed on the ISS, OCO-3 measurements will provide continuity for OCO-2 CO</a:t>
            </a:r>
            <a:r>
              <a:rPr lang="en-US" baseline="-25000" dirty="0">
                <a:latin typeface="Arial" panose="020B0604020202020204" pitchFamily="34" charset="0"/>
              </a:rPr>
              <a:t>2</a:t>
            </a:r>
            <a:r>
              <a:rPr lang="en-US" dirty="0">
                <a:latin typeface="Arial" panose="020B0604020202020204" pitchFamily="34" charset="0"/>
              </a:rPr>
              <a:t> and SIF data and provide new opportunities for studying the atmospheric carbon cycle</a:t>
            </a:r>
          </a:p>
          <a:p>
            <a:endParaRPr lang="en-US" dirty="0"/>
          </a:p>
        </p:txBody>
      </p:sp>
      <p:sp>
        <p:nvSpPr>
          <p:cNvPr id="7" name="Content Placeholder 6"/>
          <p:cNvSpPr>
            <a:spLocks noGrp="1"/>
          </p:cNvSpPr>
          <p:nvPr>
            <p:ph sz="quarter" idx="11"/>
          </p:nvPr>
        </p:nvSpPr>
        <p:spPr>
          <a:xfrm>
            <a:off x="2057400" y="304800"/>
            <a:ext cx="5388236" cy="533400"/>
          </a:xfrm>
        </p:spPr>
        <p:txBody>
          <a:bodyPr/>
          <a:lstStyle/>
          <a:p>
            <a:r>
              <a:rPr lang="en-US" dirty="0"/>
              <a:t>The NASA Orbiting Carbon Observatory-3 (OCO-3)</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445636" y="2617415"/>
            <a:ext cx="1628631" cy="2502114"/>
          </a:xfrm>
          <a:prstGeom prst="rect">
            <a:avLst/>
          </a:prstGeom>
        </p:spPr>
      </p:pic>
      <p:pic>
        <p:nvPicPr>
          <p:cNvPr id="5" name="Picture 1"/>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047465" y="5133542"/>
            <a:ext cx="2052283" cy="15720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51A45A1-92E8-744F-9866-AA5B8042B9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25691" y="1406414"/>
            <a:ext cx="1668523" cy="1186921"/>
          </a:xfrm>
          <a:prstGeom prst="rect">
            <a:avLst/>
          </a:prstGeom>
        </p:spPr>
      </p:pic>
    </p:spTree>
    <p:extLst>
      <p:ext uri="{BB962C8B-B14F-4D97-AF65-F5344CB8AC3E}">
        <p14:creationId xmlns:p14="http://schemas.microsoft.com/office/powerpoint/2010/main" val="851326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500"/>
                                        <p:tgtEl>
                                          <p:spTgt spid="2">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0"/>
          </p:nvPr>
        </p:nvSpPr>
        <p:spPr>
          <a:xfrm>
            <a:off x="76200" y="1219200"/>
            <a:ext cx="6639886" cy="5410200"/>
          </a:xfrm>
        </p:spPr>
        <p:txBody>
          <a:bodyPr>
            <a:noAutofit/>
          </a:bodyPr>
          <a:lstStyle/>
          <a:p>
            <a:pPr marL="300780" indent="-300780"/>
            <a:r>
              <a:rPr lang="en-US" dirty="0">
                <a:latin typeface="Arial" panose="020B0604020202020204" pitchFamily="34" charset="0"/>
              </a:rPr>
              <a:t>In December 2016, NASA selected the Geostationary Carbon Cycle Observatory (GeoCarb) as the second complete mission in the NASA Earth Ventures series.  </a:t>
            </a:r>
          </a:p>
          <a:p>
            <a:pPr marL="300780" indent="-300780"/>
            <a:r>
              <a:rPr lang="en-US" dirty="0">
                <a:latin typeface="Arial" panose="020B0604020202020204" pitchFamily="34" charset="0"/>
              </a:rPr>
              <a:t>GeoCarb will be the first mission to acquire spatially resolved observations of greenhouse gases and solar induced chlorophyll fluorescence (SIF) at high spatial resolution (5 to 10 km) from geostationary orbit (GEO). </a:t>
            </a:r>
          </a:p>
          <a:p>
            <a:pPr marL="300780" indent="-300780"/>
            <a:r>
              <a:rPr lang="en-US" dirty="0">
                <a:latin typeface="Arial" panose="020B0604020202020204" pitchFamily="34" charset="0"/>
              </a:rPr>
              <a:t>GeoCarb </a:t>
            </a:r>
            <a:r>
              <a:rPr lang="en-US" dirty="0" smtClean="0">
                <a:latin typeface="Arial" panose="020B0604020202020204" pitchFamily="34" charset="0"/>
              </a:rPr>
              <a:t>will fly </a:t>
            </a:r>
            <a:r>
              <a:rPr lang="en-US" dirty="0">
                <a:latin typeface="Arial" panose="020B0604020202020204" pitchFamily="34" charset="0"/>
              </a:rPr>
              <a:t>on a commercial communications satellite and carries an imaging grating spectrometer</a:t>
            </a:r>
          </a:p>
          <a:p>
            <a:pPr marL="782029" lvl="1" indent="-300780"/>
            <a:r>
              <a:rPr lang="en-US" sz="1800" dirty="0">
                <a:latin typeface="Arial" panose="020B0604020202020204" pitchFamily="34" charset="0"/>
                <a:cs typeface="Arial" panose="020B0604020202020204" pitchFamily="34" charset="0"/>
              </a:rPr>
              <a:t>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(765 nm) CO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(1610 and 2060 nm), methane (CH</a:t>
            </a:r>
            <a:r>
              <a:rPr lang="en-US" sz="1800" baseline="-25000" dirty="0">
                <a:latin typeface="Arial" panose="020B0604020202020204" pitchFamily="34" charset="0"/>
                <a:cs typeface="Arial" panose="020B0604020202020204" pitchFamily="34" charset="0"/>
              </a:rPr>
              <a:t>4</a:t>
            </a:r>
            <a:r>
              <a:rPr lang="en-US" sz="1800" dirty="0">
                <a:latin typeface="Arial" panose="020B0604020202020204" pitchFamily="34" charset="0"/>
                <a:cs typeface="Arial" panose="020B0604020202020204" pitchFamily="34" charset="0"/>
              </a:rPr>
              <a:t>) and carbon monoxide (CO; 2300 nm)</a:t>
            </a:r>
          </a:p>
          <a:p>
            <a:pPr marL="300780" indent="-300780"/>
            <a:r>
              <a:rPr lang="en-US" dirty="0">
                <a:latin typeface="Arial" panose="020B0604020202020204" pitchFamily="34" charset="0"/>
              </a:rPr>
              <a:t>It will launch is 2022 and be stationed between 75° and 100</a:t>
            </a:r>
            <a:r>
              <a:rPr lang="en-US" dirty="0">
                <a:latin typeface="Arial" panose="020B0604020202020204" pitchFamily="34" charset="0"/>
                <a:sym typeface="Symbol" panose="05050102010706020507" pitchFamily="18" charset="2"/>
              </a:rPr>
              <a:t></a:t>
            </a:r>
            <a:r>
              <a:rPr lang="en-US" dirty="0">
                <a:latin typeface="Arial" panose="020B0604020202020204" pitchFamily="34" charset="0"/>
              </a:rPr>
              <a:t> West longitude in 2023. </a:t>
            </a:r>
          </a:p>
          <a:p>
            <a:pPr marL="300780" indent="-300780"/>
            <a:r>
              <a:rPr lang="en-US" dirty="0">
                <a:latin typeface="Arial" panose="020B0604020202020204" pitchFamily="34" charset="0"/>
              </a:rPr>
              <a:t>It will map these properties over North South America two or more times each day. </a:t>
            </a:r>
          </a:p>
          <a:p>
            <a:endParaRPr lang="en-US" dirty="0">
              <a:latin typeface="Arial" panose="020B0604020202020204" pitchFamily="34" charset="0"/>
            </a:endParaRPr>
          </a:p>
        </p:txBody>
      </p:sp>
      <p:sp>
        <p:nvSpPr>
          <p:cNvPr id="6" name="Content Placeholder 5"/>
          <p:cNvSpPr>
            <a:spLocks noGrp="1"/>
          </p:cNvSpPr>
          <p:nvPr>
            <p:ph sz="quarter" idx="11"/>
          </p:nvPr>
        </p:nvSpPr>
        <p:spPr/>
        <p:txBody>
          <a:bodyPr/>
          <a:lstStyle/>
          <a:p>
            <a:r>
              <a:rPr lang="en-US" dirty="0" smtClean="0"/>
              <a:t>The NASA GeoCarb Mission</a:t>
            </a:r>
            <a:r>
              <a:rPr lang="en-US" dirty="0" smtClean="0">
                <a:solidFill>
                  <a:srgbClr val="FF0000"/>
                </a:solidFill>
              </a:rPr>
              <a:t>*</a:t>
            </a:r>
            <a:endParaRPr lang="en-US" dirty="0">
              <a:solidFill>
                <a:srgbClr val="FF0000"/>
              </a:solidFill>
            </a:endParaRP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23914" y="1295400"/>
            <a:ext cx="2245867" cy="23622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r="62308" b="66290"/>
          <a:stretch/>
        </p:blipFill>
        <p:spPr>
          <a:xfrm>
            <a:off x="6646648" y="3822079"/>
            <a:ext cx="2423135" cy="1740521"/>
          </a:xfrm>
          <a:prstGeom prst="rect">
            <a:avLst/>
          </a:prstGeom>
        </p:spPr>
      </p:pic>
      <p:sp>
        <p:nvSpPr>
          <p:cNvPr id="7" name="TextBox 6"/>
          <p:cNvSpPr txBox="1"/>
          <p:nvPr/>
        </p:nvSpPr>
        <p:spPr>
          <a:xfrm>
            <a:off x="304800" y="6248400"/>
            <a:ext cx="4806124" cy="253916"/>
          </a:xfrm>
          <a:prstGeom prst="rect">
            <a:avLst/>
          </a:prstGeom>
          <a:noFill/>
        </p:spPr>
        <p:txBody>
          <a:bodyPr wrap="none" rtlCol="0">
            <a:spAutoFit/>
          </a:bodyPr>
          <a:lstStyle/>
          <a:p>
            <a:r>
              <a:rPr lang="en-US" sz="1050" dirty="0" smtClean="0">
                <a:solidFill>
                  <a:srgbClr val="FF0000"/>
                </a:solidFill>
              </a:rPr>
              <a:t>“ Pre-Decisional </a:t>
            </a:r>
            <a:r>
              <a:rPr lang="en-US" sz="1050" dirty="0">
                <a:solidFill>
                  <a:srgbClr val="FF0000"/>
                </a:solidFill>
              </a:rPr>
              <a:t>Information -- For Planning and Discussion Purposes Only</a:t>
            </a:r>
          </a:p>
        </p:txBody>
      </p:sp>
    </p:spTree>
    <p:extLst>
      <p:ext uri="{BB962C8B-B14F-4D97-AF65-F5344CB8AC3E}">
        <p14:creationId xmlns:p14="http://schemas.microsoft.com/office/powerpoint/2010/main" val="177333756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a:xfrm>
            <a:off x="152400" y="1219200"/>
            <a:ext cx="8763000" cy="5105400"/>
          </a:xfrm>
        </p:spPr>
        <p:txBody>
          <a:bodyPr/>
          <a:lstStyle/>
          <a:p>
            <a:pPr marL="0" indent="0">
              <a:buNone/>
            </a:pPr>
            <a:r>
              <a:rPr lang="en-US" dirty="0" smtClean="0"/>
              <a:t>NASA’s Earth Science Mission Operations &amp; Data analysis and Research &amp; Analysis Programs are also making critical contributions to GHG science</a:t>
            </a:r>
          </a:p>
          <a:p>
            <a:r>
              <a:rPr lang="en-US" dirty="0" smtClean="0"/>
              <a:t>Improved </a:t>
            </a:r>
            <a:r>
              <a:rPr lang="en-US" dirty="0"/>
              <a:t>remote sensing retrieval </a:t>
            </a:r>
            <a:r>
              <a:rPr lang="en-US" dirty="0" smtClean="0"/>
              <a:t>algorithms for X</a:t>
            </a:r>
            <a:r>
              <a:rPr lang="en-US" baseline="-25000" dirty="0" smtClean="0"/>
              <a:t>CO2</a:t>
            </a:r>
            <a:r>
              <a:rPr lang="en-US" dirty="0" smtClean="0"/>
              <a:t> and X</a:t>
            </a:r>
            <a:r>
              <a:rPr lang="en-US" baseline="-25000" dirty="0" smtClean="0"/>
              <a:t>CH4</a:t>
            </a:r>
            <a:endParaRPr lang="en-US" baseline="-25000" dirty="0"/>
          </a:p>
          <a:p>
            <a:pPr lvl="1"/>
            <a:r>
              <a:rPr lang="en-US" sz="1800" dirty="0"/>
              <a:t>More accurate </a:t>
            </a:r>
            <a:r>
              <a:rPr lang="en-US" sz="1800" dirty="0" smtClean="0"/>
              <a:t>descriptions </a:t>
            </a:r>
            <a:r>
              <a:rPr lang="en-US" sz="1800" dirty="0"/>
              <a:t>of gas absorption and aerosol scattering</a:t>
            </a:r>
          </a:p>
          <a:p>
            <a:pPr lvl="1"/>
            <a:r>
              <a:rPr lang="en-US" sz="1800" dirty="0"/>
              <a:t>Optimized to more fully exploit the information content of solar GHG spectra</a:t>
            </a:r>
          </a:p>
          <a:p>
            <a:r>
              <a:rPr lang="en-US" dirty="0" smtClean="0"/>
              <a:t>Support for vicarious calibration and validation</a:t>
            </a:r>
            <a:endParaRPr lang="en-US" dirty="0"/>
          </a:p>
          <a:p>
            <a:pPr lvl="1"/>
            <a:r>
              <a:rPr lang="en-US" sz="1800" dirty="0" smtClean="0"/>
              <a:t>Vicarious calibration campaigns and solar and lunar standards</a:t>
            </a:r>
          </a:p>
          <a:p>
            <a:pPr lvl="1"/>
            <a:r>
              <a:rPr lang="en-US" sz="1800" dirty="0" smtClean="0"/>
              <a:t>NASA’s ground based TCCON validation sites</a:t>
            </a:r>
            <a:endParaRPr lang="en-US" sz="1800" dirty="0"/>
          </a:p>
          <a:p>
            <a:r>
              <a:rPr lang="en-US" dirty="0" smtClean="0"/>
              <a:t>Carbon Cycle Observing System Simulation Experiment (OSSE) initiative</a:t>
            </a:r>
          </a:p>
          <a:p>
            <a:pPr lvl="1"/>
            <a:r>
              <a:rPr lang="en-US" sz="1800" dirty="0"/>
              <a:t>A</a:t>
            </a:r>
            <a:r>
              <a:rPr lang="en-US" sz="1800" dirty="0" smtClean="0"/>
              <a:t>dvanced </a:t>
            </a:r>
            <a:r>
              <a:rPr lang="en-US" sz="1800" dirty="0"/>
              <a:t>modeling and data </a:t>
            </a:r>
            <a:r>
              <a:rPr lang="en-US" sz="1800" dirty="0" smtClean="0"/>
              <a:t>assimilation used in coordinated OSSEs to:</a:t>
            </a:r>
          </a:p>
          <a:p>
            <a:pPr lvl="2"/>
            <a:r>
              <a:rPr lang="en-US" sz="1600" dirty="0" smtClean="0"/>
              <a:t>Assess/improve </a:t>
            </a:r>
            <a:r>
              <a:rPr lang="en-US" sz="1600" dirty="0" smtClean="0"/>
              <a:t>spatial resolution and accuracy </a:t>
            </a:r>
            <a:r>
              <a:rPr lang="en-US" sz="1600" dirty="0"/>
              <a:t>of </a:t>
            </a:r>
            <a:r>
              <a:rPr lang="en-US" sz="1600" dirty="0" smtClean="0"/>
              <a:t>horizontal &amp; </a:t>
            </a:r>
            <a:r>
              <a:rPr lang="en-US" sz="1600" dirty="0"/>
              <a:t>vertical transport</a:t>
            </a:r>
          </a:p>
          <a:p>
            <a:pPr lvl="2"/>
            <a:r>
              <a:rPr lang="en-US" sz="1600" dirty="0" smtClean="0"/>
              <a:t>Improve methods for </a:t>
            </a:r>
            <a:r>
              <a:rPr lang="en-US" sz="1600" dirty="0"/>
              <a:t>assimilation of ground-based, aircraft, and space based data</a:t>
            </a:r>
          </a:p>
          <a:p>
            <a:pPr lvl="2"/>
            <a:r>
              <a:rPr lang="en-US" sz="1600" dirty="0" smtClean="0"/>
              <a:t>Develop methods </a:t>
            </a:r>
            <a:r>
              <a:rPr lang="en-US" sz="1600" dirty="0"/>
              <a:t>to validate </a:t>
            </a:r>
            <a:r>
              <a:rPr lang="en-US" sz="1600" dirty="0" smtClean="0"/>
              <a:t>fluxes </a:t>
            </a:r>
            <a:r>
              <a:rPr lang="en-US" sz="1600" dirty="0"/>
              <a:t>on local, national, and regional </a:t>
            </a:r>
            <a:r>
              <a:rPr lang="en-US" sz="1600" dirty="0" smtClean="0"/>
              <a:t>scales</a:t>
            </a:r>
          </a:p>
          <a:p>
            <a:pPr lvl="2"/>
            <a:r>
              <a:rPr lang="en-US" sz="1600" dirty="0" smtClean="0"/>
              <a:t>Assess performance requirements and observing strategies of GHG </a:t>
            </a:r>
            <a:r>
              <a:rPr lang="en-US" sz="1600" dirty="0" smtClean="0"/>
              <a:t>satellites</a:t>
            </a:r>
          </a:p>
          <a:p>
            <a:pPr lvl="2"/>
            <a:r>
              <a:rPr lang="en-US" sz="1600" dirty="0" smtClean="0"/>
              <a:t>Improve </a:t>
            </a:r>
            <a:r>
              <a:rPr lang="en-US" sz="1600" dirty="0"/>
              <a:t>understanding of </a:t>
            </a:r>
            <a:r>
              <a:rPr lang="en-US" sz="1600" dirty="0" smtClean="0"/>
              <a:t>CO</a:t>
            </a:r>
            <a:r>
              <a:rPr lang="en-US" sz="1600" baseline="-25000" dirty="0" smtClean="0"/>
              <a:t>2</a:t>
            </a:r>
            <a:r>
              <a:rPr lang="en-US" sz="1600" dirty="0" smtClean="0"/>
              <a:t> interannual variability </a:t>
            </a:r>
            <a:r>
              <a:rPr lang="en-US" sz="1600" dirty="0"/>
              <a:t>through assimilation  of biomass and atmospheric carbon (OCO-2, MOPITT) leveraging CMS-Flux</a:t>
            </a:r>
            <a:endParaRPr lang="en-US" sz="1600" dirty="0"/>
          </a:p>
          <a:p>
            <a:endParaRPr lang="en-US" dirty="0"/>
          </a:p>
        </p:txBody>
      </p:sp>
      <p:sp>
        <p:nvSpPr>
          <p:cNvPr id="4" name="Content Placeholder 3"/>
          <p:cNvSpPr>
            <a:spLocks noGrp="1"/>
          </p:cNvSpPr>
          <p:nvPr>
            <p:ph sz="quarter" idx="11"/>
          </p:nvPr>
        </p:nvSpPr>
        <p:spPr>
          <a:xfrm>
            <a:off x="2057400" y="304800"/>
            <a:ext cx="5334000" cy="533400"/>
          </a:xfrm>
        </p:spPr>
        <p:txBody>
          <a:bodyPr/>
          <a:lstStyle/>
          <a:p>
            <a:r>
              <a:rPr lang="en-US" dirty="0" smtClean="0"/>
              <a:t>Contributions from NASA Earth Science Data Analysis Programs</a:t>
            </a:r>
            <a:endParaRPr lang="en-US" dirty="0"/>
          </a:p>
        </p:txBody>
      </p:sp>
    </p:spTree>
    <p:extLst>
      <p:ext uri="{BB962C8B-B14F-4D97-AF65-F5344CB8AC3E}">
        <p14:creationId xmlns:p14="http://schemas.microsoft.com/office/powerpoint/2010/main" val="1118320967"/>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9819</TotalTime>
  <Words>1131</Words>
  <Application>Microsoft Office PowerPoint</Application>
  <PresentationFormat>On-screen Show (4:3)</PresentationFormat>
  <Paragraphs>178</Paragraphs>
  <Slides>9</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vt:i4>
      </vt:variant>
    </vt:vector>
  </HeadingPairs>
  <TitlesOfParts>
    <vt:vector size="25" baseType="lpstr">
      <vt:lpstr>ＭＳ Ｐゴシック</vt:lpstr>
      <vt:lpstr>ＭＳ Ｐゴシック</vt:lpstr>
      <vt:lpstr>Arial</vt:lpstr>
      <vt:lpstr>Arial Bold</vt:lpstr>
      <vt:lpstr>Arial Narrow</vt:lpstr>
      <vt:lpstr>Avenir Roman</vt:lpstr>
      <vt:lpstr>Calibri</vt:lpstr>
      <vt:lpstr>Courier New</vt:lpstr>
      <vt:lpstr>Droid Serif</vt:lpstr>
      <vt:lpstr>Helvetica</vt:lpstr>
      <vt:lpstr>Proxima Nova Regular</vt:lpstr>
      <vt:lpstr>Symbol</vt:lpstr>
      <vt:lpstr>Wingdings</vt:lpstr>
      <vt:lpstr>Zapf Dingbats</vt:lpstr>
      <vt:lpstr>ヒラギノ角ゴ Pro W3</vt:lpstr>
      <vt:lpstr>Default</vt:lpstr>
      <vt:lpstr>NASA Agency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Crisp, David (3290)</cp:lastModifiedBy>
  <cp:revision>266</cp:revision>
  <dcterms:modified xsi:type="dcterms:W3CDTF">2018-06-16T09:12:33Z</dcterms:modified>
</cp:coreProperties>
</file>