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79" r:id="rId5"/>
    <p:sldId id="266" r:id="rId6"/>
    <p:sldId id="268" r:id="rId7"/>
    <p:sldId id="267" r:id="rId8"/>
    <p:sldId id="271" r:id="rId9"/>
    <p:sldId id="278" r:id="rId10"/>
    <p:sldId id="277" r:id="rId11"/>
    <p:sldId id="270" r:id="rId12"/>
    <p:sldId id="276" r:id="rId13"/>
    <p:sldId id="274" r:id="rId14"/>
    <p:sldId id="275" r:id="rId15"/>
    <p:sldId id="273" r:id="rId16"/>
    <p:sldId id="272"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4"/>
    <p:restoredTop sz="94660"/>
  </p:normalViewPr>
  <p:slideViewPr>
    <p:cSldViewPr>
      <p:cViewPr varScale="1">
        <p:scale>
          <a:sx n="90" d="100"/>
          <a:sy n="90" d="100"/>
        </p:scale>
        <p:origin x="-12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2018-06-18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2018-06-18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2018-06-18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2018-06-18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2018-06-18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037ADB-4FB9-482D-A1A4-E1F489B212F5}" type="datetimeFigureOut">
              <a:rPr lang="en-US" smtClean="0"/>
              <a:t>2018-06-18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037ADB-4FB9-482D-A1A4-E1F489B212F5}" type="datetimeFigureOut">
              <a:rPr lang="en-US" smtClean="0"/>
              <a:t>2018-06-18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037ADB-4FB9-482D-A1A4-E1F489B212F5}" type="datetimeFigureOut">
              <a:rPr lang="en-US" smtClean="0"/>
              <a:t>2018-06-18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2018-06-18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2018-06-18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2018-06-18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2018-06-18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4"/>
            <a:ext cx="9144000" cy="3429000"/>
          </a:xfrm>
          <a:prstGeom prst="rect">
            <a:avLst/>
          </a:prstGeom>
        </p:spPr>
      </p:pic>
      <p:sp>
        <p:nvSpPr>
          <p:cNvPr id="2" name="Title 1"/>
          <p:cNvSpPr>
            <a:spLocks noGrp="1"/>
          </p:cNvSpPr>
          <p:nvPr>
            <p:ph type="ctrTitle"/>
          </p:nvPr>
        </p:nvSpPr>
        <p:spPr>
          <a:xfrm>
            <a:off x="467544" y="260648"/>
            <a:ext cx="8206680" cy="1440160"/>
          </a:xfrm>
        </p:spPr>
        <p:txBody>
          <a:bodyPr>
            <a:normAutofit fontScale="90000"/>
          </a:bodyPr>
          <a:lstStyle/>
          <a:p>
            <a:r>
              <a:rPr lang="en-CA" sz="3300" b="1" i="1" dirty="0" smtClean="0">
                <a:solidFill>
                  <a:srgbClr val="0070C0"/>
                </a:solidFill>
              </a:rPr>
              <a:t>Highlights from the 14th</a:t>
            </a:r>
            <a:br>
              <a:rPr lang="en-CA" sz="3300" b="1" i="1" dirty="0" smtClean="0">
                <a:solidFill>
                  <a:srgbClr val="0070C0"/>
                </a:solidFill>
              </a:rPr>
            </a:br>
            <a:r>
              <a:rPr lang="en-CA" sz="3300" b="1" i="1" dirty="0" smtClean="0">
                <a:solidFill>
                  <a:srgbClr val="0070C0"/>
                </a:solidFill>
              </a:rPr>
              <a:t>International Workshop on Greenhouse Gas </a:t>
            </a:r>
            <a:br>
              <a:rPr lang="en-CA" sz="3300" b="1" i="1" dirty="0" smtClean="0">
                <a:solidFill>
                  <a:srgbClr val="0070C0"/>
                </a:solidFill>
              </a:rPr>
            </a:br>
            <a:r>
              <a:rPr lang="en-CA" sz="3300" b="1" i="1" dirty="0" smtClean="0">
                <a:solidFill>
                  <a:srgbClr val="0070C0"/>
                </a:solidFill>
              </a:rPr>
              <a:t>Measurements from Space</a:t>
            </a:r>
            <a:endParaRPr lang="en-US" sz="5600" b="1"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395536" y="2204864"/>
            <a:ext cx="3376245" cy="1477328"/>
          </a:xfrm>
          <a:prstGeom prst="rect">
            <a:avLst/>
          </a:prstGeom>
          <a:noFill/>
        </p:spPr>
        <p:txBody>
          <a:bodyPr wrap="none" rtlCol="0">
            <a:spAutoFit/>
          </a:bodyPr>
          <a:lstStyle/>
          <a:p>
            <a:pPr algn="ctr"/>
            <a:r>
              <a:rPr lang="en-CA" sz="3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IWGGMS-14</a:t>
            </a:r>
          </a:p>
          <a:p>
            <a:pPr algn="ctr"/>
            <a:r>
              <a:rPr lang="en-CA" sz="3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Toronto, Canada</a:t>
            </a:r>
          </a:p>
          <a:p>
            <a:pPr algn="ctr"/>
            <a:r>
              <a:rPr lang="en-CA" sz="30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May 8-10, 2018</a:t>
            </a:r>
            <a:endParaRPr lang="en-US" sz="3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83568" y="5445224"/>
            <a:ext cx="7708071" cy="1200329"/>
          </a:xfrm>
          <a:prstGeom prst="rect">
            <a:avLst/>
          </a:prstGeom>
          <a:noFill/>
        </p:spPr>
        <p:txBody>
          <a:bodyPr wrap="none" rtlCol="0">
            <a:spAutoFit/>
          </a:bodyPr>
          <a:lstStyle/>
          <a:p>
            <a:pPr algn="ctr"/>
            <a:r>
              <a:rPr lang="en-CA" b="1" dirty="0" smtClean="0"/>
              <a:t>Ray Nassar </a:t>
            </a:r>
            <a:r>
              <a:rPr lang="en-CA" dirty="0" smtClean="0"/>
              <a:t>(Environment and Climate Change Canada)</a:t>
            </a:r>
          </a:p>
          <a:p>
            <a:pPr algn="ctr"/>
            <a:endParaRPr lang="en-CA" dirty="0" smtClean="0"/>
          </a:p>
          <a:p>
            <a:pPr algn="ctr"/>
            <a:r>
              <a:rPr lang="en-CA" dirty="0" smtClean="0"/>
              <a:t>CEOS Chair Priority Workshop on GHGs</a:t>
            </a:r>
          </a:p>
          <a:p>
            <a:pPr algn="ctr"/>
            <a:r>
              <a:rPr lang="en-CA" dirty="0" smtClean="0"/>
              <a:t>European Commission, Joint Research Centre, </a:t>
            </a:r>
            <a:r>
              <a:rPr lang="en-CA" dirty="0" err="1" smtClean="0"/>
              <a:t>Ispra</a:t>
            </a:r>
            <a:r>
              <a:rPr lang="en-CA" dirty="0" smtClean="0"/>
              <a:t>, Italy, June 18,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56"/>
            <a:ext cx="8229600" cy="1844824"/>
          </a:xfrm>
        </p:spPr>
        <p:txBody>
          <a:bodyPr>
            <a:normAutofit fontScale="90000"/>
          </a:bodyPr>
          <a:lstStyle/>
          <a:p>
            <a:r>
              <a:rPr lang="en-CA" sz="2400" b="1" dirty="0" smtClean="0"/>
              <a:t>OCO-3: Science Objectives and Instrument Performance</a:t>
            </a:r>
            <a:br>
              <a:rPr lang="en-CA" sz="2400" b="1" dirty="0" smtClean="0"/>
            </a:br>
            <a:r>
              <a:rPr lang="en-CA" sz="2000" dirty="0" smtClean="0"/>
              <a:t>Annmarie Eldering and the OCO-3 team including: Chris O’Dell, Tommy Taylor, Ryan </a:t>
            </a:r>
            <a:r>
              <a:rPr lang="en-CA" sz="2000" dirty="0" err="1" smtClean="0"/>
              <a:t>Pavlick</a:t>
            </a:r>
            <a:r>
              <a:rPr lang="en-CA" sz="2000" dirty="0" smtClean="0"/>
              <a:t>, Thomas Kurosu, Greg Osterman, Brendan Fisher, Rob Rosenberg, Richard Lee, Peter Lawson, Lars Chapsky, Shanshan Yu, Matt Bennett, Muthu </a:t>
            </a:r>
            <a:r>
              <a:rPr lang="en-CA" sz="2000" dirty="0" err="1" smtClean="0"/>
              <a:t>Jengenathan</a:t>
            </a:r>
            <a:r>
              <a:rPr lang="en-CA" sz="2000" dirty="0" smtClean="0"/>
              <a:t>, Gary </a:t>
            </a:r>
            <a:r>
              <a:rPr lang="en-CA" sz="2000" dirty="0" err="1" smtClean="0"/>
              <a:t>Spiers</a:t>
            </a:r>
            <a:r>
              <a:rPr lang="en-CA" sz="2000" dirty="0" smtClean="0"/>
              <a:t>, Ralph Basilio</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6797430" cy="477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950" y="2042193"/>
            <a:ext cx="1933929" cy="1728192"/>
          </a:xfrm>
          <a:prstGeom prst="rect">
            <a:avLst/>
          </a:prstGeom>
        </p:spPr>
      </p:pic>
      <p:sp>
        <p:nvSpPr>
          <p:cNvPr id="5" name="TextBox 4"/>
          <p:cNvSpPr txBox="1"/>
          <p:nvPr/>
        </p:nvSpPr>
        <p:spPr>
          <a:xfrm>
            <a:off x="6904935" y="3933056"/>
            <a:ext cx="2115500" cy="2585323"/>
          </a:xfrm>
          <a:prstGeom prst="rect">
            <a:avLst/>
          </a:prstGeom>
          <a:noFill/>
        </p:spPr>
        <p:txBody>
          <a:bodyPr wrap="square" rtlCol="0">
            <a:spAutoFit/>
          </a:bodyPr>
          <a:lstStyle/>
          <a:p>
            <a:pPr marL="285750" indent="-285750">
              <a:buFont typeface="Arial" panose="020B0604020202020204" pitchFamily="34" charset="0"/>
              <a:buChar char="•"/>
            </a:pPr>
            <a:r>
              <a:rPr lang="en-CA" dirty="0" smtClean="0"/>
              <a:t>Launch to ISS planned for Feb 2019 - SpaceX</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More focus on anthropogenic using target and snapshot capabilities </a:t>
            </a:r>
            <a:endParaRPr lang="en-US" dirty="0"/>
          </a:p>
        </p:txBody>
      </p:sp>
    </p:spTree>
    <p:extLst>
      <p:ext uri="{BB962C8B-B14F-4D97-AF65-F5344CB8AC3E}">
        <p14:creationId xmlns:p14="http://schemas.microsoft.com/office/powerpoint/2010/main" val="207597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1584176"/>
          </a:xfrm>
        </p:spPr>
        <p:txBody>
          <a:bodyPr>
            <a:noAutofit/>
          </a:bodyPr>
          <a:lstStyle/>
          <a:p>
            <a:r>
              <a:rPr lang="en-CA" sz="2400" b="1" dirty="0" smtClean="0"/>
              <a:t>Plume detection and characterization from XCO</a:t>
            </a:r>
            <a:r>
              <a:rPr lang="en-CA" sz="2400" b="1" baseline="-25000" dirty="0" smtClean="0"/>
              <a:t>2</a:t>
            </a:r>
            <a:r>
              <a:rPr lang="en-CA" sz="2400" b="1" dirty="0" smtClean="0"/>
              <a:t> imagery: methodology and expected uncertainties on derived point source fluxes</a:t>
            </a:r>
            <a:r>
              <a:rPr lang="en-CA" sz="2400" dirty="0" smtClean="0"/>
              <a:t/>
            </a:r>
            <a:br>
              <a:rPr lang="en-CA" sz="2400" dirty="0" smtClean="0"/>
            </a:br>
            <a:r>
              <a:rPr lang="en-CA" sz="1600" dirty="0" smtClean="0"/>
              <a:t>Claude </a:t>
            </a:r>
            <a:r>
              <a:rPr lang="en-CA" sz="1600" dirty="0" err="1" smtClean="0"/>
              <a:t>Camy-Peret</a:t>
            </a:r>
            <a:r>
              <a:rPr lang="en-CA" sz="1600" dirty="0" smtClean="0"/>
              <a:t>, </a:t>
            </a:r>
            <a:r>
              <a:rPr lang="fr-FR" sz="1600" dirty="0"/>
              <a:t>Pascal </a:t>
            </a:r>
            <a:r>
              <a:rPr lang="fr-FR" sz="1600" dirty="0" err="1" smtClean="0"/>
              <a:t>Prunet</a:t>
            </a:r>
            <a:r>
              <a:rPr lang="fr-FR" sz="1600" dirty="0" smtClean="0"/>
              <a:t>, </a:t>
            </a:r>
            <a:r>
              <a:rPr lang="fr-FR" sz="1600" dirty="0"/>
              <a:t>François-Marie </a:t>
            </a:r>
            <a:r>
              <a:rPr lang="fr-FR" sz="1600" dirty="0" err="1" smtClean="0"/>
              <a:t>Bréon</a:t>
            </a:r>
            <a:r>
              <a:rPr lang="fr-FR" sz="1600" dirty="0" smtClean="0"/>
              <a:t>, </a:t>
            </a:r>
            <a:r>
              <a:rPr lang="fr-FR" sz="1600" dirty="0"/>
              <a:t>Grégoire </a:t>
            </a:r>
            <a:r>
              <a:rPr lang="fr-FR" sz="1600" dirty="0" err="1" smtClean="0"/>
              <a:t>Broquet</a:t>
            </a:r>
            <a:r>
              <a:rPr lang="fr-FR" sz="1600" dirty="0" smtClean="0"/>
              <a:t>, </a:t>
            </a:r>
            <a:r>
              <a:rPr lang="fr-FR" sz="1600" dirty="0"/>
              <a:t>Diego </a:t>
            </a:r>
            <a:r>
              <a:rPr lang="fr-FR" sz="1600" dirty="0" err="1" smtClean="0"/>
              <a:t>Santaren</a:t>
            </a:r>
            <a:endParaRPr lang="en-US" sz="1600" dirty="0"/>
          </a:p>
        </p:txBody>
      </p:sp>
      <p:sp>
        <p:nvSpPr>
          <p:cNvPr id="3" name="Content Placeholder 2"/>
          <p:cNvSpPr>
            <a:spLocks noGrp="1"/>
          </p:cNvSpPr>
          <p:nvPr>
            <p:ph idx="1"/>
          </p:nvPr>
        </p:nvSpPr>
        <p:spPr>
          <a:xfrm>
            <a:off x="7164288" y="1855365"/>
            <a:ext cx="1822254" cy="4525963"/>
          </a:xfrm>
        </p:spPr>
        <p:txBody>
          <a:bodyPr>
            <a:normAutofit lnSpcReduction="10000"/>
          </a:bodyPr>
          <a:lstStyle/>
          <a:p>
            <a:r>
              <a:rPr lang="en-CA" sz="1800" dirty="0" smtClean="0"/>
              <a:t>Studies to inform decisions for  MicroCarb city mode</a:t>
            </a:r>
          </a:p>
          <a:p>
            <a:r>
              <a:rPr lang="en-CA" sz="1800" dirty="0" smtClean="0"/>
              <a:t>Gaussian plume assumption can be reasonable for isolated sources but not for emissions from an urban area</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4" y="1772816"/>
            <a:ext cx="681870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549" y="5733256"/>
            <a:ext cx="8708931" cy="984885"/>
          </a:xfrm>
          <a:prstGeom prst="rect">
            <a:avLst/>
          </a:prstGeom>
          <a:noFill/>
        </p:spPr>
        <p:txBody>
          <a:bodyPr wrap="square" rtlCol="0">
            <a:spAutoFit/>
          </a:bodyPr>
          <a:lstStyle/>
          <a:p>
            <a:r>
              <a:rPr lang="en-US" dirty="0"/>
              <a:t>a</a:t>
            </a:r>
            <a:r>
              <a:rPr lang="en-US" dirty="0" smtClean="0"/>
              <a:t>lso:</a:t>
            </a:r>
            <a:r>
              <a:rPr lang="en-US" sz="2200" b="1" dirty="0" smtClean="0"/>
              <a:t> An </a:t>
            </a:r>
            <a:r>
              <a:rPr lang="en-US" sz="2200" b="1" dirty="0"/>
              <a:t>updated status of MicroCarb </a:t>
            </a:r>
            <a:r>
              <a:rPr lang="en-US" sz="2200" b="1" dirty="0" smtClean="0"/>
              <a:t>Project</a:t>
            </a:r>
          </a:p>
          <a:p>
            <a:r>
              <a:rPr lang="fr-FR" dirty="0" err="1" smtClean="0"/>
              <a:t>Francois</a:t>
            </a:r>
            <a:r>
              <a:rPr lang="fr-FR" dirty="0" smtClean="0"/>
              <a:t> Buisson, </a:t>
            </a:r>
            <a:r>
              <a:rPr lang="fr-FR" dirty="0"/>
              <a:t>Didier </a:t>
            </a:r>
            <a:r>
              <a:rPr lang="fr-FR" dirty="0" smtClean="0"/>
              <a:t>Pradines, </a:t>
            </a:r>
            <a:r>
              <a:rPr lang="fr-FR" dirty="0"/>
              <a:t>Arnaud </a:t>
            </a:r>
            <a:r>
              <a:rPr lang="fr-FR" dirty="0" err="1" smtClean="0"/>
              <a:t>Varinois</a:t>
            </a:r>
            <a:r>
              <a:rPr lang="fr-FR" dirty="0" smtClean="0"/>
              <a:t>, </a:t>
            </a:r>
            <a:r>
              <a:rPr lang="fr-FR" dirty="0"/>
              <a:t>Véronique </a:t>
            </a:r>
            <a:r>
              <a:rPr lang="fr-FR" dirty="0" smtClean="0"/>
              <a:t>Pascal, </a:t>
            </a:r>
            <a:r>
              <a:rPr lang="fr-FR" dirty="0"/>
              <a:t>Pascal </a:t>
            </a:r>
            <a:r>
              <a:rPr lang="fr-FR" dirty="0" smtClean="0"/>
              <a:t>Prieur, </a:t>
            </a:r>
            <a:r>
              <a:rPr lang="en-US" dirty="0" smtClean="0"/>
              <a:t>Denis </a:t>
            </a:r>
            <a:r>
              <a:rPr lang="en-US" dirty="0" err="1" smtClean="0"/>
              <a:t>Jouglet</a:t>
            </a:r>
            <a:endParaRPr lang="en-US" dirty="0"/>
          </a:p>
        </p:txBody>
      </p:sp>
    </p:spTree>
    <p:extLst>
      <p:ext uri="{BB962C8B-B14F-4D97-AF65-F5344CB8AC3E}">
        <p14:creationId xmlns:p14="http://schemas.microsoft.com/office/powerpoint/2010/main" val="417084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CA" sz="3200" b="1" dirty="0" smtClean="0"/>
              <a:t>Anthropogenic CO</a:t>
            </a:r>
            <a:r>
              <a:rPr lang="en-CA" sz="3200" b="1" baseline="-25000" dirty="0" smtClean="0"/>
              <a:t>2</a:t>
            </a:r>
            <a:r>
              <a:rPr lang="en-CA" sz="3200" b="1" dirty="0" smtClean="0"/>
              <a:t> Monitoring Mission</a:t>
            </a:r>
            <a:endParaRPr lang="en-US" sz="3200" b="1" dirty="0"/>
          </a:p>
        </p:txBody>
      </p:sp>
      <p:sp>
        <p:nvSpPr>
          <p:cNvPr id="3" name="Content Placeholder 2"/>
          <p:cNvSpPr>
            <a:spLocks noGrp="1"/>
          </p:cNvSpPr>
          <p:nvPr>
            <p:ph idx="1"/>
          </p:nvPr>
        </p:nvSpPr>
        <p:spPr>
          <a:xfrm>
            <a:off x="385192" y="2204864"/>
            <a:ext cx="8507288" cy="4381947"/>
          </a:xfrm>
        </p:spPr>
        <p:txBody>
          <a:bodyPr>
            <a:normAutofit fontScale="85000" lnSpcReduction="10000"/>
          </a:bodyPr>
          <a:lstStyle/>
          <a:p>
            <a:pPr marL="0" indent="0">
              <a:buNone/>
            </a:pPr>
            <a:r>
              <a:rPr lang="en-CA" sz="2400" b="1" dirty="0" smtClean="0"/>
              <a:t>State of play of the European Anthropogenic CO</a:t>
            </a:r>
            <a:r>
              <a:rPr lang="en-CA" sz="2400" b="1" baseline="-25000" dirty="0" smtClean="0"/>
              <a:t>2</a:t>
            </a:r>
            <a:r>
              <a:rPr lang="en-CA" sz="2400" b="1" dirty="0" smtClean="0"/>
              <a:t> Monitoring Mission</a:t>
            </a:r>
          </a:p>
          <a:p>
            <a:pPr marL="0" indent="0">
              <a:buNone/>
            </a:pPr>
            <a:r>
              <a:rPr lang="en-CA" sz="1800" dirty="0" smtClean="0"/>
              <a:t>Yasjka Meijer, </a:t>
            </a:r>
            <a:r>
              <a:rPr lang="en-CA" sz="1800" dirty="0" err="1" smtClean="0"/>
              <a:t>M.R</a:t>
            </a:r>
            <a:r>
              <a:rPr lang="en-CA" sz="1800" dirty="0" smtClean="0"/>
              <a:t>. Drinkwater, J.-L. </a:t>
            </a:r>
            <a:r>
              <a:rPr lang="en-CA" sz="1800" dirty="0" err="1" smtClean="0"/>
              <a:t>Bezy</a:t>
            </a:r>
            <a:r>
              <a:rPr lang="en-CA" sz="1800" dirty="0" smtClean="0"/>
              <a:t>, A. </a:t>
            </a:r>
            <a:r>
              <a:rPr lang="en-CA" sz="1800" dirty="0" err="1" smtClean="0"/>
              <a:t>Loescher</a:t>
            </a:r>
            <a:r>
              <a:rPr lang="en-CA" sz="1800" dirty="0" smtClean="0"/>
              <a:t>, B. </a:t>
            </a:r>
            <a:r>
              <a:rPr lang="en-CA" sz="1800" dirty="0" err="1" smtClean="0"/>
              <a:t>Sierk</a:t>
            </a:r>
            <a:r>
              <a:rPr lang="en-CA" sz="1800" dirty="0" smtClean="0"/>
              <a:t>, B. </a:t>
            </a:r>
            <a:r>
              <a:rPr lang="en-CA" sz="1800" dirty="0" err="1" smtClean="0"/>
              <a:t>Pinty</a:t>
            </a:r>
            <a:r>
              <a:rPr lang="en-CA" sz="1800" dirty="0" smtClean="0"/>
              <a:t>, H. </a:t>
            </a:r>
            <a:r>
              <a:rPr lang="en-CA" sz="1800" dirty="0" err="1" smtClean="0"/>
              <a:t>Zunker</a:t>
            </a:r>
            <a:r>
              <a:rPr lang="en-CA" sz="1800" dirty="0" smtClean="0"/>
              <a:t> with contributions from many experts</a:t>
            </a:r>
          </a:p>
          <a:p>
            <a:pPr marL="0" indent="0">
              <a:buNone/>
            </a:pPr>
            <a:endParaRPr lang="en-CA" sz="1800" dirty="0"/>
          </a:p>
          <a:p>
            <a:pPr marL="0" indent="0">
              <a:buNone/>
            </a:pPr>
            <a:r>
              <a:rPr lang="en-CA" sz="2400" b="1" dirty="0" smtClean="0"/>
              <a:t>The European Anthropogenic CO</a:t>
            </a:r>
            <a:r>
              <a:rPr lang="en-CA" sz="2400" b="1" baseline="-25000" dirty="0" smtClean="0"/>
              <a:t>2</a:t>
            </a:r>
            <a:r>
              <a:rPr lang="en-CA" sz="2400" b="1" dirty="0" smtClean="0"/>
              <a:t> Monitoring Mission: Instrument spectral sizing and the supporting aerosol instrument</a:t>
            </a:r>
          </a:p>
          <a:p>
            <a:pPr marL="0" indent="0">
              <a:buNone/>
            </a:pPr>
            <a:r>
              <a:rPr lang="en-CA" sz="1800" dirty="0" err="1" smtClean="0"/>
              <a:t>Jochen</a:t>
            </a:r>
            <a:r>
              <a:rPr lang="en-CA" sz="1800" dirty="0" smtClean="0"/>
              <a:t> </a:t>
            </a:r>
            <a:r>
              <a:rPr lang="en-CA" sz="1800" dirty="0" err="1" smtClean="0"/>
              <a:t>Landgraf</a:t>
            </a:r>
            <a:r>
              <a:rPr lang="en-CA" sz="1800" dirty="0"/>
              <a:t>, </a:t>
            </a:r>
            <a:r>
              <a:rPr lang="en-CA" sz="1800" dirty="0" err="1"/>
              <a:t>Joost</a:t>
            </a:r>
            <a:r>
              <a:rPr lang="en-CA" sz="1800" dirty="0"/>
              <a:t> </a:t>
            </a:r>
            <a:r>
              <a:rPr lang="en-CA" sz="1800" dirty="0" err="1"/>
              <a:t>aan</a:t>
            </a:r>
            <a:r>
              <a:rPr lang="en-CA" sz="1800" dirty="0"/>
              <a:t> de </a:t>
            </a:r>
            <a:r>
              <a:rPr lang="en-CA" sz="1800" dirty="0" err="1"/>
              <a:t>Brugh</a:t>
            </a:r>
            <a:r>
              <a:rPr lang="en-CA" sz="1800" dirty="0"/>
              <a:t>, </a:t>
            </a:r>
            <a:r>
              <a:rPr lang="en-CA" sz="1800" dirty="0" err="1"/>
              <a:t>Lianghai</a:t>
            </a:r>
            <a:r>
              <a:rPr lang="en-CA" sz="1800" dirty="0"/>
              <a:t> Wu</a:t>
            </a:r>
            <a:r>
              <a:rPr lang="en-CA" sz="1800" dirty="0" smtClean="0"/>
              <a:t>, Stephanie </a:t>
            </a:r>
            <a:r>
              <a:rPr lang="en-CA" sz="1800" dirty="0" err="1"/>
              <a:t>Rusli</a:t>
            </a:r>
            <a:r>
              <a:rPr lang="en-CA" sz="1800" dirty="0"/>
              <a:t>, Hein van Heck, Rob </a:t>
            </a:r>
            <a:r>
              <a:rPr lang="en-CA" sz="1800" dirty="0" err="1"/>
              <a:t>Detmers</a:t>
            </a:r>
            <a:r>
              <a:rPr lang="en-CA" sz="1800" dirty="0"/>
              <a:t>, </a:t>
            </a:r>
            <a:r>
              <a:rPr lang="en-CA" sz="1800" dirty="0" err="1"/>
              <a:t>Haili</a:t>
            </a:r>
            <a:r>
              <a:rPr lang="en-CA" sz="1800" dirty="0"/>
              <a:t> Hu, </a:t>
            </a:r>
            <a:r>
              <a:rPr lang="en-CA" sz="1800" dirty="0" smtClean="0"/>
              <a:t>Otto </a:t>
            </a:r>
            <a:r>
              <a:rPr lang="en-CA" sz="1800" dirty="0" err="1" smtClean="0"/>
              <a:t>Hasekamp</a:t>
            </a:r>
            <a:r>
              <a:rPr lang="en-CA" sz="1800" dirty="0"/>
              <a:t>, Andre Butz, Michael Buchwitz, Heinrich Bovensmann</a:t>
            </a:r>
            <a:r>
              <a:rPr lang="en-CA" sz="1800" dirty="0" smtClean="0"/>
              <a:t>, Hartmut </a:t>
            </a:r>
            <a:r>
              <a:rPr lang="en-CA" sz="1800" dirty="0" err="1"/>
              <a:t>Bösch</a:t>
            </a:r>
            <a:r>
              <a:rPr lang="en-CA" sz="1800" dirty="0"/>
              <a:t>, Yasjka Meijer, Armin </a:t>
            </a:r>
            <a:r>
              <a:rPr lang="en-CA" sz="1800" dirty="0" err="1"/>
              <a:t>Löscher</a:t>
            </a:r>
            <a:r>
              <a:rPr lang="en-CA" sz="1800" dirty="0"/>
              <a:t>, Bernd </a:t>
            </a:r>
            <a:r>
              <a:rPr lang="en-CA" sz="1800" dirty="0" err="1" smtClean="0"/>
              <a:t>Sierk</a:t>
            </a:r>
            <a:endParaRPr lang="en-CA" sz="1800" dirty="0" smtClean="0"/>
          </a:p>
          <a:p>
            <a:pPr marL="0" indent="0">
              <a:buNone/>
            </a:pPr>
            <a:endParaRPr lang="en-CA" sz="1800" dirty="0"/>
          </a:p>
          <a:p>
            <a:pPr marL="0" indent="0">
              <a:buNone/>
            </a:pPr>
            <a:r>
              <a:rPr lang="en-CA" sz="2400" b="1" dirty="0"/>
              <a:t>The European Anthropogenic CO</a:t>
            </a:r>
            <a:r>
              <a:rPr lang="en-CA" sz="2400" b="1" baseline="-25000" dirty="0"/>
              <a:t>2</a:t>
            </a:r>
            <a:r>
              <a:rPr lang="en-CA" sz="2400" b="1" dirty="0"/>
              <a:t> Monitoring Mission: Instrument </a:t>
            </a:r>
            <a:r>
              <a:rPr lang="en-CA" sz="2400" b="1" dirty="0" smtClean="0"/>
              <a:t>requirements for space-borne measurement of greenhouse gas point sources </a:t>
            </a:r>
            <a:r>
              <a:rPr lang="en-CA" sz="2400" i="1" dirty="0" smtClean="0"/>
              <a:t>(poster)</a:t>
            </a:r>
            <a:endParaRPr lang="en-CA" sz="2400" i="1" dirty="0"/>
          </a:p>
          <a:p>
            <a:pPr marL="0" indent="0">
              <a:buNone/>
            </a:pPr>
            <a:r>
              <a:rPr lang="en-US" sz="1600" dirty="0"/>
              <a:t>Bernd </a:t>
            </a:r>
            <a:r>
              <a:rPr lang="en-US" sz="1600" dirty="0" err="1" smtClean="0"/>
              <a:t>Sierk</a:t>
            </a:r>
            <a:r>
              <a:rPr lang="en-US" sz="1600" dirty="0" smtClean="0"/>
              <a:t>, </a:t>
            </a:r>
            <a:r>
              <a:rPr lang="en-US" sz="1600" dirty="0" err="1"/>
              <a:t>Jochen</a:t>
            </a:r>
            <a:r>
              <a:rPr lang="en-US" sz="1600" dirty="0"/>
              <a:t> </a:t>
            </a:r>
            <a:r>
              <a:rPr lang="en-US" sz="1600" dirty="0" err="1"/>
              <a:t>Landgraf</a:t>
            </a:r>
            <a:r>
              <a:rPr lang="en-US" sz="1600" dirty="0"/>
              <a:t>, </a:t>
            </a:r>
            <a:r>
              <a:rPr lang="en-US" sz="1600" dirty="0" err="1"/>
              <a:t>Joost</a:t>
            </a:r>
            <a:r>
              <a:rPr lang="en-US" sz="1600" dirty="0"/>
              <a:t> </a:t>
            </a:r>
            <a:r>
              <a:rPr lang="en-US" sz="1600" dirty="0" err="1"/>
              <a:t>aan</a:t>
            </a:r>
            <a:r>
              <a:rPr lang="en-US" sz="1600" dirty="0"/>
              <a:t> de </a:t>
            </a:r>
            <a:r>
              <a:rPr lang="en-US" sz="1600" dirty="0" err="1"/>
              <a:t>Brugh</a:t>
            </a:r>
            <a:r>
              <a:rPr lang="en-US" sz="1600" dirty="0"/>
              <a:t>, Michael Buchwitz, André Butz, Hartmut </a:t>
            </a:r>
            <a:r>
              <a:rPr lang="en-US" sz="1600" dirty="0" err="1" smtClean="0"/>
              <a:t>Bösch</a:t>
            </a:r>
            <a:r>
              <a:rPr lang="en-US" sz="1600" dirty="0" smtClean="0"/>
              <a:t>, Yasjka </a:t>
            </a:r>
            <a:r>
              <a:rPr lang="en-US" sz="1600" dirty="0"/>
              <a:t>Meijer, Armin </a:t>
            </a:r>
            <a:r>
              <a:rPr lang="en-US" sz="1600" dirty="0" err="1"/>
              <a:t>Löscher</a:t>
            </a:r>
            <a:r>
              <a:rPr lang="en-US" sz="1600" dirty="0"/>
              <a:t>, Jean-Loup </a:t>
            </a:r>
            <a:r>
              <a:rPr lang="en-US" sz="1600" dirty="0" err="1" smtClean="0"/>
              <a:t>Bézy</a:t>
            </a:r>
            <a:endParaRPr lang="en-US" sz="1600" dirty="0" smtClean="0"/>
          </a:p>
          <a:p>
            <a:pPr marL="0" indent="0">
              <a:buNone/>
            </a:pPr>
            <a:endParaRPr lang="en-CA"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80728"/>
            <a:ext cx="2675185" cy="100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2358"/>
            <a:ext cx="1576586" cy="108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081177"/>
            <a:ext cx="22383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32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440160"/>
          </a:xfrm>
        </p:spPr>
        <p:txBody>
          <a:bodyPr>
            <a:noAutofit/>
          </a:bodyPr>
          <a:lstStyle/>
          <a:p>
            <a:r>
              <a:rPr lang="en-CA" sz="2400" b="1" dirty="0" smtClean="0"/>
              <a:t>The next generation of Chinese greenhouse gas monitoring satellite mission: TanSat-2</a:t>
            </a:r>
            <a:br>
              <a:rPr lang="en-CA" sz="2400" b="1" dirty="0" smtClean="0"/>
            </a:br>
            <a:r>
              <a:rPr lang="en-CA" sz="1800" dirty="0" err="1" smtClean="0"/>
              <a:t>Dongxu</a:t>
            </a:r>
            <a:r>
              <a:rPr lang="en-CA" sz="1800" dirty="0" smtClean="0"/>
              <a:t> Yang, Yi Liu, </a:t>
            </a:r>
            <a:r>
              <a:rPr lang="en-CA" sz="1800" dirty="0" err="1" smtClean="0"/>
              <a:t>Maohua</a:t>
            </a:r>
            <a:r>
              <a:rPr lang="en-CA" sz="1800" dirty="0" smtClean="0"/>
              <a:t> Wang, </a:t>
            </a:r>
            <a:r>
              <a:rPr lang="en-CA" sz="1800" dirty="0" err="1" smtClean="0"/>
              <a:t>Zengshan</a:t>
            </a:r>
            <a:r>
              <a:rPr lang="en-CA" sz="1800" dirty="0" smtClean="0"/>
              <a:t> Yin, </a:t>
            </a:r>
            <a:r>
              <a:rPr lang="en-CA" sz="1800" dirty="0" err="1" smtClean="0"/>
              <a:t>Zhaonan</a:t>
            </a:r>
            <a:r>
              <a:rPr lang="en-CA" sz="1800" dirty="0" smtClean="0"/>
              <a:t> </a:t>
            </a:r>
            <a:r>
              <a:rPr lang="en-CA" sz="1800" dirty="0" err="1" smtClean="0"/>
              <a:t>Cai</a:t>
            </a:r>
            <a:r>
              <a:rPr lang="en-CA" sz="1800" dirty="0" smtClean="0"/>
              <a:t>, Lin </a:t>
            </a:r>
            <a:r>
              <a:rPr lang="en-CA" sz="1800" dirty="0" err="1" smtClean="0"/>
              <a:t>Qiu</a:t>
            </a:r>
            <a:r>
              <a:rPr lang="en-CA" sz="1800" dirty="0" smtClean="0"/>
              <a:t>, </a:t>
            </a:r>
            <a:r>
              <a:rPr lang="en-CA" sz="1800" dirty="0" err="1" smtClean="0"/>
              <a:t>Longfei</a:t>
            </a:r>
            <a:r>
              <a:rPr lang="en-CA" sz="1800" dirty="0" smtClean="0"/>
              <a:t> Tian and the TanSat-2 team</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8"/>
            <a:ext cx="7848872" cy="510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0152" y="1772816"/>
            <a:ext cx="3059832"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CA" dirty="0" smtClean="0"/>
              <a:t>4-6 LEO satellites</a:t>
            </a:r>
          </a:p>
          <a:p>
            <a:pPr marL="285750" indent="-285750">
              <a:buFont typeface="Arial" panose="020B0604020202020204" pitchFamily="34" charset="0"/>
              <a:buChar char="•"/>
            </a:pPr>
            <a:r>
              <a:rPr lang="en-CA" dirty="0" smtClean="0"/>
              <a:t>&gt; 100 km swaths</a:t>
            </a:r>
          </a:p>
          <a:p>
            <a:pPr marL="285750" indent="-285750">
              <a:buFont typeface="Arial" panose="020B0604020202020204" pitchFamily="34" charset="0"/>
              <a:buChar char="•"/>
            </a:pPr>
            <a:r>
              <a:rPr lang="en-CA" dirty="0" smtClean="0"/>
              <a:t>CO</a:t>
            </a:r>
            <a:r>
              <a:rPr lang="en-CA" baseline="-25000" dirty="0" smtClean="0"/>
              <a:t>2</a:t>
            </a:r>
            <a:r>
              <a:rPr lang="en-CA" dirty="0" smtClean="0"/>
              <a:t>, CH</a:t>
            </a:r>
            <a:r>
              <a:rPr lang="en-CA" baseline="-25000" dirty="0" smtClean="0"/>
              <a:t>4</a:t>
            </a:r>
            <a:r>
              <a:rPr lang="en-CA" dirty="0" smtClean="0"/>
              <a:t>, CO, O</a:t>
            </a:r>
            <a:r>
              <a:rPr lang="en-CA" baseline="-25000" dirty="0" smtClean="0"/>
              <a:t>3</a:t>
            </a:r>
            <a:r>
              <a:rPr lang="en-CA" dirty="0" smtClean="0"/>
              <a:t>, NO</a:t>
            </a:r>
            <a:r>
              <a:rPr lang="en-CA" baseline="-25000" dirty="0" smtClean="0"/>
              <a:t>2</a:t>
            </a:r>
            <a:r>
              <a:rPr lang="en-CA" dirty="0" smtClean="0"/>
              <a:t>, SO</a:t>
            </a:r>
            <a:r>
              <a:rPr lang="en-CA" baseline="-25000" dirty="0" smtClean="0"/>
              <a:t>2</a:t>
            </a:r>
            <a:r>
              <a:rPr lang="en-CA" dirty="0" smtClean="0"/>
              <a:t> at ~2x2 km</a:t>
            </a:r>
            <a:r>
              <a:rPr lang="en-CA" baseline="30000" dirty="0" smtClean="0"/>
              <a:t>2</a:t>
            </a:r>
          </a:p>
          <a:p>
            <a:pPr marL="285750" indent="-285750">
              <a:buFont typeface="Arial" panose="020B0604020202020204" pitchFamily="34" charset="0"/>
              <a:buChar char="•"/>
            </a:pPr>
            <a:r>
              <a:rPr lang="en-CA" dirty="0" smtClean="0"/>
              <a:t>Cloud &amp; aerosol &lt; 0.5 km</a:t>
            </a:r>
            <a:endParaRPr lang="en-US" dirty="0"/>
          </a:p>
        </p:txBody>
      </p:sp>
    </p:spTree>
    <p:extLst>
      <p:ext uri="{BB962C8B-B14F-4D97-AF65-F5344CB8AC3E}">
        <p14:creationId xmlns:p14="http://schemas.microsoft.com/office/powerpoint/2010/main" val="85762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476684" cy="5616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87624" y="274638"/>
            <a:ext cx="7571184" cy="2002234"/>
          </a:xfrm>
          <a:solidFill>
            <a:schemeClr val="bg1"/>
          </a:solidFill>
        </p:spPr>
        <p:txBody>
          <a:bodyPr>
            <a:normAutofit/>
          </a:bodyPr>
          <a:lstStyle/>
          <a:p>
            <a:r>
              <a:rPr lang="en-CA" sz="2400" b="1" dirty="0" smtClean="0"/>
              <a:t>GeoCarb: Mission Status Update</a:t>
            </a:r>
            <a:br>
              <a:rPr lang="en-CA" sz="2400" b="1" dirty="0" smtClean="0"/>
            </a:br>
            <a:r>
              <a:rPr lang="en-CA" sz="1800" dirty="0" smtClean="0"/>
              <a:t>Berrien Moore, Sean Crowell, Eric Burgh, Chris O’Dell, Greg </a:t>
            </a:r>
            <a:r>
              <a:rPr lang="en-CA" sz="1800" dirty="0" err="1" smtClean="0"/>
              <a:t>McGarragh</a:t>
            </a:r>
            <a:r>
              <a:rPr lang="en-CA" sz="1800" dirty="0" smtClean="0"/>
              <a:t>, Susan Kulawik, Cathy Chou, Brett Allard, Steve </a:t>
            </a:r>
            <a:r>
              <a:rPr lang="en-CA" sz="1800" dirty="0" err="1" smtClean="0"/>
              <a:t>Merrihew</a:t>
            </a:r>
            <a:r>
              <a:rPr lang="en-CA" sz="1800" dirty="0" smtClean="0"/>
              <a:t>, Dean Read, Shelly Finley, David Crisp, Annmarie Eldering, James </a:t>
            </a:r>
            <a:r>
              <a:rPr lang="en-CA" sz="1800" dirty="0" err="1" smtClean="0"/>
              <a:t>Lemen</a:t>
            </a:r>
            <a:r>
              <a:rPr lang="en-CA" sz="1800" dirty="0" smtClean="0"/>
              <a:t>, David Schimel and many others </a:t>
            </a:r>
            <a:endParaRPr lang="en-US" sz="1800" dirty="0"/>
          </a:p>
        </p:txBody>
      </p:sp>
      <p:sp>
        <p:nvSpPr>
          <p:cNvPr id="4" name="TextBox 3"/>
          <p:cNvSpPr txBox="1"/>
          <p:nvPr/>
        </p:nvSpPr>
        <p:spPr>
          <a:xfrm>
            <a:off x="4465625" y="2204864"/>
            <a:ext cx="4190571" cy="323165"/>
          </a:xfrm>
          <a:prstGeom prst="rect">
            <a:avLst/>
          </a:prstGeom>
          <a:noFill/>
        </p:spPr>
        <p:txBody>
          <a:bodyPr wrap="none" rtlCol="0">
            <a:spAutoFit/>
          </a:bodyPr>
          <a:lstStyle/>
          <a:p>
            <a:r>
              <a:rPr lang="en-CA" sz="1500" dirty="0" smtClean="0"/>
              <a:t>Launch and Orbit Raising Jun 2022 - Mar 2023</a:t>
            </a:r>
            <a:endParaRPr lang="en-US" sz="1500" dirty="0"/>
          </a:p>
        </p:txBody>
      </p:sp>
    </p:spTree>
    <p:extLst>
      <p:ext uri="{BB962C8B-B14F-4D97-AF65-F5344CB8AC3E}">
        <p14:creationId xmlns:p14="http://schemas.microsoft.com/office/powerpoint/2010/main" val="102511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100" b="1" dirty="0" smtClean="0"/>
              <a:t>ARRHENIUS</a:t>
            </a:r>
            <a:r>
              <a:rPr lang="en-CA" sz="2400" b="1" dirty="0" smtClean="0"/>
              <a:t/>
            </a:r>
            <a:br>
              <a:rPr lang="en-CA" sz="2400" b="1" dirty="0" smtClean="0"/>
            </a:br>
            <a:r>
              <a:rPr lang="en-CA" sz="2000" dirty="0" smtClean="0"/>
              <a:t>A. Butz, P. Palmer, H. </a:t>
            </a:r>
            <a:r>
              <a:rPr lang="en-CA" sz="2000" dirty="0" err="1" smtClean="0"/>
              <a:t>Bösch</a:t>
            </a:r>
            <a:r>
              <a:rPr lang="en-CA" sz="2000" dirty="0" smtClean="0"/>
              <a:t>, Phillipe </a:t>
            </a:r>
            <a:r>
              <a:rPr lang="en-CA" sz="2000" dirty="0" err="1" smtClean="0"/>
              <a:t>Bousquet</a:t>
            </a:r>
            <a:r>
              <a:rPr lang="en-CA" sz="2000" dirty="0" smtClean="0"/>
              <a:t>, H. Bovensmann, D. Brunner, L. </a:t>
            </a:r>
            <a:r>
              <a:rPr lang="en-CA" sz="2000" dirty="0" err="1" smtClean="0"/>
              <a:t>Bugliaro</a:t>
            </a:r>
            <a:r>
              <a:rPr lang="en-CA" sz="2000" dirty="0" smtClean="0"/>
              <a:t>, D. Crisp, S. Crowell, J. Cuesta, B. </a:t>
            </a:r>
            <a:r>
              <a:rPr lang="en-CA" sz="2000" dirty="0" err="1" smtClean="0"/>
              <a:t>Dils</a:t>
            </a:r>
            <a:r>
              <a:rPr lang="en-CA" sz="2000" dirty="0" smtClean="0"/>
              <a:t>, E. </a:t>
            </a:r>
            <a:r>
              <a:rPr lang="en-CA" sz="2000" dirty="0" err="1" smtClean="0"/>
              <a:t>Gloor</a:t>
            </a:r>
            <a:r>
              <a:rPr lang="en-CA" sz="2000" dirty="0" smtClean="0"/>
              <a:t>, S. Houweling, J. </a:t>
            </a:r>
            <a:r>
              <a:rPr lang="en-CA" sz="2000" dirty="0" err="1" smtClean="0"/>
              <a:t>Landgraf</a:t>
            </a:r>
            <a:r>
              <a:rPr lang="en-CA" sz="2000" dirty="0" smtClean="0"/>
              <a:t>, J. Marshall, C. Miller, R. Nassar, J. </a:t>
            </a:r>
            <a:r>
              <a:rPr lang="en-CA" sz="2000" dirty="0" err="1" smtClean="0"/>
              <a:t>Orphal</a:t>
            </a:r>
            <a:r>
              <a:rPr lang="en-CA" sz="2000" dirty="0" smtClean="0"/>
              <a:t>, G. van der Werf</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538" y="2181434"/>
            <a:ext cx="3419269" cy="307777"/>
          </a:xfrm>
          <a:prstGeom prst="rect">
            <a:avLst/>
          </a:prstGeom>
          <a:noFill/>
        </p:spPr>
        <p:txBody>
          <a:bodyPr wrap="none" rtlCol="0">
            <a:spAutoFit/>
          </a:bodyPr>
          <a:lstStyle/>
          <a:p>
            <a:r>
              <a:rPr lang="en-CA" sz="1400" b="1" dirty="0"/>
              <a:t>f</a:t>
            </a:r>
            <a:r>
              <a:rPr lang="en-CA" sz="1400" b="1" dirty="0" smtClean="0"/>
              <a:t>or Africa, Europe and the Middle East</a:t>
            </a:r>
            <a:endParaRPr lang="en-US" sz="1400" b="1" dirty="0"/>
          </a:p>
        </p:txBody>
      </p:sp>
      <p:sp>
        <p:nvSpPr>
          <p:cNvPr id="6" name="TextBox 5"/>
          <p:cNvSpPr txBox="1"/>
          <p:nvPr/>
        </p:nvSpPr>
        <p:spPr>
          <a:xfrm>
            <a:off x="179512" y="5690536"/>
            <a:ext cx="4608512" cy="738664"/>
          </a:xfrm>
          <a:prstGeom prst="rect">
            <a:avLst/>
          </a:prstGeom>
          <a:noFill/>
        </p:spPr>
        <p:txBody>
          <a:bodyPr wrap="square" rtlCol="0">
            <a:spAutoFit/>
          </a:bodyPr>
          <a:lstStyle/>
          <a:p>
            <a:r>
              <a:rPr lang="en-CA" sz="1400" b="1" dirty="0" smtClean="0"/>
              <a:t>Candidate for ESA’s EE-10, target launch late 2020s</a:t>
            </a:r>
          </a:p>
          <a:p>
            <a:r>
              <a:rPr lang="en-CA" sz="1400" b="1" dirty="0" smtClean="0"/>
              <a:t>Process-emphasis, diurnal cycle coverage with flexible and intelligent pointing for cloud avoidance </a:t>
            </a:r>
            <a:endParaRPr lang="en-US" sz="1400" b="1" dirty="0"/>
          </a:p>
        </p:txBody>
      </p:sp>
    </p:spTree>
    <p:extLst>
      <p:ext uri="{BB962C8B-B14F-4D97-AF65-F5344CB8AC3E}">
        <p14:creationId xmlns:p14="http://schemas.microsoft.com/office/powerpoint/2010/main" val="258931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41784"/>
            <a:ext cx="8831288" cy="1143000"/>
          </a:xfrm>
        </p:spPr>
        <p:txBody>
          <a:bodyPr>
            <a:normAutofit fontScale="90000"/>
          </a:bodyPr>
          <a:lstStyle/>
          <a:p>
            <a:r>
              <a:rPr lang="en-CA" sz="2300" b="1" dirty="0" smtClean="0"/>
              <a:t>AIM-North: The Atmospheric Imaging Mission for Northern Regions</a:t>
            </a:r>
            <a:br>
              <a:rPr lang="en-CA" sz="2300" b="1" dirty="0" smtClean="0"/>
            </a:br>
            <a:r>
              <a:rPr lang="en-CA" sz="900" b="1" dirty="0" smtClean="0"/>
              <a:t/>
            </a:r>
            <a:br>
              <a:rPr lang="en-CA" sz="900" b="1" dirty="0" smtClean="0"/>
            </a:br>
            <a:r>
              <a:rPr lang="en-CA" sz="1800" dirty="0" smtClean="0"/>
              <a:t>R. Nassar, </a:t>
            </a:r>
            <a:r>
              <a:rPr lang="en-CA" altLang="zh-TW" sz="1800" dirty="0" smtClean="0"/>
              <a:t>C. </a:t>
            </a:r>
            <a:r>
              <a:rPr lang="en-CA" altLang="zh-TW" sz="1800" dirty="0"/>
              <a:t>McLinden, </a:t>
            </a:r>
            <a:r>
              <a:rPr lang="en-CA" altLang="zh-TW" sz="1800" dirty="0" smtClean="0"/>
              <a:t>C. </a:t>
            </a:r>
            <a:r>
              <a:rPr lang="en-CA" altLang="zh-TW" sz="1800" dirty="0"/>
              <a:t>Sioris, </a:t>
            </a:r>
            <a:r>
              <a:rPr lang="en-CA" altLang="zh-TW" sz="1800" dirty="0" smtClean="0"/>
              <a:t>J. </a:t>
            </a:r>
            <a:r>
              <a:rPr lang="en-CA" altLang="zh-TW" sz="1800" dirty="0"/>
              <a:t>Mendonca, </a:t>
            </a:r>
            <a:r>
              <a:rPr lang="en-CA" altLang="zh-TW" sz="1800" dirty="0" smtClean="0"/>
              <a:t>L. </a:t>
            </a:r>
            <a:r>
              <a:rPr lang="en-CA" altLang="zh-TW" sz="1800" dirty="0"/>
              <a:t>Garand, </a:t>
            </a:r>
            <a:r>
              <a:rPr lang="en-CA" altLang="zh-TW" sz="1800" dirty="0" smtClean="0"/>
              <a:t>S. </a:t>
            </a:r>
            <a:r>
              <a:rPr lang="en-CA" altLang="zh-TW" sz="1800" dirty="0"/>
              <a:t>Polavarapu, </a:t>
            </a:r>
            <a:r>
              <a:rPr lang="en-CA" altLang="zh-TW" sz="1800" dirty="0" smtClean="0"/>
              <a:t>Y. </a:t>
            </a:r>
            <a:r>
              <a:rPr lang="en-CA" altLang="zh-TW" sz="1800" dirty="0"/>
              <a:t>Rochon, </a:t>
            </a:r>
            <a:r>
              <a:rPr lang="en-CA" altLang="zh-TW" sz="1800" dirty="0" smtClean="0"/>
              <a:t>F. </a:t>
            </a:r>
            <a:r>
              <a:rPr lang="en-CA" altLang="zh-TW" sz="1800" dirty="0"/>
              <a:t>Kolonjari, </a:t>
            </a:r>
            <a:r>
              <a:rPr lang="en-CA" altLang="zh-TW" sz="1800" dirty="0" smtClean="0"/>
              <a:t>A. </a:t>
            </a:r>
            <a:r>
              <a:rPr lang="en-CA" altLang="zh-TW" sz="1800" dirty="0"/>
              <a:t>Trichtchenko, </a:t>
            </a:r>
            <a:r>
              <a:rPr lang="en-CA" altLang="zh-TW" sz="1800" dirty="0" smtClean="0"/>
              <a:t>C. </a:t>
            </a:r>
            <a:r>
              <a:rPr lang="en-CA" altLang="zh-TW" sz="1800" dirty="0"/>
              <a:t>Boisvenue, </a:t>
            </a:r>
            <a:r>
              <a:rPr lang="en-CA" altLang="zh-TW" sz="1800" dirty="0" smtClean="0"/>
              <a:t>M. </a:t>
            </a:r>
            <a:r>
              <a:rPr lang="en-CA" altLang="zh-TW" sz="1800" dirty="0"/>
              <a:t>Johnson, </a:t>
            </a:r>
            <a:r>
              <a:rPr lang="en-CA" altLang="zh-TW" sz="1800" dirty="0" smtClean="0"/>
              <a:t>C. </a:t>
            </a:r>
            <a:r>
              <a:rPr lang="en-CA" altLang="zh-TW" sz="1800" dirty="0"/>
              <a:t>Adams, </a:t>
            </a:r>
            <a:r>
              <a:rPr lang="en-CA" altLang="zh-TW" sz="1800" dirty="0" smtClean="0"/>
              <a:t>G. </a:t>
            </a:r>
            <a:r>
              <a:rPr lang="en-CA" altLang="zh-TW" sz="1800" dirty="0" err="1"/>
              <a:t>Drolet</a:t>
            </a:r>
            <a:r>
              <a:rPr lang="en-CA" altLang="zh-TW" sz="1800" dirty="0" smtClean="0"/>
              <a:t>, K. </a:t>
            </a:r>
            <a:r>
              <a:rPr lang="en-CA" altLang="zh-TW" sz="1800" dirty="0"/>
              <a:t>Walker, </a:t>
            </a:r>
            <a:r>
              <a:rPr lang="en-CA" altLang="zh-TW" sz="1800" dirty="0" smtClean="0"/>
              <a:t>T. McElroy</a:t>
            </a:r>
            <a:r>
              <a:rPr lang="en-CA" altLang="zh-TW" sz="1800" dirty="0"/>
              <a:t>, </a:t>
            </a:r>
            <a:r>
              <a:rPr lang="en-CA" altLang="zh-TW" sz="1800" dirty="0" smtClean="0"/>
              <a:t>D. </a:t>
            </a:r>
            <a:r>
              <a:rPr lang="en-CA" altLang="zh-TW" sz="1800" dirty="0"/>
              <a:t>Wunch, </a:t>
            </a:r>
            <a:r>
              <a:rPr lang="en-CA" altLang="zh-TW" sz="1800" dirty="0" smtClean="0"/>
              <a:t>K. </a:t>
            </a:r>
            <a:r>
              <a:rPr lang="en-CA" altLang="zh-TW" sz="1800" dirty="0"/>
              <a:t>Strong, </a:t>
            </a:r>
            <a:r>
              <a:rPr lang="en-CA" altLang="zh-TW" sz="1800" dirty="0" smtClean="0"/>
              <a:t>N. O’Neill</a:t>
            </a:r>
            <a:r>
              <a:rPr lang="en-CA" altLang="zh-TW" sz="1800" dirty="0"/>
              <a:t>, </a:t>
            </a:r>
            <a:r>
              <a:rPr lang="en-CA" altLang="zh-TW" sz="1800" dirty="0" err="1" smtClean="0"/>
              <a:t>D.B.A</a:t>
            </a:r>
            <a:r>
              <a:rPr lang="en-CA" altLang="zh-TW" sz="1800" dirty="0" smtClean="0"/>
              <a:t> </a:t>
            </a:r>
            <a:r>
              <a:rPr lang="en-CA" altLang="zh-TW" sz="1800" dirty="0"/>
              <a:t>Jones, </a:t>
            </a:r>
            <a:r>
              <a:rPr lang="en-CA" altLang="zh-TW" sz="1800" dirty="0" err="1" smtClean="0"/>
              <a:t>R.V</a:t>
            </a:r>
            <a:r>
              <a:rPr lang="en-CA" altLang="zh-TW" sz="1800" dirty="0" smtClean="0"/>
              <a:t>. </a:t>
            </a:r>
            <a:r>
              <a:rPr lang="en-CA" altLang="zh-TW" sz="1800" dirty="0"/>
              <a:t>Martin, </a:t>
            </a:r>
            <a:r>
              <a:rPr lang="en-CA" altLang="zh-TW" sz="1800" dirty="0" smtClean="0"/>
              <a:t>Z. </a:t>
            </a:r>
            <a:r>
              <a:rPr lang="en-CA" altLang="zh-TW" sz="1800" dirty="0"/>
              <a:t>Vaziri, </a:t>
            </a:r>
            <a:r>
              <a:rPr lang="en-CA" altLang="zh-TW" sz="1800" dirty="0" smtClean="0"/>
              <a:t>G. </a:t>
            </a:r>
            <a:r>
              <a:rPr lang="en-CA" altLang="zh-TW" sz="1800" dirty="0"/>
              <a:t>Singh, </a:t>
            </a:r>
            <a:r>
              <a:rPr lang="en-CA" altLang="zh-TW" sz="1800" dirty="0" smtClean="0"/>
              <a:t>C. </a:t>
            </a:r>
            <a:r>
              <a:rPr lang="en-CA" altLang="zh-TW" sz="1800" dirty="0"/>
              <a:t>MacDonald</a:t>
            </a:r>
            <a:r>
              <a:rPr lang="en-CA" altLang="zh-TW" sz="1800" dirty="0" smtClean="0"/>
              <a:t>, F. </a:t>
            </a:r>
            <a:r>
              <a:rPr lang="en-CA" altLang="zh-TW" sz="1800" dirty="0"/>
              <a:t>Grandmont, </a:t>
            </a:r>
            <a:r>
              <a:rPr lang="en-CA" altLang="zh-TW" sz="1800" dirty="0" smtClean="0"/>
              <a:t>L. </a:t>
            </a:r>
            <a:r>
              <a:rPr lang="en-CA" altLang="zh-TW" sz="1800" dirty="0"/>
              <a:t>Moreau, </a:t>
            </a:r>
            <a:r>
              <a:rPr lang="en-CA" altLang="zh-TW" sz="1800" dirty="0" smtClean="0"/>
              <a:t>J. </a:t>
            </a:r>
            <a:r>
              <a:rPr lang="en-CA" altLang="zh-TW" sz="1800" dirty="0" err="1"/>
              <a:t>Tamminen</a:t>
            </a:r>
            <a:r>
              <a:rPr lang="en-CA" altLang="zh-TW" sz="1800" dirty="0"/>
              <a:t>, </a:t>
            </a:r>
            <a:r>
              <a:rPr lang="en-CA" altLang="zh-TW" sz="1800" dirty="0" smtClean="0"/>
              <a:t>C. </a:t>
            </a:r>
            <a:r>
              <a:rPr lang="en-CA" altLang="zh-TW" sz="1800" dirty="0"/>
              <a:t>Miller, </a:t>
            </a:r>
            <a:r>
              <a:rPr lang="en-CA" altLang="zh-TW" sz="1800" dirty="0" smtClean="0"/>
              <a:t>W. Simpson</a:t>
            </a:r>
            <a:endParaRPr lang="en-CA" altLang="zh-TW"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55" y="1844824"/>
            <a:ext cx="50863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291" y="1778496"/>
            <a:ext cx="3502697" cy="352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617" y="5881551"/>
            <a:ext cx="2414400" cy="83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3878" y="4689739"/>
            <a:ext cx="6048672" cy="2031325"/>
          </a:xfrm>
          <a:prstGeom prst="rect">
            <a:avLst/>
          </a:prstGeom>
          <a:noFill/>
        </p:spPr>
        <p:txBody>
          <a:bodyPr wrap="square" rtlCol="0">
            <a:spAutoFit/>
          </a:bodyPr>
          <a:lstStyle/>
          <a:p>
            <a:pPr marL="285750" indent="-285750">
              <a:buFont typeface="Arial" panose="020B0604020202020204" pitchFamily="34" charset="0"/>
              <a:buChar char="•"/>
            </a:pPr>
            <a:r>
              <a:rPr lang="en-CA" dirty="0" smtClean="0"/>
              <a:t>A LEO &amp; GEO </a:t>
            </a:r>
            <a:r>
              <a:rPr lang="en-CA" dirty="0"/>
              <a:t>constellation for </a:t>
            </a:r>
            <a:r>
              <a:rPr lang="en-CA" dirty="0" smtClean="0"/>
              <a:t>GHGs (or air quality) would leave a gap in diurnal sampling of high latitudes.</a:t>
            </a:r>
            <a:endParaRPr lang="en-US" dirty="0"/>
          </a:p>
          <a:p>
            <a:pPr marL="285750" indent="-285750">
              <a:buFont typeface="Arial" panose="020B0604020202020204" pitchFamily="34" charset="0"/>
              <a:buChar char="•"/>
            </a:pPr>
            <a:r>
              <a:rPr lang="en-CA" dirty="0" smtClean="0"/>
              <a:t>A highly elliptical orbit (HEO) mission could fill this gap and overlap </a:t>
            </a:r>
            <a:r>
              <a:rPr lang="en-CA" dirty="0"/>
              <a:t>with GEO </a:t>
            </a:r>
            <a:r>
              <a:rPr lang="en-CA" dirty="0" smtClean="0"/>
              <a:t>coverage </a:t>
            </a:r>
            <a:r>
              <a:rPr lang="en-CA" dirty="0"/>
              <a:t>for </a:t>
            </a:r>
            <a:r>
              <a:rPr lang="en-CA" dirty="0" err="1" smtClean="0"/>
              <a:t>intercalibration</a:t>
            </a:r>
            <a:r>
              <a:rPr lang="en-CA" dirty="0" smtClean="0"/>
              <a:t>.</a:t>
            </a:r>
          </a:p>
          <a:p>
            <a:pPr marL="285750" indent="-285750">
              <a:buFont typeface="Arial" panose="020B0604020202020204" pitchFamily="34" charset="0"/>
              <a:buChar char="•"/>
            </a:pPr>
            <a:r>
              <a:rPr lang="en-CA" dirty="0" smtClean="0"/>
              <a:t>CO</a:t>
            </a:r>
            <a:r>
              <a:rPr lang="en-CA" baseline="-25000" dirty="0" smtClean="0"/>
              <a:t>2</a:t>
            </a:r>
            <a:r>
              <a:rPr lang="en-CA" dirty="0" smtClean="0"/>
              <a:t>, CH</a:t>
            </a:r>
            <a:r>
              <a:rPr lang="en-CA" baseline="-25000" dirty="0" smtClean="0"/>
              <a:t>4</a:t>
            </a:r>
            <a:r>
              <a:rPr lang="en-CA" dirty="0" smtClean="0"/>
              <a:t>, CO, SIF, O</a:t>
            </a:r>
            <a:r>
              <a:rPr lang="en-CA" baseline="-25000" dirty="0" smtClean="0"/>
              <a:t>3</a:t>
            </a:r>
            <a:r>
              <a:rPr lang="en-CA" dirty="0" smtClean="0"/>
              <a:t>, NO</a:t>
            </a:r>
            <a:r>
              <a:rPr lang="en-CA" baseline="-25000" dirty="0" smtClean="0"/>
              <a:t>2</a:t>
            </a:r>
            <a:r>
              <a:rPr lang="en-CA" dirty="0" smtClean="0"/>
              <a:t>, </a:t>
            </a:r>
            <a:r>
              <a:rPr lang="en-CA" dirty="0" err="1" smtClean="0"/>
              <a:t>BrO</a:t>
            </a:r>
            <a:r>
              <a:rPr lang="en-CA" dirty="0" smtClean="0"/>
              <a:t>, </a:t>
            </a:r>
            <a:r>
              <a:rPr lang="en-CA" dirty="0" err="1" smtClean="0"/>
              <a:t>HCHO</a:t>
            </a:r>
            <a:r>
              <a:rPr lang="en-CA" dirty="0" smtClean="0"/>
              <a:t>, SO</a:t>
            </a:r>
            <a:r>
              <a:rPr lang="en-CA" baseline="-25000" dirty="0" smtClean="0"/>
              <a:t>2</a:t>
            </a:r>
            <a:r>
              <a:rPr lang="en-CA" dirty="0" smtClean="0"/>
              <a:t> …</a:t>
            </a:r>
          </a:p>
          <a:p>
            <a:pPr marL="285750" indent="-285750">
              <a:buFont typeface="Arial" panose="020B0604020202020204" pitchFamily="34" charset="0"/>
              <a:buChar char="•"/>
            </a:pPr>
            <a:r>
              <a:rPr lang="en-CA" dirty="0" smtClean="0"/>
              <a:t>3x3 km</a:t>
            </a:r>
            <a:r>
              <a:rPr lang="en-CA" baseline="30000" dirty="0" smtClean="0"/>
              <a:t>2</a:t>
            </a:r>
            <a:r>
              <a:rPr lang="en-CA" dirty="0" smtClean="0"/>
              <a:t> every ~90 minutes of daylight over land</a:t>
            </a:r>
          </a:p>
          <a:p>
            <a:pPr marL="285750" indent="-285750">
              <a:buFont typeface="Arial" panose="020B0604020202020204" pitchFamily="34" charset="0"/>
              <a:buChar char="•"/>
            </a:pPr>
            <a:r>
              <a:rPr lang="en-CA" dirty="0" smtClean="0"/>
              <a:t>Now in Phase 0, with potential launch in late 2020s</a:t>
            </a:r>
          </a:p>
        </p:txBody>
      </p:sp>
    </p:spTree>
    <p:extLst>
      <p:ext uri="{BB962C8B-B14F-4D97-AF65-F5344CB8AC3E}">
        <p14:creationId xmlns:p14="http://schemas.microsoft.com/office/powerpoint/2010/main" val="336614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22114"/>
          </a:xfrm>
        </p:spPr>
        <p:txBody>
          <a:bodyPr/>
          <a:lstStyle/>
          <a:p>
            <a:r>
              <a:rPr lang="en-CA" b="1" dirty="0" smtClean="0"/>
              <a:t>IWGGMS-15</a:t>
            </a:r>
            <a:endParaRPr lang="en-US" b="1" dirty="0"/>
          </a:p>
        </p:txBody>
      </p:sp>
      <p:sp>
        <p:nvSpPr>
          <p:cNvPr id="3" name="Content Placeholder 2"/>
          <p:cNvSpPr>
            <a:spLocks noGrp="1"/>
          </p:cNvSpPr>
          <p:nvPr>
            <p:ph idx="1"/>
          </p:nvPr>
        </p:nvSpPr>
        <p:spPr>
          <a:xfrm>
            <a:off x="5148064" y="1232441"/>
            <a:ext cx="3888432" cy="2412583"/>
          </a:xfrm>
        </p:spPr>
        <p:txBody>
          <a:bodyPr>
            <a:normAutofit lnSpcReduction="10000"/>
          </a:bodyPr>
          <a:lstStyle/>
          <a:p>
            <a:r>
              <a:rPr lang="en-CA" sz="2200" dirty="0" smtClean="0"/>
              <a:t>Shortly after launch of GOSAT-2</a:t>
            </a:r>
          </a:p>
          <a:p>
            <a:r>
              <a:rPr lang="en-CA" sz="2200" dirty="0" smtClean="0"/>
              <a:t>Hokkaido University, Sapporo, Hokkaido, Japan</a:t>
            </a:r>
          </a:p>
          <a:p>
            <a:r>
              <a:rPr lang="en-CA" sz="2200" dirty="0" smtClean="0"/>
              <a:t>3 days during the week of June 3-7, 2019</a:t>
            </a:r>
          </a:p>
          <a:p>
            <a:r>
              <a:rPr lang="en-CA" sz="2200" dirty="0" smtClean="0"/>
              <a:t>Expect &gt; 200 participants</a:t>
            </a:r>
            <a:endParaRPr lang="en-US" sz="2200"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15" y="1196752"/>
            <a:ext cx="481525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3947027"/>
            <a:ext cx="3456384" cy="2588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685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n-CA" sz="3600" b="1" i="1" dirty="0" smtClean="0">
                <a:solidFill>
                  <a:srgbClr val="0070C0"/>
                </a:solidFill>
              </a:rPr>
              <a:t>IWGGMS Objective &amp; History</a:t>
            </a:r>
            <a:endParaRPr lang="en-US" sz="3600" b="1" i="1" dirty="0">
              <a:solidFill>
                <a:srgbClr val="0070C0"/>
              </a:solidFill>
            </a:endParaRPr>
          </a:p>
        </p:txBody>
      </p:sp>
      <p:sp>
        <p:nvSpPr>
          <p:cNvPr id="3" name="Content Placeholder 2"/>
          <p:cNvSpPr>
            <a:spLocks noGrp="1"/>
          </p:cNvSpPr>
          <p:nvPr>
            <p:ph idx="1"/>
          </p:nvPr>
        </p:nvSpPr>
        <p:spPr>
          <a:xfrm>
            <a:off x="4932040" y="908720"/>
            <a:ext cx="4032448" cy="5544616"/>
          </a:xfrm>
        </p:spPr>
        <p:txBody>
          <a:bodyPr>
            <a:noAutofit/>
          </a:bodyPr>
          <a:lstStyle/>
          <a:p>
            <a:pPr marL="0" indent="0">
              <a:spcBef>
                <a:spcPts val="0"/>
              </a:spcBef>
              <a:spcAft>
                <a:spcPts val="1200"/>
              </a:spcAft>
              <a:buNone/>
            </a:pPr>
            <a:r>
              <a:rPr lang="en-CA" sz="1500" dirty="0" smtClean="0"/>
              <a:t>1 – Tokyo, Japan, April 2004</a:t>
            </a:r>
          </a:p>
          <a:p>
            <a:pPr marL="0" indent="0">
              <a:spcBef>
                <a:spcPts val="0"/>
              </a:spcBef>
              <a:spcAft>
                <a:spcPts val="1200"/>
              </a:spcAft>
              <a:buNone/>
            </a:pPr>
            <a:r>
              <a:rPr lang="en-CA" sz="1500" dirty="0" smtClean="0"/>
              <a:t>2 – Pasadena, USA, March 2005</a:t>
            </a:r>
          </a:p>
          <a:p>
            <a:pPr marL="0" indent="0">
              <a:spcBef>
                <a:spcPts val="0"/>
              </a:spcBef>
              <a:spcAft>
                <a:spcPts val="1200"/>
              </a:spcAft>
              <a:buNone/>
            </a:pPr>
            <a:r>
              <a:rPr lang="en-CA" sz="1500" dirty="0" smtClean="0"/>
              <a:t>3 – Tsukuba, Japan, May 2006</a:t>
            </a:r>
          </a:p>
          <a:p>
            <a:pPr marL="0" indent="0">
              <a:spcBef>
                <a:spcPts val="0"/>
              </a:spcBef>
              <a:spcAft>
                <a:spcPts val="1200"/>
              </a:spcAft>
              <a:buNone/>
            </a:pPr>
            <a:r>
              <a:rPr lang="en-CA" sz="1500" dirty="0" smtClean="0"/>
              <a:t>4 – Paris, France, June 2007</a:t>
            </a:r>
          </a:p>
          <a:p>
            <a:pPr marL="0" indent="0">
              <a:spcBef>
                <a:spcPts val="0"/>
              </a:spcBef>
              <a:spcAft>
                <a:spcPts val="1200"/>
              </a:spcAft>
              <a:buNone/>
            </a:pPr>
            <a:r>
              <a:rPr lang="en-CA" sz="1500" dirty="0" smtClean="0"/>
              <a:t>5 – Pasadena, USA, June 2008</a:t>
            </a:r>
          </a:p>
          <a:p>
            <a:pPr marL="0" indent="0">
              <a:spcBef>
                <a:spcPts val="0"/>
              </a:spcBef>
              <a:spcAft>
                <a:spcPts val="1200"/>
              </a:spcAft>
              <a:buNone/>
            </a:pPr>
            <a:r>
              <a:rPr lang="en-CA" sz="1500" dirty="0" smtClean="0"/>
              <a:t>6 – Kyoto, Japan, January 2010</a:t>
            </a:r>
          </a:p>
          <a:p>
            <a:pPr marL="0" indent="0">
              <a:spcBef>
                <a:spcPts val="0"/>
              </a:spcBef>
              <a:spcAft>
                <a:spcPts val="1200"/>
              </a:spcAft>
              <a:buNone/>
            </a:pPr>
            <a:r>
              <a:rPr lang="en-CA" sz="1500" dirty="0" smtClean="0"/>
              <a:t>7 – Edinburgh, UK, May 2011</a:t>
            </a:r>
          </a:p>
          <a:p>
            <a:pPr marL="0" indent="0">
              <a:spcBef>
                <a:spcPts val="0"/>
              </a:spcBef>
              <a:spcAft>
                <a:spcPts val="1200"/>
              </a:spcAft>
              <a:buNone/>
            </a:pPr>
            <a:r>
              <a:rPr lang="en-CA" sz="1500" dirty="0" smtClean="0"/>
              <a:t>8 – Pasadena, USA, June 2012</a:t>
            </a:r>
          </a:p>
          <a:p>
            <a:pPr marL="0" indent="0">
              <a:spcBef>
                <a:spcPts val="0"/>
              </a:spcBef>
              <a:spcAft>
                <a:spcPts val="1200"/>
              </a:spcAft>
              <a:buNone/>
            </a:pPr>
            <a:r>
              <a:rPr lang="en-CA" sz="1500" dirty="0" smtClean="0"/>
              <a:t>9 – Yokohama, Japan, June 2013</a:t>
            </a:r>
          </a:p>
          <a:p>
            <a:pPr marL="0" indent="0">
              <a:spcBef>
                <a:spcPts val="0"/>
              </a:spcBef>
              <a:spcAft>
                <a:spcPts val="1200"/>
              </a:spcAft>
              <a:buNone/>
            </a:pPr>
            <a:r>
              <a:rPr lang="en-CA" sz="1500" dirty="0" smtClean="0"/>
              <a:t>10 – </a:t>
            </a:r>
            <a:r>
              <a:rPr lang="en-CA" sz="1500" dirty="0" err="1" smtClean="0"/>
              <a:t>Noordwijk</a:t>
            </a:r>
            <a:r>
              <a:rPr lang="en-CA" sz="1500" dirty="0" smtClean="0"/>
              <a:t>, The Netherlands, May 2014</a:t>
            </a:r>
          </a:p>
          <a:p>
            <a:pPr marL="0" indent="0">
              <a:spcBef>
                <a:spcPts val="0"/>
              </a:spcBef>
              <a:spcAft>
                <a:spcPts val="1200"/>
              </a:spcAft>
              <a:buNone/>
            </a:pPr>
            <a:r>
              <a:rPr lang="en-CA" sz="1500" dirty="0" smtClean="0"/>
              <a:t>11 – Pasadena, USA, June 2015</a:t>
            </a:r>
          </a:p>
          <a:p>
            <a:pPr marL="0" indent="0">
              <a:spcBef>
                <a:spcPts val="0"/>
              </a:spcBef>
              <a:spcAft>
                <a:spcPts val="1200"/>
              </a:spcAft>
              <a:buNone/>
            </a:pPr>
            <a:r>
              <a:rPr lang="en-CA" sz="1500" dirty="0" smtClean="0"/>
              <a:t>12 – Kyoto, Japan, June 2016</a:t>
            </a:r>
          </a:p>
          <a:p>
            <a:pPr marL="0" indent="0">
              <a:spcBef>
                <a:spcPts val="0"/>
              </a:spcBef>
              <a:spcAft>
                <a:spcPts val="1200"/>
              </a:spcAft>
              <a:buNone/>
            </a:pPr>
            <a:r>
              <a:rPr lang="en-CA" sz="1500" dirty="0" smtClean="0"/>
              <a:t>13 – Helsinki, Finland, June 2017</a:t>
            </a:r>
          </a:p>
          <a:p>
            <a:pPr marL="0" indent="0">
              <a:spcBef>
                <a:spcPts val="0"/>
              </a:spcBef>
              <a:spcAft>
                <a:spcPts val="1200"/>
              </a:spcAft>
              <a:buNone/>
            </a:pPr>
            <a:r>
              <a:rPr lang="en-CA" sz="1500" dirty="0" smtClean="0"/>
              <a:t>14 – Toronto, Canada, May 2018</a:t>
            </a:r>
            <a:endParaRPr lang="en-US" sz="1500" dirty="0"/>
          </a:p>
        </p:txBody>
      </p:sp>
      <p:sp>
        <p:nvSpPr>
          <p:cNvPr id="4" name="Content Placeholder 2"/>
          <p:cNvSpPr txBox="1">
            <a:spLocks/>
          </p:cNvSpPr>
          <p:nvPr/>
        </p:nvSpPr>
        <p:spPr>
          <a:xfrm>
            <a:off x="251520" y="1628800"/>
            <a:ext cx="432048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Font typeface="Arial" pitchFamily="34" charset="0"/>
              <a:buNone/>
            </a:pPr>
            <a:r>
              <a:rPr lang="en-CA" sz="1600" dirty="0" smtClean="0"/>
              <a:t>Exchange information on the state of the art in remote sensing of CO</a:t>
            </a:r>
            <a:r>
              <a:rPr lang="en-CA" sz="1600" baseline="-25000" dirty="0" smtClean="0"/>
              <a:t>2</a:t>
            </a:r>
            <a:r>
              <a:rPr lang="en-CA" sz="1600" dirty="0" smtClean="0"/>
              <a:t>, CH</a:t>
            </a:r>
            <a:r>
              <a:rPr lang="en-CA" sz="1600" baseline="-25000" dirty="0" smtClean="0"/>
              <a:t>4</a:t>
            </a:r>
            <a:r>
              <a:rPr lang="en-CA" sz="1600" dirty="0" smtClean="0"/>
              <a:t>, and other greenhouse gases, and foster international collaboration, focusing on:</a:t>
            </a:r>
          </a:p>
          <a:p>
            <a:pPr lvl="1"/>
            <a:r>
              <a:rPr lang="en-CA" sz="1600" dirty="0" smtClean="0"/>
              <a:t>Existing and on-going missions</a:t>
            </a:r>
          </a:p>
          <a:p>
            <a:pPr lvl="1"/>
            <a:r>
              <a:rPr lang="en-CA" sz="1600" dirty="0" smtClean="0"/>
              <a:t>Retrievals and validation</a:t>
            </a:r>
          </a:p>
          <a:p>
            <a:pPr lvl="1"/>
            <a:r>
              <a:rPr lang="en-CA" sz="1600" dirty="0" smtClean="0"/>
              <a:t>Use of the data for flux/source estimation</a:t>
            </a:r>
          </a:p>
          <a:p>
            <a:pPr lvl="1"/>
            <a:r>
              <a:rPr lang="en-CA" sz="1600" dirty="0" smtClean="0"/>
              <a:t>Future missions</a:t>
            </a:r>
          </a:p>
          <a:p>
            <a:pPr lvl="1"/>
            <a:endParaRPr lang="en-CA" sz="1600" dirty="0" smtClean="0"/>
          </a:p>
          <a:p>
            <a:pPr marL="0" indent="0">
              <a:buNone/>
            </a:pPr>
            <a:endParaRPr lang="en-CA" sz="1600" dirty="0" smtClean="0"/>
          </a:p>
          <a:p>
            <a:pPr marL="0" indent="0">
              <a:buNone/>
            </a:pPr>
            <a:r>
              <a:rPr lang="en-CA" sz="1600" dirty="0" smtClean="0"/>
              <a:t>186 Registered Participants,</a:t>
            </a:r>
          </a:p>
          <a:p>
            <a:pPr marL="0" indent="0">
              <a:buNone/>
            </a:pPr>
            <a:r>
              <a:rPr lang="en-CA" sz="1600" dirty="0" smtClean="0"/>
              <a:t>51 Talks, 90 Posters in 2018</a:t>
            </a:r>
            <a:endParaRPr lang="en-US" sz="1600" dirty="0"/>
          </a:p>
        </p:txBody>
      </p:sp>
      <p:sp>
        <p:nvSpPr>
          <p:cNvPr id="5" name="TextBox 4"/>
          <p:cNvSpPr txBox="1"/>
          <p:nvPr/>
        </p:nvSpPr>
        <p:spPr>
          <a:xfrm>
            <a:off x="1410027" y="6237312"/>
            <a:ext cx="6186309" cy="369332"/>
          </a:xfrm>
          <a:prstGeom prst="rect">
            <a:avLst/>
          </a:prstGeom>
          <a:noFill/>
        </p:spPr>
        <p:txBody>
          <a:bodyPr wrap="none" rtlCol="0">
            <a:spAutoFit/>
          </a:bodyPr>
          <a:lstStyle/>
          <a:p>
            <a:r>
              <a:rPr lang="en-US" dirty="0"/>
              <a:t>https://iwggms14.physics.utoronto.ca/presentation-archive/</a:t>
            </a:r>
          </a:p>
        </p:txBody>
      </p:sp>
    </p:spTree>
    <p:extLst>
      <p:ext uri="{BB962C8B-B14F-4D97-AF65-F5344CB8AC3E}">
        <p14:creationId xmlns:p14="http://schemas.microsoft.com/office/powerpoint/2010/main" val="237141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US" sz="2400" b="1" dirty="0"/>
              <a:t>Precision, Accuracy, Resolution, and Coverage: </a:t>
            </a:r>
            <a:r>
              <a:rPr lang="en-US" sz="2400" b="1" dirty="0" smtClean="0"/>
              <a:t/>
            </a:r>
            <a:br>
              <a:rPr lang="en-US" sz="2400" b="1" dirty="0" smtClean="0"/>
            </a:br>
            <a:r>
              <a:rPr lang="en-US" sz="2400" b="1" dirty="0" smtClean="0"/>
              <a:t>A </a:t>
            </a:r>
            <a:r>
              <a:rPr lang="en-US" sz="2400" b="1" dirty="0"/>
              <a:t>few insights from GOSAT and OCO-2</a:t>
            </a:r>
            <a:r>
              <a:rPr lang="en-CA" sz="2400" b="1" dirty="0" smtClean="0"/>
              <a:t/>
            </a:r>
            <a:br>
              <a:rPr lang="en-CA" sz="2400" b="1" dirty="0" smtClean="0"/>
            </a:br>
            <a:r>
              <a:rPr lang="en-US" sz="1800" dirty="0"/>
              <a:t>David </a:t>
            </a:r>
            <a:r>
              <a:rPr lang="en-US" sz="1800" dirty="0" smtClean="0"/>
              <a:t>Crisp, </a:t>
            </a:r>
            <a:r>
              <a:rPr lang="en-US" sz="1800" dirty="0"/>
              <a:t>Annmarie Eldering, Christopher W. O'Dell</a:t>
            </a:r>
          </a:p>
        </p:txBody>
      </p:sp>
      <p:sp>
        <p:nvSpPr>
          <p:cNvPr id="3" name="Content Placeholder 2"/>
          <p:cNvSpPr>
            <a:spLocks noGrp="1"/>
          </p:cNvSpPr>
          <p:nvPr>
            <p:ph idx="1"/>
          </p:nvPr>
        </p:nvSpPr>
        <p:spPr>
          <a:xfrm>
            <a:off x="240004" y="1196752"/>
            <a:ext cx="8796492" cy="648072"/>
          </a:xfrm>
        </p:spPr>
        <p:txBody>
          <a:bodyPr>
            <a:normAutofit/>
          </a:bodyPr>
          <a:lstStyle/>
          <a:p>
            <a:r>
              <a:rPr lang="en-CA" sz="1800" dirty="0" smtClean="0"/>
              <a:t>GOSAT and OCO-2 have met their precision and accuracy requirements and helped us to understand what we need for the next generation of missions.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1"/>
            <a:ext cx="7488832" cy="485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6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b="1" dirty="0" smtClean="0"/>
              <a:t>Global XCO</a:t>
            </a:r>
            <a:r>
              <a:rPr lang="en-CA" sz="2400" b="1" baseline="-25000" dirty="0" smtClean="0"/>
              <a:t>2</a:t>
            </a:r>
            <a:r>
              <a:rPr lang="en-CA" sz="2400" b="1" dirty="0" smtClean="0"/>
              <a:t> anomalies as seen by OCO-2</a:t>
            </a:r>
            <a:br>
              <a:rPr lang="en-CA" sz="2400" b="1" dirty="0" smtClean="0"/>
            </a:br>
            <a:r>
              <a:rPr lang="en-CA" sz="1800" dirty="0" err="1" smtClean="0"/>
              <a:t>Janne</a:t>
            </a:r>
            <a:r>
              <a:rPr lang="en-CA" sz="1800" dirty="0" smtClean="0"/>
              <a:t> </a:t>
            </a:r>
            <a:r>
              <a:rPr lang="en-CA" sz="1800" dirty="0" err="1" smtClean="0"/>
              <a:t>Hakkarainen</a:t>
            </a:r>
            <a:r>
              <a:rPr lang="en-CA" sz="1800" dirty="0" smtClean="0"/>
              <a:t>, </a:t>
            </a:r>
            <a:r>
              <a:rPr lang="en-CA" sz="1800" dirty="0" err="1" smtClean="0"/>
              <a:t>Iolanda</a:t>
            </a:r>
            <a:r>
              <a:rPr lang="en-CA" sz="1800" dirty="0" smtClean="0"/>
              <a:t> </a:t>
            </a:r>
            <a:r>
              <a:rPr lang="en-CA" sz="1800" dirty="0" err="1" smtClean="0"/>
              <a:t>Ialongo</a:t>
            </a:r>
            <a:r>
              <a:rPr lang="en-CA" sz="1800" dirty="0" smtClean="0"/>
              <a:t>, </a:t>
            </a:r>
            <a:r>
              <a:rPr lang="en-CA" sz="1800" dirty="0" err="1" smtClean="0"/>
              <a:t>Shamil</a:t>
            </a:r>
            <a:r>
              <a:rPr lang="en-CA" sz="1800" dirty="0" smtClean="0"/>
              <a:t> </a:t>
            </a:r>
            <a:r>
              <a:rPr lang="en-CA" sz="1800" dirty="0" err="1" smtClean="0"/>
              <a:t>Maksyutov</a:t>
            </a:r>
            <a:r>
              <a:rPr lang="en-CA" sz="1800" dirty="0" smtClean="0"/>
              <a:t> and David Crisp</a:t>
            </a:r>
            <a:endParaRPr 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21" y="1582308"/>
            <a:ext cx="6230987" cy="487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300192" y="1637651"/>
            <a:ext cx="2561846" cy="4353347"/>
          </a:xfrm>
        </p:spPr>
        <p:txBody>
          <a:bodyPr>
            <a:normAutofit/>
          </a:bodyPr>
          <a:lstStyle/>
          <a:p>
            <a:r>
              <a:rPr lang="en-CA" sz="1800" dirty="0" err="1" smtClean="0"/>
              <a:t>Hakkarainen</a:t>
            </a:r>
            <a:r>
              <a:rPr lang="en-CA" sz="1800" dirty="0" smtClean="0"/>
              <a:t> et al. (2016, GRL) demonstrated that XCO</a:t>
            </a:r>
            <a:r>
              <a:rPr lang="en-CA" sz="1800" baseline="-25000" dirty="0" smtClean="0"/>
              <a:t>2</a:t>
            </a:r>
            <a:r>
              <a:rPr lang="en-CA" sz="1800" dirty="0" smtClean="0"/>
              <a:t> enhancements in OCO-2  data could be traced to either fossil fuel use or biomass burning</a:t>
            </a:r>
          </a:p>
          <a:p>
            <a:r>
              <a:rPr lang="en-CA" sz="1800" dirty="0" smtClean="0"/>
              <a:t>More recently extending their method to look at finer time scales </a:t>
            </a:r>
            <a:endParaRPr lang="en-US" sz="1800" dirty="0"/>
          </a:p>
        </p:txBody>
      </p:sp>
    </p:spTree>
    <p:extLst>
      <p:ext uri="{BB962C8B-B14F-4D97-AF65-F5344CB8AC3E}">
        <p14:creationId xmlns:p14="http://schemas.microsoft.com/office/powerpoint/2010/main" val="361892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850106"/>
          </a:xfrm>
        </p:spPr>
        <p:txBody>
          <a:bodyPr>
            <a:normAutofit fontScale="90000"/>
          </a:bodyPr>
          <a:lstStyle/>
          <a:p>
            <a:r>
              <a:rPr lang="en-CA" sz="2400" b="1" dirty="0" smtClean="0"/>
              <a:t>Advances in Quantifying Power Plant CO</a:t>
            </a:r>
            <a:r>
              <a:rPr lang="en-CA" sz="2400" b="1" baseline="-25000" dirty="0" smtClean="0"/>
              <a:t>2</a:t>
            </a:r>
            <a:r>
              <a:rPr lang="en-CA" sz="2400" b="1" dirty="0" smtClean="0"/>
              <a:t> Emissions from Space</a:t>
            </a:r>
            <a:r>
              <a:rPr lang="en-CA" sz="2400" dirty="0" smtClean="0"/>
              <a:t/>
            </a:r>
            <a:br>
              <a:rPr lang="en-CA" sz="2400" dirty="0" smtClean="0"/>
            </a:br>
            <a:r>
              <a:rPr lang="en-CA" sz="1800" dirty="0" smtClean="0"/>
              <a:t>Ray Nassar, </a:t>
            </a:r>
            <a:r>
              <a:rPr lang="en-CA" sz="1800" dirty="0"/>
              <a:t>Cameron MacDonald, Tim G. Hill, Chris McLinden, Debra Wunch, Dylan B.A. Jones</a:t>
            </a:r>
            <a:r>
              <a:rPr lang="en-CA" sz="1800" dirty="0" smtClean="0"/>
              <a:t>, and </a:t>
            </a:r>
            <a:r>
              <a:rPr lang="en-CA" sz="1800" dirty="0"/>
              <a:t>David Crisp</a:t>
            </a:r>
            <a:endParaRPr 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789040"/>
            <a:ext cx="5760640" cy="300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2783033" cy="545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059832" y="1052736"/>
            <a:ext cx="5904656" cy="2769171"/>
          </a:xfrm>
        </p:spPr>
        <p:txBody>
          <a:bodyPr>
            <a:normAutofit/>
          </a:bodyPr>
          <a:lstStyle/>
          <a:p>
            <a:pPr>
              <a:spcBef>
                <a:spcPts val="200"/>
              </a:spcBef>
            </a:pPr>
            <a:r>
              <a:rPr lang="en-CA" sz="1700" dirty="0" smtClean="0"/>
              <a:t>Nassar et al. (2017, GRL) was first quantification of CO</a:t>
            </a:r>
            <a:r>
              <a:rPr lang="en-CA" sz="1700" baseline="-25000" dirty="0" smtClean="0"/>
              <a:t>2</a:t>
            </a:r>
            <a:r>
              <a:rPr lang="en-CA" sz="1700" dirty="0" smtClean="0"/>
              <a:t> emissions from individual power plants from space</a:t>
            </a:r>
          </a:p>
          <a:p>
            <a:pPr>
              <a:spcBef>
                <a:spcPts val="200"/>
              </a:spcBef>
            </a:pPr>
            <a:r>
              <a:rPr lang="en-CA" sz="1700" dirty="0" smtClean="0"/>
              <a:t>OCO-2 versions 7 &amp; 8 show good consistency, but small improvements with use of v8</a:t>
            </a:r>
          </a:p>
          <a:p>
            <a:pPr>
              <a:spcBef>
                <a:spcPts val="200"/>
              </a:spcBef>
            </a:pPr>
            <a:r>
              <a:rPr lang="en-CA" sz="1700" dirty="0" smtClean="0"/>
              <a:t>New OCO-2 close flyby of Europe’s largest power plant is promising, but likely has topography-related bias requiring a correction during processing (v9)</a:t>
            </a:r>
          </a:p>
          <a:p>
            <a:pPr>
              <a:spcBef>
                <a:spcPts val="200"/>
              </a:spcBef>
            </a:pPr>
            <a:r>
              <a:rPr lang="en-CA" sz="1700" dirty="0" smtClean="0"/>
              <a:t>Also described new statistical studies on US EPA data to try to quantify number of overpasses needed for accurate </a:t>
            </a:r>
            <a:r>
              <a:rPr lang="en-CA" sz="1700" i="1" dirty="0" smtClean="0"/>
              <a:t>annual</a:t>
            </a:r>
            <a:r>
              <a:rPr lang="en-CA" sz="1700" dirty="0" smtClean="0"/>
              <a:t> emission quantification</a:t>
            </a:r>
            <a:endParaRPr 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2276872"/>
            <a:ext cx="914402" cy="914402"/>
          </a:xfrm>
          <a:prstGeom prst="rect">
            <a:avLst/>
          </a:prstGeom>
        </p:spPr>
      </p:pic>
    </p:spTree>
    <p:extLst>
      <p:ext uri="{BB962C8B-B14F-4D97-AF65-F5344CB8AC3E}">
        <p14:creationId xmlns:p14="http://schemas.microsoft.com/office/powerpoint/2010/main" val="276794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928992" cy="1143000"/>
          </a:xfrm>
        </p:spPr>
        <p:txBody>
          <a:bodyPr>
            <a:normAutofit fontScale="90000"/>
          </a:bodyPr>
          <a:lstStyle/>
          <a:p>
            <a:r>
              <a:rPr lang="en-CA" sz="2400" b="1" dirty="0" smtClean="0"/>
              <a:t>First methane retrievals and hotspot identification with TROPOMI</a:t>
            </a:r>
            <a:br>
              <a:rPr lang="en-CA" sz="2400" b="1" dirty="0" smtClean="0"/>
            </a:br>
            <a:r>
              <a:rPr lang="en-CA" sz="2000" dirty="0" err="1" smtClean="0"/>
              <a:t>Haili</a:t>
            </a:r>
            <a:r>
              <a:rPr lang="en-CA" sz="2000" dirty="0" smtClean="0"/>
              <a:t> </a:t>
            </a:r>
            <a:r>
              <a:rPr lang="en-CA" sz="2000" dirty="0"/>
              <a:t>Hu, </a:t>
            </a:r>
            <a:r>
              <a:rPr lang="en-CA" sz="2000" dirty="0" err="1"/>
              <a:t>Jochen</a:t>
            </a:r>
            <a:r>
              <a:rPr lang="en-CA" sz="2000" dirty="0"/>
              <a:t> </a:t>
            </a:r>
            <a:r>
              <a:rPr lang="en-CA" sz="2000" dirty="0" err="1"/>
              <a:t>Landgraf</a:t>
            </a:r>
            <a:r>
              <a:rPr lang="en-CA" sz="2000" dirty="0"/>
              <a:t>, </a:t>
            </a:r>
            <a:r>
              <a:rPr lang="en-CA" sz="2000" dirty="0" err="1"/>
              <a:t>Sudhanshu</a:t>
            </a:r>
            <a:r>
              <a:rPr lang="en-CA" sz="2000" dirty="0"/>
              <a:t> Pandey, Rob </a:t>
            </a:r>
            <a:r>
              <a:rPr lang="en-CA" sz="2000" dirty="0" err="1"/>
              <a:t>Detmers</a:t>
            </a:r>
            <a:r>
              <a:rPr lang="en-CA" sz="2000" dirty="0"/>
              <a:t>, Tobias </a:t>
            </a:r>
            <a:r>
              <a:rPr lang="en-CA" sz="2000" dirty="0" err="1"/>
              <a:t>Borsdorff</a:t>
            </a:r>
            <a:r>
              <a:rPr lang="en-CA" sz="2000" dirty="0"/>
              <a:t>, </a:t>
            </a:r>
            <a:r>
              <a:rPr lang="en-CA" sz="2000" dirty="0" err="1"/>
              <a:t>Joost</a:t>
            </a:r>
            <a:r>
              <a:rPr lang="en-CA" sz="2000" dirty="0"/>
              <a:t> </a:t>
            </a:r>
            <a:r>
              <a:rPr lang="en-CA" sz="2000" dirty="0" err="1"/>
              <a:t>aan</a:t>
            </a:r>
            <a:r>
              <a:rPr lang="en-CA" sz="2000" dirty="0"/>
              <a:t> de </a:t>
            </a:r>
            <a:r>
              <a:rPr lang="en-CA" sz="2000" dirty="0" err="1"/>
              <a:t>Brugh</a:t>
            </a:r>
            <a:r>
              <a:rPr lang="en-CA" sz="2000" dirty="0" smtClean="0"/>
              <a:t>, Andre </a:t>
            </a:r>
            <a:r>
              <a:rPr lang="en-CA" sz="2000" dirty="0"/>
              <a:t>Butz, Ilse </a:t>
            </a:r>
            <a:r>
              <a:rPr lang="en-CA" sz="2000" dirty="0" err="1"/>
              <a:t>Aben</a:t>
            </a:r>
            <a:r>
              <a:rPr lang="en-CA" sz="2000" dirty="0"/>
              <a:t>, Sander Houweling, Coleen Roehl, Laura </a:t>
            </a:r>
            <a:r>
              <a:rPr lang="en-CA" sz="2000" dirty="0" err="1"/>
              <a:t>Iraci</a:t>
            </a:r>
            <a:r>
              <a:rPr lang="en-CA" sz="2000" dirty="0"/>
              <a:t>, Paul Wennberg, Otto </a:t>
            </a:r>
            <a:r>
              <a:rPr lang="en-CA" sz="2000" dirty="0" err="1"/>
              <a:t>Hasekamp</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71" y="2884220"/>
            <a:ext cx="7426537" cy="382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0888"/>
            <a:ext cx="6494575" cy="60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23528" y="1484784"/>
            <a:ext cx="8496944" cy="936104"/>
          </a:xfrm>
        </p:spPr>
        <p:txBody>
          <a:bodyPr>
            <a:normAutofit/>
          </a:bodyPr>
          <a:lstStyle/>
          <a:p>
            <a:r>
              <a:rPr lang="en-CA" sz="1700" dirty="0" smtClean="0"/>
              <a:t>TROPOMI-GOSAT CH</a:t>
            </a:r>
            <a:r>
              <a:rPr lang="en-CA" sz="1700" baseline="-25000" dirty="0" smtClean="0"/>
              <a:t>4</a:t>
            </a:r>
            <a:r>
              <a:rPr lang="en-CA" sz="1700" dirty="0" smtClean="0"/>
              <a:t> comparisons suggest similar quality data </a:t>
            </a:r>
          </a:p>
          <a:p>
            <a:r>
              <a:rPr lang="en-CA" sz="1700" dirty="0" smtClean="0"/>
              <a:t>XCH</a:t>
            </a:r>
            <a:r>
              <a:rPr lang="en-CA" sz="1700" baseline="-25000" dirty="0" smtClean="0"/>
              <a:t>4</a:t>
            </a:r>
            <a:r>
              <a:rPr lang="en-CA" sz="1700" dirty="0" smtClean="0"/>
              <a:t> anomaly over the US shows clear evidence for CH</a:t>
            </a:r>
            <a:r>
              <a:rPr lang="en-CA" sz="1700" baseline="-25000" dirty="0" smtClean="0"/>
              <a:t>4</a:t>
            </a:r>
            <a:r>
              <a:rPr lang="en-CA" sz="1700" dirty="0" smtClean="0"/>
              <a:t> enhancement due to anthropogenic and wetland emissions</a:t>
            </a:r>
            <a:endParaRPr lang="en-US" sz="1700" dirty="0"/>
          </a:p>
        </p:txBody>
      </p:sp>
    </p:spTree>
    <p:extLst>
      <p:ext uri="{BB962C8B-B14F-4D97-AF65-F5344CB8AC3E}">
        <p14:creationId xmlns:p14="http://schemas.microsoft.com/office/powerpoint/2010/main" val="96853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96144"/>
          </a:xfrm>
        </p:spPr>
        <p:txBody>
          <a:bodyPr>
            <a:normAutofit fontScale="90000"/>
          </a:bodyPr>
          <a:lstStyle/>
          <a:p>
            <a:r>
              <a:rPr lang="en-CA" sz="2700" b="1" dirty="0" smtClean="0"/>
              <a:t>Quantifying methane point sources from fine-scale (GHGSat) satellite observation of atmospheric plumes</a:t>
            </a:r>
            <a:br>
              <a:rPr lang="en-CA" sz="2700" b="1" dirty="0" smtClean="0"/>
            </a:br>
            <a:r>
              <a:rPr lang="en-CA" sz="2000" dirty="0" smtClean="0"/>
              <a:t>Daniel Varon, </a:t>
            </a:r>
            <a:r>
              <a:rPr lang="en-US" sz="2000" dirty="0"/>
              <a:t>Daniel J. Jacob, Jason McKeever, Dylan Jervis, Berke O. A. Durak, </a:t>
            </a:r>
            <a:r>
              <a:rPr lang="en-US" sz="2000" dirty="0" smtClean="0"/>
              <a:t>Yan </a:t>
            </a:r>
            <a:r>
              <a:rPr lang="en-US" sz="2000" dirty="0"/>
              <a:t>Xia, </a:t>
            </a:r>
            <a:r>
              <a:rPr lang="en-US" sz="2000" dirty="0" smtClean="0"/>
              <a:t>Yi  Huang</a:t>
            </a:r>
            <a:endParaRPr lang="en-US" sz="2000" dirty="0"/>
          </a:p>
        </p:txBody>
      </p:sp>
      <p:sp>
        <p:nvSpPr>
          <p:cNvPr id="3" name="Content Placeholder 2"/>
          <p:cNvSpPr>
            <a:spLocks noGrp="1"/>
          </p:cNvSpPr>
          <p:nvPr>
            <p:ph idx="1"/>
          </p:nvPr>
        </p:nvSpPr>
        <p:spPr>
          <a:xfrm>
            <a:off x="390364" y="4866622"/>
            <a:ext cx="8363272" cy="1874746"/>
          </a:xfrm>
        </p:spPr>
        <p:txBody>
          <a:bodyPr>
            <a:normAutofit/>
          </a:bodyPr>
          <a:lstStyle/>
          <a:p>
            <a:r>
              <a:rPr lang="en-CA" sz="2200" dirty="0" smtClean="0"/>
              <a:t>Comparison of methods for retrieving point source emissions from column observations of plumes reveals the strengths and weaknesses of different methods</a:t>
            </a:r>
          </a:p>
          <a:p>
            <a:r>
              <a:rPr lang="en-CA" sz="2200" dirty="0" smtClean="0"/>
              <a:t>CO</a:t>
            </a:r>
            <a:r>
              <a:rPr lang="en-CA" sz="2200" baseline="-25000" dirty="0" smtClean="0"/>
              <a:t>2</a:t>
            </a:r>
            <a:r>
              <a:rPr lang="en-CA" sz="2200" dirty="0" smtClean="0"/>
              <a:t> and CH</a:t>
            </a:r>
            <a:r>
              <a:rPr lang="en-CA" sz="2200" baseline="-25000" dirty="0" smtClean="0"/>
              <a:t>4</a:t>
            </a:r>
            <a:r>
              <a:rPr lang="en-CA" sz="2200" dirty="0" smtClean="0"/>
              <a:t> may require different approaches due to typical scales: Power plant (CO</a:t>
            </a:r>
            <a:r>
              <a:rPr lang="en-CA" sz="2200" baseline="-25000" dirty="0" smtClean="0"/>
              <a:t>2</a:t>
            </a:r>
            <a:r>
              <a:rPr lang="en-CA" sz="2200" dirty="0" smtClean="0"/>
              <a:t>) vs. leaks in infrastructure (CH</a:t>
            </a:r>
            <a:r>
              <a:rPr lang="en-CA" sz="2200" baseline="-25000" dirty="0" smtClean="0"/>
              <a:t>4</a:t>
            </a:r>
            <a:r>
              <a:rPr lang="en-CA" sz="2200" dirty="0" smtClean="0"/>
              <a:t>)</a:t>
            </a:r>
            <a:endParaRPr lang="en-US" sz="2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942" y="1484784"/>
            <a:ext cx="6160386" cy="3312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550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397"/>
            <a:ext cx="8229600" cy="4525963"/>
          </a:xfrm>
        </p:spPr>
        <p:txBody>
          <a:bodyPr>
            <a:normAutofit lnSpcReduction="10000"/>
          </a:bodyPr>
          <a:lstStyle/>
          <a:p>
            <a:r>
              <a:rPr lang="en-CA" sz="2400" dirty="0" smtClean="0"/>
              <a:t>GHGSat Inc. is a commercial Canadian entity that launched a 15 kg satellite with a </a:t>
            </a:r>
            <a:r>
              <a:rPr lang="en-CA" sz="2400" dirty="0" err="1" smtClean="0"/>
              <a:t>Fabry</a:t>
            </a:r>
            <a:r>
              <a:rPr lang="en-CA" sz="2400" dirty="0" smtClean="0"/>
              <a:t>-Perot Spectrometer in 2016 and plan to launch follow-on missions to establish a constellation. GHGSat-D images CH</a:t>
            </a:r>
            <a:r>
              <a:rPr lang="en-CA" sz="2400" baseline="-25000" dirty="0" smtClean="0"/>
              <a:t>4</a:t>
            </a:r>
            <a:r>
              <a:rPr lang="en-CA" sz="2400" dirty="0" smtClean="0"/>
              <a:t> and CO</a:t>
            </a:r>
            <a:r>
              <a:rPr lang="en-CA" sz="2400" baseline="-25000" dirty="0" smtClean="0"/>
              <a:t>2</a:t>
            </a:r>
            <a:r>
              <a:rPr lang="en-CA" sz="2400" dirty="0" smtClean="0"/>
              <a:t> columns at ~30x30 m</a:t>
            </a:r>
            <a:r>
              <a:rPr lang="en-CA" sz="2400" baseline="30000" dirty="0" smtClean="0"/>
              <a:t>2</a:t>
            </a:r>
            <a:r>
              <a:rPr lang="en-CA" sz="2400" dirty="0" smtClean="0"/>
              <a:t>, but precision is ~7.5% for CH</a:t>
            </a:r>
            <a:r>
              <a:rPr lang="en-CA" sz="2400" baseline="-25000" dirty="0" smtClean="0"/>
              <a:t>4</a:t>
            </a:r>
            <a:r>
              <a:rPr lang="en-CA" sz="2400" dirty="0" smtClean="0"/>
              <a:t> and ~30% for CO</a:t>
            </a:r>
            <a:r>
              <a:rPr lang="en-CA" sz="2400" baseline="-25000" dirty="0" smtClean="0"/>
              <a:t>2</a:t>
            </a:r>
            <a:r>
              <a:rPr lang="en-CA" sz="2400" dirty="0" smtClean="0"/>
              <a:t> (Durak et al. 2017, IWGGMS talk)</a:t>
            </a:r>
          </a:p>
          <a:p>
            <a:endParaRPr lang="en-CA" sz="2400" dirty="0"/>
          </a:p>
          <a:p>
            <a:r>
              <a:rPr lang="en-CA" sz="2400" dirty="0" smtClean="0"/>
              <a:t>Bluefield is a US company with similar (although more ambitious plans) for a constellation of ~20 microsatellites using gas correlation spectrometers for high spatial resolution CH</a:t>
            </a:r>
            <a:r>
              <a:rPr lang="en-CA" sz="2400" baseline="-25000" dirty="0" smtClean="0"/>
              <a:t>4</a:t>
            </a:r>
            <a:r>
              <a:rPr lang="en-CA" sz="2400" dirty="0" smtClean="0"/>
              <a:t> observations</a:t>
            </a:r>
            <a:endParaRPr lang="en-US" sz="2400" baseline="-25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3" y="404664"/>
            <a:ext cx="2366963"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21259"/>
            <a:ext cx="3347724" cy="1434739"/>
          </a:xfrm>
          <a:prstGeom prst="rect">
            <a:avLst/>
          </a:prstGeom>
        </p:spPr>
      </p:pic>
    </p:spTree>
    <p:extLst>
      <p:ext uri="{BB962C8B-B14F-4D97-AF65-F5344CB8AC3E}">
        <p14:creationId xmlns:p14="http://schemas.microsoft.com/office/powerpoint/2010/main" val="29402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9" y="1303061"/>
            <a:ext cx="9005302" cy="551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9349" y="44624"/>
            <a:ext cx="8895139" cy="1143000"/>
          </a:xfrm>
        </p:spPr>
        <p:txBody>
          <a:bodyPr>
            <a:normAutofit fontScale="90000"/>
          </a:bodyPr>
          <a:lstStyle/>
          <a:p>
            <a:r>
              <a:rPr lang="en-CA" sz="2400" b="1" dirty="0" smtClean="0"/>
              <a:t>Recent Progress of GOSAT Project and Preparation for GOSAT-2</a:t>
            </a:r>
            <a:br>
              <a:rPr lang="en-CA" sz="2400" b="1" dirty="0" smtClean="0"/>
            </a:br>
            <a:r>
              <a:rPr lang="en-CA" sz="2000" dirty="0" smtClean="0"/>
              <a:t>Tsuneo Matsunaga, Akihide Kamei, </a:t>
            </a:r>
            <a:r>
              <a:rPr lang="en-CA" sz="2000" dirty="0" err="1" smtClean="0"/>
              <a:t>Shamil</a:t>
            </a:r>
            <a:r>
              <a:rPr lang="en-CA" sz="2000" dirty="0" smtClean="0"/>
              <a:t> </a:t>
            </a:r>
            <a:r>
              <a:rPr lang="en-CA" sz="2000" dirty="0" err="1" smtClean="0"/>
              <a:t>Maksyutov</a:t>
            </a:r>
            <a:r>
              <a:rPr lang="en-CA" sz="2000" dirty="0" smtClean="0"/>
              <a:t>, Isamu </a:t>
            </a:r>
            <a:r>
              <a:rPr lang="en-CA" sz="2000" dirty="0" err="1" smtClean="0"/>
              <a:t>Morino</a:t>
            </a:r>
            <a:r>
              <a:rPr lang="en-CA" sz="2000" dirty="0" smtClean="0"/>
              <a:t>, </a:t>
            </a:r>
            <a:r>
              <a:rPr lang="en-CA" sz="2000" dirty="0" err="1" smtClean="0"/>
              <a:t>Makaoto</a:t>
            </a:r>
            <a:r>
              <a:rPr lang="en-CA" sz="2000" dirty="0" smtClean="0"/>
              <a:t> Saito, </a:t>
            </a:r>
            <a:r>
              <a:rPr lang="en-CA" sz="2000" dirty="0" err="1" smtClean="0"/>
              <a:t>Hibiki</a:t>
            </a:r>
            <a:r>
              <a:rPr lang="en-CA" sz="2000" dirty="0" smtClean="0"/>
              <a:t> Noda, Hirofumi </a:t>
            </a:r>
            <a:r>
              <a:rPr lang="en-CA" sz="2000" dirty="0" err="1" smtClean="0"/>
              <a:t>Oyama</a:t>
            </a:r>
            <a:r>
              <a:rPr lang="en-CA" sz="2000" dirty="0" smtClean="0"/>
              <a:t>, Fumie Kawazoe, Yukio </a:t>
            </a:r>
            <a:r>
              <a:rPr lang="en-CA" sz="2000" dirty="0" err="1" smtClean="0"/>
              <a:t>Terao</a:t>
            </a:r>
            <a:r>
              <a:rPr lang="en-CA" sz="2000" dirty="0" smtClean="0"/>
              <a:t>, and Osamu Uchino</a:t>
            </a:r>
            <a:endParaRPr lang="en-US" sz="2000" dirty="0"/>
          </a:p>
        </p:txBody>
      </p:sp>
    </p:spTree>
    <p:extLst>
      <p:ext uri="{BB962C8B-B14F-4D97-AF65-F5344CB8AC3E}">
        <p14:creationId xmlns:p14="http://schemas.microsoft.com/office/powerpoint/2010/main" val="183811031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4567</TotalTime>
  <Words>1041</Words>
  <Application>Microsoft Office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Highlights from the 14th International Workshop on Greenhouse Gas  Measurements from Space</vt:lpstr>
      <vt:lpstr>IWGGMS Objective &amp; History</vt:lpstr>
      <vt:lpstr>Precision, Accuracy, Resolution, and Coverage:  A few insights from GOSAT and OCO-2 David Crisp, Annmarie Eldering, Christopher W. O'Dell</vt:lpstr>
      <vt:lpstr>Global XCO2 anomalies as seen by OCO-2 Janne Hakkarainen, Iolanda Ialongo, Shamil Maksyutov and David Crisp</vt:lpstr>
      <vt:lpstr>Advances in Quantifying Power Plant CO2 Emissions from Space Ray Nassar, Cameron MacDonald, Tim G. Hill, Chris McLinden, Debra Wunch, Dylan B.A. Jones, and David Crisp</vt:lpstr>
      <vt:lpstr>First methane retrievals and hotspot identification with TROPOMI Haili Hu, Jochen Landgraf, Sudhanshu Pandey, Rob Detmers, Tobias Borsdorff, Joost aan de Brugh, Andre Butz, Ilse Aben, Sander Houweling, Coleen Roehl, Laura Iraci, Paul Wennberg, Otto Hasekamp</vt:lpstr>
      <vt:lpstr>Quantifying methane point sources from fine-scale (GHGSat) satellite observation of atmospheric plumes Daniel Varon, Daniel J. Jacob, Jason McKeever, Dylan Jervis, Berke O. A. Durak, Yan Xia, Yi  Huang</vt:lpstr>
      <vt:lpstr>PowerPoint Presentation</vt:lpstr>
      <vt:lpstr>Recent Progress of GOSAT Project and Preparation for GOSAT-2 Tsuneo Matsunaga, Akihide Kamei, Shamil Maksyutov, Isamu Morino, Makaoto Saito, Hibiki Noda, Hirofumi Oyama, Fumie Kawazoe, Yukio Terao, and Osamu Uchino</vt:lpstr>
      <vt:lpstr>OCO-3: Science Objectives and Instrument Performance Annmarie Eldering and the OCO-3 team including: Chris O’Dell, Tommy Taylor, Ryan Pavlick, Thomas Kurosu, Greg Osterman, Brendan Fisher, Rob Rosenberg, Richard Lee, Peter Lawson, Lars Chapsky, Shanshan Yu, Matt Bennett, Muthu Jengenathan, Gary Spiers, Ralph Basilio</vt:lpstr>
      <vt:lpstr>Plume detection and characterization from XCO2 imagery: methodology and expected uncertainties on derived point source fluxes Claude Camy-Peret, Pascal Prunet, François-Marie Bréon, Grégoire Broquet, Diego Santaren</vt:lpstr>
      <vt:lpstr>Anthropogenic CO2 Monitoring Mission</vt:lpstr>
      <vt:lpstr>The next generation of Chinese greenhouse gas monitoring satellite mission: TanSat-2 Dongxu Yang, Yi Liu, Maohua Wang, Zengshan Yin, Zhaonan Cai, Lin Qiu, Longfei Tian and the TanSat-2 team</vt:lpstr>
      <vt:lpstr>GeoCarb: Mission Status Update Berrien Moore, Sean Crowell, Eric Burgh, Chris O’Dell, Greg McGarragh, Susan Kulawik, Cathy Chou, Brett Allard, Steve Merrihew, Dean Read, Shelly Finley, David Crisp, Annmarie Eldering, James Lemen, David Schimel and many others </vt:lpstr>
      <vt:lpstr>ARRHENIUS A. Butz, P. Palmer, H. Bösch, Phillipe Bousquet, H. Bovensmann, D. Brunner, L. Bugliaro, D. Crisp, S. Crowell, J. Cuesta, B. Dils, E. Gloor, S. Houweling, J. Landgraf, J. Marshall, C. Miller, R. Nassar, J. Orphal, G. van der Werf</vt:lpstr>
      <vt:lpstr>AIM-North: The Atmospheric Imaging Mission for Northern Regions  R. Nassar, C. McLinden, C. Sioris, J. Mendonca, L. Garand, S. Polavarapu, Y. Rochon, F. Kolonjari, A. Trichtchenko, C. Boisvenue, M. Johnson, C. Adams, G. Drolet, K. Walker, T. McElroy, D. Wunch, K. Strong, N. O’Neill, D.B.A Jones, R.V. Martin, Z. Vaziri, G. Singh, C. MacDonald, F. Grandmont, L. Moreau, J. Tamminen, C. Miller, W. Simpson</vt:lpstr>
      <vt:lpstr>IWGGMS-15</vt:lpstr>
    </vt:vector>
  </TitlesOfParts>
  <Company>Environment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IWGGMS-14</dc:title>
  <dc:creator>Ray Nassar</dc:creator>
  <cp:lastModifiedBy>Ray Nassar</cp:lastModifiedBy>
  <cp:revision>89</cp:revision>
  <dcterms:created xsi:type="dcterms:W3CDTF">2018-04-27T18:00:59Z</dcterms:created>
  <dcterms:modified xsi:type="dcterms:W3CDTF">2018-06-18T04:49:37Z</dcterms:modified>
</cp:coreProperties>
</file>