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389" r:id="rId2"/>
    <p:sldId id="497" r:id="rId3"/>
    <p:sldId id="550" r:id="rId4"/>
    <p:sldId id="533" r:id="rId5"/>
    <p:sldId id="534" r:id="rId6"/>
    <p:sldId id="535" r:id="rId7"/>
    <p:sldId id="536" r:id="rId8"/>
    <p:sldId id="537" r:id="rId9"/>
    <p:sldId id="541" r:id="rId10"/>
    <p:sldId id="540" r:id="rId11"/>
    <p:sldId id="547" r:id="rId12"/>
    <p:sldId id="549" r:id="rId13"/>
    <p:sldId id="548" r:id="rId14"/>
    <p:sldId id="538" r:id="rId15"/>
    <p:sldId id="542" r:id="rId16"/>
    <p:sldId id="544" r:id="rId17"/>
    <p:sldId id="543" r:id="rId18"/>
    <p:sldId id="545" r:id="rId19"/>
    <p:sldId id="546" r:id="rId20"/>
    <p:sldId id="551" r:id="rId21"/>
    <p:sldId id="504" r:id="rId22"/>
    <p:sldId id="532" r:id="rId23"/>
    <p:sldId id="510" r:id="rId24"/>
    <p:sldId id="508" r:id="rId25"/>
    <p:sldId id="512" r:id="rId26"/>
    <p:sldId id="517" r:id="rId27"/>
    <p:sldId id="511" r:id="rId28"/>
    <p:sldId id="474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Page" id="{D5E884DA-4B30-2F4A-A442-A827F1303C8A}">
          <p14:sldIdLst>
            <p14:sldId id="389"/>
            <p14:sldId id="497"/>
          </p14:sldIdLst>
        </p14:section>
        <p14:section name="WIGOS" id="{ECE9ECD1-D231-2F4B-9E46-424A0E34D974}">
          <p14:sldIdLst>
            <p14:sldId id="550"/>
            <p14:sldId id="533"/>
            <p14:sldId id="534"/>
            <p14:sldId id="535"/>
            <p14:sldId id="536"/>
            <p14:sldId id="537"/>
            <p14:sldId id="541"/>
            <p14:sldId id="540"/>
            <p14:sldId id="547"/>
            <p14:sldId id="549"/>
            <p14:sldId id="548"/>
            <p14:sldId id="538"/>
            <p14:sldId id="542"/>
            <p14:sldId id="544"/>
            <p14:sldId id="543"/>
            <p14:sldId id="545"/>
            <p14:sldId id="546"/>
          </p14:sldIdLst>
        </p14:section>
        <p14:section name="Physical Architecture" id="{D95C50B7-FC80-2C40-9675-82977659EC0D}">
          <p14:sldIdLst>
            <p14:sldId id="551"/>
            <p14:sldId id="504"/>
            <p14:sldId id="532"/>
            <p14:sldId id="510"/>
            <p14:sldId id="508"/>
            <p14:sldId id="512"/>
            <p14:sldId id="517"/>
            <p14:sldId id="511"/>
          </p14:sldIdLst>
        </p14:section>
        <p14:section name="Concluding" id="{47790170-8BE2-4140-AFCE-8371D7CF5B55}">
          <p14:sldIdLst>
            <p14:sldId id="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0" autoAdjust="0"/>
    <p:restoredTop sz="95303" autoAdjust="0"/>
  </p:normalViewPr>
  <p:slideViewPr>
    <p:cSldViewPr>
      <p:cViewPr varScale="1">
        <p:scale>
          <a:sx n="97" d="100"/>
          <a:sy n="97" d="100"/>
        </p:scale>
        <p:origin x="59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WMO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 February 2018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WMO Space Programme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B534-F265-514D-9820-600F9EFC5EE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63488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WMO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2 February 2018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WMO Space Programme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D8D6-1A17-4004-91C9-ACBFB6FD5C2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666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1</a:t>
            </a:fld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 February 2018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Kopfzeilenplatzhalt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</p:spTree>
    <p:extLst>
      <p:ext uri="{BB962C8B-B14F-4D97-AF65-F5344CB8AC3E}">
        <p14:creationId xmlns:p14="http://schemas.microsoft.com/office/powerpoint/2010/main" val="11730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 February 2018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67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Document contains description of logical view composed of four pillars and contains general views on the physical view.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 February 2018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0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Document was a available in 2013. As a consequence out of this strategy a joint CEOS/CGMS WG on Climate was established. </a:t>
            </a:r>
            <a:r>
              <a:rPr lang="en-GB" dirty="0" err="1"/>
              <a:t>WGClimate</a:t>
            </a:r>
            <a:r>
              <a:rPr lang="en-GB" dirty="0"/>
              <a:t> was of the opinion to first generate an inventory on the present and future availability of ECVs.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 February 2018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8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WORKSHOP on ECV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27-29 November 2018. 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 February 2018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4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WMO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2 February 2018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WMO Space Programme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59D8D6-1A17-4004-91C9-ACBFB6FD5C2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8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wmo2016_powerpoint_standard_1.jpg">
            <a:extLst>
              <a:ext uri="{FF2B5EF4-FFF2-40B4-BE49-F238E27FC236}">
                <a16:creationId xmlns:a16="http://schemas.microsoft.com/office/drawing/2014/main" id="{66412FF2-6405-8341-87B2-ECB153BE4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59632" y="3289453"/>
            <a:ext cx="712088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170464"/>
            <a:ext cx="7869560" cy="1826488"/>
          </a:xfrm>
        </p:spPr>
        <p:txBody>
          <a:bodyPr>
            <a:noAutofit/>
          </a:bodyPr>
          <a:lstStyle>
            <a:lvl1pPr>
              <a:defRPr lang="en-US" sz="3600" b="1" cap="all" smtClean="0">
                <a:effectLst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6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32657"/>
            <a:ext cx="2057400" cy="6192687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2657"/>
            <a:ext cx="6019800" cy="6192688"/>
          </a:xfrm>
        </p:spPr>
        <p:txBody>
          <a:bodyPr vert="eaVert"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0"/>
          </p:nvPr>
        </p:nvSpPr>
        <p:spPr>
          <a:xfrm>
            <a:off x="468313" y="1124744"/>
            <a:ext cx="8218487" cy="539988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9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 userDrawn="1"/>
        </p:nvSpPr>
        <p:spPr>
          <a:xfrm>
            <a:off x="2735796" y="5661248"/>
            <a:ext cx="36724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endParaRPr lang="en-GB" sz="1500" b="1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United Nations Office for Outer Space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United Nations Office at Vienna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www.unoosa.org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030539" y="4542219"/>
            <a:ext cx="5228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200" b="1" spc="-1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Media Placeholder 14"/>
          <p:cNvSpPr>
            <a:spLocks noGrp="1"/>
          </p:cNvSpPr>
          <p:nvPr>
            <p:ph type="media" sz="quarter" idx="10"/>
          </p:nvPr>
        </p:nvSpPr>
        <p:spPr>
          <a:xfrm>
            <a:off x="457200" y="1124744"/>
            <a:ext cx="8218487" cy="540404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endParaRPr lang="en-GB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9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1" descr="wmo2016_powerpoint_standard_3.jpg">
            <a:extLst>
              <a:ext uri="{FF2B5EF4-FFF2-40B4-BE49-F238E27FC236}">
                <a16:creationId xmlns:a16="http://schemas.microsoft.com/office/drawing/2014/main" id="{FB80501C-6F1E-8243-9CB2-C2A26208B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28F34A-CD4A-F742-B0E3-EC66156AD42C}"/>
              </a:ext>
            </a:extLst>
          </p:cNvPr>
          <p:cNvSpPr txBox="1">
            <a:spLocks/>
          </p:cNvSpPr>
          <p:nvPr userDrawn="1"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9749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wmo2016_powerpoint_standard_1.jpg">
            <a:extLst>
              <a:ext uri="{FF2B5EF4-FFF2-40B4-BE49-F238E27FC236}">
                <a16:creationId xmlns:a16="http://schemas.microsoft.com/office/drawing/2014/main" id="{66412FF2-6405-8341-87B2-ECB153BE4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"/>
            <a:ext cx="9144000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Rectangle 11"/>
          <p:cNvSpPr/>
          <p:nvPr userDrawn="1"/>
        </p:nvSpPr>
        <p:spPr>
          <a:xfrm>
            <a:off x="2943963" y="5594003"/>
            <a:ext cx="367240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endParaRPr lang="en-GB" sz="1500" b="1">
              <a:solidFill>
                <a:schemeClr val="bg1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United Nations Office for Outer Space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United Nations Office at Vienna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727CA3"/>
              </a:buClr>
              <a:buSzPct val="76000"/>
              <a:defRPr/>
            </a:pPr>
            <a:r>
              <a:rPr lang="en-GB" sz="1400">
                <a:solidFill>
                  <a:schemeClr val="bg1"/>
                </a:solidFill>
                <a:latin typeface="+mj-lt"/>
              </a:rPr>
              <a:t>www.unoosa.org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0464"/>
            <a:ext cx="8229600" cy="1826488"/>
          </a:xfrm>
        </p:spPr>
        <p:txBody>
          <a:bodyPr>
            <a:noAutofit/>
          </a:bodyPr>
          <a:lstStyle>
            <a:lvl1pPr>
              <a:defRPr lang="en-US" sz="3600" b="1" cap="all" smtClean="0">
                <a:effectLst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3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1" descr="wmo2016_powerpoint_standard_3.jpg">
            <a:extLst>
              <a:ext uri="{FF2B5EF4-FFF2-40B4-BE49-F238E27FC236}">
                <a16:creationId xmlns:a16="http://schemas.microsoft.com/office/drawing/2014/main" id="{FB80501C-6F1E-8243-9CB2-C2A26208B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28F34A-CD4A-F742-B0E3-EC66156AD42C}"/>
              </a:ext>
            </a:extLst>
          </p:cNvPr>
          <p:cNvSpPr txBox="1">
            <a:spLocks/>
          </p:cNvSpPr>
          <p:nvPr userDrawn="1"/>
        </p:nvSpPr>
        <p:spPr>
          <a:xfrm>
            <a:off x="457200" y="199310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0683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339752" y="6525344"/>
            <a:ext cx="4464496" cy="223792"/>
          </a:xfrm>
        </p:spPr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36497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364972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606"/>
            <a:ext cx="4040188" cy="4526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606"/>
            <a:ext cx="4041775" cy="45267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223792"/>
          </a:xfrm>
        </p:spPr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58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8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6" y="34323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43234"/>
            <a:ext cx="5111750" cy="61101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915" y="1577292"/>
            <a:ext cx="3008313" cy="48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3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457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1315"/>
            <a:ext cx="5486400" cy="5740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3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760" y="1124744"/>
            <a:ext cx="8229600" cy="5400600"/>
          </a:xfrm>
        </p:spPr>
        <p:txBody>
          <a:bodyPr vert="eaVert"/>
          <a:lstStyle>
            <a:lvl1pPr marL="342900" indent="-342900">
              <a:buFont typeface="Wingdings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6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mo2016_powerpoint_standard_2.jpg">
            <a:extLst>
              <a:ext uri="{FF2B5EF4-FFF2-40B4-BE49-F238E27FC236}">
                <a16:creationId xmlns:a16="http://schemas.microsoft.com/office/drawing/2014/main" id="{D6B2665A-D88F-DD49-9433-7A4F8BD78EC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0"/>
            <a:ext cx="649224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03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28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2267744" y="6525344"/>
            <a:ext cx="4608512" cy="223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Workshop on EC CEOS Priority on GHG Monitoring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6629400" y="6525344"/>
            <a:ext cx="2057400" cy="223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E809-4BE0-FF45-8A54-F386BF18E701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057400" cy="223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noProof="0"/>
              <a:t>18 June 2018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7045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66" r:id="rId12"/>
    <p:sldLayoutId id="2147483678" r:id="rId13"/>
    <p:sldLayoutId id="2147483692" r:id="rId14"/>
    <p:sldLayoutId id="2147483694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eos.org/document_management/Working_Groups/WGClimate/WGClimate_Strategy-Towards-An-%20Architecture-For-Climate-Monitoring-From-Space_201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2232248"/>
          </a:xfrm>
        </p:spPr>
        <p:txBody>
          <a:bodyPr>
            <a:noAutofit/>
          </a:bodyPr>
          <a:lstStyle/>
          <a:p>
            <a:r>
              <a:rPr lang="en-GB" sz="2400" b="1" noProof="0" dirty="0"/>
              <a:t>Werner Balogh</a:t>
            </a:r>
          </a:p>
          <a:p>
            <a:r>
              <a:rPr lang="en-GB" sz="2400" b="1" noProof="0" dirty="0"/>
              <a:t>WMO Space Programme Office</a:t>
            </a:r>
          </a:p>
          <a:p>
            <a:endParaRPr lang="en-GB" sz="1800" b="1" noProof="0" dirty="0"/>
          </a:p>
          <a:p>
            <a:pPr>
              <a:spcBef>
                <a:spcPts val="0"/>
              </a:spcBef>
            </a:pPr>
            <a:r>
              <a:rPr lang="en-GB" sz="1800" b="1" dirty="0"/>
              <a:t>Workshop on EC CEOS Priority on GHG Monitoring</a:t>
            </a:r>
            <a:br>
              <a:rPr lang="en-GB" sz="1800" b="1" dirty="0"/>
            </a:br>
            <a:r>
              <a:rPr lang="en-GB" sz="1800" b="1" dirty="0"/>
              <a:t>EC Joint Research Centre, </a:t>
            </a:r>
            <a:r>
              <a:rPr lang="en-GB" sz="1800" b="1" dirty="0" err="1"/>
              <a:t>Ispra</a:t>
            </a:r>
            <a:r>
              <a:rPr lang="en-GB" sz="1800" b="1" dirty="0"/>
              <a:t>, Italy</a:t>
            </a:r>
            <a:br>
              <a:rPr lang="en-GB" sz="1800" b="1" noProof="0" dirty="0"/>
            </a:br>
            <a:r>
              <a:rPr lang="en-GB" sz="1800" b="1" dirty="0"/>
              <a:t>18 June 2018</a:t>
            </a:r>
            <a:endParaRPr lang="en-GB" sz="1800" b="1" noProof="0" dirty="0"/>
          </a:p>
          <a:p>
            <a:endParaRPr lang="en-GB" sz="2000" b="1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8" cy="18264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3300" noProof="0" dirty="0"/>
              <a:t>WMO Integrated Global Observing System </a:t>
            </a:r>
            <a:r>
              <a:rPr lang="en-GB" sz="3300" dirty="0"/>
              <a:t>AND The </a:t>
            </a:r>
            <a:r>
              <a:rPr lang="en-GB" sz="3300" noProof="0" dirty="0"/>
              <a:t>physical architecture for climate monitoring from Space</a:t>
            </a:r>
          </a:p>
        </p:txBody>
      </p:sp>
    </p:spTree>
    <p:extLst>
      <p:ext uri="{BB962C8B-B14F-4D97-AF65-F5344CB8AC3E}">
        <p14:creationId xmlns:p14="http://schemas.microsoft.com/office/powerpoint/2010/main" val="90812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72D5EE-E45B-F545-84C3-A75559A43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Integrated network design across national borders.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Integrated across disciplines through multi-purpose networks for multiple application areas.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Integrated across organizational boundaries.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Integrated across technological boundaries.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Integrated across different levels of performance:</a:t>
            </a:r>
          </a:p>
          <a:p>
            <a:pPr marL="914400" lvl="1" indent="-514350"/>
            <a:r>
              <a:rPr lang="en-GB" dirty="0"/>
              <a:t>Crowd-sourced data (unknown data quality)</a:t>
            </a:r>
          </a:p>
          <a:p>
            <a:pPr marL="914400" lvl="1" indent="-514350"/>
            <a:r>
              <a:rPr lang="en-GB" dirty="0"/>
              <a:t>Standard networks (operational data quality)</a:t>
            </a:r>
          </a:p>
          <a:p>
            <a:pPr marL="914400" lvl="1" indent="-514350"/>
            <a:r>
              <a:rPr lang="en-GB" dirty="0"/>
              <a:t>Reference networks (high quality data)</a:t>
            </a:r>
          </a:p>
          <a:p>
            <a:pPr marL="914400" lvl="1" indent="-514350"/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A88BB1-ABC9-5542-BF95-79ED9DE1D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WIGOS Integration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3C6595-4B7A-314D-8D68-4F2A0DB9F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A8947-141E-BD4B-9F6D-141247124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41BB50-D99D-2742-8E91-04D71AE3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7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E64A83B-657D-904D-B58C-383CFE1F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Rolling Review of Requirements (RRR)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218ECF-0179-5040-B68E-B5A905BB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97056A-4811-E648-B4F1-F6D02258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66692-B868-9441-A581-9334D516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6098F8-6544-744D-B26A-9B4A7303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284" y="1196752"/>
            <a:ext cx="6503431" cy="50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ABEEA36-856C-8247-A3C4-6A9B467C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03382"/>
          </a:xfrm>
        </p:spPr>
        <p:txBody>
          <a:bodyPr>
            <a:noAutofit/>
          </a:bodyPr>
          <a:lstStyle/>
          <a:p>
            <a:r>
              <a:rPr lang="en-GB" sz="2800" dirty="0"/>
              <a:t>Observing System Capability Analysis and Review Tool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421FD-1B44-E043-9EB0-2DD59D13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65329F-1974-5044-BDBD-F0117BB6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D96862-6BC9-C34C-9A9C-BF512370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12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D63149-4F56-9745-886A-50597F3C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8" y="992022"/>
            <a:ext cx="7271243" cy="53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6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A8E6B3E-279B-B64E-A5A0-E011C697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284" y="1196752"/>
            <a:ext cx="6503431" cy="50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E64A83B-657D-904D-B58C-383CFE1F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OSCAR and RRR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218ECF-0179-5040-B68E-B5A905BB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97056A-4811-E648-B4F1-F6D02258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E66692-B868-9441-A581-9334D516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13</a:t>
            </a:fld>
            <a:endParaRPr lang="en-GB"/>
          </a:p>
        </p:txBody>
      </p:sp>
      <p:sp>
        <p:nvSpPr>
          <p:cNvPr id="10" name="Right Arrow Callout 8">
            <a:extLst>
              <a:ext uri="{FF2B5EF4-FFF2-40B4-BE49-F238E27FC236}">
                <a16:creationId xmlns:a16="http://schemas.microsoft.com/office/drawing/2014/main" id="{29363CD3-2F9B-8844-8187-7D3C5599AF3B}"/>
              </a:ext>
            </a:extLst>
          </p:cNvPr>
          <p:cNvSpPr/>
          <p:nvPr/>
        </p:nvSpPr>
        <p:spPr>
          <a:xfrm>
            <a:off x="4139952" y="1196752"/>
            <a:ext cx="2286000" cy="6343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015"/>
            </a:avLst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OSCAR/</a:t>
            </a:r>
            <a:r>
              <a:rPr lang="fr-CH" sz="2000" b="1" dirty="0" err="1">
                <a:solidFill>
                  <a:schemeClr val="tx1"/>
                </a:solidFill>
              </a:rPr>
              <a:t>Space</a:t>
            </a:r>
            <a:endParaRPr lang="fr-CH" sz="2000" b="1" dirty="0">
              <a:solidFill>
                <a:schemeClr val="tx1"/>
              </a:solidFill>
            </a:endParaRPr>
          </a:p>
          <a:p>
            <a:pPr algn="ctr"/>
            <a:r>
              <a:rPr lang="fr-CH" sz="2000" b="1" dirty="0">
                <a:solidFill>
                  <a:schemeClr val="tx1"/>
                </a:solidFill>
              </a:rPr>
              <a:t>OSCAR/Surface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ight Arrow Callout 3">
            <a:extLst>
              <a:ext uri="{FF2B5EF4-FFF2-40B4-BE49-F238E27FC236}">
                <a16:creationId xmlns:a16="http://schemas.microsoft.com/office/drawing/2014/main" id="{9CBDA107-B2E7-954E-ADED-62B8102DF07F}"/>
              </a:ext>
            </a:extLst>
          </p:cNvPr>
          <p:cNvSpPr/>
          <p:nvPr/>
        </p:nvSpPr>
        <p:spPr>
          <a:xfrm>
            <a:off x="349250" y="1557602"/>
            <a:ext cx="2273300" cy="63431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353"/>
            </a:avLst>
          </a:prstGeom>
          <a:solidFill>
            <a:schemeClr val="bg1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b="1" dirty="0">
                <a:solidFill>
                  <a:schemeClr val="tx1"/>
                </a:solidFill>
              </a:rPr>
              <a:t>OSCAR/</a:t>
            </a:r>
          </a:p>
          <a:p>
            <a:pPr algn="ctr"/>
            <a:r>
              <a:rPr lang="fr-CH" sz="2000" b="1" dirty="0" err="1">
                <a:solidFill>
                  <a:schemeClr val="tx1"/>
                </a:solidFill>
              </a:rPr>
              <a:t>Requirements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966D927-C94F-CF42-AF7E-38A07B482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6837" y="1094404"/>
            <a:ext cx="3764788" cy="532765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A8B6478-9662-784C-BAF2-348E4065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WIGOS Reference Documents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D9AAAE-B033-F147-8638-3EF72652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FB442-034F-BD4D-B149-1C9A6542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E98663-42EE-1D4A-9B84-96543B3B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14</a:t>
            </a:fld>
            <a:endParaRPr lang="en-GB"/>
          </a:p>
        </p:txBody>
      </p:sp>
      <p:pic>
        <p:nvPicPr>
          <p:cNvPr id="10" name="Picture 2" descr="\\INTERNAL.WMO.INT\UserData\Redirected\izahumensky\Desktop\Screen\49.png">
            <a:extLst>
              <a:ext uri="{FF2B5EF4-FFF2-40B4-BE49-F238E27FC236}">
                <a16:creationId xmlns:a16="http://schemas.microsoft.com/office/drawing/2014/main" id="{8DA88422-9E51-FA4A-BE99-CF32FAF6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618" y="1094404"/>
            <a:ext cx="3739963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6BF47DD-2DB8-0541-A4F2-77D3D62D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WIGOS Reference Documents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465D90-4601-6D40-B605-0392046D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1A879-84C4-0745-94A5-00B79A30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899E3-34B3-0D45-883E-E3D4D43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15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85F14A-A639-AD43-8997-AC80F81E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6" y="956581"/>
            <a:ext cx="3764788" cy="53276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6C4E3A4-4AB5-8341-A85A-894189028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002" y="956581"/>
            <a:ext cx="3764789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4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86252D3-22B9-F647-AE87-A10ECD705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Serves as a reference for WMO Members and other observing system operators, providing context and expected boundary conditions relevant for observing system developments.</a:t>
            </a:r>
          </a:p>
          <a:p>
            <a:r>
              <a:rPr lang="en-GB" dirty="0"/>
              <a:t>Informs the long-term planning of satellite agencies about expected evolution of user requirements.</a:t>
            </a:r>
          </a:p>
          <a:p>
            <a:r>
              <a:rPr lang="en-GB" dirty="0"/>
              <a:t>Informs planning efforts of users of observations regarding systems development and required computing and communication capabilities.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269A46-EC08-194D-97A8-A1A70DD7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WIGOS Vision 2040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116BC5-D492-B04C-BBA6-4DA0D220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95FB25-A097-7B43-A188-06DED3B6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AC5A97-774B-2B4D-88A7-2B90EEA8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54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6CD0BA-5A91-244F-83F9-F501C701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5328593"/>
          </a:xfrm>
        </p:spPr>
        <p:txBody>
          <a:bodyPr>
            <a:normAutofit/>
          </a:bodyPr>
          <a:lstStyle/>
          <a:p>
            <a:r>
              <a:rPr lang="en-GB" dirty="0"/>
              <a:t>Chapter I: Context, purpose and scope</a:t>
            </a:r>
          </a:p>
          <a:p>
            <a:r>
              <a:rPr lang="en-GB" dirty="0"/>
              <a:t>Chapter II: Space-based WIGOS components</a:t>
            </a:r>
          </a:p>
          <a:p>
            <a:r>
              <a:rPr lang="en-GB" dirty="0"/>
              <a:t>Chapter III: Surface-based WIGOS components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228C54-9C65-B143-87A6-5A81D6A5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WIGOS Vision 2040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98F40-D7A1-2042-864B-B31C9A71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2D09C2-314C-D544-BC2F-FAD03253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9F3090-D77A-A843-B5F9-1F586797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17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7520A8-4A4E-0C4F-8D39-68082508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79" y="1037257"/>
            <a:ext cx="3816338" cy="54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0191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CBB52F2-70CB-CA4B-8187-EF69B243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Tier 1: </a:t>
            </a:r>
            <a:r>
              <a:rPr lang="en-GB" dirty="0"/>
              <a:t>Backbone system with specified orbital configuration and measurement approaches.</a:t>
            </a:r>
          </a:p>
          <a:p>
            <a:pPr lvl="1"/>
            <a:r>
              <a:rPr lang="en-GB" dirty="0"/>
              <a:t>Basis for WMO Member commitments, responding to the critical data needs; similar to the current CGMS baseline with addition of newly mature capabilities.</a:t>
            </a:r>
          </a:p>
          <a:p>
            <a:r>
              <a:rPr lang="en-GB" b="1" dirty="0"/>
              <a:t>Tier 2: </a:t>
            </a:r>
            <a:r>
              <a:rPr lang="en-GB" dirty="0"/>
              <a:t>Backbone system with open orbit configuration and flexibility to optimize the implementation.</a:t>
            </a:r>
          </a:p>
          <a:p>
            <a:pPr lvl="1"/>
            <a:r>
              <a:rPr lang="en-GB" dirty="0"/>
              <a:t>Basis for open contributions of WMO Members, responding to target data goals.</a:t>
            </a:r>
          </a:p>
          <a:p>
            <a:r>
              <a:rPr lang="en-GB" b="1" dirty="0"/>
              <a:t>Tier 3: </a:t>
            </a:r>
            <a:r>
              <a:rPr lang="en-GB" dirty="0"/>
              <a:t>Operational pathfinders, and technology and science demonstrators.</a:t>
            </a:r>
          </a:p>
          <a:p>
            <a:pPr lvl="1"/>
            <a:r>
              <a:rPr lang="en-GB" dirty="0"/>
              <a:t>Responding to R&amp;D needs.</a:t>
            </a:r>
          </a:p>
          <a:p>
            <a:r>
              <a:rPr lang="en-GB" b="1" dirty="0"/>
              <a:t>Tier 4:</a:t>
            </a:r>
            <a:r>
              <a:rPr lang="en-GB" dirty="0"/>
              <a:t> Additional capabilities.</a:t>
            </a:r>
          </a:p>
          <a:p>
            <a:pPr lvl="1"/>
            <a:r>
              <a:rPr lang="en-GB" dirty="0"/>
              <a:t>Contributed by WMO Members and third parties including governmental, academic or commercial initiatives.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04D609-81F4-C44E-A4EB-08361228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Space-based WIGOS Components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FCA442-1AC1-534E-9109-D6964EF4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DCFA97-7ABA-D947-B680-9205A385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5E6EB1-43BB-224E-8902-65D71608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98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3E4B635-FE5A-3746-A49B-84E48940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draft presented to the 46</a:t>
            </a:r>
            <a:r>
              <a:rPr lang="en-GB" baseline="30000" dirty="0"/>
              <a:t>th</a:t>
            </a:r>
            <a:r>
              <a:rPr lang="en-GB" dirty="0"/>
              <a:t> session of the Coordination Group for Meteorological Satellites (CGMS-46).</a:t>
            </a:r>
          </a:p>
          <a:p>
            <a:r>
              <a:rPr lang="en-GB" dirty="0"/>
              <a:t>Coordinated with CGMS baseline:</a:t>
            </a:r>
          </a:p>
          <a:p>
            <a:pPr lvl="1"/>
            <a:r>
              <a:rPr lang="en-GB" dirty="0"/>
              <a:t>WMO will conduct gap analysis (4-year cycle).</a:t>
            </a:r>
          </a:p>
          <a:p>
            <a:pPr lvl="1"/>
            <a:r>
              <a:rPr lang="en-GB" dirty="0"/>
              <a:t>CGMS will conduct risk assessment (annually).</a:t>
            </a:r>
          </a:p>
          <a:p>
            <a:r>
              <a:rPr lang="en-GB" dirty="0"/>
              <a:t>Briefing on status to WMO Executive Council this week and final round of consultations.</a:t>
            </a:r>
          </a:p>
          <a:p>
            <a:r>
              <a:rPr lang="en-GB" dirty="0"/>
              <a:t>Approval by 18</a:t>
            </a:r>
            <a:r>
              <a:rPr lang="en-GB" baseline="30000" dirty="0"/>
              <a:t>th</a:t>
            </a:r>
            <a:r>
              <a:rPr lang="en-GB" dirty="0"/>
              <a:t> session of the World Meteorological Congress in 2019.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698735-84A7-1845-9164-C0B0EB39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WIGOS Vision 2040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DCFB6E-B63B-4C4A-810D-1805E84B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DCCACE-AE66-8C4C-83FE-9EC27DAC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DF092E-CBE4-CD4D-A2FC-B30949E6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8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332CFC-C55E-7B44-8381-89F16925C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WMO Integrated Global Observing System</a:t>
            </a:r>
          </a:p>
          <a:p>
            <a:pPr lvl="1"/>
            <a:r>
              <a:rPr lang="en-GB" dirty="0"/>
              <a:t>What is WIGOS</a:t>
            </a:r>
          </a:p>
          <a:p>
            <a:pPr lvl="1"/>
            <a:r>
              <a:rPr lang="en-GB" dirty="0"/>
              <a:t>Observing Components</a:t>
            </a:r>
          </a:p>
          <a:p>
            <a:pPr lvl="1"/>
            <a:r>
              <a:rPr lang="en-GB" dirty="0"/>
              <a:t>Need for WIGOS , Design Principles and Integration</a:t>
            </a:r>
          </a:p>
          <a:p>
            <a:pPr lvl="1"/>
            <a:r>
              <a:rPr lang="en-GB" dirty="0"/>
              <a:t>Implementation</a:t>
            </a:r>
          </a:p>
          <a:p>
            <a:pPr lvl="1"/>
            <a:r>
              <a:rPr lang="en-GB" dirty="0"/>
              <a:t>Rolling Review of Requirements</a:t>
            </a:r>
          </a:p>
          <a:p>
            <a:pPr lvl="1"/>
            <a:r>
              <a:rPr lang="en-GB" dirty="0"/>
              <a:t>WIGOS Vision 2040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Physical Architecture for Climate Monitoring from Space</a:t>
            </a:r>
          </a:p>
          <a:p>
            <a:pPr lvl="1"/>
            <a:r>
              <a:rPr lang="en-GB" dirty="0"/>
              <a:t>Background</a:t>
            </a:r>
          </a:p>
          <a:p>
            <a:pPr lvl="1"/>
            <a:r>
              <a:rPr lang="en-GB" dirty="0"/>
              <a:t>Logical and Physical View</a:t>
            </a:r>
          </a:p>
          <a:p>
            <a:pPr lvl="1"/>
            <a:r>
              <a:rPr lang="en-GB" dirty="0"/>
              <a:t>Present Status</a:t>
            </a:r>
          </a:p>
          <a:p>
            <a:pPr lvl="1"/>
            <a:r>
              <a:rPr lang="en-GB" dirty="0"/>
              <a:t>Way Forward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999530-1E9A-4C48-A582-024DFF8C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BF6B83-CF59-8540-95C2-1D3BB8B1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B2667C-C8F7-C441-982D-61639777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E98F2E-971A-5941-860A-25BEC3D9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25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EDBBAB-939C-FE44-8B23-30DEBA5B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FE3FD8-3D03-2C45-A63B-F3CB6039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E2F3C7-91DD-E54F-AD74-80FD3761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20</a:t>
            </a:fld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9E4954-CC14-9545-9538-EB69A7D39078}"/>
              </a:ext>
            </a:extLst>
          </p:cNvPr>
          <p:cNvSpPr txBox="1"/>
          <p:nvPr/>
        </p:nvSpPr>
        <p:spPr>
          <a:xfrm>
            <a:off x="0" y="236717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</a:rPr>
              <a:t>Part 2:</a:t>
            </a:r>
          </a:p>
          <a:p>
            <a:pPr algn="ctr"/>
            <a:r>
              <a:rPr lang="en-GB" sz="4400" b="1" dirty="0">
                <a:solidFill>
                  <a:schemeClr val="accent1"/>
                </a:solidFill>
                <a:latin typeface="+mj-lt"/>
              </a:rPr>
              <a:t>Physical Architecture for</a:t>
            </a:r>
          </a:p>
          <a:p>
            <a:pPr algn="ctr"/>
            <a:r>
              <a:rPr lang="en-GB" sz="4400" b="1" dirty="0">
                <a:solidFill>
                  <a:schemeClr val="accent1"/>
                </a:solidFill>
                <a:latin typeface="+mj-lt"/>
              </a:rPr>
              <a:t>Climate Monitoring from Space</a:t>
            </a:r>
          </a:p>
        </p:txBody>
      </p:sp>
    </p:spTree>
    <p:extLst>
      <p:ext uri="{BB962C8B-B14F-4D97-AF65-F5344CB8AC3E}">
        <p14:creationId xmlns:p14="http://schemas.microsoft.com/office/powerpoint/2010/main" val="227758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2C1FAFA-7105-9443-AA15-DDF4C43C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WMO Resolution 19 (Cg-XVI) called for the Development of an Architecture for Climate Monitoring from Space (2011)</a:t>
            </a:r>
          </a:p>
          <a:p>
            <a:pPr lvl="1"/>
            <a:r>
              <a:rPr lang="en-GB" dirty="0"/>
              <a:t>As a “major initiative of the WMO Space Programme”, and</a:t>
            </a:r>
          </a:p>
          <a:p>
            <a:pPr lvl="1"/>
            <a:r>
              <a:rPr lang="en-GB" dirty="0"/>
              <a:t>“invites CEOS, CGMS, GCOS, GEO and WCRP to collaborate with the WMO Space Programme on the development of the Architecture”.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C7869A-72EE-2E42-B4E3-C960744D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18AD47-C015-6046-B579-3C72CE3B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FB5F0-C404-9141-A5CF-44B88B7F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6C5B1B-4586-C048-AC70-4D1707FE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612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40086B-E0DD-B44E-85E7-822C3F47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186808" cy="532859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Strategy Towards an Architecture for Climate Monitoring from Space (2013)</a:t>
            </a:r>
          </a:p>
          <a:p>
            <a:pPr lvl="1"/>
            <a:r>
              <a:rPr lang="en-GB" dirty="0"/>
              <a:t>Terminology</a:t>
            </a:r>
          </a:p>
          <a:p>
            <a:pPr lvl="1"/>
            <a:r>
              <a:rPr lang="en-GB" dirty="0"/>
              <a:t>Logical View</a:t>
            </a:r>
          </a:p>
          <a:p>
            <a:pPr lvl="1"/>
            <a:r>
              <a:rPr lang="en-GB" dirty="0"/>
              <a:t>Implementation Roadmap</a:t>
            </a:r>
          </a:p>
          <a:p>
            <a:r>
              <a:rPr lang="en-GB" sz="2000" dirty="0">
                <a:hlinkClick r:id="rId2"/>
              </a:rPr>
              <a:t>http://ceos.org/document_management/Working_Groups/WGClimate/WGClimate_Strategy-Towards-An-%20Architecture-For-Climate-Monitoring-From-Space_2013.pdf</a:t>
            </a:r>
            <a:r>
              <a:rPr lang="en-GB" sz="2000" dirty="0"/>
              <a:t>.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1CD954-5281-EC4C-9472-ED30B47EF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Monitoring Architecture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4E100A-2A2D-F942-8060-731BD18A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08BDC1-F507-D94E-8BC4-27FEB79A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2E3CC-E2CB-8C42-916C-1DF56B55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22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24671C-12C9-1649-A1A1-8BFD1412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30" y="1174212"/>
            <a:ext cx="3722666" cy="52791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682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86E625-43CA-0B43-8986-0D0D065A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Logical View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C53212-3D3D-2844-B26F-287A01D1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A970E-00CA-764F-A457-D1F7F477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B2266-4569-E74F-A72E-BFA38826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23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A1F36F-5FD4-0E4E-8F20-1A1A474D3176}"/>
              </a:ext>
            </a:extLst>
          </p:cNvPr>
          <p:cNvSpPr txBox="1"/>
          <p:nvPr/>
        </p:nvSpPr>
        <p:spPr>
          <a:xfrm>
            <a:off x="2192823" y="5230852"/>
            <a:ext cx="475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The Logical View is based on 4 Pillars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971680-E582-0C4B-B72E-BA9C0E327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8316416" cy="31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9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0D3080-4CC0-094F-9341-143CFE702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3"/>
          </a:xfrm>
        </p:spPr>
        <p:txBody>
          <a:bodyPr>
            <a:normAutofit/>
          </a:bodyPr>
          <a:lstStyle/>
          <a:p>
            <a:r>
              <a:rPr lang="en-GB" dirty="0"/>
              <a:t>Physical View of the Architecture for Climate Monitoring from Space to consist of: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/>
              <a:t>Existing/planned missions, datasets, and key user organizations, agencies, coordination mechanisms (“who does/plans/needs what”); 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/>
              <a:t>A commitment by agencies, mechanisms, and activities to fulfil the functions identified in the logical Architecture;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/>
              <a:t>Regular action by all stakeholders to the Architecture to address/fill gaps where these have been identified and validated.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A888B9-F7F8-064C-BD6C-BBC79828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View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0446F5-09DF-E449-9F9B-FA9997D1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24385-AF96-6640-AC91-EEB608C2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501E9-6915-0349-986D-A58F3583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4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5587D4-AC8E-BF44-A809-526E0A7A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WMO has proposed an Architecture for Climate Climate Monitoring based on a virtual constellation composed of virtual sub-constellations.</a:t>
            </a:r>
          </a:p>
          <a:p>
            <a:r>
              <a:rPr lang="en-US" dirty="0"/>
              <a:t>The sub-constellations are responsible for providing the observations to derive a single ECV or a group of ECVs.  </a:t>
            </a:r>
          </a:p>
          <a:p>
            <a:r>
              <a:rPr lang="en-US" dirty="0"/>
              <a:t>The virtual sub-constellations belong to either CEOS members or CGMS members or a combination of both. </a:t>
            </a:r>
          </a:p>
          <a:p>
            <a:r>
              <a:rPr lang="en-GB" dirty="0"/>
              <a:t>However, this concept did not find support from CEOS and CGMS members.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DEAD15-C067-2145-9D32-97A41C1F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Status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5C8D3-597F-9D4B-89DF-A934942F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75F2A7-DE2E-8B4F-B248-4FD2F1CF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424FE-67BA-1343-AF37-ED832373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83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B18090A-1984-EF43-8024-44D98C7F1DF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GB" dirty="0"/>
              <a:t>Many elements of the physical view for climate monitoring from space are in place today:</a:t>
            </a:r>
          </a:p>
          <a:p>
            <a:pPr lvl="1"/>
            <a:r>
              <a:rPr lang="en-GB" dirty="0"/>
              <a:t>GCOS (Requirements)</a:t>
            </a:r>
          </a:p>
          <a:p>
            <a:pPr lvl="1"/>
            <a:r>
              <a:rPr lang="en-GB" dirty="0"/>
              <a:t>CEOS/CGMS Working Group Climate</a:t>
            </a:r>
          </a:p>
          <a:p>
            <a:pPr lvl="1"/>
            <a:r>
              <a:rPr lang="en-GB" dirty="0"/>
              <a:t>ECV Directory</a:t>
            </a:r>
          </a:p>
          <a:p>
            <a:pPr lvl="1"/>
            <a:r>
              <a:rPr lang="en-GB" dirty="0"/>
              <a:t>WIGOS/CGMS Baseline</a:t>
            </a:r>
          </a:p>
          <a:p>
            <a:pPr lvl="1"/>
            <a:r>
              <a:rPr lang="en-GB" dirty="0"/>
              <a:t>Gap Analysis Process (WMO RRR)</a:t>
            </a:r>
          </a:p>
          <a:p>
            <a:pPr lvl="1"/>
            <a:r>
              <a:rPr lang="en-GB" dirty="0"/>
              <a:t>Risk Analysis Process</a:t>
            </a:r>
          </a:p>
          <a:p>
            <a:pPr>
              <a:spcAft>
                <a:spcPts val="600"/>
              </a:spcAft>
            </a:pPr>
            <a:r>
              <a:rPr lang="en-GB" dirty="0"/>
              <a:t>The physical view is not yet described.</a:t>
            </a:r>
          </a:p>
          <a:p>
            <a:r>
              <a:rPr lang="en-GB" b="1" dirty="0"/>
              <a:t>Defining and reaching consensus on the physical view will be important for efficient and effective climate monitoring from space.</a:t>
            </a:r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25370-6BBF-C64A-B04F-049A9B92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Status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698E51-43B2-0F4E-AD9B-3F68B9128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4C9CB2-3794-D248-9E7A-2F54EFFC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Workshop on EC CEOS Priority on GHG Monitoring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35B59-A7C0-7146-BEC5-5D2D5CA1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26</a:t>
            </a:fld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E013A9-5E13-0045-9A3E-B9A3178614C1}"/>
              </a:ext>
            </a:extLst>
          </p:cNvPr>
          <p:cNvSpPr/>
          <p:nvPr/>
        </p:nvSpPr>
        <p:spPr>
          <a:xfrm>
            <a:off x="440905" y="4797152"/>
            <a:ext cx="8435280" cy="136815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1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81F7818-B24D-B84A-A508-4847E7DD7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reach consensus on the physical view of the architecture for climate monitoring from space by describing its present status and by “Putting names to the logical view”.</a:t>
            </a:r>
          </a:p>
          <a:p>
            <a:r>
              <a:rPr lang="en-GB" dirty="0"/>
              <a:t>WMO proposes to gather a small Task Team composed of representatives of stakeholders in the architecture to describe the architecture.</a:t>
            </a:r>
          </a:p>
          <a:p>
            <a:r>
              <a:rPr lang="en-GB" dirty="0"/>
              <a:t>Document to be submitted to the 18</a:t>
            </a:r>
            <a:r>
              <a:rPr lang="en-GB" baseline="30000" dirty="0"/>
              <a:t>th</a:t>
            </a:r>
            <a:r>
              <a:rPr lang="en-GB" dirty="0"/>
              <a:t> World Meteorological Congress.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F898FA-DB7D-9F43-9AC9-AF4EAB35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9EF9F1-46E4-1845-A20C-2A846ED3C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27ACF-B322-D74F-A3B1-2EAF4417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5B28A3-C45D-EC4A-BBA9-B738A5F8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89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10B1ACD-AB0D-9541-866C-11363B4F14A2}"/>
              </a:ext>
            </a:extLst>
          </p:cNvPr>
          <p:cNvSpPr/>
          <p:nvPr/>
        </p:nvSpPr>
        <p:spPr>
          <a:xfrm>
            <a:off x="2286000" y="3645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https://</a:t>
            </a:r>
            <a:r>
              <a:rPr lang="en-US" sz="2400" b="1" dirty="0" err="1">
                <a:solidFill>
                  <a:schemeClr val="bg1"/>
                </a:solidFill>
              </a:rPr>
              <a:t>www.wmo.int</a:t>
            </a:r>
            <a:r>
              <a:rPr lang="en-US" sz="2400" b="1" dirty="0">
                <a:solidFill>
                  <a:schemeClr val="bg1"/>
                </a:solidFill>
              </a:rPr>
              <a:t>/pages/prog/www/</a:t>
            </a:r>
            <a:r>
              <a:rPr lang="en-US" sz="2400" b="1" dirty="0" err="1">
                <a:solidFill>
                  <a:schemeClr val="bg1"/>
                </a:solidFill>
              </a:rPr>
              <a:t>wigos</a:t>
            </a:r>
            <a:r>
              <a:rPr lang="en-US" sz="2400" b="1" dirty="0">
                <a:solidFill>
                  <a:schemeClr val="bg1"/>
                </a:solidFill>
              </a:rPr>
              <a:t>/</a:t>
            </a:r>
            <a:r>
              <a:rPr lang="en-US" sz="2400" b="1" dirty="0" err="1">
                <a:solidFill>
                  <a:schemeClr val="bg1"/>
                </a:solidFill>
              </a:rPr>
              <a:t>index_en.html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9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EDBBAB-939C-FE44-8B23-30DEBA5B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2FE3FD8-3D03-2C45-A63B-F3CB6039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E2F3C7-91DD-E54F-AD74-80FD3761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3</a:t>
            </a:fld>
            <a:endParaRPr lang="en-GB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9E4954-CC14-9545-9538-EB69A7D39078}"/>
              </a:ext>
            </a:extLst>
          </p:cNvPr>
          <p:cNvSpPr txBox="1"/>
          <p:nvPr/>
        </p:nvSpPr>
        <p:spPr>
          <a:xfrm>
            <a:off x="0" y="236717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accent1"/>
                </a:solidFill>
                <a:latin typeface="+mj-lt"/>
              </a:rPr>
              <a:t>Part 1:</a:t>
            </a:r>
          </a:p>
          <a:p>
            <a:pPr algn="ctr"/>
            <a:r>
              <a:rPr lang="en-GB" sz="4400" b="1" dirty="0">
                <a:solidFill>
                  <a:schemeClr val="accent1"/>
                </a:solidFill>
                <a:latin typeface="+mj-lt"/>
              </a:rPr>
              <a:t>WMO Integrated Global Observing System (WIGOS)</a:t>
            </a:r>
          </a:p>
        </p:txBody>
      </p:sp>
    </p:spTree>
    <p:extLst>
      <p:ext uri="{BB962C8B-B14F-4D97-AF65-F5344CB8AC3E}">
        <p14:creationId xmlns:p14="http://schemas.microsoft.com/office/powerpoint/2010/main" val="46909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04B4A11-A087-2F42-B6C2-6AA03200D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992022"/>
            <a:ext cx="3695700" cy="26924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4AF7C72-1FA6-9346-B6EF-455CC76F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WMO Integrated Global Observing System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FCBCB-B5EE-D24E-ABF3-629A5B8CE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5C3BEA-3CB9-D240-868E-31FC7D72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82F65F-741F-EC4E-9119-5F5317D6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4</a:t>
            </a:fld>
            <a:endParaRPr lang="en-GB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06A86E3-EE78-1D44-ADD2-4D44B61980B6}"/>
              </a:ext>
            </a:extLst>
          </p:cNvPr>
          <p:cNvSpPr txBox="1">
            <a:spLocks/>
          </p:cNvSpPr>
          <p:nvPr/>
        </p:nvSpPr>
        <p:spPr>
          <a:xfrm>
            <a:off x="457200" y="1124744"/>
            <a:ext cx="4402832" cy="53285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World Weather Watch (WWW), established in 1963.</a:t>
            </a:r>
          </a:p>
          <a:p>
            <a:r>
              <a:rPr lang="en-GB" dirty="0"/>
              <a:t>Need to upgrade observation system in response to societal changes, addressing weather, water, climate and environmental issues:</a:t>
            </a:r>
          </a:p>
          <a:p>
            <a:pPr lvl="1"/>
            <a:r>
              <a:rPr lang="en-GB" dirty="0"/>
              <a:t>WMO Integrated Global Observing System (WIGOS)</a:t>
            </a:r>
          </a:p>
          <a:p>
            <a:pPr lvl="1"/>
            <a:r>
              <a:rPr lang="en-GB" dirty="0"/>
              <a:t>WMO Information System (WIS)</a:t>
            </a:r>
          </a:p>
          <a:p>
            <a:r>
              <a:rPr lang="en-GB" dirty="0"/>
              <a:t>A common regulatory and management framework.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765611-F7A1-B645-94EA-65D0C0348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775964"/>
            <a:ext cx="3695700" cy="24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5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296ECBD-8B8D-5A4B-808D-4FA2F934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WMO Integrated Global Observing System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4ABC57-22DC-5640-B9BF-D255F65E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5A0D6C-432A-F44C-B78F-1F43250E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2DEF2-72B8-D842-A479-4CBE98BE7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5</a:t>
            </a:fld>
            <a:endParaRPr lang="en-GB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19B126-611A-814C-BD8D-71DE388B4928}"/>
              </a:ext>
            </a:extLst>
          </p:cNvPr>
          <p:cNvGrpSpPr/>
          <p:nvPr/>
        </p:nvGrpSpPr>
        <p:grpSpPr>
          <a:xfrm>
            <a:off x="318180" y="1274245"/>
            <a:ext cx="8507640" cy="4968875"/>
            <a:chOff x="395288" y="1052513"/>
            <a:chExt cx="8507640" cy="4968875"/>
          </a:xfrm>
        </p:grpSpPr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7465C507-D2AE-AE44-8CCE-B11FC83F8633}"/>
                </a:ext>
              </a:extLst>
            </p:cNvPr>
            <p:cNvSpPr/>
            <p:nvPr/>
          </p:nvSpPr>
          <p:spPr>
            <a:xfrm>
              <a:off x="395288" y="1052513"/>
              <a:ext cx="2160587" cy="49688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800" b="0" dirty="0"/>
                <a:t>World Weather Watch</a:t>
              </a:r>
            </a:p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800" b="0" dirty="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3BB307DD-B97E-6446-8F53-14B2D8343777}"/>
                </a:ext>
              </a:extLst>
            </p:cNvPr>
            <p:cNvSpPr/>
            <p:nvPr/>
          </p:nvSpPr>
          <p:spPr>
            <a:xfrm>
              <a:off x="755650" y="2546350"/>
              <a:ext cx="1439863" cy="8429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GOS</a:t>
              </a: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EC65B02-05C5-AB43-AE6F-6FFF360404D4}"/>
                </a:ext>
              </a:extLst>
            </p:cNvPr>
            <p:cNvSpPr/>
            <p:nvPr/>
          </p:nvSpPr>
          <p:spPr>
            <a:xfrm>
              <a:off x="755650" y="3814763"/>
              <a:ext cx="1439863" cy="7667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GDPFS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4A2E7346-E554-194E-BF36-846D401E5205}"/>
                </a:ext>
              </a:extLst>
            </p:cNvPr>
            <p:cNvSpPr/>
            <p:nvPr/>
          </p:nvSpPr>
          <p:spPr>
            <a:xfrm>
              <a:off x="755650" y="5006975"/>
              <a:ext cx="1439863" cy="7667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GTS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EB133A62-F473-D949-8A88-CD8EC91056E7}"/>
                </a:ext>
              </a:extLst>
            </p:cNvPr>
            <p:cNvSpPr/>
            <p:nvPr/>
          </p:nvSpPr>
          <p:spPr>
            <a:xfrm>
              <a:off x="3560763" y="1901825"/>
              <a:ext cx="2298700" cy="21574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prstDash val="dash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3600" dirty="0"/>
                <a:t>WIGOS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1D34AFB9-A1A6-C44F-8F32-26EDB0603D89}"/>
                </a:ext>
              </a:extLst>
            </p:cNvPr>
            <p:cNvSpPr/>
            <p:nvPr/>
          </p:nvSpPr>
          <p:spPr>
            <a:xfrm>
              <a:off x="7380288" y="1955800"/>
              <a:ext cx="1439862" cy="393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GCW</a:t>
              </a:r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8E1ACA63-4FC7-5942-9723-B039837F8F45}"/>
                </a:ext>
              </a:extLst>
            </p:cNvPr>
            <p:cNvSpPr/>
            <p:nvPr/>
          </p:nvSpPr>
          <p:spPr>
            <a:xfrm>
              <a:off x="7380288" y="1547813"/>
              <a:ext cx="1439862" cy="3667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GAW</a:t>
              </a: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A9FB9083-3C5A-D844-BD68-35DD4270B195}"/>
                </a:ext>
              </a:extLst>
            </p:cNvPr>
            <p:cNvSpPr/>
            <p:nvPr/>
          </p:nvSpPr>
          <p:spPr>
            <a:xfrm>
              <a:off x="7380288" y="2389188"/>
              <a:ext cx="1439862" cy="360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Hydro OS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870C5BB0-E784-9646-A9E1-348AC4E025BD}"/>
                </a:ext>
              </a:extLst>
            </p:cNvPr>
            <p:cNvSpPr/>
            <p:nvPr/>
          </p:nvSpPr>
          <p:spPr>
            <a:xfrm>
              <a:off x="3514520" y="4827673"/>
              <a:ext cx="5388408" cy="1079500"/>
            </a:xfrm>
            <a:prstGeom prst="rect">
              <a:avLst/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prstDash val="soli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3200" dirty="0"/>
                <a:t>WMO Information System -WIS</a:t>
              </a:r>
            </a:p>
          </p:txBody>
        </p:sp>
        <p:sp>
          <p:nvSpPr>
            <p:cNvPr id="17" name="Trapezoid 18">
              <a:extLst>
                <a:ext uri="{FF2B5EF4-FFF2-40B4-BE49-F238E27FC236}">
                  <a16:creationId xmlns:a16="http://schemas.microsoft.com/office/drawing/2014/main" id="{6D54AC86-FF22-2B42-85C0-20A1D346229C}"/>
                </a:ext>
              </a:extLst>
            </p:cNvPr>
            <p:cNvSpPr/>
            <p:nvPr/>
          </p:nvSpPr>
          <p:spPr>
            <a:xfrm rot="16200000">
              <a:off x="1807369" y="2274094"/>
              <a:ext cx="2112963" cy="1368425"/>
            </a:xfrm>
            <a:prstGeom prst="trapezoid">
              <a:avLst>
                <a:gd name="adj" fmla="val 46910"/>
              </a:avLst>
            </a:prstGeom>
            <a:blipFill dpi="0" rotWithShape="1">
              <a:blip r:embed="rId2">
                <a:extLst/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/>
            </a:p>
          </p:txBody>
        </p:sp>
        <p:sp>
          <p:nvSpPr>
            <p:cNvPr id="18" name="Trapezoid 19">
              <a:extLst>
                <a:ext uri="{FF2B5EF4-FFF2-40B4-BE49-F238E27FC236}">
                  <a16:creationId xmlns:a16="http://schemas.microsoft.com/office/drawing/2014/main" id="{A62758B0-EFAF-E14D-B130-2767B0F415A1}"/>
                </a:ext>
              </a:extLst>
            </p:cNvPr>
            <p:cNvSpPr/>
            <p:nvPr/>
          </p:nvSpPr>
          <p:spPr>
            <a:xfrm rot="16200000">
              <a:off x="5198270" y="2199481"/>
              <a:ext cx="2843212" cy="1520825"/>
            </a:xfrm>
            <a:prstGeom prst="trapezoid">
              <a:avLst>
                <a:gd name="adj" fmla="val 23746"/>
              </a:avLst>
            </a:prstGeom>
            <a:blipFill dpi="0" rotWithShape="1">
              <a:blip r:embed="rId3" cstate="print">
                <a:extLst/>
              </a:blip>
              <a:srcRect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7B4685C7-1B03-DC47-BC46-A68B02DB9D88}"/>
                </a:ext>
              </a:extLst>
            </p:cNvPr>
            <p:cNvSpPr/>
            <p:nvPr/>
          </p:nvSpPr>
          <p:spPr>
            <a:xfrm>
              <a:off x="7380312" y="3206268"/>
              <a:ext cx="1440160" cy="360040"/>
            </a:xfrm>
            <a:prstGeom prst="rect">
              <a:avLst/>
            </a:prstGeom>
          </p:spPr>
          <p:style>
            <a:lnRef idx="0">
              <a:schemeClr val="accent1"/>
            </a:lnRef>
            <a:fillRef idx="1002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GCOS</a:t>
              </a: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6E088500-ED92-434C-9146-5845F9019625}"/>
                </a:ext>
              </a:extLst>
            </p:cNvPr>
            <p:cNvSpPr/>
            <p:nvPr/>
          </p:nvSpPr>
          <p:spPr>
            <a:xfrm>
              <a:off x="7380312" y="3622550"/>
              <a:ext cx="1440160" cy="360040"/>
            </a:xfrm>
            <a:prstGeom prst="rect">
              <a:avLst/>
            </a:prstGeom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sz="2400" b="0" dirty="0"/>
                <a:t>Partners</a:t>
              </a: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DFE910E7-9627-F349-893F-412DF4513399}"/>
                </a:ext>
              </a:extLst>
            </p:cNvPr>
            <p:cNvSpPr/>
            <p:nvPr/>
          </p:nvSpPr>
          <p:spPr>
            <a:xfrm>
              <a:off x="7380312" y="4029774"/>
              <a:ext cx="1440160" cy="360040"/>
            </a:xfrm>
            <a:prstGeom prst="rect">
              <a:avLst/>
            </a:prstGeom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r>
                <a:rPr lang="en-AU" b="0" dirty="0"/>
                <a:t>Co-sponsors</a:t>
              </a:r>
            </a:p>
          </p:txBody>
        </p:sp>
        <p:sp>
          <p:nvSpPr>
            <p:cNvPr id="22" name="Trapezoid 23">
              <a:extLst>
                <a:ext uri="{FF2B5EF4-FFF2-40B4-BE49-F238E27FC236}">
                  <a16:creationId xmlns:a16="http://schemas.microsoft.com/office/drawing/2014/main" id="{3AC15CD3-DB61-F942-84DB-6610F5A86DD9}"/>
                </a:ext>
              </a:extLst>
            </p:cNvPr>
            <p:cNvSpPr/>
            <p:nvPr/>
          </p:nvSpPr>
          <p:spPr>
            <a:xfrm rot="16200000">
              <a:off x="2285796" y="4679575"/>
              <a:ext cx="1047750" cy="1409700"/>
            </a:xfrm>
            <a:prstGeom prst="trapezoid">
              <a:avLst>
                <a:gd name="adj" fmla="val 13502"/>
              </a:avLst>
            </a:prstGeom>
            <a:blipFill dpi="0" rotWithShape="1">
              <a:blip r:embed="rId4" cstate="print">
                <a:extLst/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/>
            </a:p>
          </p:txBody>
        </p:sp>
        <p:sp>
          <p:nvSpPr>
            <p:cNvPr id="23" name="Up Arrow 24">
              <a:extLst>
                <a:ext uri="{FF2B5EF4-FFF2-40B4-BE49-F238E27FC236}">
                  <a16:creationId xmlns:a16="http://schemas.microsoft.com/office/drawing/2014/main" id="{45168F20-FDBA-EB4E-9478-1501F9A9C717}"/>
                </a:ext>
              </a:extLst>
            </p:cNvPr>
            <p:cNvSpPr/>
            <p:nvPr/>
          </p:nvSpPr>
          <p:spPr>
            <a:xfrm>
              <a:off x="4916213" y="4230602"/>
              <a:ext cx="449262" cy="52705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77CAE41E-9543-0F40-B87A-CE2252531793}"/>
                </a:ext>
              </a:extLst>
            </p:cNvPr>
            <p:cNvSpPr/>
            <p:nvPr/>
          </p:nvSpPr>
          <p:spPr>
            <a:xfrm>
              <a:off x="7380288" y="2805113"/>
              <a:ext cx="1439862" cy="360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 dirty="0"/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A6C22D5A-2722-CA40-8051-2F71CFC3561C}"/>
                </a:ext>
              </a:extLst>
            </p:cNvPr>
            <p:cNvSpPr/>
            <p:nvPr/>
          </p:nvSpPr>
          <p:spPr>
            <a:xfrm>
              <a:off x="3348038" y="2805113"/>
              <a:ext cx="452437" cy="36036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/>
            </a:p>
          </p:txBody>
        </p:sp>
        <p:sp>
          <p:nvSpPr>
            <p:cNvPr id="26" name="Right Arrow 27">
              <a:extLst>
                <a:ext uri="{FF2B5EF4-FFF2-40B4-BE49-F238E27FC236}">
                  <a16:creationId xmlns:a16="http://schemas.microsoft.com/office/drawing/2014/main" id="{747F04D6-6231-C440-81B8-F0D6B035419D}"/>
                </a:ext>
              </a:extLst>
            </p:cNvPr>
            <p:cNvSpPr/>
            <p:nvPr/>
          </p:nvSpPr>
          <p:spPr>
            <a:xfrm rot="10800000">
              <a:off x="5580063" y="2805113"/>
              <a:ext cx="452437" cy="36036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Font typeface="Wingdings" pitchFamily="2" charset="2"/>
                <a:buNone/>
                <a:defRPr/>
              </a:pPr>
              <a:endParaRPr lang="en-AU" sz="2400" b="0"/>
            </a:p>
          </p:txBody>
        </p:sp>
      </p:grpSp>
    </p:spTree>
    <p:extLst>
      <p:ext uri="{BB962C8B-B14F-4D97-AF65-F5344CB8AC3E}">
        <p14:creationId xmlns:p14="http://schemas.microsoft.com/office/powerpoint/2010/main" val="128281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887D1C1-EC53-B240-AF91-257D02E9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4690864" cy="532859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Global Observing System (WWW/GOS)</a:t>
            </a:r>
          </a:p>
          <a:p>
            <a:r>
              <a:rPr lang="en-GB" dirty="0"/>
              <a:t>Observing component of Global Atmospheric Watch (GAW)</a:t>
            </a:r>
          </a:p>
          <a:p>
            <a:r>
              <a:rPr lang="en-GB" dirty="0"/>
              <a:t>WMO Hydrological Observations (including WHYCOS) </a:t>
            </a:r>
          </a:p>
          <a:p>
            <a:r>
              <a:rPr lang="en-GB" dirty="0"/>
              <a:t>Observing component of Global Cryosphere Watch (GCW)</a:t>
            </a:r>
          </a:p>
          <a:p>
            <a:r>
              <a:rPr lang="en-GB" dirty="0"/>
              <a:t>Global Climate Observing System (GCOS)</a:t>
            </a:r>
          </a:p>
          <a:p>
            <a:r>
              <a:rPr lang="en-GB" dirty="0"/>
              <a:t>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D82CBD-D557-BF4A-B8F1-B9B1056A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Observing Components of WIGOS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791CDF-3DC7-2144-AD15-EA4887964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B298F3-82E5-204E-A25D-1950238F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55DCD9-4FAC-6340-8E48-1FF97041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6</a:t>
            </a:fld>
            <a:endParaRPr lang="en-GB"/>
          </a:p>
        </p:txBody>
      </p:sp>
      <p:pic>
        <p:nvPicPr>
          <p:cNvPr id="7" name="image4.jpeg" descr="atmos_observatories">
            <a:extLst>
              <a:ext uri="{FF2B5EF4-FFF2-40B4-BE49-F238E27FC236}">
                <a16:creationId xmlns:a16="http://schemas.microsoft.com/office/drawing/2014/main" id="{253CC3C0-0354-DC41-8756-6CF36A1C82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924" y="4231771"/>
            <a:ext cx="2517864" cy="1739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5.jpeg" descr="WaterSensor1">
            <a:extLst>
              <a:ext uri="{FF2B5EF4-FFF2-40B4-BE49-F238E27FC236}">
                <a16:creationId xmlns:a16="http://schemas.microsoft.com/office/drawing/2014/main" id="{6461D6E4-03A5-3F4B-B23E-36B72DFFDE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655" y="3209970"/>
            <a:ext cx="1924059" cy="1282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6.jpeg" descr="156">
            <a:extLst>
              <a:ext uri="{FF2B5EF4-FFF2-40B4-BE49-F238E27FC236}">
                <a16:creationId xmlns:a16="http://schemas.microsoft.com/office/drawing/2014/main" id="{9968F206-1539-9946-AC3E-4C7BDB8799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532" y="2158774"/>
            <a:ext cx="1960256" cy="1302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7.jpeg" descr="GOS-fullsize">
            <a:extLst>
              <a:ext uri="{FF2B5EF4-FFF2-40B4-BE49-F238E27FC236}">
                <a16:creationId xmlns:a16="http://schemas.microsoft.com/office/drawing/2014/main" id="{B63C3B15-5D1D-4E44-885F-70A2CB17B6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064029"/>
            <a:ext cx="1979788" cy="12536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04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1572E75-1FC9-7F47-B369-8B33BD0C1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Broader mandates of National Meteorological and Hydrological Services (NMHSs).</a:t>
            </a:r>
          </a:p>
          <a:p>
            <a:pPr lvl="1"/>
            <a:r>
              <a:rPr lang="en-GB" dirty="0"/>
              <a:t>Climate monitoring, climate change, mitigation </a:t>
            </a:r>
          </a:p>
          <a:p>
            <a:pPr lvl="1"/>
            <a:r>
              <a:rPr lang="en-GB" dirty="0"/>
              <a:t>Air quality, atmospheric composition from urban to planetary scales</a:t>
            </a:r>
          </a:p>
          <a:p>
            <a:pPr lvl="1"/>
            <a:r>
              <a:rPr lang="en-GB" dirty="0"/>
              <a:t>Oceans</a:t>
            </a:r>
          </a:p>
          <a:p>
            <a:pPr lvl="1"/>
            <a:r>
              <a:rPr lang="en-GB" dirty="0"/>
              <a:t>Cryosphere</a:t>
            </a:r>
          </a:p>
          <a:p>
            <a:pPr lvl="1"/>
            <a:r>
              <a:rPr lang="en-GB" dirty="0"/>
              <a:t>Water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Technical and scientific advances.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Economic realities.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AF9AE9-3BA7-C346-8F04-6683B381E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WIGOS?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D4D8C-E54D-3446-9876-271C49D9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6A40E8-18D9-1341-A806-983FBB4A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C7844C-59C0-0D44-B72B-67F87681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8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C6F498-FC29-A54B-BD42-C1821437B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An Observing System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Designed to requirements.</a:t>
            </a:r>
          </a:p>
          <a:p>
            <a:pPr lvl="1"/>
            <a:r>
              <a:rPr lang="en-GB" dirty="0"/>
              <a:t>Rolling Requirements Review (RRR)</a:t>
            </a:r>
          </a:p>
          <a:p>
            <a:pPr lvl="1"/>
            <a:r>
              <a:rPr lang="en-GB" dirty="0"/>
              <a:t>Observing Systems Capability Analysis and Review Tool: OSCAR/Requirements, OSCAR/Space, OSCAR/Surface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Making use of synergies by considering all observational needs.</a:t>
            </a:r>
          </a:p>
          <a:p>
            <a:pPr lvl="1"/>
            <a:r>
              <a:rPr lang="en-GB" dirty="0"/>
              <a:t>Based on the WMO Application Areas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Integrating the space and surface-based observing system.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302274-792D-BB45-A89F-94CBEA15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WIGOS Design Principles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65373-4A65-DA46-BAED-92AFD8BB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B4CBB6-0B20-B240-9BBD-80A228AF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3CE4F-F10A-7341-930B-0EEFC140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82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5447A2-D42E-5542-B850-ACA0AEB9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WMO Application Areas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339B47-7FAE-F443-AAA6-52799BC2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18 June 2018</a:t>
            </a:r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FA37FF-95C7-AE48-9C9E-7360F689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Workshop on EC CEOS Priority on GHG Monitoring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0BBFFE-58C5-1744-9253-58E7B303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B47CA1E-EA5F-6949-B864-8F68CC314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33605"/>
              </p:ext>
            </p:extLst>
          </p:nvPr>
        </p:nvGraphicFramePr>
        <p:xfrm>
          <a:off x="755576" y="1124744"/>
          <a:ext cx="7776864" cy="5191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379209443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588019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r">
                        <a:buFont typeface="+mj-lt"/>
                        <a:buNone/>
                        <a:tabLst/>
                      </a:pPr>
                      <a:r>
                        <a:rPr lang="en-GB" dirty="0"/>
                        <a:t>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Global numerical weather prediction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4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GB" sz="1800" dirty="0"/>
                        <a:t>High-resolution numerical weather 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02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GB" sz="1800" dirty="0"/>
                        <a:t>Nowcasting and very short range forecasting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65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/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GB" sz="1800" dirty="0"/>
                        <a:t>Seasonal and inter-annual forecasting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11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/>
                        <a:t>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Aeronautical meteorology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9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/>
                        <a:t>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Forecasting atmospheric composition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42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en-GB" dirty="0"/>
                        <a:t>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Monitoring atmospheric composition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68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/>
                        <a:t>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Atmospheric composition for urban applications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82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Ocean applications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79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Agricultural meteorology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13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Hydrology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51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Climate monitoring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228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Climate applications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1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r">
                        <a:buFontTx/>
                        <a:buNone/>
                      </a:pPr>
                      <a:r>
                        <a:rPr lang="en-GB" dirty="0"/>
                        <a:t>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Space weather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74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8497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1609</Words>
  <Application>Microsoft Macintosh PowerPoint</Application>
  <PresentationFormat>Bildschirmpräsentation (4:3)</PresentationFormat>
  <Paragraphs>287</Paragraphs>
  <Slides>28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Custom Design</vt:lpstr>
      <vt:lpstr>WMO Integrated Global Observing System AND The physical architecture for climate monitoring from Space</vt:lpstr>
      <vt:lpstr>Contents</vt:lpstr>
      <vt:lpstr>PowerPoint-Präsentation</vt:lpstr>
      <vt:lpstr>WMO Integrated Global Observing System</vt:lpstr>
      <vt:lpstr>WMO Integrated Global Observing System</vt:lpstr>
      <vt:lpstr>Observing Components of WIGOS</vt:lpstr>
      <vt:lpstr>Why WIGOS?</vt:lpstr>
      <vt:lpstr>WIGOS Design Principles</vt:lpstr>
      <vt:lpstr>WMO Application Areas</vt:lpstr>
      <vt:lpstr>WIGOS Integration</vt:lpstr>
      <vt:lpstr>Rolling Review of Requirements (RRR)</vt:lpstr>
      <vt:lpstr>Observing System Capability Analysis and Review Tool</vt:lpstr>
      <vt:lpstr>OSCAR and RRR</vt:lpstr>
      <vt:lpstr>WIGOS Reference Documents</vt:lpstr>
      <vt:lpstr>WIGOS Reference Documents</vt:lpstr>
      <vt:lpstr>WIGOS Vision 2040</vt:lpstr>
      <vt:lpstr>WIGOS Vision 2040</vt:lpstr>
      <vt:lpstr>Space-based WIGOS Components</vt:lpstr>
      <vt:lpstr>WIGOS Vision 2040</vt:lpstr>
      <vt:lpstr>PowerPoint-Präsentation</vt:lpstr>
      <vt:lpstr>Background</vt:lpstr>
      <vt:lpstr>Climate Monitoring Architecture</vt:lpstr>
      <vt:lpstr>Logical View</vt:lpstr>
      <vt:lpstr>Physical View</vt:lpstr>
      <vt:lpstr>Present Status</vt:lpstr>
      <vt:lpstr>Present Status</vt:lpstr>
      <vt:lpstr>Way Forward</vt:lpstr>
      <vt:lpstr>PowerPoint-Präsentation</vt:lpstr>
    </vt:vector>
  </TitlesOfParts>
  <Company>WMO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Werner Balogh</dc:creator>
  <cp:lastModifiedBy>Werner Balogh</cp:lastModifiedBy>
  <cp:revision>1024</cp:revision>
  <cp:lastPrinted>2017-10-16T15:08:43Z</cp:lastPrinted>
  <dcterms:created xsi:type="dcterms:W3CDTF">2015-11-02T10:13:01Z</dcterms:created>
  <dcterms:modified xsi:type="dcterms:W3CDTF">2018-06-18T05:47:59Z</dcterms:modified>
</cp:coreProperties>
</file>