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7" r:id="rId4"/>
    <p:sldId id="266" r:id="rId5"/>
    <p:sldId id="265" r:id="rId6"/>
    <p:sldId id="271" r:id="rId7"/>
    <p:sldId id="272" r:id="rId8"/>
    <p:sldId id="259" r:id="rId9"/>
    <p:sldId id="261" r:id="rId10"/>
    <p:sldId id="268" r:id="rId11"/>
    <p:sldId id="269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2C7289"/>
    <a:srgbClr val="1AA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61" autoAdjust="0"/>
    <p:restoredTop sz="99577" autoAdjust="0"/>
  </p:normalViewPr>
  <p:slideViewPr>
    <p:cSldViewPr snapToGrid="0" snapToObjects="1">
      <p:cViewPr>
        <p:scale>
          <a:sx n="72" d="100"/>
          <a:sy n="72" d="100"/>
        </p:scale>
        <p:origin x="-66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EE18-A23C-3346-BCC0-A99623467D89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1040-8D12-8C4A-B6FD-DCFEFB03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41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EE18-A23C-3346-BCC0-A99623467D89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1040-8D12-8C4A-B6FD-DCFEFB03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10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EE18-A23C-3346-BCC0-A99623467D89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1040-8D12-8C4A-B6FD-DCFEFB03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43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EE18-A23C-3346-BCC0-A99623467D89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1040-8D12-8C4A-B6FD-DCFEFB03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85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EE18-A23C-3346-BCC0-A99623467D89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1040-8D12-8C4A-B6FD-DCFEFB03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EE18-A23C-3346-BCC0-A99623467D89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1040-8D12-8C4A-B6FD-DCFEFB03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09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EE18-A23C-3346-BCC0-A99623467D89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1040-8D12-8C4A-B6FD-DCFEFB03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91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EE18-A23C-3346-BCC0-A99623467D89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1040-8D12-8C4A-B6FD-DCFEFB03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EE18-A23C-3346-BCC0-A99623467D89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1040-8D12-8C4A-B6FD-DCFEFB03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8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EE18-A23C-3346-BCC0-A99623467D89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1040-8D12-8C4A-B6FD-DCFEFB03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57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EE18-A23C-3346-BCC0-A99623467D89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1040-8D12-8C4A-B6FD-DCFEFB03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11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3EE18-A23C-3346-BCC0-A99623467D89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91040-8D12-8C4A-B6FD-DCFEFB03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1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13.emf"/><Relationship Id="rId5" Type="http://schemas.openxmlformats.org/officeDocument/2006/relationships/image" Target="../media/image1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3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3568" y="764704"/>
            <a:ext cx="7776864" cy="5332543"/>
          </a:xfrm>
          <a:prstGeom prst="rect">
            <a:avLst/>
          </a:prstGeom>
          <a:solidFill>
            <a:srgbClr val="FFFFFF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03" y="270892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GEOGLOWS and EWVs</a:t>
            </a:r>
            <a:endParaRPr lang="en-US" sz="4800" b="1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3" y="411946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George J. Huffman / </a:t>
            </a:r>
            <a:r>
              <a:rPr lang="fr-CH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NASA Goddard Space Flight Center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517232"/>
            <a:ext cx="91254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2C7289"/>
                </a:solidFill>
              </a:rPr>
              <a:t>CEOS Water From Space workshop</a:t>
            </a:r>
            <a:r>
              <a:rPr lang="en-US" sz="1600" dirty="0" smtClean="0">
                <a:solidFill>
                  <a:srgbClr val="2C7289"/>
                </a:solidFill>
              </a:rPr>
              <a:t>, 13-15 November 2018</a:t>
            </a:r>
            <a:r>
              <a:rPr lang="en-US" sz="1600" dirty="0" smtClean="0">
                <a:solidFill>
                  <a:srgbClr val="2C7289"/>
                </a:solidFill>
              </a:rPr>
              <a:t>, </a:t>
            </a:r>
            <a:r>
              <a:rPr lang="en-US" sz="1600" dirty="0" smtClean="0">
                <a:solidFill>
                  <a:srgbClr val="2C7289"/>
                </a:solidFill>
              </a:rPr>
              <a:t>Delft, The Netherlands</a:t>
            </a:r>
            <a:endParaRPr lang="en-US" sz="1600" dirty="0">
              <a:solidFill>
                <a:srgbClr val="2C7289"/>
              </a:solidFill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0" r="10270" b="24394"/>
          <a:stretch/>
        </p:blipFill>
        <p:spPr>
          <a:xfrm>
            <a:off x="2507315" y="1223671"/>
            <a:ext cx="4224925" cy="1144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9208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4272" y="1883003"/>
            <a:ext cx="89988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b="1" dirty="0" smtClean="0"/>
              <a:t>As approved in </a:t>
            </a:r>
            <a:r>
              <a:rPr lang="en-US" b="1" dirty="0"/>
              <a:t>the update to the 2017-2019 GEO Work </a:t>
            </a:r>
            <a:r>
              <a:rPr lang="en-US" b="1" dirty="0" err="1" smtClean="0"/>
              <a:t>Programme</a:t>
            </a:r>
            <a:r>
              <a:rPr lang="en-US" b="1" dirty="0"/>
              <a:t>:</a:t>
            </a:r>
            <a:endParaRPr lang="en-US" b="1" dirty="0" smtClean="0"/>
          </a:p>
          <a:p>
            <a:pPr marL="228600" indent="-228600"/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•</a:t>
            </a:r>
            <a:r>
              <a:rPr lang="en-US" dirty="0">
                <a:solidFill>
                  <a:srgbClr val="2C7289"/>
                </a:solidFill>
                <a:latin typeface="Calibri" panose="020F0502020204030204" pitchFamily="34" charset="0"/>
              </a:rPr>
              <a:t>	</a:t>
            </a:r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coordinate identifying </a:t>
            </a:r>
            <a:r>
              <a:rPr lang="en-US" dirty="0">
                <a:solidFill>
                  <a:srgbClr val="2C7289"/>
                </a:solidFill>
                <a:latin typeface="Calibri" panose="020F0502020204030204" pitchFamily="34" charset="0"/>
              </a:rPr>
              <a:t>a priority list of initial </a:t>
            </a:r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EWVs</a:t>
            </a:r>
          </a:p>
          <a:p>
            <a:pPr marL="458788" indent="-228600"/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•	with </a:t>
            </a:r>
            <a:r>
              <a:rPr lang="en-US" dirty="0">
                <a:solidFill>
                  <a:srgbClr val="2C7289"/>
                </a:solidFill>
                <a:latin typeface="Calibri" panose="020F0502020204030204" pitchFamily="34" charset="0"/>
              </a:rPr>
              <a:t>consistent criteria; </a:t>
            </a:r>
            <a:endParaRPr lang="en-US" dirty="0" smtClean="0">
              <a:solidFill>
                <a:srgbClr val="2C7289"/>
              </a:solidFill>
              <a:latin typeface="Calibri" panose="020F0502020204030204" pitchFamily="34" charset="0"/>
            </a:endParaRPr>
          </a:p>
          <a:p>
            <a:pPr marL="228600" indent="-228600"/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•	organize an </a:t>
            </a:r>
            <a:r>
              <a:rPr lang="en-US" dirty="0">
                <a:solidFill>
                  <a:srgbClr val="2C7289"/>
                </a:solidFill>
                <a:latin typeface="Calibri" panose="020F0502020204030204" pitchFamily="34" charset="0"/>
              </a:rPr>
              <a:t>EWV Workshop </a:t>
            </a:r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in </a:t>
            </a:r>
            <a:r>
              <a:rPr lang="en-US" dirty="0">
                <a:solidFill>
                  <a:srgbClr val="2C7289"/>
                </a:solidFill>
                <a:latin typeface="Calibri" panose="020F0502020204030204" pitchFamily="34" charset="0"/>
              </a:rPr>
              <a:t>Europe, early February 2019</a:t>
            </a:r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;</a:t>
            </a:r>
          </a:p>
          <a:p>
            <a:pPr marL="228600" indent="-228600"/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•	redact the </a:t>
            </a:r>
            <a:r>
              <a:rPr lang="en-US" dirty="0">
                <a:solidFill>
                  <a:srgbClr val="2C7289"/>
                </a:solidFill>
                <a:latin typeface="Calibri" panose="020F0502020204030204" pitchFamily="34" charset="0"/>
              </a:rPr>
              <a:t>“white paper” on EWVs for presentation to the GEO Plenary and Ministerial in 2019</a:t>
            </a:r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,</a:t>
            </a:r>
          </a:p>
          <a:p>
            <a:pPr marL="458788" indent="-228600"/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•	including </a:t>
            </a:r>
            <a:r>
              <a:rPr lang="en-US" dirty="0">
                <a:solidFill>
                  <a:srgbClr val="2C7289"/>
                </a:solidFill>
                <a:latin typeface="Calibri" panose="020F0502020204030204" pitchFamily="34" charset="0"/>
              </a:rPr>
              <a:t>a plan for coordinating the definition of EWVs in support of the SDGs, Sendai, and other priority </a:t>
            </a:r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policies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0141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1F497D"/>
                </a:solidFill>
                <a:latin typeface="Calibri" panose="020F0502020204030204" pitchFamily="34" charset="0"/>
              </a:rPr>
              <a:t>Key ongoing activities of </a:t>
            </a:r>
            <a:r>
              <a:rPr lang="en-US" sz="4800" b="1" dirty="0" smtClean="0">
                <a:solidFill>
                  <a:srgbClr val="1F497D"/>
                </a:solidFill>
                <a:latin typeface="Calibri" panose="020F0502020204030204" pitchFamily="34" charset="0"/>
              </a:rPr>
              <a:t>GEOGLOWS (1/2)</a:t>
            </a:r>
            <a:endParaRPr lang="en-US" sz="4800" b="1" dirty="0" smtClean="0">
              <a:solidFill>
                <a:srgbClr val="1F497D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567082" y="6183924"/>
            <a:ext cx="576000" cy="485436"/>
          </a:xfrm>
          <a:prstGeom prst="rect">
            <a:avLst/>
          </a:prstGeom>
          <a:solidFill>
            <a:srgbClr val="04A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A082"/>
              </a:solidFill>
            </a:endParaRPr>
          </a:p>
        </p:txBody>
      </p:sp>
      <p:sp>
        <p:nvSpPr>
          <p:cNvPr id="22" name="AutoShape 2" descr="Inline image 1"/>
          <p:cNvSpPr>
            <a:spLocks noChangeAspect="1" noChangeArrowheads="1"/>
          </p:cNvSpPr>
          <p:nvPr/>
        </p:nvSpPr>
        <p:spPr bwMode="auto">
          <a:xfrm>
            <a:off x="155575" y="-639763"/>
            <a:ext cx="13716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11" descr="Inline image 1"/>
          <p:cNvSpPr>
            <a:spLocks noChangeAspect="1" noChangeArrowheads="1"/>
          </p:cNvSpPr>
          <p:nvPr/>
        </p:nvSpPr>
        <p:spPr bwMode="auto">
          <a:xfrm>
            <a:off x="307975" y="-487363"/>
            <a:ext cx="13716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0" r="10270" b="24394"/>
          <a:stretch/>
        </p:blipFill>
        <p:spPr>
          <a:xfrm>
            <a:off x="57544" y="6412555"/>
            <a:ext cx="1622031" cy="439291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6245208" y="6198566"/>
            <a:ext cx="23571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rgbClr val="1AA082"/>
                </a:solidFill>
              </a:rPr>
              <a:t>CEOS WFS</a:t>
            </a:r>
            <a:r>
              <a:rPr lang="en-US" sz="1200" dirty="0" smtClean="0">
                <a:solidFill>
                  <a:srgbClr val="1AA082"/>
                </a:solidFill>
              </a:rPr>
              <a:t>, 13-15 November 2018</a:t>
            </a:r>
          </a:p>
          <a:p>
            <a:pPr algn="r"/>
            <a:r>
              <a:rPr lang="en-US" sz="1200" dirty="0" smtClean="0">
                <a:solidFill>
                  <a:srgbClr val="1AA082"/>
                </a:solidFill>
              </a:rPr>
              <a:t>Delft, The Netherlands</a:t>
            </a:r>
            <a:endParaRPr lang="en-US" sz="1200" dirty="0">
              <a:solidFill>
                <a:srgbClr val="1AA08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" t="84856" r="-111" b="1977"/>
          <a:stretch/>
        </p:blipFill>
        <p:spPr>
          <a:xfrm>
            <a:off x="0" y="5301208"/>
            <a:ext cx="9140211" cy="80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05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4272" y="1883003"/>
            <a:ext cx="899880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And then</a:t>
            </a:r>
            <a:endParaRPr lang="en-US" b="1" dirty="0">
              <a:solidFill>
                <a:srgbClr val="2C7289"/>
              </a:solidFill>
              <a:latin typeface="Calibri" panose="020F0502020204030204" pitchFamily="34" charset="0"/>
            </a:endParaRPr>
          </a:p>
          <a:p>
            <a:pPr marL="228600" indent="-228600"/>
            <a:r>
              <a:rPr lang="en-US" dirty="0">
                <a:solidFill>
                  <a:srgbClr val="2C7289"/>
                </a:solidFill>
                <a:latin typeface="Calibri" panose="020F0502020204030204" pitchFamily="34" charset="0"/>
              </a:rPr>
              <a:t>•	</a:t>
            </a:r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submit </a:t>
            </a:r>
            <a:r>
              <a:rPr lang="en-US" dirty="0">
                <a:solidFill>
                  <a:srgbClr val="2C7289"/>
                </a:solidFill>
                <a:latin typeface="Calibri" panose="020F0502020204030204" pitchFamily="34" charset="0"/>
              </a:rPr>
              <a:t>an EWV implementation plan by the 2020 GEO Plenary;</a:t>
            </a:r>
          </a:p>
          <a:p>
            <a:pPr marL="228600" indent="-228600"/>
            <a:r>
              <a:rPr lang="en-US" dirty="0">
                <a:solidFill>
                  <a:srgbClr val="2C7289"/>
                </a:solidFill>
                <a:latin typeface="Calibri" panose="020F0502020204030204" pitchFamily="34" charset="0"/>
              </a:rPr>
              <a:t>•	</a:t>
            </a:r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submit </a:t>
            </a:r>
            <a:r>
              <a:rPr lang="en-US" dirty="0">
                <a:solidFill>
                  <a:srgbClr val="2C7289"/>
                </a:solidFill>
                <a:latin typeface="Calibri" panose="020F0502020204030204" pitchFamily="34" charset="0"/>
              </a:rPr>
              <a:t>a plan for system development and governance </a:t>
            </a:r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facilitating consistent </a:t>
            </a:r>
            <a:r>
              <a:rPr lang="en-US" dirty="0">
                <a:solidFill>
                  <a:srgbClr val="2C7289"/>
                </a:solidFill>
                <a:latin typeface="Calibri" panose="020F0502020204030204" pitchFamily="34" charset="0"/>
              </a:rPr>
              <a:t>access to </a:t>
            </a:r>
            <a:endParaRPr lang="en-US" dirty="0" smtClean="0">
              <a:solidFill>
                <a:srgbClr val="2C7289"/>
              </a:solidFill>
              <a:latin typeface="Calibri" panose="020F0502020204030204" pitchFamily="34" charset="0"/>
            </a:endParaRPr>
          </a:p>
          <a:p>
            <a:pPr marL="458788" indent="-228600"/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•	EWVs </a:t>
            </a:r>
            <a:r>
              <a:rPr lang="en-US" dirty="0">
                <a:solidFill>
                  <a:srgbClr val="2C7289"/>
                </a:solidFill>
                <a:latin typeface="Calibri" panose="020F0502020204030204" pitchFamily="34" charset="0"/>
              </a:rPr>
              <a:t>estimates and related processing tools </a:t>
            </a:r>
            <a:endParaRPr lang="en-US" dirty="0" smtClean="0">
              <a:solidFill>
                <a:srgbClr val="2C7289"/>
              </a:solidFill>
              <a:latin typeface="Calibri" panose="020F0502020204030204" pitchFamily="34" charset="0"/>
            </a:endParaRPr>
          </a:p>
          <a:p>
            <a:pPr marL="458788" indent="-228600"/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•	at </a:t>
            </a:r>
            <a:r>
              <a:rPr lang="en-US" dirty="0">
                <a:solidFill>
                  <a:srgbClr val="2C7289"/>
                </a:solidFill>
                <a:latin typeface="Calibri" panose="020F0502020204030204" pitchFamily="34" charset="0"/>
              </a:rPr>
              <a:t>preferred resolutions </a:t>
            </a:r>
            <a:endParaRPr lang="en-US" dirty="0" smtClean="0">
              <a:solidFill>
                <a:srgbClr val="2C7289"/>
              </a:solidFill>
              <a:latin typeface="Calibri" panose="020F0502020204030204" pitchFamily="34" charset="0"/>
            </a:endParaRPr>
          </a:p>
          <a:p>
            <a:pPr marL="458788" indent="-228600"/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•	by </a:t>
            </a:r>
            <a:r>
              <a:rPr lang="en-US" dirty="0">
                <a:solidFill>
                  <a:srgbClr val="2C7289"/>
                </a:solidFill>
                <a:latin typeface="Calibri" panose="020F0502020204030204" pitchFamily="34" charset="0"/>
              </a:rPr>
              <a:t>the 2021 GEO Plenary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0141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1F497D"/>
                </a:solidFill>
                <a:latin typeface="Calibri" panose="020F0502020204030204" pitchFamily="34" charset="0"/>
              </a:rPr>
              <a:t>Key ongoing activities of </a:t>
            </a:r>
            <a:r>
              <a:rPr lang="en-US" sz="4800" b="1" dirty="0" smtClean="0">
                <a:solidFill>
                  <a:srgbClr val="1F497D"/>
                </a:solidFill>
                <a:latin typeface="Calibri" panose="020F0502020204030204" pitchFamily="34" charset="0"/>
              </a:rPr>
              <a:t>GEOGLOWS (2/2)</a:t>
            </a:r>
            <a:endParaRPr lang="en-US" sz="4800" b="1" dirty="0" smtClean="0">
              <a:solidFill>
                <a:srgbClr val="1F497D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567082" y="6183924"/>
            <a:ext cx="576000" cy="485436"/>
          </a:xfrm>
          <a:prstGeom prst="rect">
            <a:avLst/>
          </a:prstGeom>
          <a:solidFill>
            <a:srgbClr val="04A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A082"/>
              </a:solidFill>
            </a:endParaRPr>
          </a:p>
        </p:txBody>
      </p:sp>
      <p:sp>
        <p:nvSpPr>
          <p:cNvPr id="22" name="AutoShape 2" descr="Inline image 1"/>
          <p:cNvSpPr>
            <a:spLocks noChangeAspect="1" noChangeArrowheads="1"/>
          </p:cNvSpPr>
          <p:nvPr/>
        </p:nvSpPr>
        <p:spPr bwMode="auto">
          <a:xfrm>
            <a:off x="155575" y="-639763"/>
            <a:ext cx="13716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11" descr="Inline image 1"/>
          <p:cNvSpPr>
            <a:spLocks noChangeAspect="1" noChangeArrowheads="1"/>
          </p:cNvSpPr>
          <p:nvPr/>
        </p:nvSpPr>
        <p:spPr bwMode="auto">
          <a:xfrm>
            <a:off x="307975" y="-487363"/>
            <a:ext cx="13716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0" r="10270" b="24394"/>
          <a:stretch/>
        </p:blipFill>
        <p:spPr>
          <a:xfrm>
            <a:off x="57544" y="6412555"/>
            <a:ext cx="1622031" cy="439291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6245208" y="6198566"/>
            <a:ext cx="23571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rgbClr val="1AA082"/>
                </a:solidFill>
              </a:rPr>
              <a:t>CEOS WFS</a:t>
            </a:r>
            <a:r>
              <a:rPr lang="en-US" sz="1200" dirty="0" smtClean="0">
                <a:solidFill>
                  <a:srgbClr val="1AA082"/>
                </a:solidFill>
              </a:rPr>
              <a:t>, 13-15 November 2018</a:t>
            </a:r>
          </a:p>
          <a:p>
            <a:pPr algn="r"/>
            <a:r>
              <a:rPr lang="en-US" sz="1200" dirty="0" smtClean="0">
                <a:solidFill>
                  <a:srgbClr val="1AA082"/>
                </a:solidFill>
              </a:rPr>
              <a:t>Delft, The Netherlands</a:t>
            </a:r>
            <a:endParaRPr lang="en-US" sz="1200" dirty="0">
              <a:solidFill>
                <a:srgbClr val="1AA08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" t="84856" r="-111" b="1977"/>
          <a:stretch/>
        </p:blipFill>
        <p:spPr>
          <a:xfrm>
            <a:off x="0" y="5301208"/>
            <a:ext cx="9140211" cy="80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91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-1498" t="3427" r="-168" b="3875"/>
          <a:stretch/>
        </p:blipFill>
        <p:spPr>
          <a:xfrm>
            <a:off x="-139700" y="990600"/>
            <a:ext cx="9296400" cy="4622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5201" y="220486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Thank You</a:t>
            </a:r>
            <a:endParaRPr lang="en-US" sz="52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5201" y="3501008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george.j.huffman@nasa.gov</a:t>
            </a:r>
            <a:endParaRPr lang="fr-CH" sz="28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0" r="10270" b="24394"/>
          <a:stretch/>
        </p:blipFill>
        <p:spPr>
          <a:xfrm>
            <a:off x="57544" y="6412555"/>
            <a:ext cx="1622031" cy="43929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567082" y="6183924"/>
            <a:ext cx="576000" cy="485436"/>
          </a:xfrm>
          <a:prstGeom prst="rect">
            <a:avLst/>
          </a:prstGeom>
          <a:solidFill>
            <a:srgbClr val="04A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A08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5208" y="6198566"/>
            <a:ext cx="23571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rgbClr val="1AA082"/>
                </a:solidFill>
              </a:rPr>
              <a:t>CEOS WFS</a:t>
            </a:r>
            <a:r>
              <a:rPr lang="en-US" sz="1200" dirty="0" smtClean="0">
                <a:solidFill>
                  <a:srgbClr val="1AA082"/>
                </a:solidFill>
              </a:rPr>
              <a:t>, 13-15 November 2018</a:t>
            </a:r>
          </a:p>
          <a:p>
            <a:pPr algn="r"/>
            <a:r>
              <a:rPr lang="en-US" sz="1200" dirty="0" smtClean="0">
                <a:solidFill>
                  <a:srgbClr val="1AA082"/>
                </a:solidFill>
              </a:rPr>
              <a:t>Delft, The Netherlands</a:t>
            </a:r>
            <a:endParaRPr lang="en-US" sz="1200" dirty="0">
              <a:solidFill>
                <a:srgbClr val="1AA0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823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4272" y="1389055"/>
            <a:ext cx="8998809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b="1" dirty="0" smtClean="0">
                <a:latin typeface="Calibri" panose="020F0502020204030204" pitchFamily="34" charset="0"/>
              </a:rPr>
              <a:t>GEO initiative</a:t>
            </a:r>
          </a:p>
          <a:p>
            <a:pPr marL="228600" indent="-228600"/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•	as of 2016</a:t>
            </a:r>
            <a:endParaRPr lang="en-US" dirty="0" smtClean="0">
              <a:solidFill>
                <a:srgbClr val="2C7289"/>
              </a:solidFill>
              <a:latin typeface="Calibri" panose="020F0502020204030204" pitchFamily="34" charset="0"/>
            </a:endParaRPr>
          </a:p>
          <a:p>
            <a:pPr marL="228600" indent="-228600"/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•	</a:t>
            </a:r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to </a:t>
            </a:r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connect </a:t>
            </a:r>
            <a:r>
              <a:rPr lang="en-US" dirty="0">
                <a:solidFill>
                  <a:srgbClr val="2C7289"/>
                </a:solidFill>
                <a:latin typeface="Calibri" panose="020F0502020204030204" pitchFamily="34" charset="0"/>
              </a:rPr>
              <a:t>the demands for sound and timely environmental information </a:t>
            </a:r>
            <a:endParaRPr lang="en-US" dirty="0" smtClean="0">
              <a:solidFill>
                <a:srgbClr val="2C7289"/>
              </a:solidFill>
              <a:latin typeface="Calibri" panose="020F0502020204030204" pitchFamily="34" charset="0"/>
            </a:endParaRPr>
          </a:p>
          <a:p>
            <a:pPr marL="228600" indent="-228600"/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•	</a:t>
            </a:r>
            <a:r>
              <a:rPr lang="en-US" dirty="0">
                <a:solidFill>
                  <a:srgbClr val="2C7289"/>
                </a:solidFill>
                <a:latin typeface="Calibri" panose="020F0502020204030204" pitchFamily="34" charset="0"/>
              </a:rPr>
              <a:t>to the supply of data and information about the Earth’s water </a:t>
            </a:r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system</a:t>
            </a:r>
          </a:p>
          <a:p>
            <a:pPr marL="228600" indent="-228600"/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•</a:t>
            </a:r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	</a:t>
            </a:r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and </a:t>
            </a:r>
            <a:r>
              <a:rPr lang="en-US" dirty="0">
                <a:solidFill>
                  <a:srgbClr val="2C7289"/>
                </a:solidFill>
                <a:latin typeface="Calibri" panose="020F0502020204030204" pitchFamily="34" charset="0"/>
              </a:rPr>
              <a:t>to explore the science needed to achieve global water </a:t>
            </a:r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sustainability</a:t>
            </a:r>
          </a:p>
          <a:p>
            <a:pPr marL="228600" indent="-228600"/>
            <a:endParaRPr lang="en-US" dirty="0">
              <a:solidFill>
                <a:srgbClr val="2C7289"/>
              </a:solidFill>
              <a:latin typeface="Calibri" panose="020F0502020204030204" pitchFamily="34" charset="0"/>
            </a:endParaRPr>
          </a:p>
          <a:p>
            <a:pPr marL="228600" indent="-228600"/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Meet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the information needs of policy drivers such as </a:t>
            </a:r>
            <a:endParaRPr lang="en-US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/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•	the </a:t>
            </a:r>
            <a:r>
              <a:rPr lang="en-US" dirty="0">
                <a:solidFill>
                  <a:srgbClr val="2C7289"/>
                </a:solidFill>
                <a:latin typeface="Calibri" panose="020F0502020204030204" pitchFamily="34" charset="0"/>
              </a:rPr>
              <a:t>Sustainable Development Goals, </a:t>
            </a:r>
            <a:endParaRPr lang="en-US" dirty="0" smtClean="0">
              <a:solidFill>
                <a:srgbClr val="2C7289"/>
              </a:solidFill>
              <a:latin typeface="Calibri" panose="020F0502020204030204" pitchFamily="34" charset="0"/>
            </a:endParaRPr>
          </a:p>
          <a:p>
            <a:pPr marL="228600" indent="-228600"/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•	the </a:t>
            </a:r>
            <a:r>
              <a:rPr lang="en-US" dirty="0">
                <a:solidFill>
                  <a:srgbClr val="2C7289"/>
                </a:solidFill>
                <a:latin typeface="Calibri" panose="020F0502020204030204" pitchFamily="34" charset="0"/>
              </a:rPr>
              <a:t>Paris Agreement on Climate Change, </a:t>
            </a:r>
            <a:endParaRPr lang="en-US" dirty="0" smtClean="0">
              <a:solidFill>
                <a:srgbClr val="2C7289"/>
              </a:solidFill>
              <a:latin typeface="Calibri" panose="020F0502020204030204" pitchFamily="34" charset="0"/>
            </a:endParaRPr>
          </a:p>
          <a:p>
            <a:pPr marL="228600" indent="-228600"/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•	the </a:t>
            </a:r>
            <a:r>
              <a:rPr lang="en-US" dirty="0">
                <a:solidFill>
                  <a:srgbClr val="2C7289"/>
                </a:solidFill>
                <a:latin typeface="Calibri" panose="020F0502020204030204" pitchFamily="34" charset="0"/>
              </a:rPr>
              <a:t>Sendai Framework for Disaster Risk Reduction</a:t>
            </a:r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, and</a:t>
            </a:r>
          </a:p>
          <a:p>
            <a:pPr marL="228600" indent="-228600"/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•	the </a:t>
            </a:r>
            <a:r>
              <a:rPr lang="en-US" dirty="0">
                <a:solidFill>
                  <a:srgbClr val="2C7289"/>
                </a:solidFill>
                <a:latin typeface="Calibri" panose="020F0502020204030204" pitchFamily="34" charset="0"/>
              </a:rPr>
              <a:t>Aichi Targets of the Convention on </a:t>
            </a:r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Biodiversity</a:t>
            </a:r>
          </a:p>
          <a:p>
            <a:pPr marL="228600" indent="-228600"/>
            <a:endParaRPr lang="en-US" dirty="0">
              <a:solidFill>
                <a:srgbClr val="2C7289"/>
              </a:solidFill>
              <a:latin typeface="Calibri" panose="020F0502020204030204" pitchFamily="34" charset="0"/>
            </a:endParaRPr>
          </a:p>
          <a:p>
            <a:pPr marL="228600" indent="-228600"/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Advocate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for </a:t>
            </a:r>
            <a:endParaRPr lang="en-US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/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•	broad</a:t>
            </a:r>
            <a:r>
              <a:rPr lang="en-US" dirty="0">
                <a:solidFill>
                  <a:srgbClr val="2C7289"/>
                </a:solidFill>
                <a:latin typeface="Calibri" panose="020F0502020204030204" pitchFamily="34" charset="0"/>
              </a:rPr>
              <a:t>, open data </a:t>
            </a:r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policies</a:t>
            </a:r>
          </a:p>
          <a:p>
            <a:pPr marL="228600" indent="-228600"/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•	the </a:t>
            </a:r>
            <a:r>
              <a:rPr lang="en-US" dirty="0">
                <a:solidFill>
                  <a:srgbClr val="2C7289"/>
                </a:solidFill>
                <a:latin typeface="Calibri" panose="020F0502020204030204" pitchFamily="34" charset="0"/>
              </a:rPr>
              <a:t>right to access information </a:t>
            </a:r>
            <a:endParaRPr lang="en-US" dirty="0" smtClean="0">
              <a:solidFill>
                <a:srgbClr val="2C7289"/>
              </a:solidFill>
              <a:latin typeface="Calibri" panose="020F0502020204030204" pitchFamily="34" charset="0"/>
            </a:endParaRPr>
          </a:p>
          <a:p>
            <a:pPr marL="228600" indent="-228600"/>
            <a:endParaRPr lang="en-US" dirty="0">
              <a:solidFill>
                <a:srgbClr val="2C7289"/>
              </a:solidFill>
              <a:latin typeface="Calibri" panose="020F0502020204030204" pitchFamily="34" charset="0"/>
            </a:endParaRPr>
          </a:p>
          <a:p>
            <a:pPr marL="228600" indent="-228600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ngage water-sensitive communities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01414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1F497D"/>
                </a:solidFill>
                <a:latin typeface="Calibri" panose="020F0502020204030204" pitchFamily="34" charset="0"/>
              </a:rPr>
              <a:t>GEOGLOWS</a:t>
            </a:r>
          </a:p>
          <a:p>
            <a:pPr lvl="0" algn="ctr"/>
            <a:r>
              <a:rPr lang="en-GB" sz="2000" b="1" dirty="0">
                <a:solidFill>
                  <a:srgbClr val="1F497D"/>
                </a:solidFill>
              </a:rPr>
              <a:t>GEO Global Water Sustainability </a:t>
            </a:r>
            <a:endParaRPr lang="en-US" sz="2000" b="1" dirty="0">
              <a:solidFill>
                <a:srgbClr val="1F497D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567082" y="6183924"/>
            <a:ext cx="576000" cy="485436"/>
          </a:xfrm>
          <a:prstGeom prst="rect">
            <a:avLst/>
          </a:prstGeom>
          <a:solidFill>
            <a:srgbClr val="04A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A082"/>
              </a:solidFill>
            </a:endParaRPr>
          </a:p>
        </p:txBody>
      </p:sp>
      <p:sp>
        <p:nvSpPr>
          <p:cNvPr id="22" name="AutoShape 2" descr="Inline image 1"/>
          <p:cNvSpPr>
            <a:spLocks noChangeAspect="1" noChangeArrowheads="1"/>
          </p:cNvSpPr>
          <p:nvPr/>
        </p:nvSpPr>
        <p:spPr bwMode="auto">
          <a:xfrm>
            <a:off x="155575" y="-639763"/>
            <a:ext cx="13716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11" descr="Inline image 1"/>
          <p:cNvSpPr>
            <a:spLocks noChangeAspect="1" noChangeArrowheads="1"/>
          </p:cNvSpPr>
          <p:nvPr/>
        </p:nvSpPr>
        <p:spPr bwMode="auto">
          <a:xfrm>
            <a:off x="307975" y="-487363"/>
            <a:ext cx="13716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0" r="10270" b="24394"/>
          <a:stretch/>
        </p:blipFill>
        <p:spPr>
          <a:xfrm>
            <a:off x="57544" y="6412555"/>
            <a:ext cx="1622031" cy="439291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6245208" y="6198566"/>
            <a:ext cx="23571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rgbClr val="1AA082"/>
                </a:solidFill>
              </a:rPr>
              <a:t>CEOS WFS</a:t>
            </a:r>
            <a:r>
              <a:rPr lang="en-US" sz="1200" dirty="0" smtClean="0">
                <a:solidFill>
                  <a:srgbClr val="1AA082"/>
                </a:solidFill>
              </a:rPr>
              <a:t>, 13-15 November 2018</a:t>
            </a:r>
          </a:p>
          <a:p>
            <a:pPr algn="r"/>
            <a:r>
              <a:rPr lang="en-US" sz="1200" dirty="0" smtClean="0">
                <a:solidFill>
                  <a:srgbClr val="1AA082"/>
                </a:solidFill>
              </a:rPr>
              <a:t>Delft, The Netherlands</a:t>
            </a:r>
            <a:endParaRPr lang="en-US" sz="1200" dirty="0">
              <a:solidFill>
                <a:srgbClr val="1AA082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854" y="3251459"/>
            <a:ext cx="2939146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30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20141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1F497D"/>
                </a:solidFill>
                <a:latin typeface="Calibri" panose="020F0502020204030204" pitchFamily="34" charset="0"/>
              </a:rPr>
              <a:t>GEOGLOWS Thematic Structure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567082" y="6183924"/>
            <a:ext cx="576000" cy="485436"/>
          </a:xfrm>
          <a:prstGeom prst="rect">
            <a:avLst/>
          </a:prstGeom>
          <a:solidFill>
            <a:srgbClr val="04A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A082"/>
              </a:solidFill>
            </a:endParaRPr>
          </a:p>
        </p:txBody>
      </p:sp>
      <p:sp>
        <p:nvSpPr>
          <p:cNvPr id="22" name="AutoShape 2" descr="Inline image 1"/>
          <p:cNvSpPr>
            <a:spLocks noChangeAspect="1" noChangeArrowheads="1"/>
          </p:cNvSpPr>
          <p:nvPr/>
        </p:nvSpPr>
        <p:spPr bwMode="auto">
          <a:xfrm>
            <a:off x="155575" y="-639763"/>
            <a:ext cx="13716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11" descr="Inline image 1"/>
          <p:cNvSpPr>
            <a:spLocks noChangeAspect="1" noChangeArrowheads="1"/>
          </p:cNvSpPr>
          <p:nvPr/>
        </p:nvSpPr>
        <p:spPr bwMode="auto">
          <a:xfrm>
            <a:off x="307975" y="-487363"/>
            <a:ext cx="13716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0" r="10270" b="24394"/>
          <a:stretch/>
        </p:blipFill>
        <p:spPr>
          <a:xfrm>
            <a:off x="57544" y="6412555"/>
            <a:ext cx="1622031" cy="439291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6245208" y="6198566"/>
            <a:ext cx="23571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rgbClr val="1AA082"/>
                </a:solidFill>
              </a:rPr>
              <a:t>CEOS WFS</a:t>
            </a:r>
            <a:r>
              <a:rPr lang="en-US" sz="1200" dirty="0" smtClean="0">
                <a:solidFill>
                  <a:srgbClr val="1AA082"/>
                </a:solidFill>
              </a:rPr>
              <a:t>, 13-15 November 2018</a:t>
            </a:r>
          </a:p>
          <a:p>
            <a:pPr algn="r"/>
            <a:r>
              <a:rPr lang="en-US" sz="1200" dirty="0" smtClean="0">
                <a:solidFill>
                  <a:srgbClr val="1AA082"/>
                </a:solidFill>
              </a:rPr>
              <a:t>Delft, The Netherlands</a:t>
            </a:r>
            <a:endParaRPr lang="en-US" sz="1200" dirty="0">
              <a:solidFill>
                <a:srgbClr val="1AA082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67878"/>
              </p:ext>
            </p:extLst>
          </p:nvPr>
        </p:nvGraphicFramePr>
        <p:xfrm>
          <a:off x="431813" y="1393651"/>
          <a:ext cx="8546814" cy="4237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Document" r:id="rId4" imgW="6096000" imgH="3022600" progId="Word.Document.12">
                  <p:embed/>
                </p:oleObj>
              </mc:Choice>
              <mc:Fallback>
                <p:oleObj name="Document" r:id="rId4" imgW="6096000" imgH="3022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1813" y="1393651"/>
                        <a:ext cx="8546814" cy="4237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5095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4272" y="2606284"/>
            <a:ext cx="899880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C7289"/>
                </a:solidFill>
                <a:latin typeface="Calibri" panose="020F0502020204030204" pitchFamily="34" charset="0"/>
              </a:rPr>
              <a:t>EWVs are important and sometimes critical information inputs for </a:t>
            </a:r>
            <a:endParaRPr lang="en-US" dirty="0" smtClean="0">
              <a:solidFill>
                <a:srgbClr val="2C7289"/>
              </a:solidFill>
              <a:latin typeface="Calibri" panose="020F0502020204030204" pitchFamily="34" charset="0"/>
            </a:endParaRPr>
          </a:p>
          <a:p>
            <a:pPr marL="228600" indent="-228600"/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•	Biodiversity</a:t>
            </a:r>
          </a:p>
          <a:p>
            <a:pPr marL="228600" indent="-228600"/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•	Agricultural </a:t>
            </a:r>
            <a:r>
              <a:rPr lang="en-US" dirty="0">
                <a:solidFill>
                  <a:srgbClr val="2C7289"/>
                </a:solidFill>
                <a:latin typeface="Calibri" panose="020F0502020204030204" pitchFamily="34" charset="0"/>
              </a:rPr>
              <a:t>and Forestry </a:t>
            </a:r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monitoring</a:t>
            </a:r>
          </a:p>
          <a:p>
            <a:pPr marL="228600" indent="-228600"/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•	Disaster </a:t>
            </a:r>
            <a:r>
              <a:rPr lang="en-US" dirty="0">
                <a:solidFill>
                  <a:srgbClr val="2C7289"/>
                </a:solidFill>
                <a:latin typeface="Calibri" panose="020F0502020204030204" pitchFamily="34" charset="0"/>
              </a:rPr>
              <a:t>Risk </a:t>
            </a:r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Management</a:t>
            </a:r>
          </a:p>
          <a:p>
            <a:pPr marL="228600" indent="-228600"/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•	Climate Resilience</a:t>
            </a:r>
          </a:p>
          <a:p>
            <a:pPr marL="228600" indent="-228600"/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•	Renewable Energy</a:t>
            </a:r>
            <a:endParaRPr lang="en-US" dirty="0">
              <a:solidFill>
                <a:srgbClr val="2C7289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5046" y="226911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Calibri" panose="020F0502020204030204" pitchFamily="34" charset="0"/>
              </a:rPr>
              <a:t>Links to </a:t>
            </a:r>
            <a:r>
              <a:rPr lang="fr-CH" sz="2000" b="1" dirty="0" smtClean="0">
                <a:latin typeface="Calibri" panose="020F0502020204030204" pitchFamily="34" charset="0"/>
              </a:rPr>
              <a:t>SBAs and initiatives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0141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latin typeface="Calibri" panose="020F0502020204030204" pitchFamily="34" charset="0"/>
              </a:rPr>
              <a:t>Support for SBAs and SDGs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567082" y="6183924"/>
            <a:ext cx="576000" cy="485436"/>
          </a:xfrm>
          <a:prstGeom prst="rect">
            <a:avLst/>
          </a:prstGeom>
          <a:solidFill>
            <a:srgbClr val="04A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A082"/>
              </a:solidFill>
            </a:endParaRPr>
          </a:p>
        </p:txBody>
      </p:sp>
      <p:sp>
        <p:nvSpPr>
          <p:cNvPr id="22" name="AutoShape 2" descr="Inline image 1"/>
          <p:cNvSpPr>
            <a:spLocks noChangeAspect="1" noChangeArrowheads="1"/>
          </p:cNvSpPr>
          <p:nvPr/>
        </p:nvSpPr>
        <p:spPr bwMode="auto">
          <a:xfrm>
            <a:off x="155575" y="-639763"/>
            <a:ext cx="13716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11" descr="Inline image 1"/>
          <p:cNvSpPr>
            <a:spLocks noChangeAspect="1" noChangeArrowheads="1"/>
          </p:cNvSpPr>
          <p:nvPr/>
        </p:nvSpPr>
        <p:spPr bwMode="auto">
          <a:xfrm>
            <a:off x="307975" y="-487363"/>
            <a:ext cx="13716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" name="Picture 24" descr="\\INTERNAL.WMO.INT\UserData\Redirected\vaellen\Downloads\SBA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638" y="1628800"/>
            <a:ext cx="58832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5" descr="\\INTERNAL.WMO.INT\UserData\Redirected\vaellen\Downloads\SBA-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758" y="1628800"/>
            <a:ext cx="58832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6" descr="\\INTERNAL.WMO.INT\UserData\Redirected\vaellen\Downloads\SBA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608" y="1628800"/>
            <a:ext cx="58832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7" descr="\\INTERNAL.WMO.INT\UserData\Redirected\vaellen\Downloads\SBA-0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550" y="1628800"/>
            <a:ext cx="58832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8" descr="\\INTERNAL.WMO.INT\UserData\Redirected\vaellen\Downloads\SBA-0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578" y="1628800"/>
            <a:ext cx="58832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9" descr="\\INTERNAL.WMO.INT\UserData\Redirected\vaellen\Downloads\SBA-1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668" y="1628800"/>
            <a:ext cx="58832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0" descr="\\INTERNAL.WMO.INT\UserData\Redirected\vaellen\Downloads\SBA-0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698" y="1628800"/>
            <a:ext cx="58832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1" descr="\\INTERNAL.WMO.INT\UserData\Redirected\vaellen\Downloads\SBA-0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28" y="1628800"/>
            <a:ext cx="58832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107504" y="4580508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Calibri" panose="020F0502020204030204" pitchFamily="34" charset="0"/>
              </a:rPr>
              <a:t>Contributions to </a:t>
            </a:r>
            <a:r>
              <a:rPr lang="fr-CH" sz="2000" b="1" dirty="0" err="1" smtClean="0">
                <a:latin typeface="Calibri" panose="020F0502020204030204" pitchFamily="34" charset="0"/>
              </a:rPr>
              <a:t>SDGs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5046" y="4917680"/>
            <a:ext cx="8978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•	water </a:t>
            </a:r>
            <a:r>
              <a:rPr lang="en-US" dirty="0">
                <a:solidFill>
                  <a:srgbClr val="2C7289"/>
                </a:solidFill>
                <a:latin typeface="Calibri" panose="020F0502020204030204" pitchFamily="34" charset="0"/>
              </a:rPr>
              <a:t>data plays an essential role </a:t>
            </a:r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in achieving </a:t>
            </a:r>
            <a:r>
              <a:rPr lang="en-US" dirty="0">
                <a:solidFill>
                  <a:srgbClr val="2C7289"/>
                </a:solidFill>
                <a:latin typeface="Calibri" panose="020F0502020204030204" pitchFamily="34" charset="0"/>
              </a:rPr>
              <a:t>targets and </a:t>
            </a:r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calculating </a:t>
            </a:r>
            <a:r>
              <a:rPr lang="en-US" dirty="0">
                <a:solidFill>
                  <a:srgbClr val="2C7289"/>
                </a:solidFill>
                <a:latin typeface="Calibri" panose="020F0502020204030204" pitchFamily="34" charset="0"/>
              </a:rPr>
              <a:t>indicators </a:t>
            </a:r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for </a:t>
            </a:r>
            <a:r>
              <a:rPr lang="en-US" dirty="0">
                <a:solidFill>
                  <a:srgbClr val="2C7289"/>
                </a:solidFill>
                <a:latin typeface="Calibri" panose="020F0502020204030204" pitchFamily="34" charset="0"/>
              </a:rPr>
              <a:t>11 of the 17 SDGs, </a:t>
            </a:r>
            <a:endParaRPr lang="en-US" dirty="0" smtClean="0">
              <a:solidFill>
                <a:srgbClr val="2C7289"/>
              </a:solidFill>
              <a:latin typeface="Calibri" panose="020F0502020204030204" pitchFamily="34" charset="0"/>
            </a:endParaRPr>
          </a:p>
          <a:p>
            <a:pPr marL="228600" indent="-228600"/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•	SDG </a:t>
            </a:r>
            <a:r>
              <a:rPr lang="en-US" dirty="0">
                <a:solidFill>
                  <a:srgbClr val="2C7289"/>
                </a:solidFill>
                <a:latin typeface="Calibri" panose="020F0502020204030204" pitchFamily="34" charset="0"/>
              </a:rPr>
              <a:t>6 (Water) is considered an important basis for defining Water Quality EWVs.</a:t>
            </a:r>
          </a:p>
          <a:p>
            <a:pPr marL="228600" indent="-228600"/>
            <a:r>
              <a:rPr lang="fr-CH" dirty="0" smtClean="0">
                <a:solidFill>
                  <a:srgbClr val="2C7289"/>
                </a:solidFill>
                <a:latin typeface="Calibri" panose="020F0502020204030204" pitchFamily="34" charset="0"/>
              </a:rPr>
              <a:t>•	Countries </a:t>
            </a:r>
            <a:r>
              <a:rPr lang="fr-CH" dirty="0">
                <a:solidFill>
                  <a:srgbClr val="2C7289"/>
                </a:solidFill>
                <a:latin typeface="Calibri" panose="020F0502020204030204" pitchFamily="34" charset="0"/>
              </a:rPr>
              <a:t>require EWVs in order to make timely interventions to achieve the SDGs.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0" r="10270" b="24394"/>
          <a:stretch/>
        </p:blipFill>
        <p:spPr>
          <a:xfrm>
            <a:off x="57544" y="6412555"/>
            <a:ext cx="1622031" cy="439291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6245208" y="6198566"/>
            <a:ext cx="23571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rgbClr val="1AA082"/>
                </a:solidFill>
              </a:rPr>
              <a:t>CEOS WFS</a:t>
            </a:r>
            <a:r>
              <a:rPr lang="en-US" sz="1200" dirty="0" smtClean="0">
                <a:solidFill>
                  <a:srgbClr val="1AA082"/>
                </a:solidFill>
              </a:rPr>
              <a:t>, 13-15 November 2018</a:t>
            </a:r>
          </a:p>
          <a:p>
            <a:pPr algn="r"/>
            <a:r>
              <a:rPr lang="en-US" sz="1200" dirty="0" smtClean="0">
                <a:solidFill>
                  <a:srgbClr val="1AA082"/>
                </a:solidFill>
              </a:rPr>
              <a:t>Delft, The Netherlands</a:t>
            </a:r>
            <a:endParaRPr lang="en-US" sz="1200" dirty="0">
              <a:solidFill>
                <a:srgbClr val="1AA0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411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RunningTap-small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70"/>
          <a:stretch/>
        </p:blipFill>
        <p:spPr>
          <a:xfrm>
            <a:off x="3970712" y="1144088"/>
            <a:ext cx="4813890" cy="473728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970710" y="1148843"/>
            <a:ext cx="4813891" cy="4814201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bg1">
                  <a:alpha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20141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GEOGLOWS Approach to EWVs</a:t>
            </a:r>
            <a:endParaRPr lang="en-US" sz="48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2512" y="1155228"/>
            <a:ext cx="3444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</a:rPr>
              <a:t>Methodology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2756" y="1474512"/>
            <a:ext cx="82462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2250" indent="-222250"/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•	</a:t>
            </a:r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the </a:t>
            </a:r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EWV status will be established through user and expert group surveys</a:t>
            </a:r>
          </a:p>
          <a:p>
            <a:pPr marL="222250" indent="-222250"/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•	</a:t>
            </a:r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non</a:t>
            </a:r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-traditional data sources will be explored by engagement with citizen science and data groups</a:t>
            </a:r>
          </a:p>
          <a:p>
            <a:pPr marL="222250" indent="-222250"/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•	</a:t>
            </a:r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observational </a:t>
            </a:r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system continuity and open data access will be pursued via white papers and advocacy to agencies</a:t>
            </a:r>
          </a:p>
          <a:p>
            <a:pPr marL="222250" indent="-222250"/>
            <a:endParaRPr lang="en-US" dirty="0">
              <a:solidFill>
                <a:srgbClr val="2C7289"/>
              </a:solidFill>
              <a:latin typeface="Calibri" panose="020F0502020204030204" pitchFamily="34" charset="0"/>
            </a:endParaRPr>
          </a:p>
          <a:p>
            <a:pPr marL="222250" indent="-222250"/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	</a:t>
            </a:r>
            <a:endParaRPr lang="en-US" dirty="0">
              <a:solidFill>
                <a:srgbClr val="2C7289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2756" y="3077619"/>
            <a:ext cx="3444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</a:rPr>
              <a:t>Project Governance Structure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8252" y="3374159"/>
            <a:ext cx="6826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•	WG </a:t>
            </a:r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members will take lead responsibility in specific areas</a:t>
            </a:r>
            <a:endParaRPr lang="en-US" dirty="0">
              <a:solidFill>
                <a:srgbClr val="2C7289"/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0" r="10270" b="24394"/>
          <a:stretch/>
        </p:blipFill>
        <p:spPr>
          <a:xfrm>
            <a:off x="57544" y="6412555"/>
            <a:ext cx="1622031" cy="439291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8567082" y="6183924"/>
            <a:ext cx="576000" cy="485436"/>
          </a:xfrm>
          <a:prstGeom prst="rect">
            <a:avLst/>
          </a:prstGeom>
          <a:solidFill>
            <a:srgbClr val="04A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A08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2512" y="3806991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Calibri" panose="020F0502020204030204" pitchFamily="34" charset="0"/>
              </a:rPr>
              <a:t>Challenges and Issues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8252" y="4113080"/>
            <a:ext cx="87089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2250" indent="-222250"/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•	</a:t>
            </a:r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the </a:t>
            </a:r>
            <a:r>
              <a:rPr lang="en-US" dirty="0" smtClean="0">
                <a:solidFill>
                  <a:srgbClr val="2C7289"/>
                </a:solidFill>
                <a:latin typeface="Calibri" panose="020F0502020204030204" pitchFamily="34" charset="0"/>
              </a:rPr>
              <a:t>proper organizational structure of the water cycle and water quality EWVs is still under discussion</a:t>
            </a:r>
          </a:p>
          <a:p>
            <a:pPr marL="222250" indent="-222250"/>
            <a:r>
              <a:rPr lang="fr-CH" dirty="0" smtClean="0">
                <a:solidFill>
                  <a:srgbClr val="2C7289"/>
                </a:solidFill>
                <a:latin typeface="Calibri" panose="020F0502020204030204" pitchFamily="34" charset="0"/>
              </a:rPr>
              <a:t>•	</a:t>
            </a:r>
            <a:r>
              <a:rPr lang="fr-CH" dirty="0" smtClean="0">
                <a:solidFill>
                  <a:srgbClr val="2C7289"/>
                </a:solidFill>
                <a:latin typeface="Calibri" panose="020F0502020204030204" pitchFamily="34" charset="0"/>
              </a:rPr>
              <a:t>the </a:t>
            </a:r>
            <a:r>
              <a:rPr lang="fr-CH" dirty="0" smtClean="0">
                <a:solidFill>
                  <a:srgbClr val="2C7289"/>
                </a:solidFill>
                <a:latin typeface="Calibri" panose="020F0502020204030204" pitchFamily="34" charset="0"/>
              </a:rPr>
              <a:t>diverse breadth of EWVs requires a wide range of experts to address the very different technical and application issues that each EWV </a:t>
            </a:r>
            <a:r>
              <a:rPr lang="fr-CH" dirty="0" smtClean="0">
                <a:solidFill>
                  <a:srgbClr val="2C7289"/>
                </a:solidFill>
                <a:latin typeface="Calibri" panose="020F0502020204030204" pitchFamily="34" charset="0"/>
              </a:rPr>
              <a:t>poses</a:t>
            </a:r>
          </a:p>
          <a:p>
            <a:pPr marL="222250" indent="-222250"/>
            <a:r>
              <a:rPr lang="fr-CH" dirty="0" smtClean="0">
                <a:solidFill>
                  <a:srgbClr val="2C7289"/>
                </a:solidFill>
                <a:latin typeface="Calibri" panose="020F0502020204030204" pitchFamily="34" charset="0"/>
              </a:rPr>
              <a:t>•	sensors and algorithms are needed that focus on fresh water quality, vs marine/coastal</a:t>
            </a:r>
            <a:endParaRPr lang="fr-CH" dirty="0" smtClean="0">
              <a:solidFill>
                <a:srgbClr val="2C7289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45208" y="6198566"/>
            <a:ext cx="23571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rgbClr val="1AA082"/>
                </a:solidFill>
              </a:rPr>
              <a:t>CEOS WFS</a:t>
            </a:r>
            <a:r>
              <a:rPr lang="en-US" sz="1200" dirty="0" smtClean="0">
                <a:solidFill>
                  <a:srgbClr val="1AA082"/>
                </a:solidFill>
              </a:rPr>
              <a:t>, 13-15 November 2018</a:t>
            </a:r>
          </a:p>
          <a:p>
            <a:pPr algn="r"/>
            <a:r>
              <a:rPr lang="en-US" sz="1200" dirty="0" smtClean="0">
                <a:solidFill>
                  <a:srgbClr val="1AA082"/>
                </a:solidFill>
              </a:rPr>
              <a:t>Delft, The Netherlands</a:t>
            </a:r>
            <a:endParaRPr lang="en-US" sz="1200" dirty="0">
              <a:solidFill>
                <a:srgbClr val="1AA0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70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RunningTap-small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70"/>
          <a:stretch/>
        </p:blipFill>
        <p:spPr>
          <a:xfrm>
            <a:off x="3970712" y="1144088"/>
            <a:ext cx="4813890" cy="473728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970710" y="1148843"/>
            <a:ext cx="4813891" cy="48142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20141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Selecting EWVs</a:t>
            </a:r>
            <a:endParaRPr lang="en-US" sz="48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0" r="10270" b="24394"/>
          <a:stretch/>
        </p:blipFill>
        <p:spPr>
          <a:xfrm>
            <a:off x="57544" y="6412555"/>
            <a:ext cx="1622031" cy="439291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8567082" y="6183924"/>
            <a:ext cx="576000" cy="485436"/>
          </a:xfrm>
          <a:prstGeom prst="rect">
            <a:avLst/>
          </a:prstGeom>
          <a:solidFill>
            <a:srgbClr val="04A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A08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45208" y="6198566"/>
            <a:ext cx="23571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rgbClr val="1AA082"/>
                </a:solidFill>
              </a:rPr>
              <a:t>CEOS WFS</a:t>
            </a:r>
            <a:r>
              <a:rPr lang="en-US" sz="1200" dirty="0" smtClean="0">
                <a:solidFill>
                  <a:srgbClr val="1AA082"/>
                </a:solidFill>
              </a:rPr>
              <a:t>, 13-15 November 2018</a:t>
            </a:r>
          </a:p>
          <a:p>
            <a:pPr algn="r"/>
            <a:r>
              <a:rPr lang="en-US" sz="1200" dirty="0" smtClean="0">
                <a:solidFill>
                  <a:srgbClr val="1AA082"/>
                </a:solidFill>
              </a:rPr>
              <a:t>Delft, The Netherlands</a:t>
            </a:r>
            <a:endParaRPr lang="en-US" sz="1200" dirty="0">
              <a:solidFill>
                <a:srgbClr val="1AA08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2756" y="1156974"/>
            <a:ext cx="8521845" cy="4862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2000" b="1" dirty="0" smtClean="0">
                <a:latin typeface="Calibri"/>
                <a:cs typeface="Calibri"/>
              </a:rPr>
              <a:t>Revisit user requirements across the range of EWVs</a:t>
            </a:r>
            <a:endParaRPr lang="en-US" sz="2000" b="1" dirty="0">
              <a:latin typeface="Calibri"/>
              <a:cs typeface="Calibri"/>
            </a:endParaRPr>
          </a:p>
          <a:p>
            <a:pPr marL="228600" indent="-228600"/>
            <a:r>
              <a:rPr lang="en-US" dirty="0">
                <a:solidFill>
                  <a:srgbClr val="2C7289"/>
                </a:solidFill>
                <a:cs typeface="Calibri"/>
              </a:rPr>
              <a:t>•	considerable work is done, but need to expand to non-English-speaking groups</a:t>
            </a:r>
          </a:p>
          <a:p>
            <a:pPr marL="228600" indent="-228600"/>
            <a:r>
              <a:rPr lang="en-US" dirty="0" smtClean="0">
                <a:solidFill>
                  <a:srgbClr val="2C7289"/>
                </a:solidFill>
                <a:latin typeface="Calibri"/>
                <a:cs typeface="Calibri"/>
              </a:rPr>
              <a:t>•	quantity (water cycle) and quality EWVs are at different stages of development</a:t>
            </a:r>
          </a:p>
          <a:p>
            <a:pPr marL="228600" indent="-228600"/>
            <a:r>
              <a:rPr lang="en-US" dirty="0" smtClean="0">
                <a:solidFill>
                  <a:srgbClr val="2C7289"/>
                </a:solidFill>
                <a:cs typeface="Calibri"/>
              </a:rPr>
              <a:t>•</a:t>
            </a:r>
            <a:r>
              <a:rPr lang="en-US" dirty="0">
                <a:solidFill>
                  <a:srgbClr val="2C7289"/>
                </a:solidFill>
                <a:cs typeface="Calibri"/>
              </a:rPr>
              <a:t>	water quality </a:t>
            </a:r>
            <a:r>
              <a:rPr lang="en-US" dirty="0" smtClean="0">
                <a:solidFill>
                  <a:srgbClr val="2C7289"/>
                </a:solidFill>
                <a:cs typeface="Calibri"/>
              </a:rPr>
              <a:t>requires consolidating </a:t>
            </a:r>
            <a:r>
              <a:rPr lang="en-US" dirty="0">
                <a:solidFill>
                  <a:srgbClr val="2C7289"/>
                </a:solidFill>
                <a:cs typeface="Calibri"/>
              </a:rPr>
              <a:t>a list of users and </a:t>
            </a:r>
            <a:r>
              <a:rPr lang="en-US" dirty="0" smtClean="0">
                <a:solidFill>
                  <a:srgbClr val="2C7289"/>
                </a:solidFill>
                <a:cs typeface="Calibri"/>
              </a:rPr>
              <a:t>needs</a:t>
            </a:r>
            <a:endParaRPr lang="en-US" dirty="0">
              <a:solidFill>
                <a:srgbClr val="2C7289"/>
              </a:solidFill>
              <a:latin typeface="Calibri"/>
              <a:cs typeface="Calibri"/>
            </a:endParaRPr>
          </a:p>
          <a:p>
            <a:pPr marL="458788" indent="-228600"/>
            <a:r>
              <a:rPr lang="en-US" dirty="0">
                <a:solidFill>
                  <a:srgbClr val="2C7289"/>
                </a:solidFill>
                <a:cs typeface="Calibri"/>
              </a:rPr>
              <a:t>•	interacting with </a:t>
            </a:r>
            <a:r>
              <a:rPr lang="en-US" dirty="0" err="1">
                <a:solidFill>
                  <a:srgbClr val="2C7289"/>
                </a:solidFill>
                <a:cs typeface="Calibri"/>
              </a:rPr>
              <a:t>AquaWatch</a:t>
            </a:r>
            <a:r>
              <a:rPr lang="en-US">
                <a:solidFill>
                  <a:srgbClr val="2C7289"/>
                </a:solidFill>
                <a:cs typeface="Calibri"/>
              </a:rPr>
              <a:t>, GEO-BON, GEO-Wetlands</a:t>
            </a:r>
          </a:p>
          <a:p>
            <a:pPr marL="458788" indent="-228600"/>
            <a:r>
              <a:rPr lang="en-US" smtClean="0">
                <a:solidFill>
                  <a:srgbClr val="2C7289"/>
                </a:solidFill>
                <a:latin typeface="Calibri"/>
                <a:cs typeface="Calibri"/>
              </a:rPr>
              <a:t>•</a:t>
            </a:r>
            <a:r>
              <a:rPr lang="en-US" dirty="0">
                <a:solidFill>
                  <a:srgbClr val="2C7289"/>
                </a:solidFill>
                <a:cs typeface="Calibri"/>
              </a:rPr>
              <a:t>	</a:t>
            </a:r>
            <a:r>
              <a:rPr lang="en-US" dirty="0" smtClean="0">
                <a:solidFill>
                  <a:srgbClr val="2C7289"/>
                </a:solidFill>
                <a:cs typeface="Calibri"/>
              </a:rPr>
              <a:t>CEOS </a:t>
            </a:r>
            <a:r>
              <a:rPr lang="en-US" dirty="0">
                <a:solidFill>
                  <a:srgbClr val="2C7289"/>
                </a:solidFill>
                <a:cs typeface="Calibri"/>
              </a:rPr>
              <a:t>Feasibility Study of an Aquatic </a:t>
            </a:r>
            <a:r>
              <a:rPr lang="en-US" dirty="0" smtClean="0">
                <a:solidFill>
                  <a:srgbClr val="2C7289"/>
                </a:solidFill>
                <a:cs typeface="Calibri"/>
              </a:rPr>
              <a:t>Ecosystem Earth </a:t>
            </a:r>
            <a:r>
              <a:rPr lang="en-US" dirty="0">
                <a:solidFill>
                  <a:srgbClr val="2C7289"/>
                </a:solidFill>
                <a:cs typeface="Calibri"/>
              </a:rPr>
              <a:t>Observing System presents a detailed study of </a:t>
            </a:r>
            <a:r>
              <a:rPr lang="en-US" dirty="0" smtClean="0">
                <a:solidFill>
                  <a:srgbClr val="2C7289"/>
                </a:solidFill>
                <a:cs typeface="Calibri"/>
              </a:rPr>
              <a:t>potential satellite observations for </a:t>
            </a:r>
            <a:r>
              <a:rPr lang="en-US" dirty="0">
                <a:solidFill>
                  <a:srgbClr val="2C7289"/>
                </a:solidFill>
                <a:cs typeface="Calibri"/>
              </a:rPr>
              <a:t>inland and coastal </a:t>
            </a:r>
            <a:r>
              <a:rPr lang="en-US" dirty="0" smtClean="0">
                <a:solidFill>
                  <a:srgbClr val="2C7289"/>
                </a:solidFill>
                <a:cs typeface="Calibri"/>
              </a:rPr>
              <a:t>waters</a:t>
            </a:r>
          </a:p>
          <a:p>
            <a:pPr marL="228600" indent="-228600"/>
            <a:r>
              <a:rPr lang="en-US" dirty="0" smtClean="0">
                <a:solidFill>
                  <a:srgbClr val="2C7289"/>
                </a:solidFill>
                <a:latin typeface="Calibri"/>
                <a:cs typeface="Calibri"/>
              </a:rPr>
              <a:t>•</a:t>
            </a:r>
            <a:r>
              <a:rPr lang="en-US" dirty="0">
                <a:solidFill>
                  <a:srgbClr val="2C7289"/>
                </a:solidFill>
                <a:cs typeface="Calibri"/>
              </a:rPr>
              <a:t>	 </a:t>
            </a:r>
            <a:r>
              <a:rPr lang="en-US" dirty="0" smtClean="0">
                <a:solidFill>
                  <a:srgbClr val="2C7289"/>
                </a:solidFill>
                <a:cs typeface="Calibri"/>
              </a:rPr>
              <a:t>water quality requires a </a:t>
            </a:r>
            <a:r>
              <a:rPr lang="en-US" dirty="0">
                <a:solidFill>
                  <a:srgbClr val="2C7289"/>
                </a:solidFill>
                <a:cs typeface="Calibri"/>
              </a:rPr>
              <a:t>number of unique problem-specific criteria </a:t>
            </a:r>
            <a:r>
              <a:rPr lang="en-US" dirty="0" smtClean="0">
                <a:solidFill>
                  <a:srgbClr val="2C7289"/>
                </a:solidFill>
                <a:cs typeface="Calibri"/>
              </a:rPr>
              <a:t>beyond the general </a:t>
            </a:r>
            <a:r>
              <a:rPr lang="en-US" dirty="0">
                <a:solidFill>
                  <a:srgbClr val="2C7289"/>
                </a:solidFill>
                <a:cs typeface="Calibri"/>
              </a:rPr>
              <a:t>criteria that will apply to all </a:t>
            </a:r>
            <a:r>
              <a:rPr lang="en-US" dirty="0" smtClean="0">
                <a:solidFill>
                  <a:srgbClr val="2C7289"/>
                </a:solidFill>
                <a:cs typeface="Calibri"/>
              </a:rPr>
              <a:t>EWVs</a:t>
            </a:r>
          </a:p>
          <a:p>
            <a:pPr marL="458788" indent="-228600"/>
            <a:r>
              <a:rPr lang="en-US" dirty="0" smtClean="0">
                <a:solidFill>
                  <a:srgbClr val="2C7289"/>
                </a:solidFill>
                <a:cs typeface="Calibri"/>
              </a:rPr>
              <a:t>•	in</a:t>
            </a:r>
            <a:r>
              <a:rPr lang="en-US" dirty="0">
                <a:solidFill>
                  <a:srgbClr val="2C7289"/>
                </a:solidFill>
                <a:cs typeface="Calibri"/>
              </a:rPr>
              <a:t>-situ (and lab analysis) data </a:t>
            </a:r>
            <a:r>
              <a:rPr lang="en-US" dirty="0" smtClean="0">
                <a:solidFill>
                  <a:srgbClr val="2C7289"/>
                </a:solidFill>
                <a:cs typeface="Calibri"/>
              </a:rPr>
              <a:t>are expected </a:t>
            </a:r>
            <a:r>
              <a:rPr lang="en-US" dirty="0">
                <a:solidFill>
                  <a:srgbClr val="2C7289"/>
                </a:solidFill>
                <a:cs typeface="Calibri"/>
              </a:rPr>
              <a:t>to play a significant role in determining the options for </a:t>
            </a:r>
            <a:r>
              <a:rPr lang="en-US" dirty="0" smtClean="0">
                <a:solidFill>
                  <a:srgbClr val="2C7289"/>
                </a:solidFill>
                <a:cs typeface="Calibri"/>
              </a:rPr>
              <a:t>delivering water quality EWVs</a:t>
            </a:r>
          </a:p>
          <a:p>
            <a:pPr marL="228600" indent="-228600"/>
            <a:endParaRPr lang="en-US" dirty="0" smtClean="0">
              <a:solidFill>
                <a:srgbClr val="2C7289"/>
              </a:solidFill>
              <a:cs typeface="Calibri"/>
            </a:endParaRPr>
          </a:p>
          <a:p>
            <a:pPr marL="228600" indent="-228600"/>
            <a:r>
              <a:rPr lang="en-US" sz="2000" b="1" dirty="0" smtClean="0">
                <a:solidFill>
                  <a:srgbClr val="000000"/>
                </a:solidFill>
                <a:cs typeface="Calibri"/>
              </a:rPr>
              <a:t>Once </a:t>
            </a:r>
            <a:r>
              <a:rPr lang="en-US" sz="2000" b="1" dirty="0">
                <a:solidFill>
                  <a:srgbClr val="000000"/>
                </a:solidFill>
                <a:cs typeface="Calibri"/>
              </a:rPr>
              <a:t>the essential variables are identified</a:t>
            </a:r>
            <a:r>
              <a:rPr lang="en-US" sz="2000" b="1" dirty="0" smtClean="0">
                <a:solidFill>
                  <a:srgbClr val="000000"/>
                </a:solidFill>
                <a:cs typeface="Calibri"/>
              </a:rPr>
              <a:t>, we need to analyze</a:t>
            </a:r>
            <a:endParaRPr lang="en-US" sz="2000" b="1" dirty="0">
              <a:solidFill>
                <a:srgbClr val="2C7289"/>
              </a:solidFill>
              <a:cs typeface="Calibri"/>
            </a:endParaRPr>
          </a:p>
          <a:p>
            <a:pPr marL="228600" indent="-228600"/>
            <a:r>
              <a:rPr lang="en-US" dirty="0" smtClean="0">
                <a:solidFill>
                  <a:srgbClr val="2C7289"/>
                </a:solidFill>
                <a:cs typeface="Calibri"/>
              </a:rPr>
              <a:t>•	space</a:t>
            </a:r>
            <a:r>
              <a:rPr lang="en-US" dirty="0">
                <a:solidFill>
                  <a:srgbClr val="2C7289"/>
                </a:solidFill>
                <a:cs typeface="Calibri"/>
              </a:rPr>
              <a:t>/time/accuracy </a:t>
            </a:r>
            <a:r>
              <a:rPr lang="en-US" dirty="0" smtClean="0">
                <a:solidFill>
                  <a:srgbClr val="2C7289"/>
                </a:solidFill>
                <a:cs typeface="Calibri"/>
              </a:rPr>
              <a:t>needs</a:t>
            </a:r>
            <a:endParaRPr lang="en-US" dirty="0">
              <a:solidFill>
                <a:srgbClr val="2C7289"/>
              </a:solidFill>
              <a:cs typeface="Calibri"/>
            </a:endParaRPr>
          </a:p>
          <a:p>
            <a:pPr marL="228600" indent="-228600"/>
            <a:r>
              <a:rPr lang="en-US" dirty="0" smtClean="0">
                <a:solidFill>
                  <a:srgbClr val="2C7289"/>
                </a:solidFill>
                <a:cs typeface="Calibri"/>
              </a:rPr>
              <a:t>•	what </a:t>
            </a:r>
            <a:r>
              <a:rPr lang="en-US" dirty="0">
                <a:solidFill>
                  <a:srgbClr val="2C7289"/>
                </a:solidFill>
                <a:cs typeface="Calibri"/>
              </a:rPr>
              <a:t>criteria the various observing systems already meet or could meet for various thresholds for </a:t>
            </a:r>
            <a:r>
              <a:rPr lang="en-US" dirty="0" smtClean="0">
                <a:solidFill>
                  <a:srgbClr val="2C7289"/>
                </a:solidFill>
                <a:cs typeface="Calibri"/>
              </a:rPr>
              <a:t>data services</a:t>
            </a:r>
          </a:p>
          <a:p>
            <a:pPr marL="458788" indent="-228600"/>
            <a:r>
              <a:rPr lang="en-US" dirty="0" smtClean="0">
                <a:solidFill>
                  <a:srgbClr val="2C7289"/>
                </a:solidFill>
                <a:cs typeface="Calibri"/>
              </a:rPr>
              <a:t>•	already </a:t>
            </a:r>
            <a:r>
              <a:rPr lang="en-US" dirty="0">
                <a:solidFill>
                  <a:srgbClr val="2C7289"/>
                </a:solidFill>
                <a:cs typeface="Calibri"/>
              </a:rPr>
              <a:t>initiated for quantitative </a:t>
            </a:r>
            <a:r>
              <a:rPr lang="en-US" dirty="0" smtClean="0">
                <a:solidFill>
                  <a:srgbClr val="2C7289"/>
                </a:solidFill>
                <a:cs typeface="Calibri"/>
              </a:rPr>
              <a:t>EWVs</a:t>
            </a:r>
          </a:p>
        </p:txBody>
      </p:sp>
    </p:spTree>
    <p:extLst>
      <p:ext uri="{BB962C8B-B14F-4D97-AF65-F5344CB8AC3E}">
        <p14:creationId xmlns:p14="http://schemas.microsoft.com/office/powerpoint/2010/main" val="46393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unningTap-small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70"/>
          <a:stretch/>
        </p:blipFill>
        <p:spPr>
          <a:xfrm>
            <a:off x="3970712" y="1144088"/>
            <a:ext cx="4813890" cy="473728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70710" y="1148843"/>
            <a:ext cx="4813891" cy="48142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20141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Guidelines for EWVs</a:t>
            </a:r>
            <a:endParaRPr lang="en-US" sz="48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2755" y="1139333"/>
            <a:ext cx="850419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dirty="0" smtClean="0">
                <a:solidFill>
                  <a:srgbClr val="2C7289"/>
                </a:solidFill>
                <a:latin typeface="Calibri"/>
                <a:cs typeface="Calibri"/>
              </a:rPr>
              <a:t>•	</a:t>
            </a:r>
            <a:r>
              <a:rPr lang="en-US" u="sng" dirty="0" smtClean="0">
                <a:solidFill>
                  <a:srgbClr val="2C7289"/>
                </a:solidFill>
                <a:latin typeface="Calibri"/>
                <a:cs typeface="Calibri"/>
              </a:rPr>
              <a:t>Standards </a:t>
            </a:r>
            <a:r>
              <a:rPr lang="en-US" u="sng" dirty="0">
                <a:solidFill>
                  <a:srgbClr val="2C7289"/>
                </a:solidFill>
                <a:latin typeface="Calibri"/>
                <a:cs typeface="Calibri"/>
              </a:rPr>
              <a:t>and best practices</a:t>
            </a:r>
            <a:r>
              <a:rPr lang="en-US" dirty="0">
                <a:solidFill>
                  <a:srgbClr val="2C7289"/>
                </a:solidFill>
                <a:latin typeface="Calibri"/>
                <a:cs typeface="Calibri"/>
              </a:rPr>
              <a:t>: The study should identify </a:t>
            </a:r>
            <a:r>
              <a:rPr lang="en-US" dirty="0" smtClean="0">
                <a:solidFill>
                  <a:srgbClr val="2C7289"/>
                </a:solidFill>
                <a:latin typeface="Calibri"/>
                <a:cs typeface="Calibri"/>
              </a:rPr>
              <a:t>process </a:t>
            </a:r>
            <a:r>
              <a:rPr lang="en-US" dirty="0">
                <a:solidFill>
                  <a:srgbClr val="2C7289"/>
                </a:solidFill>
                <a:latin typeface="Calibri"/>
                <a:cs typeface="Calibri"/>
              </a:rPr>
              <a:t>guidelines for defining EWVs.</a:t>
            </a:r>
          </a:p>
          <a:p>
            <a:pPr marL="228600" indent="-228600"/>
            <a:r>
              <a:rPr lang="en-US" dirty="0" smtClean="0">
                <a:solidFill>
                  <a:srgbClr val="2C7289"/>
                </a:solidFill>
                <a:latin typeface="Calibri"/>
                <a:cs typeface="Calibri"/>
              </a:rPr>
              <a:t>•	</a:t>
            </a:r>
            <a:r>
              <a:rPr lang="en-US" u="sng" dirty="0" smtClean="0">
                <a:solidFill>
                  <a:srgbClr val="2C7289"/>
                </a:solidFill>
                <a:latin typeface="Calibri"/>
                <a:cs typeface="Calibri"/>
              </a:rPr>
              <a:t>Source</a:t>
            </a:r>
            <a:r>
              <a:rPr lang="en-US" dirty="0">
                <a:solidFill>
                  <a:srgbClr val="2C7289"/>
                </a:solidFill>
                <a:latin typeface="Calibri"/>
                <a:cs typeface="Calibri"/>
              </a:rPr>
              <a:t>: EWVs can be measured, modeled, or a proxy. The most acceptable ways of providing an </a:t>
            </a:r>
            <a:r>
              <a:rPr lang="en-US" dirty="0" smtClean="0">
                <a:solidFill>
                  <a:srgbClr val="2C7289"/>
                </a:solidFill>
                <a:latin typeface="Calibri"/>
                <a:cs typeface="Calibri"/>
              </a:rPr>
              <a:t>EWV will </a:t>
            </a:r>
            <a:r>
              <a:rPr lang="en-US" dirty="0">
                <a:solidFill>
                  <a:srgbClr val="2C7289"/>
                </a:solidFill>
                <a:latin typeface="Calibri"/>
                <a:cs typeface="Calibri"/>
              </a:rPr>
              <a:t>be identified in this analysis.</a:t>
            </a:r>
          </a:p>
          <a:p>
            <a:pPr marL="228600" indent="-228600"/>
            <a:r>
              <a:rPr lang="en-US" dirty="0" smtClean="0">
                <a:solidFill>
                  <a:srgbClr val="2C7289"/>
                </a:solidFill>
                <a:latin typeface="Calibri"/>
                <a:cs typeface="Calibri"/>
              </a:rPr>
              <a:t>•	</a:t>
            </a:r>
            <a:r>
              <a:rPr lang="en-US" u="sng" dirty="0" smtClean="0">
                <a:solidFill>
                  <a:srgbClr val="2C7289"/>
                </a:solidFill>
                <a:latin typeface="Calibri"/>
                <a:cs typeface="Calibri"/>
              </a:rPr>
              <a:t>Redundancy</a:t>
            </a:r>
            <a:r>
              <a:rPr lang="en-US" dirty="0">
                <a:solidFill>
                  <a:srgbClr val="2C7289"/>
                </a:solidFill>
                <a:latin typeface="Calibri"/>
                <a:cs typeface="Calibri"/>
              </a:rPr>
              <a:t>: Select the variable that is easier to acquire even if it is not perfect.</a:t>
            </a:r>
          </a:p>
          <a:p>
            <a:pPr marL="228600" indent="-228600"/>
            <a:r>
              <a:rPr lang="en-US" dirty="0" smtClean="0">
                <a:solidFill>
                  <a:srgbClr val="2C7289"/>
                </a:solidFill>
                <a:latin typeface="Calibri"/>
                <a:cs typeface="Calibri"/>
              </a:rPr>
              <a:t>•	</a:t>
            </a:r>
            <a:r>
              <a:rPr lang="en-US" u="sng" dirty="0" smtClean="0">
                <a:solidFill>
                  <a:srgbClr val="2C7289"/>
                </a:solidFill>
                <a:latin typeface="Calibri"/>
                <a:cs typeface="Calibri"/>
              </a:rPr>
              <a:t>Hierarchy</a:t>
            </a:r>
            <a:r>
              <a:rPr lang="en-US" dirty="0">
                <a:solidFill>
                  <a:srgbClr val="2C7289"/>
                </a:solidFill>
                <a:latin typeface="Calibri"/>
                <a:cs typeface="Calibri"/>
              </a:rPr>
              <a:t>: The more direct and less prescriptive an EWV is, the more likely it will be to accept a </a:t>
            </a:r>
            <a:r>
              <a:rPr lang="en-US" dirty="0" smtClean="0">
                <a:solidFill>
                  <a:srgbClr val="2C7289"/>
                </a:solidFill>
                <a:latin typeface="Calibri"/>
                <a:cs typeface="Calibri"/>
              </a:rPr>
              <a:t>variety of </a:t>
            </a:r>
            <a:r>
              <a:rPr lang="en-US" dirty="0">
                <a:solidFill>
                  <a:srgbClr val="2C7289"/>
                </a:solidFill>
                <a:latin typeface="Calibri"/>
                <a:cs typeface="Calibri"/>
              </a:rPr>
              <a:t>different measurement sources and methods.</a:t>
            </a:r>
          </a:p>
          <a:p>
            <a:pPr marL="228600" indent="-228600"/>
            <a:r>
              <a:rPr lang="en-US" dirty="0" smtClean="0">
                <a:solidFill>
                  <a:srgbClr val="2C7289"/>
                </a:solidFill>
                <a:latin typeface="Calibri"/>
                <a:cs typeface="Calibri"/>
              </a:rPr>
              <a:t>•	</a:t>
            </a:r>
            <a:r>
              <a:rPr lang="en-US" u="sng" dirty="0" smtClean="0">
                <a:solidFill>
                  <a:srgbClr val="2C7289"/>
                </a:solidFill>
                <a:latin typeface="Calibri"/>
                <a:cs typeface="Calibri"/>
              </a:rPr>
              <a:t>Attributes</a:t>
            </a:r>
            <a:r>
              <a:rPr lang="en-US" dirty="0">
                <a:solidFill>
                  <a:srgbClr val="2C7289"/>
                </a:solidFill>
                <a:latin typeface="Calibri"/>
                <a:cs typeface="Calibri"/>
              </a:rPr>
              <a:t>: A single variable can have a variety of sub-variables (aka attributes), which will </a:t>
            </a:r>
            <a:r>
              <a:rPr lang="en-US" dirty="0" smtClean="0">
                <a:solidFill>
                  <a:srgbClr val="2C7289"/>
                </a:solidFill>
                <a:latin typeface="Calibri"/>
                <a:cs typeface="Calibri"/>
              </a:rPr>
              <a:t>be explicated </a:t>
            </a:r>
            <a:r>
              <a:rPr lang="en-US" dirty="0">
                <a:solidFill>
                  <a:srgbClr val="2C7289"/>
                </a:solidFill>
                <a:latin typeface="Calibri"/>
                <a:cs typeface="Calibri"/>
              </a:rPr>
              <a:t>in the definition process.</a:t>
            </a:r>
          </a:p>
          <a:p>
            <a:pPr marL="228600" indent="-228600"/>
            <a:r>
              <a:rPr lang="en-US" dirty="0" smtClean="0">
                <a:solidFill>
                  <a:srgbClr val="2C7289"/>
                </a:solidFill>
                <a:latin typeface="Calibri"/>
                <a:cs typeface="Calibri"/>
              </a:rPr>
              <a:t>•	</a:t>
            </a:r>
            <a:r>
              <a:rPr lang="en-US" u="sng" dirty="0" smtClean="0">
                <a:solidFill>
                  <a:srgbClr val="2C7289"/>
                </a:solidFill>
                <a:latin typeface="Calibri"/>
                <a:cs typeface="Calibri"/>
              </a:rPr>
              <a:t>Stages </a:t>
            </a:r>
            <a:r>
              <a:rPr lang="en-US" u="sng" dirty="0">
                <a:solidFill>
                  <a:srgbClr val="2C7289"/>
                </a:solidFill>
                <a:latin typeface="Calibri"/>
                <a:cs typeface="Calibri"/>
              </a:rPr>
              <a:t>of approval</a:t>
            </a:r>
            <a:r>
              <a:rPr lang="en-US" dirty="0">
                <a:solidFill>
                  <a:srgbClr val="2C7289"/>
                </a:solidFill>
                <a:latin typeface="Calibri"/>
                <a:cs typeface="Calibri"/>
              </a:rPr>
              <a:t>: An EWV will be "conditional" until it is demonstrated in the field to actually work</a:t>
            </a:r>
            <a:r>
              <a:rPr lang="en-US" dirty="0" smtClean="0">
                <a:solidFill>
                  <a:srgbClr val="2C7289"/>
                </a:solidFill>
                <a:latin typeface="Calibri"/>
                <a:cs typeface="Calibri"/>
              </a:rPr>
              <a:t>, with </a:t>
            </a:r>
            <a:r>
              <a:rPr lang="en-US" dirty="0">
                <a:solidFill>
                  <a:srgbClr val="2C7289"/>
                </a:solidFill>
                <a:latin typeface="Calibri"/>
                <a:cs typeface="Calibri"/>
              </a:rPr>
              <a:t>the target status of “sufficient consensus”.</a:t>
            </a:r>
          </a:p>
          <a:p>
            <a:pPr marL="228600" indent="-228600"/>
            <a:r>
              <a:rPr lang="en-US" dirty="0" smtClean="0">
                <a:solidFill>
                  <a:srgbClr val="2C7289"/>
                </a:solidFill>
                <a:latin typeface="Calibri"/>
                <a:cs typeface="Calibri"/>
              </a:rPr>
              <a:t>•	</a:t>
            </a:r>
            <a:r>
              <a:rPr lang="en-US" u="sng" dirty="0" smtClean="0">
                <a:solidFill>
                  <a:srgbClr val="2C7289"/>
                </a:solidFill>
                <a:latin typeface="Calibri"/>
                <a:cs typeface="Calibri"/>
              </a:rPr>
              <a:t>Updates</a:t>
            </a:r>
            <a:r>
              <a:rPr lang="en-US" dirty="0">
                <a:solidFill>
                  <a:srgbClr val="2C7289"/>
                </a:solidFill>
                <a:latin typeface="Calibri"/>
                <a:cs typeface="Calibri"/>
              </a:rPr>
              <a:t>: The EWV list will be updated periodically.</a:t>
            </a:r>
          </a:p>
          <a:p>
            <a:pPr marL="228600" indent="-228600"/>
            <a:r>
              <a:rPr lang="en-US" dirty="0" smtClean="0">
                <a:solidFill>
                  <a:srgbClr val="2C7289"/>
                </a:solidFill>
                <a:latin typeface="Calibri"/>
                <a:cs typeface="Calibri"/>
              </a:rPr>
              <a:t>•	</a:t>
            </a:r>
            <a:r>
              <a:rPr lang="en-US" u="sng" dirty="0" smtClean="0">
                <a:solidFill>
                  <a:srgbClr val="2C7289"/>
                </a:solidFill>
                <a:latin typeface="Calibri"/>
                <a:cs typeface="Calibri"/>
              </a:rPr>
              <a:t>Distribution</a:t>
            </a:r>
            <a:r>
              <a:rPr lang="en-US" dirty="0">
                <a:solidFill>
                  <a:srgbClr val="2C7289"/>
                </a:solidFill>
                <a:latin typeface="Calibri"/>
                <a:cs typeface="Calibri"/>
              </a:rPr>
              <a:t>: Open data distribution is key, starting with existing data portals, and considering </a:t>
            </a:r>
            <a:r>
              <a:rPr lang="en-US" dirty="0" smtClean="0">
                <a:solidFill>
                  <a:srgbClr val="2C7289"/>
                </a:solidFill>
                <a:latin typeface="Calibri"/>
                <a:cs typeface="Calibri"/>
              </a:rPr>
              <a:t>more broad</a:t>
            </a:r>
            <a:r>
              <a:rPr lang="en-US" dirty="0">
                <a:solidFill>
                  <a:srgbClr val="2C7289"/>
                </a:solidFill>
                <a:latin typeface="Calibri"/>
                <a:cs typeface="Calibri"/>
              </a:rPr>
              <a:t>-based solutions, such as GEOSS links to other systems (e.g., WIGOS)</a:t>
            </a:r>
            <a:r>
              <a:rPr lang="en-US" dirty="0" smtClean="0">
                <a:solidFill>
                  <a:srgbClr val="2C7289"/>
                </a:solidFill>
                <a:latin typeface="Calibri"/>
                <a:cs typeface="Calibri"/>
              </a:rPr>
              <a:t>.</a:t>
            </a:r>
            <a:r>
              <a:rPr lang="en-US" dirty="0" smtClean="0">
                <a:solidFill>
                  <a:srgbClr val="2C7289"/>
                </a:solidFill>
                <a:latin typeface="Calibri"/>
                <a:cs typeface="Calibri"/>
              </a:rPr>
              <a:t>	</a:t>
            </a:r>
            <a:endParaRPr lang="en-US" dirty="0">
              <a:solidFill>
                <a:srgbClr val="2C7289"/>
              </a:solidFill>
              <a:latin typeface="Calibri"/>
              <a:cs typeface="Calibri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0" r="10270" b="24394"/>
          <a:stretch/>
        </p:blipFill>
        <p:spPr>
          <a:xfrm>
            <a:off x="57544" y="6412555"/>
            <a:ext cx="1622031" cy="439291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8567082" y="6183924"/>
            <a:ext cx="576000" cy="485436"/>
          </a:xfrm>
          <a:prstGeom prst="rect">
            <a:avLst/>
          </a:prstGeom>
          <a:solidFill>
            <a:srgbClr val="04A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A08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45208" y="6198566"/>
            <a:ext cx="23571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rgbClr val="1AA082"/>
                </a:solidFill>
              </a:rPr>
              <a:t>CEOS WFS</a:t>
            </a:r>
            <a:r>
              <a:rPr lang="en-US" sz="1200" dirty="0" smtClean="0">
                <a:solidFill>
                  <a:srgbClr val="1AA082"/>
                </a:solidFill>
              </a:rPr>
              <a:t>, 13-15 November 2018</a:t>
            </a:r>
          </a:p>
          <a:p>
            <a:pPr algn="r"/>
            <a:r>
              <a:rPr lang="en-US" sz="1200" dirty="0" smtClean="0">
                <a:solidFill>
                  <a:srgbClr val="1AA082"/>
                </a:solidFill>
              </a:rPr>
              <a:t>Delft, The Netherlands</a:t>
            </a:r>
            <a:endParaRPr lang="en-US" sz="1200" dirty="0">
              <a:solidFill>
                <a:srgbClr val="1AA0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002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141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Current Status of EWV List</a:t>
            </a:r>
            <a:endParaRPr lang="en-US" sz="48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955090"/>
              </p:ext>
            </p:extLst>
          </p:nvPr>
        </p:nvGraphicFramePr>
        <p:xfrm>
          <a:off x="467544" y="1540127"/>
          <a:ext cx="8146426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Document" r:id="rId3" imgW="6540500" imgH="2844800" progId="Word.Document.12">
                  <p:embed/>
                </p:oleObj>
              </mc:Choice>
              <mc:Fallback>
                <p:oleObj name="Document" r:id="rId3" imgW="6540500" imgH="2844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540127"/>
                        <a:ext cx="8146426" cy="354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0" r="10270" b="24394"/>
          <a:stretch/>
        </p:blipFill>
        <p:spPr>
          <a:xfrm>
            <a:off x="57544" y="6412555"/>
            <a:ext cx="1622031" cy="43929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8567082" y="6183924"/>
            <a:ext cx="576000" cy="485436"/>
          </a:xfrm>
          <a:prstGeom prst="rect">
            <a:avLst/>
          </a:prstGeom>
          <a:solidFill>
            <a:srgbClr val="04A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A08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5208" y="6198566"/>
            <a:ext cx="23571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rgbClr val="1AA082"/>
                </a:solidFill>
              </a:rPr>
              <a:t>CEOS WFS</a:t>
            </a:r>
            <a:r>
              <a:rPr lang="en-US" sz="1200" dirty="0" smtClean="0">
                <a:solidFill>
                  <a:srgbClr val="1AA082"/>
                </a:solidFill>
              </a:rPr>
              <a:t>, 13-15 November 2018</a:t>
            </a:r>
          </a:p>
          <a:p>
            <a:pPr algn="r"/>
            <a:r>
              <a:rPr lang="en-US" sz="1200" dirty="0" smtClean="0">
                <a:solidFill>
                  <a:srgbClr val="1AA082"/>
                </a:solidFill>
              </a:rPr>
              <a:t>Delft, The Netherlands</a:t>
            </a:r>
            <a:endParaRPr lang="en-US" sz="1200" dirty="0">
              <a:solidFill>
                <a:srgbClr val="1AA0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61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INTERNAL.WMO.INT\UserData\Redirected\vaellen\Desktop\GEO Communications Toolkit\Slide Deck\Build your own presentation - individual slides\3. About GEO\slide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4" t="52445" r="24" b="17894"/>
          <a:stretch/>
        </p:blipFill>
        <p:spPr bwMode="auto">
          <a:xfrm flipH="1">
            <a:off x="-1" y="1526831"/>
            <a:ext cx="9143997" cy="463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" y="1526831"/>
            <a:ext cx="7884369" cy="463497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20141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4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EWVs </a:t>
            </a:r>
            <a:r>
              <a:rPr lang="en-US" sz="4800" b="1" dirty="0">
                <a:solidFill>
                  <a:schemeClr val="tx2"/>
                </a:solidFill>
                <a:latin typeface="Calibri" panose="020F0502020204030204" pitchFamily="34" charset="0"/>
              </a:rPr>
              <a:t>and </a:t>
            </a:r>
            <a:r>
              <a:rPr lang="en-US" sz="4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ECVs</a:t>
            </a:r>
            <a:endParaRPr lang="en-US" sz="48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08720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Differences 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and s</a:t>
            </a:r>
            <a:r>
              <a:rPr lang="en-US" sz="25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ynergies</a:t>
            </a:r>
            <a:endParaRPr lang="en-US" sz="25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1" y="1611784"/>
            <a:ext cx="74888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000" b="1" dirty="0" smtClean="0"/>
              <a:t>Compared to ECVs, EWVs need</a:t>
            </a:r>
            <a:endParaRPr lang="en-US" sz="2000" b="1" dirty="0" smtClean="0"/>
          </a:p>
          <a:p>
            <a:pPr marL="228600" indent="-228600"/>
            <a:r>
              <a:rPr lang="en-US" dirty="0" smtClean="0">
                <a:solidFill>
                  <a:srgbClr val="2C7289"/>
                </a:solidFill>
              </a:rPr>
              <a:t>•	higher </a:t>
            </a:r>
            <a:r>
              <a:rPr lang="en-US" dirty="0">
                <a:solidFill>
                  <a:srgbClr val="2C7289"/>
                </a:solidFill>
              </a:rPr>
              <a:t>space and time </a:t>
            </a:r>
            <a:r>
              <a:rPr lang="en-US" dirty="0" smtClean="0">
                <a:solidFill>
                  <a:srgbClr val="2C7289"/>
                </a:solidFill>
              </a:rPr>
              <a:t>resolution</a:t>
            </a:r>
          </a:p>
          <a:p>
            <a:pPr marL="228600" indent="-228600"/>
            <a:r>
              <a:rPr lang="en-US" dirty="0" smtClean="0">
                <a:solidFill>
                  <a:srgbClr val="2C7289"/>
                </a:solidFill>
              </a:rPr>
              <a:t>•	more </a:t>
            </a:r>
            <a:r>
              <a:rPr lang="en-US" dirty="0">
                <a:solidFill>
                  <a:srgbClr val="2C7289"/>
                </a:solidFill>
              </a:rPr>
              <a:t>frequent </a:t>
            </a:r>
            <a:r>
              <a:rPr lang="en-US" dirty="0" smtClean="0">
                <a:solidFill>
                  <a:srgbClr val="2C7289"/>
                </a:solidFill>
              </a:rPr>
              <a:t>reporting</a:t>
            </a:r>
            <a:endParaRPr lang="en-US" dirty="0">
              <a:solidFill>
                <a:srgbClr val="2C7289"/>
              </a:solidFill>
            </a:endParaRPr>
          </a:p>
          <a:p>
            <a:pPr marL="228600" indent="-228600"/>
            <a:r>
              <a:rPr lang="en-US" dirty="0" smtClean="0">
                <a:solidFill>
                  <a:srgbClr val="2C7289"/>
                </a:solidFill>
              </a:rPr>
              <a:t>•	relaxed </a:t>
            </a:r>
            <a:r>
              <a:rPr lang="en-US" dirty="0">
                <a:solidFill>
                  <a:srgbClr val="2C7289"/>
                </a:solidFill>
              </a:rPr>
              <a:t>accuracy </a:t>
            </a:r>
            <a:r>
              <a:rPr lang="en-US" dirty="0" smtClean="0">
                <a:solidFill>
                  <a:srgbClr val="2C7289"/>
                </a:solidFill>
              </a:rPr>
              <a:t>requirements</a:t>
            </a:r>
            <a:endParaRPr lang="en-US" dirty="0">
              <a:solidFill>
                <a:srgbClr val="2C7289"/>
              </a:solidFill>
            </a:endParaRPr>
          </a:p>
          <a:p>
            <a:pPr marL="228600" indent="-228600"/>
            <a:r>
              <a:rPr lang="en-US" dirty="0" smtClean="0">
                <a:solidFill>
                  <a:srgbClr val="2C7289"/>
                </a:solidFill>
              </a:rPr>
              <a:t>•	shorter time delays </a:t>
            </a:r>
            <a:r>
              <a:rPr lang="en-US" dirty="0">
                <a:solidFill>
                  <a:srgbClr val="2C7289"/>
                </a:solidFill>
              </a:rPr>
              <a:t>in making the information available </a:t>
            </a:r>
            <a:r>
              <a:rPr lang="en-US" dirty="0" smtClean="0">
                <a:solidFill>
                  <a:srgbClr val="2C7289"/>
                </a:solidFill>
              </a:rPr>
              <a:t>(latency)</a:t>
            </a:r>
          </a:p>
          <a:p>
            <a:pPr marL="228600" indent="-228600"/>
            <a:r>
              <a:rPr lang="en-US" dirty="0" smtClean="0">
                <a:solidFill>
                  <a:srgbClr val="2C7289"/>
                </a:solidFill>
              </a:rPr>
              <a:t>•	stronger </a:t>
            </a:r>
            <a:r>
              <a:rPr lang="en-US" dirty="0">
                <a:solidFill>
                  <a:srgbClr val="2C7289"/>
                </a:solidFill>
              </a:rPr>
              <a:t>ties to short-term predictions</a:t>
            </a:r>
            <a:endParaRPr lang="en-US" sz="2400" b="1" dirty="0" smtClean="0">
              <a:solidFill>
                <a:srgbClr val="2C7289"/>
              </a:solidFill>
              <a:latin typeface="Calibri" panose="020F0502020204030204" pitchFamily="34" charset="0"/>
            </a:endParaRPr>
          </a:p>
          <a:p>
            <a:pPr marL="228600" indent="-228600"/>
            <a:endParaRPr lang="en-US" sz="2000" b="1" dirty="0" smtClean="0"/>
          </a:p>
          <a:p>
            <a:pPr marL="228600" indent="-228600"/>
            <a:r>
              <a:rPr lang="en-US" sz="2000" b="1" dirty="0" smtClean="0"/>
              <a:t>Synergies</a:t>
            </a:r>
            <a:endParaRPr lang="en-US" sz="2000" b="1" dirty="0" smtClean="0"/>
          </a:p>
          <a:p>
            <a:pPr marL="228600" indent="-228600"/>
            <a:r>
              <a:rPr lang="en-US" dirty="0" smtClean="0">
                <a:solidFill>
                  <a:srgbClr val="2C7289"/>
                </a:solidFill>
              </a:rPr>
              <a:t>•	argue </a:t>
            </a:r>
            <a:r>
              <a:rPr lang="en-US" dirty="0">
                <a:solidFill>
                  <a:srgbClr val="2C7289"/>
                </a:solidFill>
              </a:rPr>
              <a:t>for </a:t>
            </a:r>
            <a:r>
              <a:rPr lang="en-US" dirty="0" smtClean="0">
                <a:solidFill>
                  <a:srgbClr val="2C7289"/>
                </a:solidFill>
              </a:rPr>
              <a:t>support </a:t>
            </a:r>
            <a:r>
              <a:rPr lang="en-US" dirty="0">
                <a:solidFill>
                  <a:srgbClr val="2C7289"/>
                </a:solidFill>
              </a:rPr>
              <a:t>of </a:t>
            </a:r>
            <a:r>
              <a:rPr lang="en-US" dirty="0" smtClean="0">
                <a:solidFill>
                  <a:srgbClr val="2C7289"/>
                </a:solidFill>
              </a:rPr>
              <a:t>observational </a:t>
            </a:r>
            <a:r>
              <a:rPr lang="en-US" dirty="0">
                <a:solidFill>
                  <a:srgbClr val="2C7289"/>
                </a:solidFill>
              </a:rPr>
              <a:t>networks and </a:t>
            </a:r>
            <a:r>
              <a:rPr lang="en-US" dirty="0" smtClean="0">
                <a:solidFill>
                  <a:srgbClr val="2C7289"/>
                </a:solidFill>
              </a:rPr>
              <a:t>free access</a:t>
            </a:r>
            <a:endParaRPr lang="en-US" dirty="0">
              <a:solidFill>
                <a:srgbClr val="2C7289"/>
              </a:solidFill>
            </a:endParaRPr>
          </a:p>
          <a:p>
            <a:pPr marL="228600" indent="-228600"/>
            <a:r>
              <a:rPr lang="en-US" dirty="0" smtClean="0">
                <a:solidFill>
                  <a:srgbClr val="2C7289"/>
                </a:solidFill>
              </a:rPr>
              <a:t>•	strengthen </a:t>
            </a:r>
            <a:r>
              <a:rPr lang="en-US" dirty="0">
                <a:solidFill>
                  <a:srgbClr val="2C7289"/>
                </a:solidFill>
              </a:rPr>
              <a:t>the case for </a:t>
            </a:r>
            <a:r>
              <a:rPr lang="en-US" dirty="0" smtClean="0">
                <a:solidFill>
                  <a:srgbClr val="2C7289"/>
                </a:solidFill>
              </a:rPr>
              <a:t>international </a:t>
            </a:r>
            <a:r>
              <a:rPr lang="en-US" dirty="0">
                <a:solidFill>
                  <a:srgbClr val="2C7289"/>
                </a:solidFill>
              </a:rPr>
              <a:t>data </a:t>
            </a:r>
            <a:r>
              <a:rPr lang="en-US" dirty="0" smtClean="0">
                <a:solidFill>
                  <a:srgbClr val="2C7289"/>
                </a:solidFill>
              </a:rPr>
              <a:t>centers</a:t>
            </a:r>
          </a:p>
          <a:p>
            <a:pPr marL="228600" indent="-228600"/>
            <a:r>
              <a:rPr lang="en-US" dirty="0" smtClean="0">
                <a:solidFill>
                  <a:srgbClr val="2C7289"/>
                </a:solidFill>
              </a:rPr>
              <a:t>•	support </a:t>
            </a:r>
            <a:r>
              <a:rPr lang="en-US" dirty="0">
                <a:solidFill>
                  <a:srgbClr val="2C7289"/>
                </a:solidFill>
              </a:rPr>
              <a:t>the development of data sets for </a:t>
            </a:r>
            <a:r>
              <a:rPr lang="en-US" dirty="0" smtClean="0">
                <a:solidFill>
                  <a:srgbClr val="2C7289"/>
                </a:solidFill>
              </a:rPr>
              <a:t>areas </a:t>
            </a:r>
            <a:r>
              <a:rPr lang="en-US" dirty="0">
                <a:solidFill>
                  <a:srgbClr val="2C7289"/>
                </a:solidFill>
              </a:rPr>
              <a:t>where in-situ data are </a:t>
            </a:r>
            <a:r>
              <a:rPr lang="en-US" dirty="0" smtClean="0">
                <a:solidFill>
                  <a:srgbClr val="2C7289"/>
                </a:solidFill>
              </a:rPr>
              <a:t>not adequate</a:t>
            </a:r>
            <a:endParaRPr lang="en-US" dirty="0">
              <a:solidFill>
                <a:srgbClr val="2C7289"/>
              </a:solidFill>
            </a:endParaRPr>
          </a:p>
          <a:p>
            <a:pPr marL="228600" indent="-228600"/>
            <a:r>
              <a:rPr lang="en-US" dirty="0" smtClean="0">
                <a:solidFill>
                  <a:srgbClr val="2C7289"/>
                </a:solidFill>
              </a:rPr>
              <a:t>•	mutual </a:t>
            </a:r>
            <a:r>
              <a:rPr lang="en-US" dirty="0">
                <a:solidFill>
                  <a:srgbClr val="2C7289"/>
                </a:solidFill>
              </a:rPr>
              <a:t>review on a regular </a:t>
            </a:r>
            <a:r>
              <a:rPr lang="en-US" dirty="0" smtClean="0">
                <a:solidFill>
                  <a:srgbClr val="2C7289"/>
                </a:solidFill>
              </a:rPr>
              <a:t>basis</a:t>
            </a:r>
            <a:endParaRPr lang="en-US" dirty="0" smtClean="0">
              <a:solidFill>
                <a:srgbClr val="2C7289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0" r="10270" b="24394"/>
          <a:stretch/>
        </p:blipFill>
        <p:spPr>
          <a:xfrm>
            <a:off x="57544" y="6412555"/>
            <a:ext cx="1622031" cy="43929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8567082" y="6183924"/>
            <a:ext cx="576000" cy="485436"/>
          </a:xfrm>
          <a:prstGeom prst="rect">
            <a:avLst/>
          </a:prstGeom>
          <a:solidFill>
            <a:srgbClr val="04A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A08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45208" y="6198566"/>
            <a:ext cx="23571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rgbClr val="1AA082"/>
                </a:solidFill>
              </a:rPr>
              <a:t>CEOS WFS</a:t>
            </a:r>
            <a:r>
              <a:rPr lang="en-US" sz="1200" dirty="0" smtClean="0">
                <a:solidFill>
                  <a:srgbClr val="1AA082"/>
                </a:solidFill>
              </a:rPr>
              <a:t>, 13-15 November 2018</a:t>
            </a:r>
          </a:p>
          <a:p>
            <a:pPr algn="r"/>
            <a:r>
              <a:rPr lang="en-US" sz="1200" dirty="0" smtClean="0">
                <a:solidFill>
                  <a:srgbClr val="1AA082"/>
                </a:solidFill>
              </a:rPr>
              <a:t>Delft, The Netherlands</a:t>
            </a:r>
            <a:endParaRPr lang="en-US" sz="1200" dirty="0">
              <a:solidFill>
                <a:srgbClr val="1AA0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14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287</Words>
  <Application>Microsoft Macintosh PowerPoint</Application>
  <PresentationFormat>On-screen Show (4:3)</PresentationFormat>
  <Paragraphs>124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Document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NASA/GSFC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J Huffman</dc:creator>
  <cp:lastModifiedBy>George J Huffman</cp:lastModifiedBy>
  <cp:revision>36</cp:revision>
  <dcterms:created xsi:type="dcterms:W3CDTF">2018-05-09T13:18:21Z</dcterms:created>
  <dcterms:modified xsi:type="dcterms:W3CDTF">2018-11-12T16:15:43Z</dcterms:modified>
</cp:coreProperties>
</file>