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5"/>
    <p:sldMasterId id="2147483663"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y="5143500" cx="9144000"/>
  <p:notesSz cx="6797675" cy="9928225"/>
  <p:embeddedFontLst>
    <p:embeddedFont>
      <p:font typeface="Helvetica Neue"/>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2D200454-40CA-4A62-9FC3-DE9A4176ACB9}">
      <p15:notesGuideLst>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08E53DE-3506-4F4B-A8FF-5021D4F68490}">
  <a:tblStyle styleId="{108E53DE-3506-4F4B-A8FF-5021D4F68490}"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notesViewPr>
    <p:cSldViewPr snapToGrid="0">
      <p:cViewPr varScale="1">
        <p:scale>
          <a:sx n="100" d="100"/>
          <a:sy n="100" d="100"/>
        </p:scale>
        <p:origin x="0" y="0"/>
      </p:cViewPr>
      <p:guideLst>
        <p:guide pos="3127" orient="horz"/>
        <p:guide pos="2141"/>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font" Target="fonts/HelveticaNeue-bold.fntdata"/><Relationship Id="rId12" Type="http://schemas.openxmlformats.org/officeDocument/2006/relationships/slide" Target="slides/slide5.xml"/><Relationship Id="rId34" Type="http://schemas.openxmlformats.org/officeDocument/2006/relationships/font" Target="fonts/HelveticaNeue-regular.fntdata"/><Relationship Id="rId15" Type="http://schemas.openxmlformats.org/officeDocument/2006/relationships/slide" Target="slides/slide8.xml"/><Relationship Id="rId37" Type="http://schemas.openxmlformats.org/officeDocument/2006/relationships/font" Target="fonts/HelveticaNeue-boldItalic.fntdata"/><Relationship Id="rId14" Type="http://schemas.openxmlformats.org/officeDocument/2006/relationships/slide" Target="slides/slide7.xml"/><Relationship Id="rId36" Type="http://schemas.openxmlformats.org/officeDocument/2006/relationships/font" Target="fonts/HelveticaNeue-italic.fntdata"/><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17900" cy="518083"/>
          </a:xfrm>
          <a:prstGeom prst="rect">
            <a:avLst/>
          </a:prstGeom>
          <a:noFill/>
          <a:ln>
            <a:noFill/>
          </a:ln>
        </p:spPr>
        <p:txBody>
          <a:bodyPr anchorCtr="0" anchor="t" bIns="44100" lIns="88225" spcFirstLastPara="1" rIns="88225" wrap="square" tIns="441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Verdana"/>
                <a:ea typeface="Verdana"/>
                <a:cs typeface="Verdana"/>
                <a:sym typeface="Verdan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9pPr>
          </a:lstStyle>
          <a:p/>
        </p:txBody>
      </p:sp>
      <p:sp>
        <p:nvSpPr>
          <p:cNvPr id="4" name="Google Shape;4;n"/>
          <p:cNvSpPr txBox="1"/>
          <p:nvPr>
            <p:ph idx="10" type="dt"/>
          </p:nvPr>
        </p:nvSpPr>
        <p:spPr>
          <a:xfrm>
            <a:off x="3867484" y="0"/>
            <a:ext cx="2917899" cy="518083"/>
          </a:xfrm>
          <a:prstGeom prst="rect">
            <a:avLst/>
          </a:prstGeom>
          <a:noFill/>
          <a:ln>
            <a:noFill/>
          </a:ln>
        </p:spPr>
        <p:txBody>
          <a:bodyPr anchorCtr="0" anchor="t" bIns="44100" lIns="88225" spcFirstLastPara="1" rIns="88225" wrap="square" tIns="441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Verdana"/>
                <a:ea typeface="Verdana"/>
                <a:cs typeface="Verdana"/>
                <a:sym typeface="Verdan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9pPr>
          </a:lstStyle>
          <a:p/>
        </p:txBody>
      </p:sp>
      <p:sp>
        <p:nvSpPr>
          <p:cNvPr id="5" name="Google Shape;5;n"/>
          <p:cNvSpPr/>
          <p:nvPr>
            <p:ph idx="3"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875831" y="4730467"/>
            <a:ext cx="5033722" cy="4435872"/>
          </a:xfrm>
          <a:prstGeom prst="rect">
            <a:avLst/>
          </a:prstGeom>
          <a:noFill/>
          <a:ln>
            <a:noFill/>
          </a:ln>
        </p:spPr>
        <p:txBody>
          <a:bodyPr anchorCtr="0" anchor="t" bIns="44100" lIns="88225" spcFirstLastPara="1" rIns="88225" wrap="square" tIns="441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60936"/>
            <a:ext cx="2917900" cy="443587"/>
          </a:xfrm>
          <a:prstGeom prst="rect">
            <a:avLst/>
          </a:prstGeom>
          <a:noFill/>
          <a:ln>
            <a:noFill/>
          </a:ln>
        </p:spPr>
        <p:txBody>
          <a:bodyPr anchorCtr="0" anchor="b" bIns="44100" lIns="88225" spcFirstLastPara="1" rIns="88225" wrap="square" tIns="441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Verdana"/>
                <a:ea typeface="Verdana"/>
                <a:cs typeface="Verdana"/>
                <a:sym typeface="Verdan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Verdana"/>
                <a:ea typeface="Verdana"/>
                <a:cs typeface="Verdana"/>
                <a:sym typeface="Verdana"/>
              </a:defRPr>
            </a:lvl9pPr>
          </a:lstStyle>
          <a:p/>
        </p:txBody>
      </p:sp>
      <p:sp>
        <p:nvSpPr>
          <p:cNvPr id="8" name="Google Shape;8;n"/>
          <p:cNvSpPr txBox="1"/>
          <p:nvPr>
            <p:ph idx="12" type="sldNum"/>
          </p:nvPr>
        </p:nvSpPr>
        <p:spPr>
          <a:xfrm>
            <a:off x="3867484" y="9460936"/>
            <a:ext cx="2917899" cy="443587"/>
          </a:xfrm>
          <a:prstGeom prst="rect">
            <a:avLst/>
          </a:prstGeom>
          <a:noFill/>
          <a:ln>
            <a:noFill/>
          </a:ln>
        </p:spPr>
        <p:txBody>
          <a:bodyPr anchorCtr="0" anchor="b" bIns="44100" lIns="88225" spcFirstLastPara="1" rIns="88225" wrap="square" tIns="441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is-IS" sz="1200" u="none" cap="none" strike="noStrike">
                <a:solidFill>
                  <a:schemeClr val="dk1"/>
                </a:solidFill>
                <a:latin typeface="Verdana"/>
                <a:ea typeface="Verdana"/>
                <a:cs typeface="Verdana"/>
                <a:sym typeface="Verdana"/>
              </a:rPr>
              <a:t>‹#›</a:t>
            </a:fld>
            <a:endParaRPr b="0" i="0" sz="1200" u="none" cap="none" strike="noStrike">
              <a:solidFill>
                <a:schemeClr val="dk1"/>
              </a:solidFill>
              <a:latin typeface="Verdana"/>
              <a:ea typeface="Verdana"/>
              <a:cs typeface="Verdana"/>
              <a:sym typeface="Verdana"/>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d293ddcdb9_2_28:notes"/>
          <p:cNvSpPr txBox="1"/>
          <p:nvPr>
            <p:ph idx="1" type="body"/>
          </p:nvPr>
        </p:nvSpPr>
        <p:spPr>
          <a:xfrm>
            <a:off x="906357" y="4715907"/>
            <a:ext cx="4985100" cy="44676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rPr lang="is-IS"/>
              <a:t>Osamu to speak &lt; 10 mins</a:t>
            </a:r>
            <a:endParaRPr/>
          </a:p>
        </p:txBody>
      </p:sp>
      <p:sp>
        <p:nvSpPr>
          <p:cNvPr id="67" name="Google Shape;67;gd293ddcdb9_2_28: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d293ddcdb9_2_80: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27" name="Google Shape;127;gd293ddcdb9_2_80:notes"/>
          <p:cNvSpPr txBox="1"/>
          <p:nvPr>
            <p:ph idx="1" type="body"/>
          </p:nvPr>
        </p:nvSpPr>
        <p:spPr>
          <a:xfrm>
            <a:off x="875831" y="4730467"/>
            <a:ext cx="5033722" cy="4435872"/>
          </a:xfrm>
          <a:prstGeom prst="rect">
            <a:avLst/>
          </a:prstGeom>
          <a:noFill/>
          <a:ln>
            <a:noFill/>
          </a:ln>
        </p:spPr>
        <p:txBody>
          <a:bodyPr anchorCtr="0" anchor="t" bIns="44100" lIns="88225" spcFirstLastPara="1" rIns="88225" wrap="square" tIns="44100">
            <a:noAutofit/>
          </a:bodyPr>
          <a:lstStyle/>
          <a:p>
            <a:pPr indent="-228600" lvl="0" marL="457200" marR="0" rtl="0" algn="l">
              <a:lnSpc>
                <a:spcPct val="100000"/>
              </a:lnSpc>
              <a:spcBef>
                <a:spcPts val="360"/>
              </a:spcBef>
              <a:spcAft>
                <a:spcPts val="0"/>
              </a:spcAft>
              <a:buClr>
                <a:srgbClr val="000000"/>
              </a:buClr>
              <a:buSzPts val="1400"/>
              <a:buFont typeface="Arial"/>
              <a:buNone/>
            </a:pPr>
            <a:r>
              <a:t/>
            </a:r>
            <a:endParaRPr/>
          </a:p>
        </p:txBody>
      </p:sp>
      <p:sp>
        <p:nvSpPr>
          <p:cNvPr id="128" name="Google Shape;128;gd293ddcdb9_2_80:notes"/>
          <p:cNvSpPr txBox="1"/>
          <p:nvPr>
            <p:ph idx="12" type="sldNum"/>
          </p:nvPr>
        </p:nvSpPr>
        <p:spPr>
          <a:xfrm>
            <a:off x="3867484" y="9460936"/>
            <a:ext cx="2917899" cy="443587"/>
          </a:xfrm>
          <a:prstGeom prst="rect">
            <a:avLst/>
          </a:prstGeom>
          <a:noFill/>
          <a:ln>
            <a:noFill/>
          </a:ln>
        </p:spPr>
        <p:txBody>
          <a:bodyPr anchorCtr="0" anchor="b" bIns="44100" lIns="88225" spcFirstLastPara="1" rIns="88225" wrap="square" tIns="441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is-IS" sz="1200" u="none" cap="none" strike="noStrike">
                <a:solidFill>
                  <a:schemeClr val="dk1"/>
                </a:solidFill>
                <a:latin typeface="Verdana"/>
                <a:ea typeface="Verdana"/>
                <a:cs typeface="Verdana"/>
                <a:sym typeface="Verdana"/>
              </a:rPr>
              <a:t>‹#›</a:t>
            </a:fld>
            <a:endParaRPr b="0" i="0" sz="1200" u="none" cap="none" strike="noStrike">
              <a:solidFill>
                <a:schemeClr val="dk1"/>
              </a:solidFill>
              <a:latin typeface="Verdana"/>
              <a:ea typeface="Verdana"/>
              <a:cs typeface="Verdana"/>
              <a:sym typeface="Verdan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d293ddcdb9_2_86: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34" name="Google Shape;134;gd293ddcdb9_2_86: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d293ddcdb9_2_91: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40" name="Google Shape;140;gd293ddcdb9_2_91: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d293ddcdb9_2_96: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46" name="Google Shape;146;gd293ddcdb9_2_96: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d293ddcdb9_2_101: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52" name="Google Shape;152;gd293ddcdb9_2_101: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d293ddcdb9_2_106: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58" name="Google Shape;158;gd293ddcdb9_2_106: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d293ddcdb9_2_111: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64" name="Google Shape;164;gd293ddcdb9_2_111: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d293ddcdb9_2_116: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70" name="Google Shape;170;gd293ddcdb9_2_116: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d293ddcdb9_2_121: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76" name="Google Shape;176;gd293ddcdb9_2_121: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d293ddcdb9_2_126: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82" name="Google Shape;182;gd293ddcdb9_2_126: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d293ddcdb9_2_36: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5" name="Google Shape;75;gd293ddcdb9_2_36: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d5268e3b86_23_0: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8" name="Google Shape;188;gd5268e3b86_23_0: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d5268e3b86_23_5: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4" name="Google Shape;194;gd5268e3b86_23_5: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d5268e3b86_0_1: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0" name="Google Shape;200;gd5268e3b86_0_1: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d293ddcdb9_2_136: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6" name="Google Shape;206;gd293ddcdb9_2_136: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d55581575e_0_0: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2" name="Google Shape;212;gd55581575e_0_0: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d55581575e_0_5: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8" name="Google Shape;218;gd55581575e_0_5: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d55581575e_0_12: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4" name="Google Shape;224;gd55581575e_0_12: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d293ddcdb9_2_41: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0" lang="is-IS"/>
              <a:t>Main point: </a:t>
            </a:r>
            <a:r>
              <a:rPr b="0" lang="is-IS" sz="2400">
                <a:solidFill>
                  <a:srgbClr val="002060"/>
                </a:solidFill>
              </a:rPr>
              <a:t>Measure changes in AFOLU / biomass for mitigation and adaptation activities</a:t>
            </a:r>
            <a:endParaRPr b="0"/>
          </a:p>
        </p:txBody>
      </p:sp>
      <p:sp>
        <p:nvSpPr>
          <p:cNvPr id="81" name="Google Shape;81;gd293ddcdb9_2_41: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d293ddcdb9_2_47:notes"/>
          <p:cNvSpPr txBox="1"/>
          <p:nvPr>
            <p:ph idx="1" type="body"/>
          </p:nvPr>
        </p:nvSpPr>
        <p:spPr>
          <a:xfrm>
            <a:off x="679768" y="4715907"/>
            <a:ext cx="5438100" cy="4467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gd293ddcdb9_2_47:notes"/>
          <p:cNvSpPr/>
          <p:nvPr>
            <p:ph idx="2" type="sldImg"/>
          </p:nvPr>
        </p:nvSpPr>
        <p:spPr>
          <a:xfrm>
            <a:off x="377649" y="744617"/>
            <a:ext cx="6042300" cy="3723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d293ddcdb9_2_58: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4" name="Google Shape;94;gd293ddcdb9_2_58:notes"/>
          <p:cNvSpPr txBox="1"/>
          <p:nvPr>
            <p:ph idx="1" type="body"/>
          </p:nvPr>
        </p:nvSpPr>
        <p:spPr>
          <a:xfrm>
            <a:off x="875831" y="4730467"/>
            <a:ext cx="5033700" cy="4435800"/>
          </a:xfrm>
          <a:prstGeom prst="rect">
            <a:avLst/>
          </a:prstGeom>
          <a:noFill/>
          <a:ln>
            <a:noFill/>
          </a:ln>
        </p:spPr>
        <p:txBody>
          <a:bodyPr anchorCtr="0" anchor="t" bIns="44100" lIns="88225" spcFirstLastPara="1" rIns="88225" wrap="square" tIns="44100">
            <a:noAutofit/>
          </a:bodyPr>
          <a:lstStyle/>
          <a:p>
            <a:pPr indent="0" lvl="0" marL="0" rtl="0" algn="l">
              <a:lnSpc>
                <a:spcPct val="100000"/>
              </a:lnSpc>
              <a:spcBef>
                <a:spcPts val="360"/>
              </a:spcBef>
              <a:spcAft>
                <a:spcPts val="0"/>
              </a:spcAft>
              <a:buSzPts val="1400"/>
              <a:buNone/>
            </a:pPr>
            <a:r>
              <a:t/>
            </a:r>
            <a:endParaRPr/>
          </a:p>
        </p:txBody>
      </p:sp>
      <p:sp>
        <p:nvSpPr>
          <p:cNvPr id="95" name="Google Shape;95;gd293ddcdb9_2_58:notes"/>
          <p:cNvSpPr txBox="1"/>
          <p:nvPr>
            <p:ph idx="12" type="sldNum"/>
          </p:nvPr>
        </p:nvSpPr>
        <p:spPr>
          <a:xfrm>
            <a:off x="3867484" y="9460936"/>
            <a:ext cx="2917800" cy="443700"/>
          </a:xfrm>
          <a:prstGeom prst="rect">
            <a:avLst/>
          </a:prstGeom>
          <a:noFill/>
          <a:ln>
            <a:noFill/>
          </a:ln>
        </p:spPr>
        <p:txBody>
          <a:bodyPr anchorCtr="0" anchor="b" bIns="44100" lIns="88225" spcFirstLastPara="1" rIns="88225" wrap="square" tIns="441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is-I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d5268e3b86_14_0:notes"/>
          <p:cNvSpPr/>
          <p:nvPr>
            <p:ph idx="2" type="sldImg"/>
          </p:nvPr>
        </p:nvSpPr>
        <p:spPr>
          <a:xfrm>
            <a:off x="144463" y="739775"/>
            <a:ext cx="6569100"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01" name="Google Shape;101;gd5268e3b86_14_0:notes"/>
          <p:cNvSpPr txBox="1"/>
          <p:nvPr>
            <p:ph idx="1" type="body"/>
          </p:nvPr>
        </p:nvSpPr>
        <p:spPr>
          <a:xfrm>
            <a:off x="875831" y="4730467"/>
            <a:ext cx="5033700" cy="4435800"/>
          </a:xfrm>
          <a:prstGeom prst="rect">
            <a:avLst/>
          </a:prstGeom>
          <a:noFill/>
          <a:ln>
            <a:noFill/>
          </a:ln>
        </p:spPr>
        <p:txBody>
          <a:bodyPr anchorCtr="0" anchor="t" bIns="44100" lIns="88225" spcFirstLastPara="1" rIns="88225" wrap="square" tIns="44100">
            <a:noAutofit/>
          </a:bodyPr>
          <a:lstStyle/>
          <a:p>
            <a:pPr indent="0" lvl="0" marL="0" rtl="0" algn="l">
              <a:lnSpc>
                <a:spcPct val="100000"/>
              </a:lnSpc>
              <a:spcBef>
                <a:spcPts val="360"/>
              </a:spcBef>
              <a:spcAft>
                <a:spcPts val="0"/>
              </a:spcAft>
              <a:buSzPts val="1400"/>
              <a:buNone/>
            </a:pPr>
            <a:r>
              <a:t/>
            </a:r>
            <a:endParaRPr/>
          </a:p>
        </p:txBody>
      </p:sp>
      <p:sp>
        <p:nvSpPr>
          <p:cNvPr id="102" name="Google Shape;102;gd5268e3b86_14_0:notes"/>
          <p:cNvSpPr txBox="1"/>
          <p:nvPr>
            <p:ph idx="12" type="sldNum"/>
          </p:nvPr>
        </p:nvSpPr>
        <p:spPr>
          <a:xfrm>
            <a:off x="3867484" y="9460936"/>
            <a:ext cx="2917800" cy="443700"/>
          </a:xfrm>
          <a:prstGeom prst="rect">
            <a:avLst/>
          </a:prstGeom>
          <a:noFill/>
          <a:ln>
            <a:noFill/>
          </a:ln>
        </p:spPr>
        <p:txBody>
          <a:bodyPr anchorCtr="0" anchor="b" bIns="44100" lIns="88225" spcFirstLastPara="1" rIns="88225" wrap="square" tIns="441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is-I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d293ddcdb9_2_64: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08" name="Google Shape;108;gd293ddcdb9_2_64: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d293ddcdb9_2_69: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4" name="Google Shape;114;gd293ddcdb9_2_69:notes"/>
          <p:cNvSpPr txBox="1"/>
          <p:nvPr>
            <p:ph idx="1" type="body"/>
          </p:nvPr>
        </p:nvSpPr>
        <p:spPr>
          <a:xfrm>
            <a:off x="875831" y="4730467"/>
            <a:ext cx="5033722" cy="4435872"/>
          </a:xfrm>
          <a:prstGeom prst="rect">
            <a:avLst/>
          </a:prstGeom>
          <a:noFill/>
          <a:ln>
            <a:noFill/>
          </a:ln>
        </p:spPr>
        <p:txBody>
          <a:bodyPr anchorCtr="0" anchor="t" bIns="44100" lIns="88225" spcFirstLastPara="1" rIns="88225" wrap="square" tIns="44100">
            <a:noAutofit/>
          </a:bodyPr>
          <a:lstStyle/>
          <a:p>
            <a:pPr indent="-228600" lvl="0" marL="457200" marR="0" rtl="0" algn="l">
              <a:lnSpc>
                <a:spcPct val="100000"/>
              </a:lnSpc>
              <a:spcBef>
                <a:spcPts val="360"/>
              </a:spcBef>
              <a:spcAft>
                <a:spcPts val="0"/>
              </a:spcAft>
              <a:buClr>
                <a:srgbClr val="000000"/>
              </a:buClr>
              <a:buSzPts val="1400"/>
              <a:buFont typeface="Arial"/>
              <a:buNone/>
            </a:pPr>
            <a:r>
              <a:t/>
            </a:r>
            <a:endParaRPr/>
          </a:p>
        </p:txBody>
      </p:sp>
      <p:sp>
        <p:nvSpPr>
          <p:cNvPr id="115" name="Google Shape;115;gd293ddcdb9_2_69:notes"/>
          <p:cNvSpPr txBox="1"/>
          <p:nvPr>
            <p:ph idx="12" type="sldNum"/>
          </p:nvPr>
        </p:nvSpPr>
        <p:spPr>
          <a:xfrm>
            <a:off x="3867484" y="9460936"/>
            <a:ext cx="2917899" cy="443587"/>
          </a:xfrm>
          <a:prstGeom prst="rect">
            <a:avLst/>
          </a:prstGeom>
          <a:noFill/>
          <a:ln>
            <a:noFill/>
          </a:ln>
        </p:spPr>
        <p:txBody>
          <a:bodyPr anchorCtr="0" anchor="b" bIns="44100" lIns="88225" spcFirstLastPara="1" rIns="88225" wrap="square" tIns="441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is-IS" sz="1200" u="none" cap="none" strike="noStrike">
                <a:solidFill>
                  <a:schemeClr val="dk1"/>
                </a:solidFill>
                <a:latin typeface="Verdana"/>
                <a:ea typeface="Verdana"/>
                <a:cs typeface="Verdana"/>
                <a:sym typeface="Verdana"/>
              </a:rPr>
              <a:t>‹#›</a:t>
            </a:fld>
            <a:endParaRPr b="0" i="0" sz="1200" u="none" cap="none" strike="noStrike">
              <a:solidFill>
                <a:schemeClr val="dk1"/>
              </a:solidFill>
              <a:latin typeface="Verdana"/>
              <a:ea typeface="Verdana"/>
              <a:cs typeface="Verdana"/>
              <a:sym typeface="Verdan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d293ddcdb9_2_75:notes"/>
          <p:cNvSpPr txBox="1"/>
          <p:nvPr>
            <p:ph idx="1" type="body"/>
          </p:nvPr>
        </p:nvSpPr>
        <p:spPr>
          <a:xfrm>
            <a:off x="875831" y="4730467"/>
            <a:ext cx="5033722" cy="4435872"/>
          </a:xfrm>
          <a:prstGeom prst="rect">
            <a:avLst/>
          </a:prstGeom>
        </p:spPr>
        <p:txBody>
          <a:bodyPr anchorCtr="0" anchor="t" bIns="44100" lIns="88225" spcFirstLastPara="1" rIns="88225" wrap="square" tIns="44100">
            <a:noAutofit/>
          </a:bodyPr>
          <a:lstStyle/>
          <a:p>
            <a:pPr indent="0" lvl="0" marL="0" rtl="0" algn="l">
              <a:spcBef>
                <a:spcPts val="360"/>
              </a:spcBef>
              <a:spcAft>
                <a:spcPts val="0"/>
              </a:spcAft>
              <a:buNone/>
            </a:pPr>
            <a:r>
              <a:t/>
            </a:r>
            <a:endParaRPr/>
          </a:p>
        </p:txBody>
      </p:sp>
      <p:sp>
        <p:nvSpPr>
          <p:cNvPr id="121" name="Google Shape;121;gd293ddcdb9_2_75:notes"/>
          <p:cNvSpPr/>
          <p:nvPr>
            <p:ph idx="2" type="sldImg"/>
          </p:nvPr>
        </p:nvSpPr>
        <p:spPr>
          <a:xfrm>
            <a:off x="144463" y="739775"/>
            <a:ext cx="6569075" cy="36957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11" name="Shape 11"/>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showMasterSp="0">
  <p:cSld name="1_Blank 2">
    <p:spTree>
      <p:nvGrpSpPr>
        <p:cNvPr id="46" name="Shape 46"/>
        <p:cNvGrpSpPr/>
        <p:nvPr/>
      </p:nvGrpSpPr>
      <p:grpSpPr>
        <a:xfrm>
          <a:off x="0" y="0"/>
          <a:ext cx="0" cy="0"/>
          <a:chOff x="0" y="0"/>
          <a:chExt cx="0" cy="0"/>
        </a:xfrm>
      </p:grpSpPr>
      <p:sp>
        <p:nvSpPr>
          <p:cNvPr id="47" name="Google Shape;47;p12"/>
          <p:cNvSpPr/>
          <p:nvPr>
            <p:ph idx="12" type="sldNum"/>
          </p:nvPr>
        </p:nvSpPr>
        <p:spPr>
          <a:xfrm>
            <a:off x="8763000" y="4972050"/>
            <a:ext cx="304800" cy="140400"/>
          </a:xfrm>
          <a:prstGeom prst="roundRect">
            <a:avLst>
              <a:gd fmla="val 16667" name="adj"/>
            </a:avLst>
          </a:prstGeom>
          <a:solidFill>
            <a:schemeClr val="lt1">
              <a:alpha val="44313"/>
            </a:schemeClr>
          </a:solidFill>
          <a:ln cap="flat" cmpd="sng" w="25400">
            <a:solidFill>
              <a:schemeClr val="lt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is-IS"/>
              <a:t>‹#›</a:t>
            </a:fld>
            <a:endParaRPr/>
          </a:p>
        </p:txBody>
      </p:sp>
      <p:sp>
        <p:nvSpPr>
          <p:cNvPr id="48" name="Google Shape;48;p12"/>
          <p:cNvSpPr txBox="1"/>
          <p:nvPr>
            <p:ph idx="1" type="body"/>
          </p:nvPr>
        </p:nvSpPr>
        <p:spPr>
          <a:xfrm>
            <a:off x="457200" y="1200150"/>
            <a:ext cx="8153400" cy="35433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1pPr>
            <a:lvl2pPr indent="-355600" lvl="1" marL="914400" marR="0" rtl="0" algn="l">
              <a:lnSpc>
                <a:spcPct val="100000"/>
              </a:lnSpc>
              <a:spcBef>
                <a:spcPts val="0"/>
              </a:spcBef>
              <a:spcAft>
                <a:spcPts val="0"/>
              </a:spcAft>
              <a:buClr>
                <a:srgbClr val="000000"/>
              </a:buClr>
              <a:buSzPts val="2000"/>
              <a:buFont typeface="Courier New"/>
              <a:buChar char="o"/>
              <a:defRPr b="0" i="0" sz="2000" u="none" cap="none" strike="noStrike">
                <a:solidFill>
                  <a:srgbClr val="000000"/>
                </a:solidFill>
                <a:latin typeface="Arial"/>
                <a:ea typeface="Arial"/>
                <a:cs typeface="Arial"/>
                <a:sym typeface="Arial"/>
              </a:defRPr>
            </a:lvl2pPr>
            <a:lvl3pPr indent="-355600" lvl="2" marL="1371600" marR="0" rtl="0" algn="l">
              <a:lnSpc>
                <a:spcPct val="100000"/>
              </a:lnSpc>
              <a:spcBef>
                <a:spcPts val="0"/>
              </a:spcBef>
              <a:spcAft>
                <a:spcPts val="0"/>
              </a:spcAft>
              <a:buClr>
                <a:srgbClr val="000000"/>
              </a:buClr>
              <a:buSzPts val="2000"/>
              <a:buFont typeface="Noto Sans Symbols"/>
              <a:buChar char="▪"/>
              <a:defRPr b="0" i="0" sz="20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9" name="Google Shape;49;p12"/>
          <p:cNvSpPr/>
          <p:nvPr/>
        </p:nvSpPr>
        <p:spPr>
          <a:xfrm>
            <a:off x="76200" y="4972050"/>
            <a:ext cx="2362200" cy="140400"/>
          </a:xfrm>
          <a:prstGeom prst="roundRect">
            <a:avLst>
              <a:gd fmla="val 16667" name="adj"/>
            </a:avLst>
          </a:prstGeom>
          <a:solidFill>
            <a:schemeClr val="lt1">
              <a:alpha val="44313"/>
            </a:schemeClr>
          </a:solidFill>
          <a:ln cap="flat" cmpd="sng" w="25400">
            <a:solidFill>
              <a:schemeClr val="lt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1" lang="is-IS" sz="1100" u="none" cap="none" strike="noStrike">
                <a:solidFill>
                  <a:schemeClr val="lt2"/>
                </a:solidFill>
                <a:latin typeface="Arial"/>
                <a:ea typeface="Arial"/>
                <a:cs typeface="Arial"/>
                <a:sym typeface="Arial"/>
              </a:rPr>
              <a:t>CEOS Plenary 2019, 14-16 October</a:t>
            </a:r>
            <a:endParaRPr b="0" i="1" sz="1100" u="none" cap="none" strike="noStrike">
              <a:solidFill>
                <a:schemeClr val="lt2"/>
              </a:solidFill>
              <a:latin typeface="Arial"/>
              <a:ea typeface="Arial"/>
              <a:cs typeface="Arial"/>
              <a:sym typeface="Arial"/>
            </a:endParaRPr>
          </a:p>
        </p:txBody>
      </p:sp>
      <p:sp>
        <p:nvSpPr>
          <p:cNvPr id="50" name="Google Shape;50;p12"/>
          <p:cNvSpPr txBox="1"/>
          <p:nvPr>
            <p:ph idx="2" type="body"/>
          </p:nvPr>
        </p:nvSpPr>
        <p:spPr>
          <a:xfrm>
            <a:off x="2057400" y="228600"/>
            <a:ext cx="4953000" cy="4002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chemeClr val="lt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1_Blank">
    <p:spTree>
      <p:nvGrpSpPr>
        <p:cNvPr id="51" name="Shape 51"/>
        <p:cNvGrpSpPr/>
        <p:nvPr/>
      </p:nvGrpSpPr>
      <p:grpSpPr>
        <a:xfrm>
          <a:off x="0" y="0"/>
          <a:ext cx="0" cy="0"/>
          <a:chOff x="0" y="0"/>
          <a:chExt cx="0" cy="0"/>
        </a:xfrm>
      </p:grpSpPr>
      <p:sp>
        <p:nvSpPr>
          <p:cNvPr id="52" name="Google Shape;52;p13"/>
          <p:cNvSpPr/>
          <p:nvPr>
            <p:ph idx="12" type="sldNum"/>
          </p:nvPr>
        </p:nvSpPr>
        <p:spPr>
          <a:xfrm>
            <a:off x="8763000" y="4972050"/>
            <a:ext cx="304800" cy="140400"/>
          </a:xfrm>
          <a:prstGeom prst="roundRect">
            <a:avLst>
              <a:gd fmla="val 16667" name="adj"/>
            </a:avLst>
          </a:prstGeom>
          <a:solidFill>
            <a:schemeClr val="lt1">
              <a:alpha val="4313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is-IS"/>
              <a:t>‹#›</a:t>
            </a:fld>
            <a:endParaRPr/>
          </a:p>
        </p:txBody>
      </p:sp>
      <p:sp>
        <p:nvSpPr>
          <p:cNvPr id="53" name="Google Shape;53;p13"/>
          <p:cNvSpPr txBox="1"/>
          <p:nvPr>
            <p:ph idx="1" type="body"/>
          </p:nvPr>
        </p:nvSpPr>
        <p:spPr>
          <a:xfrm>
            <a:off x="76200" y="914400"/>
            <a:ext cx="8991600" cy="39432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54" name="Google Shape;54;p13"/>
          <p:cNvSpPr txBox="1"/>
          <p:nvPr>
            <p:ph idx="2" type="body"/>
          </p:nvPr>
        </p:nvSpPr>
        <p:spPr>
          <a:xfrm>
            <a:off x="1981200" y="57150"/>
            <a:ext cx="4953000" cy="685800"/>
          </a:xfrm>
          <a:prstGeom prst="rect">
            <a:avLst/>
          </a:prstGeom>
          <a:noFill/>
          <a:ln>
            <a:noFill/>
          </a:ln>
        </p:spPr>
        <p:txBody>
          <a:bodyPr anchorCtr="0" anchor="t" bIns="45700" lIns="91425" spcFirstLastPara="1" rIns="91425" wrap="square" tIns="45700">
            <a:noAutofit/>
          </a:bodyPr>
          <a:lstStyle>
            <a:lvl1pPr indent="-228600" lvl="0" marL="457200" marR="0" rtl="0" algn="ctr">
              <a:lnSpc>
                <a:spcPct val="100000"/>
              </a:lnSpc>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55" name="Shape 55"/>
        <p:cNvGrpSpPr/>
        <p:nvPr/>
      </p:nvGrpSpPr>
      <p:grpSpPr>
        <a:xfrm>
          <a:off x="0" y="0"/>
          <a:ext cx="0" cy="0"/>
          <a:chOff x="0" y="0"/>
          <a:chExt cx="0" cy="0"/>
        </a:xfrm>
      </p:grpSpPr>
      <p:sp>
        <p:nvSpPr>
          <p:cNvPr id="56" name="Google Shape;56;p14"/>
          <p:cNvSpPr/>
          <p:nvPr>
            <p:ph idx="12" type="sldNum"/>
          </p:nvPr>
        </p:nvSpPr>
        <p:spPr>
          <a:xfrm>
            <a:off x="8763000" y="4972050"/>
            <a:ext cx="304800" cy="140400"/>
          </a:xfrm>
          <a:prstGeom prst="roundRect">
            <a:avLst>
              <a:gd fmla="val 16667" name="adj"/>
            </a:avLst>
          </a:prstGeom>
          <a:solidFill>
            <a:schemeClr val="lt1">
              <a:alpha val="44313"/>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is-IS"/>
              <a:t>‹#›</a:t>
            </a:fld>
            <a:endParaRPr/>
          </a:p>
        </p:txBody>
      </p:sp>
      <p:sp>
        <p:nvSpPr>
          <p:cNvPr id="57" name="Google Shape;57;p14"/>
          <p:cNvSpPr txBox="1"/>
          <p:nvPr>
            <p:ph idx="1" type="body"/>
          </p:nvPr>
        </p:nvSpPr>
        <p:spPr>
          <a:xfrm>
            <a:off x="76200" y="914400"/>
            <a:ext cx="8991600" cy="39432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58" name="Google Shape;58;p14"/>
          <p:cNvSpPr txBox="1"/>
          <p:nvPr>
            <p:ph idx="2" type="body"/>
          </p:nvPr>
        </p:nvSpPr>
        <p:spPr>
          <a:xfrm>
            <a:off x="1981200" y="57150"/>
            <a:ext cx="4953000" cy="685800"/>
          </a:xfrm>
          <a:prstGeom prst="rect">
            <a:avLst/>
          </a:prstGeom>
          <a:noFill/>
          <a:ln>
            <a:noFill/>
          </a:ln>
        </p:spPr>
        <p:txBody>
          <a:bodyPr anchorCtr="0" anchor="t" bIns="45700" lIns="91425" spcFirstLastPara="1" rIns="91425" wrap="square" tIns="45700">
            <a:noAutofit/>
          </a:bodyPr>
          <a:lstStyle>
            <a:lvl1pPr indent="-228600" lvl="0" marL="457200" marR="0" rtl="0" algn="ctr">
              <a:lnSpc>
                <a:spcPct val="100000"/>
              </a:lnSpc>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59" name="Google Shape;59;p14"/>
          <p:cNvSpPr/>
          <p:nvPr/>
        </p:nvSpPr>
        <p:spPr>
          <a:xfrm>
            <a:off x="76200" y="4972050"/>
            <a:ext cx="5778000" cy="140400"/>
          </a:xfrm>
          <a:prstGeom prst="roundRect">
            <a:avLst>
              <a:gd fmla="val 16667" name="adj"/>
            </a:avLst>
          </a:prstGeom>
          <a:solidFill>
            <a:schemeClr val="lt1">
              <a:alpha val="44313"/>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1" lang="is-IS" sz="1100" u="none" cap="none" strike="noStrike">
                <a:solidFill>
                  <a:schemeClr val="dk2"/>
                </a:solidFill>
                <a:latin typeface="Helvetica Neue"/>
                <a:ea typeface="Helvetica Neue"/>
                <a:cs typeface="Helvetica Neue"/>
                <a:sym typeface="Helvetica Neue"/>
              </a:rPr>
              <a:t>SIT-35, 25-26 March 2020	Join at www.slido.com with the event code: #ceos-sit-35</a:t>
            </a:r>
            <a:endParaRPr b="0" i="1" sz="1100" u="none" cap="none" strike="noStrike">
              <a:solidFill>
                <a:schemeClr val="dk2"/>
              </a:solidFill>
              <a:latin typeface="Helvetica Neue"/>
              <a:ea typeface="Helvetica Neue"/>
              <a:cs typeface="Helvetica Neue"/>
              <a:sym typeface="Helvetica Neue"/>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FY30_Ⅰ.1.2">
  <p:cSld name="2_FY30_Ⅰ.1.2">
    <p:spTree>
      <p:nvGrpSpPr>
        <p:cNvPr id="60" name="Shape 6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1" name="Shape 61"/>
        <p:cNvGrpSpPr/>
        <p:nvPr/>
      </p:nvGrpSpPr>
      <p:grpSpPr>
        <a:xfrm>
          <a:off x="0" y="0"/>
          <a:ext cx="0" cy="0"/>
          <a:chOff x="0" y="0"/>
          <a:chExt cx="0" cy="0"/>
        </a:xfrm>
      </p:grpSpPr>
      <p:sp>
        <p:nvSpPr>
          <p:cNvPr id="62" name="Google Shape;62;p16"/>
          <p:cNvSpPr txBox="1"/>
          <p:nvPr>
            <p:ph type="ctrTitle"/>
          </p:nvPr>
        </p:nvSpPr>
        <p:spPr>
          <a:xfrm>
            <a:off x="311708" y="744575"/>
            <a:ext cx="8520600" cy="2052600"/>
          </a:xfrm>
          <a:prstGeom prst="rect">
            <a:avLst/>
          </a:prstGeom>
          <a:noFill/>
          <a:ln>
            <a:noFill/>
          </a:ln>
        </p:spPr>
        <p:txBody>
          <a:bodyPr anchorCtr="0" anchor="b" bIns="121900" lIns="121900" spcFirstLastPara="1" rIns="121900" wrap="square" tIns="121900">
            <a:noAutofit/>
          </a:bodyPr>
          <a:lstStyle>
            <a:lvl1pPr lvl="0"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9pPr>
          </a:lstStyle>
          <a:p/>
        </p:txBody>
      </p:sp>
      <p:sp>
        <p:nvSpPr>
          <p:cNvPr id="63" name="Google Shape;63;p16"/>
          <p:cNvSpPr txBox="1"/>
          <p:nvPr>
            <p:ph idx="1" type="subTitle"/>
          </p:nvPr>
        </p:nvSpPr>
        <p:spPr>
          <a:xfrm>
            <a:off x="311700" y="2834125"/>
            <a:ext cx="8520600" cy="792600"/>
          </a:xfrm>
          <a:prstGeom prst="rect">
            <a:avLst/>
          </a:prstGeom>
          <a:noFill/>
          <a:ln>
            <a:noFill/>
          </a:ln>
        </p:spPr>
        <p:txBody>
          <a:bodyPr anchorCtr="0" anchor="t" bIns="121900" lIns="121900" spcFirstLastPara="1" rIns="121900" wrap="square" tIns="121900">
            <a:noAutofit/>
          </a:bodyPr>
          <a:lstStyle>
            <a:lvl1pPr lvl="0"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9pPr>
          </a:lstStyle>
          <a:p/>
        </p:txBody>
      </p:sp>
      <p:sp>
        <p:nvSpPr>
          <p:cNvPr id="64" name="Google Shape;64;p16"/>
          <p:cNvSpPr txBox="1"/>
          <p:nvPr>
            <p:ph idx="12" type="sldNum"/>
          </p:nvPr>
        </p:nvSpPr>
        <p:spPr>
          <a:xfrm>
            <a:off x="8472458" y="4663216"/>
            <a:ext cx="548700" cy="393600"/>
          </a:xfrm>
          <a:prstGeom prst="rect">
            <a:avLst/>
          </a:prstGeom>
          <a:noFill/>
          <a:ln>
            <a:noFill/>
          </a:ln>
        </p:spPr>
        <p:txBody>
          <a:bodyPr anchorCtr="0" anchor="ctr" bIns="121900" lIns="121900" spcFirstLastPara="1" rIns="121900" wrap="square" tIns="12190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s-I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12" name="Shape 12"/>
        <p:cNvGrpSpPr/>
        <p:nvPr/>
      </p:nvGrpSpPr>
      <p:grpSpPr>
        <a:xfrm>
          <a:off x="0" y="0"/>
          <a:ext cx="0" cy="0"/>
          <a:chOff x="0" y="0"/>
          <a:chExt cx="0" cy="0"/>
        </a:xfrm>
      </p:grpSpPr>
      <p:sp>
        <p:nvSpPr>
          <p:cNvPr id="13" name="Google Shape;13;p3"/>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1800"/>
              <a:buFont typeface="Arial"/>
              <a:buNone/>
              <a:defRPr b="0" i="0" sz="3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9pPr>
          </a:lstStyle>
          <a:p/>
        </p:txBody>
      </p:sp>
      <p:sp>
        <p:nvSpPr>
          <p:cNvPr id="14" name="Google Shape;14;p3"/>
          <p:cNvSpPr txBox="1"/>
          <p:nvPr>
            <p:ph idx="1" type="body"/>
          </p:nvPr>
        </p:nvSpPr>
        <p:spPr>
          <a:xfrm>
            <a:off x="628650" y="1369219"/>
            <a:ext cx="7886700" cy="3263400"/>
          </a:xfrm>
          <a:prstGeom prst="rect">
            <a:avLst/>
          </a:prstGeom>
          <a:noFill/>
          <a:ln>
            <a:noFill/>
          </a:ln>
        </p:spPr>
        <p:txBody>
          <a:bodyPr anchorCtr="0" anchor="t" bIns="45700" lIns="91425" spcFirstLastPara="1" rIns="91425" wrap="square" tIns="45700">
            <a:noAutofit/>
          </a:bodyPr>
          <a:lstStyle>
            <a:lvl1pPr indent="-342900" lvl="0" marL="457200" marR="0" rtl="0" algn="l">
              <a:lnSpc>
                <a:spcPct val="90000"/>
              </a:lnSpc>
              <a:spcBef>
                <a:spcPts val="10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1pPr>
            <a:lvl2pPr indent="-342900" lvl="1" marL="9144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2pPr>
            <a:lvl3pPr indent="-342900" lvl="2" marL="13716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3pPr>
            <a:lvl4pPr indent="-342900" lvl="3" marL="18288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4pPr>
            <a:lvl5pPr indent="-342900" lvl="4" marL="22860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5pPr>
            <a:lvl6pPr indent="-342900" lvl="5" marL="27432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2100"/>
              </a:spcBef>
              <a:spcAft>
                <a:spcPts val="210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15" name="Google Shape;15;p3"/>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6" name="Google Shape;16;p3"/>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7" name="Google Shape;17;p3"/>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s-I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1_Blank">
    <p:spTree>
      <p:nvGrpSpPr>
        <p:cNvPr id="18" name="Shape 18"/>
        <p:cNvGrpSpPr/>
        <p:nvPr/>
      </p:nvGrpSpPr>
      <p:grpSpPr>
        <a:xfrm>
          <a:off x="0" y="0"/>
          <a:ext cx="0" cy="0"/>
          <a:chOff x="0" y="0"/>
          <a:chExt cx="0" cy="0"/>
        </a:xfrm>
      </p:grpSpPr>
      <p:sp>
        <p:nvSpPr>
          <p:cNvPr id="19" name="Google Shape;19;p4"/>
          <p:cNvSpPr/>
          <p:nvPr>
            <p:ph idx="12" type="sldNum"/>
          </p:nvPr>
        </p:nvSpPr>
        <p:spPr>
          <a:xfrm>
            <a:off x="8763000" y="4972050"/>
            <a:ext cx="304800" cy="140400"/>
          </a:xfrm>
          <a:prstGeom prst="roundRect">
            <a:avLst>
              <a:gd fmla="val 16667" name="adj"/>
            </a:avLst>
          </a:prstGeom>
          <a:solidFill>
            <a:schemeClr val="lt1">
              <a:alpha val="43529"/>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is-IS"/>
              <a:t>‹#›</a:t>
            </a:fld>
            <a:endParaRPr/>
          </a:p>
        </p:txBody>
      </p:sp>
      <p:sp>
        <p:nvSpPr>
          <p:cNvPr id="20" name="Google Shape;20;p4"/>
          <p:cNvSpPr txBox="1"/>
          <p:nvPr>
            <p:ph idx="1" type="body"/>
          </p:nvPr>
        </p:nvSpPr>
        <p:spPr>
          <a:xfrm>
            <a:off x="76200" y="914400"/>
            <a:ext cx="8991600" cy="39432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21" name="Google Shape;21;p4"/>
          <p:cNvSpPr txBox="1"/>
          <p:nvPr>
            <p:ph idx="2" type="body"/>
          </p:nvPr>
        </p:nvSpPr>
        <p:spPr>
          <a:xfrm>
            <a:off x="1981200" y="57150"/>
            <a:ext cx="4953000" cy="685800"/>
          </a:xfrm>
          <a:prstGeom prst="rect">
            <a:avLst/>
          </a:prstGeom>
          <a:noFill/>
          <a:ln>
            <a:noFill/>
          </a:ln>
        </p:spPr>
        <p:txBody>
          <a:bodyPr anchorCtr="0" anchor="t" bIns="45700" lIns="91425" spcFirstLastPara="1" rIns="91425" wrap="square" tIns="45700">
            <a:noAutofit/>
          </a:bodyPr>
          <a:lstStyle>
            <a:lvl1pPr indent="-228600" lvl="0" marL="457200" marR="0" rtl="0" algn="ctr">
              <a:lnSpc>
                <a:spcPct val="100000"/>
              </a:lnSpc>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22" name="Shape 22"/>
        <p:cNvGrpSpPr/>
        <p:nvPr/>
      </p:nvGrpSpPr>
      <p:grpSpPr>
        <a:xfrm>
          <a:off x="0" y="0"/>
          <a:ext cx="0" cy="0"/>
          <a:chOff x="0" y="0"/>
          <a:chExt cx="0" cy="0"/>
        </a:xfrm>
      </p:grpSpPr>
      <p:sp>
        <p:nvSpPr>
          <p:cNvPr id="23" name="Google Shape;23;p5"/>
          <p:cNvSpPr/>
          <p:nvPr>
            <p:ph idx="12" type="sldNum"/>
          </p:nvPr>
        </p:nvSpPr>
        <p:spPr>
          <a:xfrm>
            <a:off x="8763000" y="4972050"/>
            <a:ext cx="304800" cy="140400"/>
          </a:xfrm>
          <a:prstGeom prst="roundRect">
            <a:avLst>
              <a:gd fmla="val 16667" name="adj"/>
            </a:avLst>
          </a:prstGeom>
          <a:solidFill>
            <a:schemeClr val="lt1">
              <a:alpha val="44705"/>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is-IS"/>
              <a:t>‹#›</a:t>
            </a:fld>
            <a:endParaRPr/>
          </a:p>
        </p:txBody>
      </p:sp>
      <p:sp>
        <p:nvSpPr>
          <p:cNvPr id="24" name="Google Shape;24;p5"/>
          <p:cNvSpPr txBox="1"/>
          <p:nvPr>
            <p:ph idx="1" type="body"/>
          </p:nvPr>
        </p:nvSpPr>
        <p:spPr>
          <a:xfrm>
            <a:off x="76200" y="914400"/>
            <a:ext cx="8991600" cy="39432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25" name="Google Shape;25;p5"/>
          <p:cNvSpPr txBox="1"/>
          <p:nvPr>
            <p:ph idx="2" type="body"/>
          </p:nvPr>
        </p:nvSpPr>
        <p:spPr>
          <a:xfrm>
            <a:off x="1981200" y="57150"/>
            <a:ext cx="4953000" cy="685800"/>
          </a:xfrm>
          <a:prstGeom prst="rect">
            <a:avLst/>
          </a:prstGeom>
          <a:noFill/>
          <a:ln>
            <a:noFill/>
          </a:ln>
        </p:spPr>
        <p:txBody>
          <a:bodyPr anchorCtr="0" anchor="t" bIns="45700" lIns="91425" spcFirstLastPara="1" rIns="91425" wrap="square" tIns="45700">
            <a:noAutofit/>
          </a:bodyPr>
          <a:lstStyle>
            <a:lvl1pPr indent="-228600" lvl="0" marL="457200" marR="0" rtl="0" algn="ctr">
              <a:lnSpc>
                <a:spcPct val="100000"/>
              </a:lnSpc>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26" name="Google Shape;26;p5"/>
          <p:cNvSpPr/>
          <p:nvPr/>
        </p:nvSpPr>
        <p:spPr>
          <a:xfrm>
            <a:off x="76200" y="4972050"/>
            <a:ext cx="5778000" cy="140400"/>
          </a:xfrm>
          <a:prstGeom prst="roundRect">
            <a:avLst>
              <a:gd fmla="val 16667" name="adj"/>
            </a:avLst>
          </a:prstGeom>
          <a:solidFill>
            <a:schemeClr val="lt1">
              <a:alpha val="44705"/>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1" lang="is-IS" sz="1100" u="none" cap="none" strike="noStrike">
                <a:solidFill>
                  <a:schemeClr val="dk2"/>
                </a:solidFill>
                <a:latin typeface="Helvetica Neue"/>
                <a:ea typeface="Helvetica Neue"/>
                <a:cs typeface="Helvetica Neue"/>
                <a:sym typeface="Helvetica Neue"/>
              </a:rPr>
              <a:t>SIT-35, 25-26 March 2020	Join at www.slido.com with the event code: #ceos-sit-35</a:t>
            </a:r>
            <a:endParaRPr b="0" i="1" sz="1100" u="none" cap="none" strike="noStrike">
              <a:solidFill>
                <a:schemeClr val="dk2"/>
              </a:solidFill>
              <a:latin typeface="Helvetica Neue"/>
              <a:ea typeface="Helvetica Neue"/>
              <a:cs typeface="Helvetica Neue"/>
              <a:sym typeface="Helvetica Neue"/>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showMasterSp="0">
  <p:cSld name="1_Blank 2">
    <p:spTree>
      <p:nvGrpSpPr>
        <p:cNvPr id="27" name="Shape 27"/>
        <p:cNvGrpSpPr/>
        <p:nvPr/>
      </p:nvGrpSpPr>
      <p:grpSpPr>
        <a:xfrm>
          <a:off x="0" y="0"/>
          <a:ext cx="0" cy="0"/>
          <a:chOff x="0" y="0"/>
          <a:chExt cx="0" cy="0"/>
        </a:xfrm>
      </p:grpSpPr>
      <p:sp>
        <p:nvSpPr>
          <p:cNvPr id="28" name="Google Shape;28;p6"/>
          <p:cNvSpPr/>
          <p:nvPr>
            <p:ph idx="12" type="sldNum"/>
          </p:nvPr>
        </p:nvSpPr>
        <p:spPr>
          <a:xfrm>
            <a:off x="8763000" y="4972050"/>
            <a:ext cx="304800" cy="140400"/>
          </a:xfrm>
          <a:prstGeom prst="roundRect">
            <a:avLst>
              <a:gd fmla="val 16667" name="adj"/>
            </a:avLst>
          </a:prstGeom>
          <a:solidFill>
            <a:schemeClr val="lt1">
              <a:alpha val="44705"/>
            </a:schemeClr>
          </a:solidFill>
          <a:ln cap="flat" cmpd="sng" w="25400">
            <a:solidFill>
              <a:schemeClr val="lt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is-IS"/>
              <a:t>‹#›</a:t>
            </a:fld>
            <a:endParaRPr/>
          </a:p>
        </p:txBody>
      </p:sp>
      <p:sp>
        <p:nvSpPr>
          <p:cNvPr id="29" name="Google Shape;29;p6"/>
          <p:cNvSpPr txBox="1"/>
          <p:nvPr>
            <p:ph idx="1" type="body"/>
          </p:nvPr>
        </p:nvSpPr>
        <p:spPr>
          <a:xfrm>
            <a:off x="457200" y="1200150"/>
            <a:ext cx="8153400" cy="35433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1pPr>
            <a:lvl2pPr indent="-355600" lvl="1" marL="914400" marR="0" rtl="0" algn="l">
              <a:lnSpc>
                <a:spcPct val="100000"/>
              </a:lnSpc>
              <a:spcBef>
                <a:spcPts val="0"/>
              </a:spcBef>
              <a:spcAft>
                <a:spcPts val="0"/>
              </a:spcAft>
              <a:buClr>
                <a:srgbClr val="000000"/>
              </a:buClr>
              <a:buSzPts val="2000"/>
              <a:buFont typeface="Courier New"/>
              <a:buChar char="o"/>
              <a:defRPr b="0" i="0" sz="2000" u="none" cap="none" strike="noStrike">
                <a:solidFill>
                  <a:srgbClr val="000000"/>
                </a:solidFill>
                <a:latin typeface="Arial"/>
                <a:ea typeface="Arial"/>
                <a:cs typeface="Arial"/>
                <a:sym typeface="Arial"/>
              </a:defRPr>
            </a:lvl2pPr>
            <a:lvl3pPr indent="-355600" lvl="2" marL="1371600" marR="0" rtl="0" algn="l">
              <a:lnSpc>
                <a:spcPct val="100000"/>
              </a:lnSpc>
              <a:spcBef>
                <a:spcPts val="0"/>
              </a:spcBef>
              <a:spcAft>
                <a:spcPts val="0"/>
              </a:spcAft>
              <a:buClr>
                <a:srgbClr val="000000"/>
              </a:buClr>
              <a:buSzPts val="2000"/>
              <a:buFont typeface="Noto Sans Symbols"/>
              <a:buChar char="▪"/>
              <a:defRPr b="0" i="0" sz="20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0" name="Google Shape;30;p6"/>
          <p:cNvSpPr/>
          <p:nvPr/>
        </p:nvSpPr>
        <p:spPr>
          <a:xfrm>
            <a:off x="76200" y="4972050"/>
            <a:ext cx="2362200" cy="140400"/>
          </a:xfrm>
          <a:prstGeom prst="roundRect">
            <a:avLst>
              <a:gd fmla="val 16667" name="adj"/>
            </a:avLst>
          </a:prstGeom>
          <a:solidFill>
            <a:schemeClr val="lt1">
              <a:alpha val="44705"/>
            </a:schemeClr>
          </a:solidFill>
          <a:ln cap="flat" cmpd="sng" w="25400">
            <a:solidFill>
              <a:schemeClr val="lt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1" lang="is-IS" sz="1100" u="none" cap="none" strike="noStrike">
                <a:solidFill>
                  <a:schemeClr val="lt2"/>
                </a:solidFill>
                <a:latin typeface="Arial"/>
                <a:ea typeface="Arial"/>
                <a:cs typeface="Arial"/>
                <a:sym typeface="Arial"/>
              </a:rPr>
              <a:t>CEOS Plenary 2019, 14-16 October</a:t>
            </a:r>
            <a:endParaRPr b="0" i="1" sz="1100" u="none" cap="none" strike="noStrike">
              <a:solidFill>
                <a:schemeClr val="lt2"/>
              </a:solidFill>
              <a:latin typeface="Arial"/>
              <a:ea typeface="Arial"/>
              <a:cs typeface="Arial"/>
              <a:sym typeface="Arial"/>
            </a:endParaRPr>
          </a:p>
        </p:txBody>
      </p:sp>
      <p:sp>
        <p:nvSpPr>
          <p:cNvPr id="31" name="Google Shape;31;p6"/>
          <p:cNvSpPr txBox="1"/>
          <p:nvPr>
            <p:ph idx="2" type="body"/>
          </p:nvPr>
        </p:nvSpPr>
        <p:spPr>
          <a:xfrm>
            <a:off x="2057400" y="228600"/>
            <a:ext cx="4953000" cy="4002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chemeClr val="lt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FY30_Ⅰ.1.2">
  <p:cSld name="2_FY30_Ⅰ.1.2">
    <p:spTree>
      <p:nvGrpSpPr>
        <p:cNvPr id="32" name="Shape 32"/>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3" name="Shape 33"/>
        <p:cNvGrpSpPr/>
        <p:nvPr/>
      </p:nvGrpSpPr>
      <p:grpSpPr>
        <a:xfrm>
          <a:off x="0" y="0"/>
          <a:ext cx="0" cy="0"/>
          <a:chOff x="0" y="0"/>
          <a:chExt cx="0" cy="0"/>
        </a:xfrm>
      </p:grpSpPr>
      <p:sp>
        <p:nvSpPr>
          <p:cNvPr id="34" name="Google Shape;34;p8"/>
          <p:cNvSpPr txBox="1"/>
          <p:nvPr>
            <p:ph type="ctrTitle"/>
          </p:nvPr>
        </p:nvSpPr>
        <p:spPr>
          <a:xfrm>
            <a:off x="311708" y="744575"/>
            <a:ext cx="8520600" cy="2052600"/>
          </a:xfrm>
          <a:prstGeom prst="rect">
            <a:avLst/>
          </a:prstGeom>
          <a:noFill/>
          <a:ln>
            <a:noFill/>
          </a:ln>
        </p:spPr>
        <p:txBody>
          <a:bodyPr anchorCtr="0" anchor="b" bIns="121900" lIns="121900" spcFirstLastPara="1" rIns="121900" wrap="square" tIns="121900">
            <a:noAutofit/>
          </a:bodyPr>
          <a:lstStyle>
            <a:lvl1pPr lvl="0"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9pPr>
          </a:lstStyle>
          <a:p/>
        </p:txBody>
      </p:sp>
      <p:sp>
        <p:nvSpPr>
          <p:cNvPr id="35" name="Google Shape;35;p8"/>
          <p:cNvSpPr txBox="1"/>
          <p:nvPr>
            <p:ph idx="1" type="subTitle"/>
          </p:nvPr>
        </p:nvSpPr>
        <p:spPr>
          <a:xfrm>
            <a:off x="311700" y="2834125"/>
            <a:ext cx="8520600" cy="792600"/>
          </a:xfrm>
          <a:prstGeom prst="rect">
            <a:avLst/>
          </a:prstGeom>
          <a:noFill/>
          <a:ln>
            <a:noFill/>
          </a:ln>
        </p:spPr>
        <p:txBody>
          <a:bodyPr anchorCtr="0" anchor="t" bIns="121900" lIns="121900" spcFirstLastPara="1" rIns="121900" wrap="square" tIns="121900">
            <a:noAutofit/>
          </a:bodyPr>
          <a:lstStyle>
            <a:lvl1pPr lvl="0"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9pPr>
          </a:lstStyle>
          <a:p/>
        </p:txBody>
      </p:sp>
      <p:sp>
        <p:nvSpPr>
          <p:cNvPr id="36" name="Google Shape;36;p8"/>
          <p:cNvSpPr txBox="1"/>
          <p:nvPr>
            <p:ph idx="12" type="sldNum"/>
          </p:nvPr>
        </p:nvSpPr>
        <p:spPr>
          <a:xfrm>
            <a:off x="8472458" y="4663216"/>
            <a:ext cx="548700" cy="393600"/>
          </a:xfrm>
          <a:prstGeom prst="rect">
            <a:avLst/>
          </a:prstGeom>
          <a:noFill/>
          <a:ln>
            <a:noFill/>
          </a:ln>
        </p:spPr>
        <p:txBody>
          <a:bodyPr anchorCtr="0" anchor="ctr" bIns="121900" lIns="121900" spcFirstLastPara="1" rIns="121900" wrap="square" tIns="12190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s-I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39" name="Shape 39"/>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40" name="Shape 40"/>
        <p:cNvGrpSpPr/>
        <p:nvPr/>
      </p:nvGrpSpPr>
      <p:grpSpPr>
        <a:xfrm>
          <a:off x="0" y="0"/>
          <a:ext cx="0" cy="0"/>
          <a:chOff x="0" y="0"/>
          <a:chExt cx="0" cy="0"/>
        </a:xfrm>
      </p:grpSpPr>
      <p:sp>
        <p:nvSpPr>
          <p:cNvPr id="41" name="Google Shape;41;p11"/>
          <p:cNvSpPr txBox="1"/>
          <p:nvPr>
            <p:ph type="title"/>
          </p:nvPr>
        </p:nvSpPr>
        <p:spPr>
          <a:xfrm>
            <a:off x="628650" y="273844"/>
            <a:ext cx="7886700" cy="9942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1800"/>
              <a:buFont typeface="Arial"/>
              <a:buNone/>
              <a:defRPr b="0" i="0" sz="3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9pPr>
          </a:lstStyle>
          <a:p/>
        </p:txBody>
      </p:sp>
      <p:sp>
        <p:nvSpPr>
          <p:cNvPr id="42" name="Google Shape;42;p11"/>
          <p:cNvSpPr txBox="1"/>
          <p:nvPr>
            <p:ph idx="1" type="body"/>
          </p:nvPr>
        </p:nvSpPr>
        <p:spPr>
          <a:xfrm>
            <a:off x="628650" y="1369219"/>
            <a:ext cx="7886700" cy="3263400"/>
          </a:xfrm>
          <a:prstGeom prst="rect">
            <a:avLst/>
          </a:prstGeom>
          <a:noFill/>
          <a:ln>
            <a:noFill/>
          </a:ln>
        </p:spPr>
        <p:txBody>
          <a:bodyPr anchorCtr="0" anchor="t" bIns="45700" lIns="91425" spcFirstLastPara="1" rIns="91425" wrap="square" tIns="45700">
            <a:noAutofit/>
          </a:bodyPr>
          <a:lstStyle>
            <a:lvl1pPr indent="-342900" lvl="0" marL="457200" marR="0" rtl="0" algn="l">
              <a:lnSpc>
                <a:spcPct val="90000"/>
              </a:lnSpc>
              <a:spcBef>
                <a:spcPts val="10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1pPr>
            <a:lvl2pPr indent="-342900" lvl="1" marL="9144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2pPr>
            <a:lvl3pPr indent="-342900" lvl="2" marL="13716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3pPr>
            <a:lvl4pPr indent="-342900" lvl="3" marL="18288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4pPr>
            <a:lvl5pPr indent="-342900" lvl="4" marL="22860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5pPr>
            <a:lvl6pPr indent="-342900" lvl="5" marL="27432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2100"/>
              </a:spcBef>
              <a:spcAft>
                <a:spcPts val="210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43" name="Google Shape;43;p11"/>
          <p:cNvSpPr txBox="1"/>
          <p:nvPr>
            <p:ph idx="10" type="dt"/>
          </p:nvPr>
        </p:nvSpPr>
        <p:spPr>
          <a:xfrm>
            <a:off x="628650" y="4767263"/>
            <a:ext cx="2057400" cy="273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4" name="Google Shape;44;p11"/>
          <p:cNvSpPr txBox="1"/>
          <p:nvPr>
            <p:ph idx="11" type="ftr"/>
          </p:nvPr>
        </p:nvSpPr>
        <p:spPr>
          <a:xfrm>
            <a:off x="3028950" y="4767263"/>
            <a:ext cx="3086100" cy="273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5" name="Google Shape;45;p11"/>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s-I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theme" Target="../theme/theme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3.jpg"/><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9" Type="http://schemas.openxmlformats.org/officeDocument/2006/relationships/theme" Target="../theme/theme2.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idx="12" type="sldNum"/>
          </p:nvPr>
        </p:nvSpPr>
        <p:spPr>
          <a:xfrm>
            <a:off x="7239000" y="4910138"/>
            <a:ext cx="1905000" cy="192300"/>
          </a:xfrm>
          <a:prstGeom prst="rect">
            <a:avLst/>
          </a:prstGeom>
          <a:noFill/>
          <a:ln>
            <a:noFill/>
          </a:ln>
        </p:spPr>
        <p:txBody>
          <a:bodyPr anchorCtr="0" anchor="t" bIns="45700" lIns="45700" spcFirstLastPara="1" rIns="45700"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s-I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7" name="Shape 37"/>
        <p:cNvGrpSpPr/>
        <p:nvPr/>
      </p:nvGrpSpPr>
      <p:grpSpPr>
        <a:xfrm>
          <a:off x="0" y="0"/>
          <a:ext cx="0" cy="0"/>
          <a:chOff x="0" y="0"/>
          <a:chExt cx="0" cy="0"/>
        </a:xfrm>
      </p:grpSpPr>
      <p:sp>
        <p:nvSpPr>
          <p:cNvPr id="38" name="Google Shape;38;p9"/>
          <p:cNvSpPr txBox="1"/>
          <p:nvPr>
            <p:ph idx="12" type="sldNum"/>
          </p:nvPr>
        </p:nvSpPr>
        <p:spPr>
          <a:xfrm>
            <a:off x="7239000" y="4910138"/>
            <a:ext cx="1905000" cy="192300"/>
          </a:xfrm>
          <a:prstGeom prst="rect">
            <a:avLst/>
          </a:prstGeom>
          <a:noFill/>
          <a:ln>
            <a:noFill/>
          </a:ln>
        </p:spPr>
        <p:txBody>
          <a:bodyPr anchorCtr="0" anchor="t" bIns="45700" lIns="45700" spcFirstLastPara="1" rIns="45700"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s-IS"/>
              <a:t>‹#›</a:t>
            </a:fld>
            <a:endParaRPr/>
          </a:p>
        </p:txBody>
      </p:sp>
    </p:spTree>
  </p:cSld>
  <p:clrMap accent1="accent1" accent2="accent2" accent3="accent3" accent4="accent4" accent5="accent5" accent6="accent6" bg1="lt1" bg2="dk2" tx1="dk1" tx2="lt2" folHlink="folHlink" hlink="hlink"/>
  <p:sldLayoutIdLst>
    <p:sldLayoutId id="2147483655" r:id="rId2"/>
    <p:sldLayoutId id="2147483656" r:id="rId3"/>
    <p:sldLayoutId id="2147483657" r:id="rId4"/>
    <p:sldLayoutId id="2147483658" r:id="rId5"/>
    <p:sldLayoutId id="2147483659" r:id="rId6"/>
    <p:sldLayoutId id="2147483660" r:id="rId7"/>
    <p:sldLayoutId id="2147483661"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xml"/><Relationship Id="rId3" Type="http://schemas.openxmlformats.org/officeDocument/2006/relationships/hyperlink" Target="https://docs.google.com/document/d/1bJppHuoexW5GHD9DW1dII53QDRhKn76qHvPstEaXAT4/edit?usp=sharin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 Id="rId3" Type="http://schemas.openxmlformats.org/officeDocument/2006/relationships/hyperlink" Target="https://drive.google.com/file/d/1EbVr8x58FLGq3djUiQLwmxB2kSG4PEH7/view?usp=sharin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2.xml"/><Relationship Id="rId3" Type="http://schemas.openxmlformats.org/officeDocument/2006/relationships/hyperlink" Target="https://ceos.org/sd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 Id="rId3" Type="http://schemas.openxmlformats.org/officeDocument/2006/relationships/hyperlink" Target="https://docs.google.com/spreadsheets/d/1q2-j730NML650SCAXKaiqMl9wCChdET8TSeYXuoThRQ/edit?usp=sharin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7"/>
          <p:cNvSpPr txBox="1"/>
          <p:nvPr>
            <p:ph type="title"/>
          </p:nvPr>
        </p:nvSpPr>
        <p:spPr>
          <a:xfrm>
            <a:off x="622800" y="2074125"/>
            <a:ext cx="5746200" cy="10200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3000"/>
              <a:buFont typeface="Arial"/>
              <a:buNone/>
            </a:pPr>
            <a:r>
              <a:rPr b="1" i="0" lang="is-IS" sz="3000" u="none" cap="none" strike="noStrike">
                <a:solidFill>
                  <a:schemeClr val="lt1"/>
                </a:solidFill>
                <a:latin typeface="Helvetica Neue"/>
                <a:ea typeface="Helvetica Neue"/>
                <a:cs typeface="Helvetica Neue"/>
                <a:sym typeface="Helvetica Neue"/>
              </a:rPr>
              <a:t>CEOS STUDY TEAM ON</a:t>
            </a:r>
            <a:endParaRPr b="1" i="0" sz="3000" u="none" cap="none" strike="noStrike">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chemeClr val="dk1"/>
              </a:buClr>
              <a:buSzPts val="3000"/>
              <a:buFont typeface="Arial"/>
              <a:buNone/>
            </a:pPr>
            <a:r>
              <a:rPr b="1" i="0" lang="is-IS" sz="3000" u="none" cap="none" strike="noStrike">
                <a:solidFill>
                  <a:schemeClr val="lt1"/>
                </a:solidFill>
                <a:latin typeface="Helvetica Neue"/>
                <a:ea typeface="Helvetica Neue"/>
                <a:cs typeface="Helvetica Neue"/>
                <a:sym typeface="Helvetica Neue"/>
              </a:rPr>
              <a:t>INPUTS TO THE UNFCCC GLOBAL STOCKTAKE</a:t>
            </a:r>
            <a:endParaRPr b="1" i="0" sz="3000" u="none" cap="none" strike="noStrike">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chemeClr val="dk1"/>
              </a:buClr>
              <a:buSzPts val="3000"/>
              <a:buFont typeface="Arial"/>
              <a:buNone/>
            </a:pPr>
            <a:r>
              <a:t/>
            </a:r>
            <a:endParaRPr b="1" i="0" sz="3000" u="none" cap="none" strike="noStrike">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3000"/>
              <a:buFont typeface="Arial"/>
              <a:buNone/>
            </a:pPr>
            <a:r>
              <a:rPr b="1" i="0" lang="is-IS" sz="2400" u="none" cap="none" strike="noStrike">
                <a:solidFill>
                  <a:srgbClr val="93C47D"/>
                </a:solidFill>
                <a:latin typeface="Helvetica Neue"/>
                <a:ea typeface="Helvetica Neue"/>
                <a:cs typeface="Helvetica Neue"/>
                <a:sym typeface="Helvetica Neue"/>
              </a:rPr>
              <a:t>Call #4 - 27 Apr 2021</a:t>
            </a:r>
            <a:br>
              <a:rPr b="1" i="0" lang="is-IS" sz="3000" u="none" cap="none" strike="noStrike">
                <a:solidFill>
                  <a:srgbClr val="93C47D"/>
                </a:solidFill>
                <a:latin typeface="Helvetica Neue"/>
                <a:ea typeface="Helvetica Neue"/>
                <a:cs typeface="Helvetica Neue"/>
                <a:sym typeface="Helvetica Neue"/>
              </a:rPr>
            </a:br>
            <a:endParaRPr b="1" i="0" sz="3000" u="none" cap="none" strike="noStrike">
              <a:solidFill>
                <a:srgbClr val="93C47D"/>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FFFFFF"/>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3000"/>
              <a:buFont typeface="Arial"/>
              <a:buNone/>
            </a:pPr>
            <a:r>
              <a:t/>
            </a:r>
            <a:endParaRPr b="1" i="0" sz="3000" u="none" cap="none" strike="noStrike">
              <a:solidFill>
                <a:srgbClr val="FFFFFF"/>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3000"/>
              <a:buFont typeface="Arial"/>
              <a:buNone/>
            </a:pPr>
            <a:r>
              <a:t/>
            </a:r>
            <a:endParaRPr b="1" i="0" sz="3000" u="none" cap="none" strike="noStrike">
              <a:solidFill>
                <a:srgbClr val="FFFFFF"/>
              </a:solidFill>
              <a:latin typeface="Helvetica Neue"/>
              <a:ea typeface="Helvetica Neue"/>
              <a:cs typeface="Helvetica Neue"/>
              <a:sym typeface="Helvetica Neue"/>
            </a:endParaRPr>
          </a:p>
        </p:txBody>
      </p:sp>
      <p:sp>
        <p:nvSpPr>
          <p:cNvPr id="70" name="Google Shape;70;p17"/>
          <p:cNvSpPr/>
          <p:nvPr/>
        </p:nvSpPr>
        <p:spPr>
          <a:xfrm>
            <a:off x="684489" y="4100506"/>
            <a:ext cx="4810800" cy="1906200"/>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Clr>
                <a:srgbClr val="000000"/>
              </a:buClr>
              <a:buSzPts val="1800"/>
              <a:buFont typeface="Arial"/>
              <a:buNone/>
            </a:pPr>
            <a:r>
              <a:t/>
            </a:r>
            <a:endParaRPr b="0" i="0" sz="1800" u="none" cap="none" strike="noStrike">
              <a:solidFill>
                <a:schemeClr val="lt1"/>
              </a:solidFill>
              <a:latin typeface="Helvetica Neue"/>
              <a:ea typeface="Helvetica Neue"/>
              <a:cs typeface="Helvetica Neue"/>
              <a:sym typeface="Helvetica Neue"/>
            </a:endParaRPr>
          </a:p>
          <a:p>
            <a:pPr indent="0" lvl="0" marL="0" marR="0" rtl="0" algn="l">
              <a:lnSpc>
                <a:spcPct val="150000"/>
              </a:lnSpc>
              <a:spcBef>
                <a:spcPts val="0"/>
              </a:spcBef>
              <a:spcAft>
                <a:spcPts val="0"/>
              </a:spcAft>
              <a:buClr>
                <a:schemeClr val="dk1"/>
              </a:buClr>
              <a:buSzPts val="1800"/>
              <a:buFont typeface="Arial"/>
              <a:buNone/>
            </a:pPr>
            <a:r>
              <a:rPr b="0" i="0" lang="is-IS" sz="1800" u="none" cap="none" strike="noStrike">
                <a:solidFill>
                  <a:schemeClr val="lt1"/>
                </a:solidFill>
                <a:latin typeface="Helvetica Neue"/>
                <a:ea typeface="Helvetica Neue"/>
                <a:cs typeface="Helvetica Neue"/>
                <a:sym typeface="Helvetica Neue"/>
              </a:rPr>
              <a:t>SIT Chair Team</a:t>
            </a:r>
            <a:endParaRPr b="0" i="0" sz="1800" u="none" cap="none" strike="noStrike">
              <a:solidFill>
                <a:schemeClr val="lt1"/>
              </a:solidFill>
              <a:latin typeface="Helvetica Neue"/>
              <a:ea typeface="Helvetica Neue"/>
              <a:cs typeface="Helvetica Neue"/>
              <a:sym typeface="Helvetica Neue"/>
            </a:endParaRPr>
          </a:p>
          <a:p>
            <a:pPr indent="0" lvl="0" marL="0" marR="0" rtl="0" algn="l">
              <a:lnSpc>
                <a:spcPct val="150000"/>
              </a:lnSpc>
              <a:spcBef>
                <a:spcPts val="0"/>
              </a:spcBef>
              <a:spcAft>
                <a:spcPts val="0"/>
              </a:spcAft>
              <a:buClr>
                <a:schemeClr val="dk1"/>
              </a:buClr>
              <a:buSzPts val="1800"/>
              <a:buFont typeface="Arial"/>
              <a:buNone/>
            </a:pPr>
            <a:r>
              <a:t/>
            </a:r>
            <a:endParaRPr b="0" i="0" sz="1800" u="none" cap="none" strike="noStrike">
              <a:solidFill>
                <a:schemeClr val="lt1"/>
              </a:solidFill>
              <a:latin typeface="Helvetica Neue"/>
              <a:ea typeface="Helvetica Neue"/>
              <a:cs typeface="Helvetica Neue"/>
              <a:sym typeface="Helvetica Neue"/>
            </a:endParaRPr>
          </a:p>
        </p:txBody>
      </p:sp>
      <p:pic>
        <p:nvPicPr>
          <p:cNvPr id="71" name="Google Shape;71;p17"/>
          <p:cNvPicPr preferRelativeResize="0"/>
          <p:nvPr/>
        </p:nvPicPr>
        <p:blipFill rotWithShape="1">
          <a:blip r:embed="rId3">
            <a:alphaModFix/>
          </a:blip>
          <a:srcRect b="0" l="0" r="0" t="0"/>
          <a:stretch/>
        </p:blipFill>
        <p:spPr>
          <a:xfrm>
            <a:off x="622789" y="913054"/>
            <a:ext cx="1880930" cy="744849"/>
          </a:xfrm>
          <a:prstGeom prst="rect">
            <a:avLst/>
          </a:prstGeom>
          <a:noFill/>
          <a:ln>
            <a:noFill/>
          </a:ln>
        </p:spPr>
      </p:pic>
      <p:sp>
        <p:nvSpPr>
          <p:cNvPr id="72" name="Google Shape;72;p17"/>
          <p:cNvSpPr txBox="1"/>
          <p:nvPr/>
        </p:nvSpPr>
        <p:spPr>
          <a:xfrm>
            <a:off x="622789" y="1684975"/>
            <a:ext cx="2806200" cy="157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50"/>
              <a:buFont typeface="Arial"/>
              <a:buNone/>
            </a:pPr>
            <a:r>
              <a:rPr b="1" i="0" lang="is-IS" sz="1050" u="none" cap="none" strike="noStrike">
                <a:solidFill>
                  <a:schemeClr val="lt1"/>
                </a:solidFill>
                <a:latin typeface="Helvetica Neue"/>
                <a:ea typeface="Helvetica Neue"/>
                <a:cs typeface="Helvetica Neue"/>
                <a:sym typeface="Helvetica Neue"/>
              </a:rPr>
              <a:t>Committee on Earth Observation Satellites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29" name="Shape 129"/>
        <p:cNvGrpSpPr/>
        <p:nvPr/>
      </p:nvGrpSpPr>
      <p:grpSpPr>
        <a:xfrm>
          <a:off x="0" y="0"/>
          <a:ext cx="0" cy="0"/>
          <a:chOff x="0" y="0"/>
          <a:chExt cx="0" cy="0"/>
        </a:xfrm>
      </p:grpSpPr>
      <p:sp>
        <p:nvSpPr>
          <p:cNvPr id="130" name="Google Shape;130;p26"/>
          <p:cNvSpPr txBox="1"/>
          <p:nvPr>
            <p:ph idx="1" type="body"/>
          </p:nvPr>
        </p:nvSpPr>
        <p:spPr>
          <a:xfrm>
            <a:off x="194431" y="1054184"/>
            <a:ext cx="8153400" cy="3543300"/>
          </a:xfrm>
          <a:prstGeom prst="rect">
            <a:avLst/>
          </a:prstGeom>
          <a:noFill/>
          <a:ln>
            <a:noFill/>
          </a:ln>
        </p:spPr>
        <p:txBody>
          <a:bodyPr anchorCtr="0" anchor="t" bIns="45700" lIns="91425" spcFirstLastPara="1" rIns="91425" wrap="square" tIns="45700">
            <a:noAutofit/>
          </a:bodyPr>
          <a:lstStyle/>
          <a:p>
            <a:pPr indent="-273050" lvl="0" marL="285750" rtl="0" algn="l">
              <a:lnSpc>
                <a:spcPct val="100000"/>
              </a:lnSpc>
              <a:spcBef>
                <a:spcPts val="0"/>
              </a:spcBef>
              <a:spcAft>
                <a:spcPts val="0"/>
              </a:spcAft>
              <a:buSzPts val="1200"/>
              <a:buFont typeface="Arial"/>
              <a:buChar char="•"/>
            </a:pPr>
            <a:r>
              <a:rPr lang="is-IS" sz="1200"/>
              <a:t>This is the area extensively and very well considered by AC-VC &amp; WGClimate to date, and aims to relate satellite observations of atmospheric GHG composition to surface GHG emissions</a:t>
            </a:r>
            <a:endParaRPr/>
          </a:p>
          <a:p>
            <a:pPr indent="-196850" lvl="0" marL="285750" rtl="0" algn="l">
              <a:lnSpc>
                <a:spcPct val="100000"/>
              </a:lnSpc>
              <a:spcBef>
                <a:spcPts val="0"/>
              </a:spcBef>
              <a:spcAft>
                <a:spcPts val="0"/>
              </a:spcAft>
              <a:buClr>
                <a:schemeClr val="dk1"/>
              </a:buClr>
              <a:buSzPts val="1400"/>
              <a:buNone/>
            </a:pPr>
            <a:r>
              <a:t/>
            </a:r>
            <a:endParaRPr sz="1200"/>
          </a:p>
          <a:p>
            <a:pPr indent="-273050" lvl="0" marL="285750" rtl="0" algn="l">
              <a:lnSpc>
                <a:spcPct val="100000"/>
              </a:lnSpc>
              <a:spcBef>
                <a:spcPts val="0"/>
              </a:spcBef>
              <a:spcAft>
                <a:spcPts val="0"/>
              </a:spcAft>
              <a:buSzPts val="1200"/>
              <a:buFont typeface="Arial"/>
              <a:buChar char="•"/>
            </a:pPr>
            <a:r>
              <a:rPr lang="is-IS" sz="1200"/>
              <a:t>Inversion of measurements has to account for all emissions, </a:t>
            </a:r>
            <a:r>
              <a:rPr lang="is-IS" sz="1200" u="sng"/>
              <a:t>natural and anthropogenic</a:t>
            </a:r>
            <a:r>
              <a:rPr lang="is-IS" sz="1200"/>
              <a:t>, seen in the atmospheric signal noting that biogenic emissions are much larger in absolute magnitude. </a:t>
            </a:r>
            <a:endParaRPr/>
          </a:p>
          <a:p>
            <a:pPr indent="0" lvl="0" marL="0" rtl="0" algn="l">
              <a:lnSpc>
                <a:spcPct val="100000"/>
              </a:lnSpc>
              <a:spcBef>
                <a:spcPts val="0"/>
              </a:spcBef>
              <a:spcAft>
                <a:spcPts val="0"/>
              </a:spcAft>
              <a:buSzPts val="1200"/>
              <a:buNone/>
            </a:pPr>
            <a:r>
              <a:t/>
            </a:r>
            <a:endParaRPr sz="1200"/>
          </a:p>
          <a:p>
            <a:pPr indent="-273050" lvl="0" marL="285750" rtl="0" algn="l">
              <a:lnSpc>
                <a:spcPct val="100000"/>
              </a:lnSpc>
              <a:spcBef>
                <a:spcPts val="0"/>
              </a:spcBef>
              <a:spcAft>
                <a:spcPts val="0"/>
              </a:spcAft>
              <a:buSzPts val="1200"/>
              <a:buFont typeface="Arial"/>
              <a:buChar char="•"/>
            </a:pPr>
            <a:r>
              <a:rPr lang="is-IS" sz="1200"/>
              <a:t>Natural carbon flux models are to a large extent driven by satellite observations of the surface model parameters (land and ocean). Much of this work has been done through the modeling community (e.g. via CHE, RECCAP) as well as the previous work of AC-VC/WGClimate, and done well, but we should check with partners for completeness.</a:t>
            </a:r>
            <a:endParaRPr sz="1400"/>
          </a:p>
          <a:p>
            <a:pPr indent="-196850" lvl="0" marL="285750" rtl="0" algn="l">
              <a:lnSpc>
                <a:spcPct val="100000"/>
              </a:lnSpc>
              <a:spcBef>
                <a:spcPts val="0"/>
              </a:spcBef>
              <a:spcAft>
                <a:spcPts val="0"/>
              </a:spcAft>
              <a:buSzPts val="1200"/>
              <a:buNone/>
            </a:pPr>
            <a:r>
              <a:t/>
            </a:r>
            <a:endParaRPr sz="1200"/>
          </a:p>
          <a:p>
            <a:pPr indent="-273050" lvl="0" marL="285750" rtl="0" algn="l">
              <a:lnSpc>
                <a:spcPct val="100000"/>
              </a:lnSpc>
              <a:spcBef>
                <a:spcPts val="0"/>
              </a:spcBef>
              <a:spcAft>
                <a:spcPts val="0"/>
              </a:spcAft>
              <a:buSzPts val="1200"/>
              <a:buFont typeface="Arial"/>
              <a:buChar char="•"/>
            </a:pPr>
            <a:r>
              <a:rPr lang="is-IS" sz="1200"/>
              <a:t>We should also check for the necessary ocean GHG flux parameters used in Global Ocean Biogeochemical Models (GOBMs), again with relevant partners</a:t>
            </a:r>
            <a:endParaRPr sz="1400"/>
          </a:p>
          <a:p>
            <a:pPr indent="-196850" lvl="0" marL="285750" rtl="0" algn="l">
              <a:lnSpc>
                <a:spcPct val="100000"/>
              </a:lnSpc>
              <a:spcBef>
                <a:spcPts val="0"/>
              </a:spcBef>
              <a:spcAft>
                <a:spcPts val="0"/>
              </a:spcAft>
              <a:buSzPts val="1200"/>
              <a:buNone/>
            </a:pPr>
            <a:r>
              <a:t/>
            </a:r>
            <a:endParaRPr sz="1200"/>
          </a:p>
          <a:p>
            <a:pPr indent="-285750" lvl="0" marL="285750" rtl="0" algn="l">
              <a:lnSpc>
                <a:spcPct val="100000"/>
              </a:lnSpc>
              <a:spcBef>
                <a:spcPts val="0"/>
              </a:spcBef>
              <a:spcAft>
                <a:spcPts val="0"/>
              </a:spcAft>
              <a:buSzPts val="1400"/>
              <a:buFont typeface="Arial"/>
              <a:buChar char="•"/>
            </a:pPr>
            <a:r>
              <a:rPr lang="is-IS" sz="1200"/>
              <a:t>We cannot rely only on the ECVs defined by GCOS as in the past for the requirements for programmes such as CCI, as GCOS has only relatively recently considered the issues of rate parameters and fluxes.</a:t>
            </a:r>
            <a:endParaRPr sz="1400"/>
          </a:p>
          <a:p>
            <a:pPr indent="-196850" lvl="0" marL="285750" rtl="0" algn="l">
              <a:lnSpc>
                <a:spcPct val="100000"/>
              </a:lnSpc>
              <a:spcBef>
                <a:spcPts val="0"/>
              </a:spcBef>
              <a:spcAft>
                <a:spcPts val="0"/>
              </a:spcAft>
              <a:buSzPts val="1200"/>
              <a:buNone/>
            </a:pPr>
            <a:r>
              <a:t/>
            </a:r>
            <a:endParaRPr sz="1200"/>
          </a:p>
          <a:p>
            <a:pPr indent="-285750" lvl="0" marL="285750" rtl="0" algn="l">
              <a:lnSpc>
                <a:spcPct val="100000"/>
              </a:lnSpc>
              <a:spcBef>
                <a:spcPts val="0"/>
              </a:spcBef>
              <a:spcAft>
                <a:spcPts val="0"/>
              </a:spcAft>
              <a:buSzPts val="1400"/>
              <a:buFont typeface="Arial"/>
              <a:buChar char="•"/>
            </a:pPr>
            <a:r>
              <a:rPr lang="is-IS" sz="1200"/>
              <a:t>It could be of value to consider two or three IMBIE-class experiments to provide consolidated datasets over specific areas to consolidate local models? Areas such as Amazon basin, Siberian tundra are good examples of where such work might be of value..</a:t>
            </a:r>
            <a:endParaRPr sz="1400"/>
          </a:p>
          <a:p>
            <a:pPr indent="-196850" lvl="0" marL="285750" rtl="0" algn="l">
              <a:lnSpc>
                <a:spcPct val="100000"/>
              </a:lnSpc>
              <a:spcBef>
                <a:spcPts val="0"/>
              </a:spcBef>
              <a:spcAft>
                <a:spcPts val="0"/>
              </a:spcAft>
              <a:buSzPts val="1200"/>
              <a:buNone/>
            </a:pPr>
            <a:r>
              <a:t/>
            </a:r>
            <a:endParaRPr sz="1200"/>
          </a:p>
          <a:p>
            <a:pPr indent="-196850" lvl="0" marL="285750" rtl="0" algn="l">
              <a:lnSpc>
                <a:spcPct val="100000"/>
              </a:lnSpc>
              <a:spcBef>
                <a:spcPts val="0"/>
              </a:spcBef>
              <a:spcAft>
                <a:spcPts val="0"/>
              </a:spcAft>
              <a:buSzPts val="1200"/>
              <a:buNone/>
            </a:pPr>
            <a:r>
              <a:t/>
            </a:r>
            <a:endParaRPr sz="1200"/>
          </a:p>
          <a:p>
            <a:pPr indent="-196850" lvl="0" marL="285750" rtl="0" algn="l">
              <a:lnSpc>
                <a:spcPct val="100000"/>
              </a:lnSpc>
              <a:spcBef>
                <a:spcPts val="0"/>
              </a:spcBef>
              <a:spcAft>
                <a:spcPts val="0"/>
              </a:spcAft>
              <a:buClr>
                <a:schemeClr val="dk1"/>
              </a:buClr>
              <a:buSzPts val="1400"/>
              <a:buNone/>
            </a:pPr>
            <a:r>
              <a:t/>
            </a:r>
            <a:endParaRPr sz="1200"/>
          </a:p>
          <a:p>
            <a:pPr indent="-228600" lvl="0" marL="457200" marR="0" rtl="0" algn="l">
              <a:lnSpc>
                <a:spcPct val="100000"/>
              </a:lnSpc>
              <a:spcBef>
                <a:spcPts val="0"/>
              </a:spcBef>
              <a:spcAft>
                <a:spcPts val="0"/>
              </a:spcAft>
              <a:buClr>
                <a:srgbClr val="000000"/>
              </a:buClr>
              <a:buSzPts val="1400"/>
              <a:buFont typeface="Arial"/>
              <a:buNone/>
            </a:pPr>
            <a:r>
              <a:t/>
            </a:r>
            <a:endParaRPr sz="1050"/>
          </a:p>
        </p:txBody>
      </p:sp>
      <p:sp>
        <p:nvSpPr>
          <p:cNvPr id="131" name="Google Shape;131;p26"/>
          <p:cNvSpPr txBox="1"/>
          <p:nvPr>
            <p:ph idx="2" type="body"/>
          </p:nvPr>
        </p:nvSpPr>
        <p:spPr>
          <a:xfrm>
            <a:off x="1663246" y="199407"/>
            <a:ext cx="6701571"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1800"/>
              <a:t>MONITORING AND VERIFICATION SYSTEMS </a:t>
            </a:r>
            <a:endParaRPr/>
          </a:p>
          <a:p>
            <a:pPr indent="-228600" lvl="0" marL="457200" marR="0" rtl="0" algn="l">
              <a:lnSpc>
                <a:spcPct val="100000"/>
              </a:lnSpc>
              <a:spcBef>
                <a:spcPts val="0"/>
              </a:spcBef>
              <a:spcAft>
                <a:spcPts val="0"/>
              </a:spcAft>
              <a:buClr>
                <a:srgbClr val="000000"/>
              </a:buClr>
              <a:buSzPts val="1400"/>
              <a:buFont typeface="Arial"/>
              <a:buNone/>
            </a:pPr>
            <a:r>
              <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7"/>
          <p:cNvSpPr txBox="1"/>
          <p:nvPr>
            <p:ph idx="1" type="body"/>
          </p:nvPr>
        </p:nvSpPr>
        <p:spPr>
          <a:xfrm>
            <a:off x="267423" y="1083377"/>
            <a:ext cx="8374762" cy="3543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i="1" lang="is-IS" sz="1600"/>
              <a:t>Recommendation 1:</a:t>
            </a:r>
            <a:endParaRPr/>
          </a:p>
          <a:p>
            <a:pPr indent="0" lvl="0" marL="0" rtl="0" algn="l">
              <a:lnSpc>
                <a:spcPct val="100000"/>
              </a:lnSpc>
              <a:spcBef>
                <a:spcPts val="0"/>
              </a:spcBef>
              <a:spcAft>
                <a:spcPts val="0"/>
              </a:spcAft>
              <a:buSzPts val="1400"/>
              <a:buNone/>
            </a:pPr>
            <a:r>
              <a:rPr i="1" lang="is-IS" sz="1600"/>
              <a:t>WGClimate GHG Task Team should consult with the relevant elements of CEOS, including Associates such as ISC, WCRP and GCOS, together with modelers, to check the GHG Implementation roadmap on completeness concerning requirements for terrestrial observation (SIF; NPP, land cover, biomass, etc.) for supporting mitigation actions through the development of MVS. The actions in Annex C of the roadmap shall be complemented as needed.</a:t>
            </a:r>
            <a:r>
              <a:rPr lang="is-IS" sz="1600"/>
              <a:t> </a:t>
            </a:r>
            <a:r>
              <a:rPr b="1" i="1" lang="is-IS" sz="1600"/>
              <a:t> </a:t>
            </a:r>
            <a:endParaRPr b="1" i="1" sz="1600"/>
          </a:p>
          <a:p>
            <a:pPr indent="0" lvl="0" marL="0" rtl="0" algn="l">
              <a:lnSpc>
                <a:spcPct val="100000"/>
              </a:lnSpc>
              <a:spcBef>
                <a:spcPts val="0"/>
              </a:spcBef>
              <a:spcAft>
                <a:spcPts val="0"/>
              </a:spcAft>
              <a:buSzPts val="1400"/>
              <a:buNone/>
            </a:pPr>
            <a:r>
              <a:t/>
            </a:r>
            <a:endParaRPr b="1" i="1" sz="1600"/>
          </a:p>
          <a:p>
            <a:pPr indent="0" lvl="0" marL="0" rtl="0" algn="l">
              <a:lnSpc>
                <a:spcPct val="100000"/>
              </a:lnSpc>
              <a:spcBef>
                <a:spcPts val="0"/>
              </a:spcBef>
              <a:spcAft>
                <a:spcPts val="0"/>
              </a:spcAft>
              <a:buSzPts val="1400"/>
              <a:buNone/>
            </a:pPr>
            <a:r>
              <a:rPr b="1" i="1" lang="is-IS" sz="1600"/>
              <a:t>Recommendation 2: </a:t>
            </a:r>
            <a:endParaRPr b="1" i="1" sz="1600"/>
          </a:p>
          <a:p>
            <a:pPr indent="0" lvl="0" marL="0" rtl="0" algn="l">
              <a:lnSpc>
                <a:spcPct val="100000"/>
              </a:lnSpc>
              <a:spcBef>
                <a:spcPts val="0"/>
              </a:spcBef>
              <a:spcAft>
                <a:spcPts val="0"/>
              </a:spcAft>
              <a:buSzPts val="1400"/>
              <a:buNone/>
            </a:pPr>
            <a:r>
              <a:rPr i="1" lang="is-IS" sz="1600">
                <a:latin typeface="Arial"/>
                <a:ea typeface="Arial"/>
                <a:cs typeface="Arial"/>
                <a:sym typeface="Arial"/>
              </a:rPr>
              <a:t>The need for parallel inputs to ocean models deemed necessary for the support of MVS and for a wider validation of carbon flux estimates globally should be considered and appropriately combined into the actions in Annex C of the GHG roadmap. This should also be led by the WGClimate GHG TT in cooperation with Ocean VCs and modeling groups, together with GCOS, GOOS, WCRP and individual agencies</a:t>
            </a:r>
            <a:r>
              <a:rPr lang="is-IS" sz="1600"/>
              <a:t>.</a:t>
            </a:r>
            <a:endParaRPr/>
          </a:p>
          <a:p>
            <a:pPr indent="-228600" lvl="0" marL="457200" marR="0" rtl="0" algn="l">
              <a:lnSpc>
                <a:spcPct val="100000"/>
              </a:lnSpc>
              <a:spcBef>
                <a:spcPts val="0"/>
              </a:spcBef>
              <a:spcAft>
                <a:spcPts val="0"/>
              </a:spcAft>
              <a:buClr>
                <a:srgbClr val="000000"/>
              </a:buClr>
              <a:buSzPts val="1400"/>
              <a:buFont typeface="Arial"/>
              <a:buNone/>
            </a:pPr>
            <a:r>
              <a:t/>
            </a:r>
            <a:endParaRPr sz="1600"/>
          </a:p>
        </p:txBody>
      </p:sp>
      <p:sp>
        <p:nvSpPr>
          <p:cNvPr id="137" name="Google Shape;137;p27"/>
          <p:cNvSpPr txBox="1"/>
          <p:nvPr>
            <p:ph idx="2" type="body"/>
          </p:nvPr>
        </p:nvSpPr>
        <p:spPr>
          <a:xfrm>
            <a:off x="1531861" y="184810"/>
            <a:ext cx="5971657"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000"/>
              <a:t>Recommendations (i) – GHG MVS and mitigation</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8"/>
          <p:cNvSpPr txBox="1"/>
          <p:nvPr>
            <p:ph idx="1" type="body"/>
          </p:nvPr>
        </p:nvSpPr>
        <p:spPr>
          <a:xfrm>
            <a:off x="0" y="951999"/>
            <a:ext cx="8890500" cy="4095000"/>
          </a:xfrm>
          <a:prstGeom prst="rect">
            <a:avLst/>
          </a:prstGeom>
          <a:noFill/>
          <a:ln>
            <a:noFill/>
          </a:ln>
        </p:spPr>
        <p:txBody>
          <a:bodyPr anchorCtr="0" anchor="t" bIns="45700" lIns="91425" spcFirstLastPara="1" rIns="91425" wrap="square" tIns="45700">
            <a:noAutofit/>
          </a:bodyPr>
          <a:lstStyle/>
          <a:p>
            <a:pPr indent="-228600" lvl="0" marL="457200" rtl="0" algn="l">
              <a:lnSpc>
                <a:spcPct val="100000"/>
              </a:lnSpc>
              <a:spcBef>
                <a:spcPts val="0"/>
              </a:spcBef>
              <a:spcAft>
                <a:spcPts val="0"/>
              </a:spcAft>
              <a:buSzPts val="1400"/>
              <a:buNone/>
            </a:pPr>
            <a:r>
              <a:rPr b="1" i="1" lang="is-IS" sz="1600"/>
              <a:t>Recommendation 3:</a:t>
            </a:r>
            <a:endParaRPr/>
          </a:p>
          <a:p>
            <a:pPr indent="-228600" lvl="0" marL="457200" rtl="0" algn="l">
              <a:lnSpc>
                <a:spcPct val="100000"/>
              </a:lnSpc>
              <a:spcBef>
                <a:spcPts val="0"/>
              </a:spcBef>
              <a:spcAft>
                <a:spcPts val="0"/>
              </a:spcAft>
              <a:buSzPts val="1400"/>
              <a:buNone/>
            </a:pPr>
            <a:r>
              <a:rPr i="1" lang="is-IS" sz="1600"/>
              <a:t>The results of the actions from the above recommendations should inform (a) the</a:t>
            </a:r>
            <a:endParaRPr/>
          </a:p>
          <a:p>
            <a:pPr indent="-228600" lvl="0" marL="457200" rtl="0" algn="l">
              <a:lnSpc>
                <a:spcPct val="100000"/>
              </a:lnSpc>
              <a:spcBef>
                <a:spcPts val="0"/>
              </a:spcBef>
              <a:spcAft>
                <a:spcPts val="0"/>
              </a:spcAft>
              <a:buSzPts val="1400"/>
              <a:buNone/>
            </a:pPr>
            <a:r>
              <a:rPr i="1" lang="is-IS" sz="1600"/>
              <a:t>report of CEOS to UNFCCC/RSO discussion on observations to support the</a:t>
            </a:r>
            <a:endParaRPr/>
          </a:p>
          <a:p>
            <a:pPr indent="-228600" lvl="0" marL="457200" rtl="0" algn="l">
              <a:lnSpc>
                <a:spcPct val="100000"/>
              </a:lnSpc>
              <a:spcBef>
                <a:spcPts val="0"/>
              </a:spcBef>
              <a:spcAft>
                <a:spcPts val="0"/>
              </a:spcAft>
              <a:buSzPts val="1400"/>
              <a:buNone/>
            </a:pPr>
            <a:r>
              <a:rPr i="1" lang="is-IS" sz="1600"/>
              <a:t>implementation of the Paris Agreement and should pro-actively flow into (b) the</a:t>
            </a:r>
            <a:endParaRPr/>
          </a:p>
          <a:p>
            <a:pPr indent="-228600" lvl="0" marL="457200" rtl="0" algn="l">
              <a:lnSpc>
                <a:spcPct val="100000"/>
              </a:lnSpc>
              <a:spcBef>
                <a:spcPts val="0"/>
              </a:spcBef>
              <a:spcAft>
                <a:spcPts val="0"/>
              </a:spcAft>
              <a:buSzPts val="1400"/>
              <a:buNone/>
            </a:pPr>
            <a:r>
              <a:rPr i="1" lang="is-IS" sz="1600"/>
              <a:t>consultancy process of the UNFCCC / Ad hoc group for the Synthesis Report on</a:t>
            </a:r>
            <a:endParaRPr/>
          </a:p>
          <a:p>
            <a:pPr indent="-228600" lvl="0" marL="457200" rtl="0" algn="l">
              <a:lnSpc>
                <a:spcPct val="100000"/>
              </a:lnSpc>
              <a:spcBef>
                <a:spcPts val="0"/>
              </a:spcBef>
              <a:spcAft>
                <a:spcPts val="0"/>
              </a:spcAft>
              <a:buSzPts val="1400"/>
              <a:buNone/>
            </a:pPr>
            <a:r>
              <a:rPr i="1" lang="is-IS" sz="1600"/>
              <a:t>Observations for the GST. CEOS should also report on this at the Earth Information Day</a:t>
            </a:r>
            <a:endParaRPr/>
          </a:p>
          <a:p>
            <a:pPr indent="-228600" lvl="0" marL="457200" rtl="0" algn="l">
              <a:lnSpc>
                <a:spcPct val="100000"/>
              </a:lnSpc>
              <a:spcBef>
                <a:spcPts val="0"/>
              </a:spcBef>
              <a:spcAft>
                <a:spcPts val="0"/>
              </a:spcAft>
              <a:buSzPts val="1400"/>
              <a:buNone/>
            </a:pPr>
            <a:r>
              <a:rPr i="1" lang="is-IS" sz="1600"/>
              <a:t>at COP26. CEOS and its Agencies should argue to be a primary source of consistent</a:t>
            </a:r>
            <a:endParaRPr/>
          </a:p>
          <a:p>
            <a:pPr indent="-228600" lvl="0" marL="457200" rtl="0" algn="l">
              <a:lnSpc>
                <a:spcPct val="100000"/>
              </a:lnSpc>
              <a:spcBef>
                <a:spcPts val="0"/>
              </a:spcBef>
              <a:spcAft>
                <a:spcPts val="0"/>
              </a:spcAft>
              <a:buSzPts val="1400"/>
              <a:buNone/>
            </a:pPr>
            <a:r>
              <a:rPr i="1" lang="is-IS" sz="1600"/>
              <a:t>global land and ocean surface data (land cover type, biomass, phenology…) in the</a:t>
            </a:r>
            <a:endParaRPr/>
          </a:p>
          <a:p>
            <a:pPr indent="-228600" lvl="0" marL="457200" rtl="0" algn="l">
              <a:lnSpc>
                <a:spcPct val="100000"/>
              </a:lnSpc>
              <a:spcBef>
                <a:spcPts val="0"/>
              </a:spcBef>
              <a:spcAft>
                <a:spcPts val="0"/>
              </a:spcAft>
              <a:buSzPts val="1400"/>
              <a:buNone/>
            </a:pPr>
            <a:r>
              <a:rPr i="1" lang="is-IS" sz="1600"/>
              <a:t>discussion with UNFCCC/RSO, in addition to providing the integrated measurements of</a:t>
            </a:r>
            <a:endParaRPr/>
          </a:p>
          <a:p>
            <a:pPr indent="-228600" lvl="0" marL="457200" rtl="0" algn="l">
              <a:lnSpc>
                <a:spcPct val="100000"/>
              </a:lnSpc>
              <a:spcBef>
                <a:spcPts val="0"/>
              </a:spcBef>
              <a:spcAft>
                <a:spcPts val="0"/>
              </a:spcAft>
              <a:buSzPts val="1400"/>
              <a:buNone/>
            </a:pPr>
            <a:r>
              <a:rPr i="1" lang="is-IS" sz="1600"/>
              <a:t>GHG and co-emitted species in the atmosphere.</a:t>
            </a:r>
            <a:r>
              <a:rPr lang="is-IS" sz="1600"/>
              <a:t> </a:t>
            </a:r>
            <a:endParaRPr b="1" i="1" sz="1600"/>
          </a:p>
          <a:p>
            <a:pPr indent="0" lvl="0" marL="0" rtl="0" algn="l">
              <a:lnSpc>
                <a:spcPct val="100000"/>
              </a:lnSpc>
              <a:spcBef>
                <a:spcPts val="0"/>
              </a:spcBef>
              <a:spcAft>
                <a:spcPts val="0"/>
              </a:spcAft>
              <a:buSzPts val="1400"/>
              <a:buNone/>
            </a:pPr>
            <a:r>
              <a:t/>
            </a:r>
            <a:endParaRPr b="1" i="1" sz="1600"/>
          </a:p>
          <a:p>
            <a:pPr indent="0" lvl="0" marL="0" rtl="0" algn="l">
              <a:lnSpc>
                <a:spcPct val="100000"/>
              </a:lnSpc>
              <a:spcBef>
                <a:spcPts val="0"/>
              </a:spcBef>
              <a:spcAft>
                <a:spcPts val="0"/>
              </a:spcAft>
              <a:buSzPts val="1400"/>
              <a:buNone/>
            </a:pPr>
            <a:r>
              <a:rPr b="1" i="1" lang="is-IS" sz="1600"/>
              <a:t>    Recommendation 4:</a:t>
            </a:r>
            <a:endParaRPr/>
          </a:p>
          <a:p>
            <a:pPr indent="-228600" lvl="0" marL="457200" rtl="0" algn="l">
              <a:lnSpc>
                <a:spcPct val="100000"/>
              </a:lnSpc>
              <a:spcBef>
                <a:spcPts val="0"/>
              </a:spcBef>
              <a:spcAft>
                <a:spcPts val="0"/>
              </a:spcAft>
              <a:buSzPts val="1400"/>
              <a:buNone/>
            </a:pPr>
            <a:r>
              <a:rPr i="1" lang="is-IS" sz="1600"/>
              <a:t>CEOS should consider, in conjunction with modelers, setting up one or more focused</a:t>
            </a:r>
            <a:endParaRPr/>
          </a:p>
          <a:p>
            <a:pPr indent="-228600" lvl="0" marL="457200" rtl="0" algn="l">
              <a:lnSpc>
                <a:spcPct val="100000"/>
              </a:lnSpc>
              <a:spcBef>
                <a:spcPts val="0"/>
              </a:spcBef>
              <a:spcAft>
                <a:spcPts val="0"/>
              </a:spcAft>
              <a:buSzPts val="1400"/>
              <a:buNone/>
            </a:pPr>
            <a:r>
              <a:rPr i="1" lang="is-IS" sz="1600"/>
              <a:t>observational campaigns in the areas suggested above (Amazon Basin, Northern</a:t>
            </a:r>
            <a:endParaRPr/>
          </a:p>
          <a:p>
            <a:pPr indent="-228600" lvl="0" marL="457200" rtl="0" algn="l">
              <a:lnSpc>
                <a:spcPct val="100000"/>
              </a:lnSpc>
              <a:spcBef>
                <a:spcPts val="0"/>
              </a:spcBef>
              <a:spcAft>
                <a:spcPts val="0"/>
              </a:spcAft>
              <a:buSzPts val="1400"/>
              <a:buNone/>
            </a:pPr>
            <a:r>
              <a:rPr i="1" lang="is-IS" sz="1600"/>
              <a:t>Tundra), or others, as a major contribution to the understanding of the trends of natural</a:t>
            </a:r>
            <a:endParaRPr/>
          </a:p>
          <a:p>
            <a:pPr indent="-228600" lvl="0" marL="457200" rtl="0" algn="l">
              <a:lnSpc>
                <a:spcPct val="100000"/>
              </a:lnSpc>
              <a:spcBef>
                <a:spcPts val="0"/>
              </a:spcBef>
              <a:spcAft>
                <a:spcPts val="0"/>
              </a:spcAft>
              <a:buSzPts val="1400"/>
              <a:buNone/>
            </a:pPr>
            <a:r>
              <a:rPr i="1" lang="is-IS" sz="1600"/>
              <a:t>GHG emissions and removals in key areas.</a:t>
            </a:r>
            <a:r>
              <a:rPr lang="is-IS" sz="1600"/>
              <a:t> (</a:t>
            </a:r>
            <a:r>
              <a:rPr i="1" lang="is-IS" sz="1600"/>
              <a:t>IMBIE may be seen as a possible model.)</a:t>
            </a:r>
            <a:endParaRPr i="1" sz="1600"/>
          </a:p>
          <a:p>
            <a:pPr indent="-228600" lvl="0" marL="457200" marR="0" rtl="0" algn="l">
              <a:lnSpc>
                <a:spcPct val="100000"/>
              </a:lnSpc>
              <a:spcBef>
                <a:spcPts val="0"/>
              </a:spcBef>
              <a:spcAft>
                <a:spcPts val="0"/>
              </a:spcAft>
              <a:buClr>
                <a:srgbClr val="000000"/>
              </a:buClr>
              <a:buSzPts val="1400"/>
              <a:buFont typeface="Arial"/>
              <a:buNone/>
            </a:pPr>
            <a:r>
              <a:t/>
            </a:r>
            <a:endParaRPr sz="1600"/>
          </a:p>
        </p:txBody>
      </p:sp>
      <p:sp>
        <p:nvSpPr>
          <p:cNvPr id="143" name="Google Shape;143;p28"/>
          <p:cNvSpPr txBox="1"/>
          <p:nvPr>
            <p:ph idx="2" type="body"/>
          </p:nvPr>
        </p:nvSpPr>
        <p:spPr>
          <a:xfrm>
            <a:off x="1546461" y="214003"/>
            <a:ext cx="6059246"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000"/>
              <a:t>Recommendations (ii) – GHG MVS and mitigation</a:t>
            </a:r>
            <a:endParaRPr sz="2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47" name="Shape 147"/>
        <p:cNvGrpSpPr/>
        <p:nvPr/>
      </p:nvGrpSpPr>
      <p:grpSpPr>
        <a:xfrm>
          <a:off x="0" y="0"/>
          <a:ext cx="0" cy="0"/>
          <a:chOff x="0" y="0"/>
          <a:chExt cx="0" cy="0"/>
        </a:xfrm>
      </p:grpSpPr>
      <p:sp>
        <p:nvSpPr>
          <p:cNvPr id="148" name="Google Shape;148;p29"/>
          <p:cNvSpPr txBox="1"/>
          <p:nvPr>
            <p:ph idx="1" type="body"/>
          </p:nvPr>
        </p:nvSpPr>
        <p:spPr>
          <a:xfrm>
            <a:off x="121438" y="689267"/>
            <a:ext cx="8637531" cy="3543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500"/>
              <a:buNone/>
            </a:pPr>
            <a:r>
              <a:t/>
            </a:r>
            <a:endParaRPr sz="1600"/>
          </a:p>
          <a:p>
            <a:pPr indent="-279400" lvl="0" marL="285750" rtl="0" algn="l">
              <a:lnSpc>
                <a:spcPct val="100000"/>
              </a:lnSpc>
              <a:spcBef>
                <a:spcPts val="320"/>
              </a:spcBef>
              <a:spcAft>
                <a:spcPts val="0"/>
              </a:spcAft>
              <a:buClr>
                <a:schemeClr val="accent1"/>
              </a:buClr>
              <a:buSzPts val="1500"/>
              <a:buFont typeface="Arial"/>
              <a:buChar char="•"/>
            </a:pPr>
            <a:r>
              <a:rPr lang="is-IS" sz="1600"/>
              <a:t>Well-established mechanism for reporting anthropogenic emissions due to man-induced changes of land use.</a:t>
            </a:r>
            <a:endParaRPr/>
          </a:p>
          <a:p>
            <a:pPr indent="-184150" lvl="0" marL="285750" rtl="0" algn="l">
              <a:lnSpc>
                <a:spcPct val="100000"/>
              </a:lnSpc>
              <a:spcBef>
                <a:spcPts val="320"/>
              </a:spcBef>
              <a:spcAft>
                <a:spcPts val="0"/>
              </a:spcAft>
              <a:buClr>
                <a:schemeClr val="accent1"/>
              </a:buClr>
              <a:buSzPts val="1600"/>
              <a:buNone/>
            </a:pPr>
            <a:r>
              <a:t/>
            </a:r>
            <a:endParaRPr sz="1600"/>
          </a:p>
          <a:p>
            <a:pPr indent="-279400" lvl="0" marL="285750" rtl="0" algn="l">
              <a:lnSpc>
                <a:spcPct val="100000"/>
              </a:lnSpc>
              <a:spcBef>
                <a:spcPts val="320"/>
              </a:spcBef>
              <a:spcAft>
                <a:spcPts val="0"/>
              </a:spcAft>
              <a:buClr>
                <a:schemeClr val="accent1"/>
              </a:buClr>
              <a:buSzPts val="1500"/>
              <a:buFont typeface="Arial"/>
              <a:buChar char="•"/>
            </a:pPr>
            <a:r>
              <a:rPr lang="is-IS" sz="1600"/>
              <a:t>Comprises essentially two elements: activity data (how much of each defined cover type is converted to each other type in the period in question) and emissions factors (the emissions generated per unit area of each element of the conversion matrix). CEOS can clearly assist in the former, and possibly the latter through e.g. biomass estimates.</a:t>
            </a:r>
            <a:endParaRPr/>
          </a:p>
          <a:p>
            <a:pPr indent="-184150" lvl="0" marL="285750" rtl="0" algn="l">
              <a:lnSpc>
                <a:spcPct val="100000"/>
              </a:lnSpc>
              <a:spcBef>
                <a:spcPts val="320"/>
              </a:spcBef>
              <a:spcAft>
                <a:spcPts val="0"/>
              </a:spcAft>
              <a:buClr>
                <a:schemeClr val="accent1"/>
              </a:buClr>
              <a:buSzPts val="1500"/>
              <a:buNone/>
            </a:pPr>
            <a:r>
              <a:t/>
            </a:r>
            <a:endParaRPr sz="1600"/>
          </a:p>
          <a:p>
            <a:pPr indent="-279400" lvl="0" marL="285750" rtl="0" algn="l">
              <a:lnSpc>
                <a:spcPct val="100000"/>
              </a:lnSpc>
              <a:spcBef>
                <a:spcPts val="0"/>
              </a:spcBef>
              <a:spcAft>
                <a:spcPts val="0"/>
              </a:spcAft>
              <a:buSzPts val="1500"/>
              <a:buFont typeface="Arial"/>
              <a:buChar char="•"/>
            </a:pPr>
            <a:r>
              <a:rPr lang="is-IS" sz="1600"/>
              <a:t>Note AFOLU says nothing about the instantaneous fluxes from any part of the terrestrial biosphere and is therefore in a separate class of measurement from that needed for carbon flux modeling and inversion of atmospheric GHG observations</a:t>
            </a:r>
            <a:endParaRPr/>
          </a:p>
          <a:p>
            <a:pPr indent="0" lvl="0" marL="0" rtl="0" algn="l">
              <a:lnSpc>
                <a:spcPct val="100000"/>
              </a:lnSpc>
              <a:spcBef>
                <a:spcPts val="0"/>
              </a:spcBef>
              <a:spcAft>
                <a:spcPts val="0"/>
              </a:spcAft>
              <a:buSzPts val="1400"/>
              <a:buNone/>
            </a:pPr>
            <a:r>
              <a:t/>
            </a:r>
            <a:endParaRPr sz="1600"/>
          </a:p>
          <a:p>
            <a:pPr indent="-279400" lvl="0" marL="285750" rtl="0" algn="l">
              <a:lnSpc>
                <a:spcPct val="100000"/>
              </a:lnSpc>
              <a:spcBef>
                <a:spcPts val="0"/>
              </a:spcBef>
              <a:spcAft>
                <a:spcPts val="0"/>
              </a:spcAft>
              <a:buSzPts val="1500"/>
              <a:buFont typeface="Arial"/>
              <a:buChar char="•"/>
            </a:pPr>
            <a:r>
              <a:rPr lang="is-IS" sz="1600"/>
              <a:t>These two aspects should not be confused. They can only be reconciled by confronting the integration, over a fixed period, of the inferred fluxes from LU change with AFOLU computation of the delta between carbon stocks in the biosphere</a:t>
            </a:r>
            <a:r>
              <a:rPr lang="is-IS" sz="1400"/>
              <a:t>.</a:t>
            </a:r>
            <a:endParaRPr/>
          </a:p>
          <a:p>
            <a:pPr indent="-228600" lvl="0" marL="457200" marR="0" rtl="0" algn="l">
              <a:lnSpc>
                <a:spcPct val="100000"/>
              </a:lnSpc>
              <a:spcBef>
                <a:spcPts val="0"/>
              </a:spcBef>
              <a:spcAft>
                <a:spcPts val="0"/>
              </a:spcAft>
              <a:buClr>
                <a:srgbClr val="000000"/>
              </a:buClr>
              <a:buSzPts val="1400"/>
              <a:buFont typeface="Arial"/>
              <a:buNone/>
            </a:pPr>
            <a:r>
              <a:t/>
            </a:r>
            <a:endParaRPr sz="1400"/>
          </a:p>
        </p:txBody>
      </p:sp>
      <p:sp>
        <p:nvSpPr>
          <p:cNvPr id="149" name="Google Shape;149;p29"/>
          <p:cNvSpPr txBox="1"/>
          <p:nvPr>
            <p:ph idx="2" type="body"/>
          </p:nvPr>
        </p:nvSpPr>
        <p:spPr>
          <a:xfrm>
            <a:off x="2057400" y="228600"/>
            <a:ext cx="4953000"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400"/>
              <a:t>AFOLU</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0"/>
          <p:cNvSpPr txBox="1"/>
          <p:nvPr>
            <p:ph idx="1" type="body"/>
          </p:nvPr>
        </p:nvSpPr>
        <p:spPr>
          <a:xfrm>
            <a:off x="121440" y="1024990"/>
            <a:ext cx="8841906" cy="35433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i="1" lang="is-IS" sz="1600"/>
              <a:t>	</a:t>
            </a:r>
            <a:r>
              <a:rPr b="1" i="1" lang="is-IS" sz="1600"/>
              <a:t>Recommendation 5: </a:t>
            </a:r>
            <a:endParaRPr b="1" i="1" sz="1600"/>
          </a:p>
          <a:p>
            <a:pPr indent="-228600" lvl="0" marL="457200" marR="0" rtl="0" algn="l">
              <a:lnSpc>
                <a:spcPct val="100000"/>
              </a:lnSpc>
              <a:spcBef>
                <a:spcPts val="0"/>
              </a:spcBef>
              <a:spcAft>
                <a:spcPts val="0"/>
              </a:spcAft>
              <a:buClr>
                <a:srgbClr val="000000"/>
              </a:buClr>
              <a:buSzPts val="1400"/>
              <a:buFont typeface="Arial"/>
              <a:buNone/>
            </a:pPr>
            <a:r>
              <a:rPr b="1" i="1" lang="is-IS" sz="1600"/>
              <a:t>	</a:t>
            </a:r>
            <a:r>
              <a:rPr i="1" lang="is-IS" sz="1600"/>
              <a:t>The AFOLU Roadmap Team should continue the work it has started for CEOS, reflecting the decisions taken at CEOS Plenary 2020. The AFOLU Roadmap Team and WGClimate GHG Task Team should work together to ensure consistency between data for emissions reported via AFOLU and for prior biogenic terrestrial emissions, and those due to changing land use, in implementing monitoring and verification systems. These need to be consistent on both temporal and spatial scales. The WGClimate GHG Task Team should ensure that their Roadmap is consistent with the outcomes of this discussion.</a:t>
            </a:r>
            <a:endParaRPr sz="1600"/>
          </a:p>
          <a:p>
            <a:pPr indent="-228600" lvl="0" marL="457200" marR="0" rtl="0" algn="l">
              <a:lnSpc>
                <a:spcPct val="100000"/>
              </a:lnSpc>
              <a:spcBef>
                <a:spcPts val="0"/>
              </a:spcBef>
              <a:spcAft>
                <a:spcPts val="0"/>
              </a:spcAft>
              <a:buClr>
                <a:srgbClr val="000000"/>
              </a:buClr>
              <a:buSzPts val="1400"/>
              <a:buFont typeface="Arial"/>
              <a:buNone/>
            </a:pPr>
            <a:r>
              <a:rPr i="1" lang="is-IS" sz="1600"/>
              <a:t> </a:t>
            </a:r>
            <a:endParaRPr sz="1600"/>
          </a:p>
          <a:p>
            <a:pPr indent="-228600" lvl="0" marL="457200" marR="0" rtl="0" algn="l">
              <a:lnSpc>
                <a:spcPct val="100000"/>
              </a:lnSpc>
              <a:spcBef>
                <a:spcPts val="0"/>
              </a:spcBef>
              <a:spcAft>
                <a:spcPts val="0"/>
              </a:spcAft>
              <a:buClr>
                <a:srgbClr val="000000"/>
              </a:buClr>
              <a:buSzPts val="1400"/>
              <a:buFont typeface="Arial"/>
              <a:buNone/>
            </a:pPr>
            <a:r>
              <a:rPr i="1" lang="is-IS" sz="1600"/>
              <a:t>	</a:t>
            </a:r>
            <a:r>
              <a:rPr b="1" i="1" lang="is-IS" sz="1600"/>
              <a:t>Recommendation 6: </a:t>
            </a:r>
            <a:endParaRPr b="1" i="1" sz="1600"/>
          </a:p>
          <a:p>
            <a:pPr indent="-228600" lvl="0" marL="457200" marR="0" rtl="0" algn="l">
              <a:lnSpc>
                <a:spcPct val="100000"/>
              </a:lnSpc>
              <a:spcBef>
                <a:spcPts val="0"/>
              </a:spcBef>
              <a:spcAft>
                <a:spcPts val="0"/>
              </a:spcAft>
              <a:buClr>
                <a:srgbClr val="000000"/>
              </a:buClr>
              <a:buSzPts val="1400"/>
              <a:buFont typeface="Arial"/>
              <a:buNone/>
            </a:pPr>
            <a:r>
              <a:rPr b="1" i="1" lang="is-IS" sz="1600"/>
              <a:t>	</a:t>
            </a:r>
            <a:r>
              <a:rPr i="1" lang="is-IS" sz="1600"/>
              <a:t>It is recommended that to help in ensuring the take-up of satellite-based methods for AFOLU (and indeed in the context of MVS) CEOS should work with a few selected demonstrator countries to assist them in their national reporting under AFOLU (the model of GFOI can be compared). USGS through its SilvaCarbon programme has volunteered to lead this work, together with relevant CEOS bodies (LSI-VC, AFOLU Roadmap Team, CEOS member contributions). </a:t>
            </a:r>
            <a:endParaRPr sz="1600"/>
          </a:p>
          <a:p>
            <a:pPr indent="-228600" lvl="0" marL="457200" marR="0" rtl="0" algn="l">
              <a:lnSpc>
                <a:spcPct val="100000"/>
              </a:lnSpc>
              <a:spcBef>
                <a:spcPts val="0"/>
              </a:spcBef>
              <a:spcAft>
                <a:spcPts val="0"/>
              </a:spcAft>
              <a:buClr>
                <a:srgbClr val="000000"/>
              </a:buClr>
              <a:buSzPts val="1400"/>
              <a:buFont typeface="Arial"/>
              <a:buNone/>
            </a:pPr>
            <a:r>
              <a:t/>
            </a:r>
            <a:endParaRPr sz="1600"/>
          </a:p>
        </p:txBody>
      </p:sp>
      <p:sp>
        <p:nvSpPr>
          <p:cNvPr id="155" name="Google Shape;155;p30"/>
          <p:cNvSpPr txBox="1"/>
          <p:nvPr>
            <p:ph idx="2" type="body"/>
          </p:nvPr>
        </p:nvSpPr>
        <p:spPr>
          <a:xfrm>
            <a:off x="2057400" y="228600"/>
            <a:ext cx="4953000"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000"/>
              <a:t>Recommendations (iii) - AFOLU</a:t>
            </a: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59" name="Shape 159"/>
        <p:cNvGrpSpPr/>
        <p:nvPr/>
      </p:nvGrpSpPr>
      <p:grpSpPr>
        <a:xfrm>
          <a:off x="0" y="0"/>
          <a:ext cx="0" cy="0"/>
          <a:chOff x="0" y="0"/>
          <a:chExt cx="0" cy="0"/>
        </a:xfrm>
      </p:grpSpPr>
      <p:sp>
        <p:nvSpPr>
          <p:cNvPr id="160" name="Google Shape;160;p31"/>
          <p:cNvSpPr txBox="1"/>
          <p:nvPr>
            <p:ph idx="1" type="body"/>
          </p:nvPr>
        </p:nvSpPr>
        <p:spPr>
          <a:xfrm>
            <a:off x="136037" y="893621"/>
            <a:ext cx="8768916" cy="3543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200"/>
              <a:buNone/>
            </a:pPr>
            <a:r>
              <a:rPr lang="is-IS" sz="1400"/>
              <a:t>A second important element of the GST is the assessment of progress on adaptation of countries to climate change. It is probably the most important element for many developing/SID states.</a:t>
            </a:r>
            <a:endParaRPr/>
          </a:p>
          <a:p>
            <a:pPr indent="0" lvl="0" marL="0" rtl="0" algn="l">
              <a:lnSpc>
                <a:spcPct val="100000"/>
              </a:lnSpc>
              <a:spcBef>
                <a:spcPts val="0"/>
              </a:spcBef>
              <a:spcAft>
                <a:spcPts val="0"/>
              </a:spcAft>
              <a:buSzPts val="1200"/>
              <a:buNone/>
            </a:pPr>
            <a:r>
              <a:t/>
            </a:r>
            <a:endParaRPr sz="1400"/>
          </a:p>
          <a:p>
            <a:pPr indent="0" lvl="0" marL="0" rtl="0" algn="l">
              <a:lnSpc>
                <a:spcPct val="100000"/>
              </a:lnSpc>
              <a:spcBef>
                <a:spcPts val="0"/>
              </a:spcBef>
              <a:spcAft>
                <a:spcPts val="0"/>
              </a:spcAft>
              <a:buSzPts val="1200"/>
              <a:buNone/>
            </a:pPr>
            <a:r>
              <a:rPr lang="is-IS" sz="1400"/>
              <a:t>Adaptation requires multiple datasets on many spatial scales, some of which are not even spatially disaggregated, and includes many non-physical data eg demographic, economic, social data of importance politically and economically for Parties. However, (i) some common datasets would be helpful in almost all cases (e.g. land cover) and (ii) best practice/methods can be established for general use, and these could be supported by CEOS</a:t>
            </a:r>
            <a:endParaRPr sz="1600"/>
          </a:p>
          <a:p>
            <a:pPr indent="0" lvl="0" marL="0" rtl="0" algn="l">
              <a:lnSpc>
                <a:spcPct val="100000"/>
              </a:lnSpc>
              <a:spcBef>
                <a:spcPts val="0"/>
              </a:spcBef>
              <a:spcAft>
                <a:spcPts val="0"/>
              </a:spcAft>
              <a:buSzPts val="1200"/>
              <a:buNone/>
            </a:pPr>
            <a:r>
              <a:t/>
            </a:r>
            <a:endParaRPr sz="1400"/>
          </a:p>
          <a:p>
            <a:pPr indent="0" lvl="0" marL="0" rtl="0" algn="l">
              <a:lnSpc>
                <a:spcPct val="100000"/>
              </a:lnSpc>
              <a:spcBef>
                <a:spcPts val="0"/>
              </a:spcBef>
              <a:spcAft>
                <a:spcPts val="0"/>
              </a:spcAft>
              <a:buSzPts val="1200"/>
              <a:buNone/>
            </a:pPr>
            <a:r>
              <a:rPr lang="is-IS" sz="1400"/>
              <a:t>Partnership with a variety of other agencies, including CEOS Associates such as WMO and GEO, will be necessary to ensure all appropriate data are made available.</a:t>
            </a:r>
            <a:endParaRPr sz="1600"/>
          </a:p>
          <a:p>
            <a:pPr indent="0" lvl="0" marL="0" rtl="0" algn="l">
              <a:lnSpc>
                <a:spcPct val="100000"/>
              </a:lnSpc>
              <a:spcBef>
                <a:spcPts val="0"/>
              </a:spcBef>
              <a:spcAft>
                <a:spcPts val="0"/>
              </a:spcAft>
              <a:buSzPts val="1200"/>
              <a:buNone/>
            </a:pPr>
            <a:r>
              <a:t/>
            </a:r>
            <a:endParaRPr sz="1400"/>
          </a:p>
          <a:p>
            <a:pPr indent="0" lvl="0" marL="0" rtl="0" algn="l">
              <a:lnSpc>
                <a:spcPct val="100000"/>
              </a:lnSpc>
              <a:spcBef>
                <a:spcPts val="0"/>
              </a:spcBef>
              <a:spcAft>
                <a:spcPts val="0"/>
              </a:spcAft>
              <a:buSzPts val="1200"/>
              <a:buNone/>
            </a:pPr>
            <a:r>
              <a:rPr lang="is-IS" sz="1400"/>
              <a:t>Important areas include agriculture and food security, coastal vulnerability, exposure to increased climate extremes (flooding, hurricanes, storm surges..) etc.  plus events such as wildfires</a:t>
            </a:r>
            <a:endParaRPr sz="1600"/>
          </a:p>
          <a:p>
            <a:pPr indent="0" lvl="0" marL="0" rtl="0" algn="l">
              <a:lnSpc>
                <a:spcPct val="100000"/>
              </a:lnSpc>
              <a:spcBef>
                <a:spcPts val="0"/>
              </a:spcBef>
              <a:spcAft>
                <a:spcPts val="0"/>
              </a:spcAft>
              <a:buSzPts val="1200"/>
              <a:buNone/>
            </a:pPr>
            <a:r>
              <a:t/>
            </a:r>
            <a:endParaRPr sz="1400"/>
          </a:p>
          <a:p>
            <a:pPr indent="0" lvl="0" marL="0" rtl="0" algn="l">
              <a:lnSpc>
                <a:spcPct val="100000"/>
              </a:lnSpc>
              <a:spcBef>
                <a:spcPts val="0"/>
              </a:spcBef>
              <a:spcAft>
                <a:spcPts val="0"/>
              </a:spcAft>
              <a:buSzPts val="1200"/>
              <a:buNone/>
            </a:pPr>
            <a:r>
              <a:rPr lang="is-IS" sz="1400"/>
              <a:t>Work could be undertaken across CEOS, chiefly in the land surface VCs, TFs and in the WGs to reconcile available and future data to the needs of adaptation. </a:t>
            </a:r>
            <a:endParaRPr sz="1600"/>
          </a:p>
          <a:p>
            <a:pPr indent="0" lvl="0" marL="0" rtl="0" algn="l">
              <a:lnSpc>
                <a:spcPct val="100000"/>
              </a:lnSpc>
              <a:spcBef>
                <a:spcPts val="0"/>
              </a:spcBef>
              <a:spcAft>
                <a:spcPts val="0"/>
              </a:spcAft>
              <a:buSzPts val="1200"/>
              <a:buNone/>
            </a:pPr>
            <a:r>
              <a:t/>
            </a:r>
            <a:endParaRPr sz="1400"/>
          </a:p>
          <a:p>
            <a:pPr indent="0" lvl="0" marL="0" rtl="0" algn="l">
              <a:lnSpc>
                <a:spcPct val="100000"/>
              </a:lnSpc>
              <a:spcBef>
                <a:spcPts val="0"/>
              </a:spcBef>
              <a:spcAft>
                <a:spcPts val="0"/>
              </a:spcAft>
              <a:buSzPts val="1200"/>
              <a:buNone/>
            </a:pPr>
            <a:r>
              <a:rPr lang="is-IS" sz="1400"/>
              <a:t>Strong link to finance mechanisms and loss and damage under PA. </a:t>
            </a:r>
            <a:endParaRPr sz="1600"/>
          </a:p>
          <a:p>
            <a:pPr indent="0" lvl="0" marL="0" rtl="0" algn="l">
              <a:lnSpc>
                <a:spcPct val="100000"/>
              </a:lnSpc>
              <a:spcBef>
                <a:spcPts val="0"/>
              </a:spcBef>
              <a:spcAft>
                <a:spcPts val="0"/>
              </a:spcAft>
              <a:buSzPts val="1200"/>
              <a:buNone/>
            </a:pPr>
            <a:r>
              <a:t/>
            </a:r>
            <a:endParaRPr sz="1400"/>
          </a:p>
          <a:p>
            <a:pPr indent="-228600" lvl="0" marL="457200" marR="0" rtl="0" algn="l">
              <a:lnSpc>
                <a:spcPct val="100000"/>
              </a:lnSpc>
              <a:spcBef>
                <a:spcPts val="0"/>
              </a:spcBef>
              <a:spcAft>
                <a:spcPts val="0"/>
              </a:spcAft>
              <a:buClr>
                <a:srgbClr val="000000"/>
              </a:buClr>
              <a:buSzPts val="1400"/>
              <a:buFont typeface="Arial"/>
              <a:buNone/>
            </a:pPr>
            <a:r>
              <a:t/>
            </a:r>
            <a:endParaRPr sz="900"/>
          </a:p>
        </p:txBody>
      </p:sp>
      <p:sp>
        <p:nvSpPr>
          <p:cNvPr id="161" name="Google Shape;161;p31"/>
          <p:cNvSpPr txBox="1"/>
          <p:nvPr>
            <p:ph idx="2" type="body"/>
          </p:nvPr>
        </p:nvSpPr>
        <p:spPr>
          <a:xfrm>
            <a:off x="2057400" y="228600"/>
            <a:ext cx="4953000"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400"/>
              <a:t>ADAPTATION</a:t>
            </a:r>
            <a:endParaRPr sz="2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65" name="Shape 165"/>
        <p:cNvGrpSpPr/>
        <p:nvPr/>
      </p:nvGrpSpPr>
      <p:grpSpPr>
        <a:xfrm>
          <a:off x="0" y="0"/>
          <a:ext cx="0" cy="0"/>
          <a:chOff x="0" y="0"/>
          <a:chExt cx="0" cy="0"/>
        </a:xfrm>
      </p:grpSpPr>
      <p:sp>
        <p:nvSpPr>
          <p:cNvPr id="166" name="Google Shape;166;p32"/>
          <p:cNvSpPr txBox="1"/>
          <p:nvPr>
            <p:ph idx="1" type="body"/>
          </p:nvPr>
        </p:nvSpPr>
        <p:spPr>
          <a:xfrm>
            <a:off x="165234" y="1068780"/>
            <a:ext cx="8681326" cy="3543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is-IS" sz="1600"/>
              <a:t>At this stage these elements are probably less urgent for CEOS consideration.</a:t>
            </a:r>
            <a:endParaRPr/>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rPr lang="is-IS" sz="1600"/>
              <a:t>However, finance mechanisms are a critical element in the PA and UNFCCC process in general. Funds of 100Bn USD p.a.  for climate adaptation are an element in the PA. Many of the plans will need satellite data both for implementation and for validation of results, mainly through adaptation plans and possibly in due course for verification of valid expenditure of funds.</a:t>
            </a:r>
            <a:endParaRPr/>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rPr lang="is-IS" sz="1600"/>
              <a:t>This should be borne in mind and CEOS should keep a watching brief on how it might best support such financial instruments.</a:t>
            </a:r>
            <a:endParaRPr sz="1600"/>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rPr lang="is-IS" sz="1600"/>
              <a:t>Equity among Parties is a further element consonant with inter-Party funding and sharing of expertise, science and technology, and WGCap should maintain a view on this.</a:t>
            </a:r>
            <a:endParaRPr/>
          </a:p>
          <a:p>
            <a:pPr indent="-228600" lvl="0" marL="457200" marR="0" rtl="0" algn="l">
              <a:lnSpc>
                <a:spcPct val="100000"/>
              </a:lnSpc>
              <a:spcBef>
                <a:spcPts val="0"/>
              </a:spcBef>
              <a:spcAft>
                <a:spcPts val="0"/>
              </a:spcAft>
              <a:buClr>
                <a:srgbClr val="000000"/>
              </a:buClr>
              <a:buSzPts val="1400"/>
              <a:buFont typeface="Arial"/>
              <a:buNone/>
            </a:pPr>
            <a:r>
              <a:t/>
            </a:r>
            <a:endParaRPr sz="1600"/>
          </a:p>
        </p:txBody>
      </p:sp>
      <p:sp>
        <p:nvSpPr>
          <p:cNvPr id="167" name="Google Shape;167;p32"/>
          <p:cNvSpPr txBox="1"/>
          <p:nvPr>
            <p:ph idx="2" type="body"/>
          </p:nvPr>
        </p:nvSpPr>
        <p:spPr>
          <a:xfrm>
            <a:off x="2057400" y="228600"/>
            <a:ext cx="4953000"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400"/>
              <a:t>FINANCE AND EQUITY</a:t>
            </a: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3"/>
          <p:cNvSpPr txBox="1"/>
          <p:nvPr>
            <p:ph idx="1" type="body"/>
          </p:nvPr>
        </p:nvSpPr>
        <p:spPr>
          <a:xfrm>
            <a:off x="0" y="1328297"/>
            <a:ext cx="8153400" cy="3181606"/>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i="1" lang="is-IS" sz="1600"/>
              <a:t>	</a:t>
            </a:r>
            <a:r>
              <a:rPr b="1" i="1" lang="is-IS" sz="1600"/>
              <a:t>Recommendation 7: </a:t>
            </a:r>
            <a:r>
              <a:rPr i="1" lang="is-IS" sz="1600"/>
              <a:t>CEOS should work with the various partners set out above {Climate Services, WMO, GCOS, NMHS, GEO WG Climate et al.} to</a:t>
            </a:r>
            <a:endParaRPr/>
          </a:p>
          <a:p>
            <a:pPr indent="-228600" lvl="0" marL="457200" marR="0" rtl="0" algn="l">
              <a:lnSpc>
                <a:spcPct val="100000"/>
              </a:lnSpc>
              <a:spcBef>
                <a:spcPts val="0"/>
              </a:spcBef>
              <a:spcAft>
                <a:spcPts val="0"/>
              </a:spcAft>
              <a:buClr>
                <a:srgbClr val="000000"/>
              </a:buClr>
              <a:buSzPts val="1400"/>
              <a:buFont typeface="Arial"/>
              <a:buNone/>
            </a:pPr>
            <a:r>
              <a:rPr i="1" lang="is-IS" sz="1600"/>
              <a:t>	identify data requirements and actions for CEOS in relation to adaptation, including</a:t>
            </a:r>
            <a:endParaRPr/>
          </a:p>
          <a:p>
            <a:pPr indent="-228600" lvl="0" marL="457200" marR="0" rtl="0" algn="l">
              <a:lnSpc>
                <a:spcPct val="100000"/>
              </a:lnSpc>
              <a:spcBef>
                <a:spcPts val="0"/>
              </a:spcBef>
              <a:spcAft>
                <a:spcPts val="0"/>
              </a:spcAft>
              <a:buClr>
                <a:srgbClr val="000000"/>
              </a:buClr>
              <a:buSzPts val="1400"/>
              <a:buFont typeface="Arial"/>
              <a:buNone/>
            </a:pPr>
            <a:r>
              <a:rPr i="1" lang="is-IS" sz="1600"/>
              <a:t>	participation of relevant CEOS groups such as WG Climate and WG Disasters. Case studies might be of value to demonstrate competence and relevance. </a:t>
            </a:r>
            <a:endParaRPr i="1" sz="1600"/>
          </a:p>
          <a:p>
            <a:pPr indent="-228600" lvl="0" marL="457200" marR="0" rtl="0" algn="l">
              <a:lnSpc>
                <a:spcPct val="100000"/>
              </a:lnSpc>
              <a:spcBef>
                <a:spcPts val="0"/>
              </a:spcBef>
              <a:spcAft>
                <a:spcPts val="0"/>
              </a:spcAft>
              <a:buClr>
                <a:srgbClr val="000000"/>
              </a:buClr>
              <a:buSzPts val="1400"/>
              <a:buFont typeface="Arial"/>
              <a:buNone/>
            </a:pPr>
            <a:r>
              <a:rPr i="1" lang="is-IS" sz="1600"/>
              <a:t>	Partnership with specific countries in implementing their NAPs could be of value, as in the case of AFOLU above, both to demonstrate worked examples and to strengthen support for this approach at UNFCCC, including at CoPs.</a:t>
            </a:r>
            <a:endParaRPr/>
          </a:p>
          <a:p>
            <a:pPr indent="-228600" lvl="0" marL="457200" marR="0" rtl="0" algn="l">
              <a:lnSpc>
                <a:spcPct val="100000"/>
              </a:lnSpc>
              <a:spcBef>
                <a:spcPts val="0"/>
              </a:spcBef>
              <a:spcAft>
                <a:spcPts val="0"/>
              </a:spcAft>
              <a:buClr>
                <a:srgbClr val="000000"/>
              </a:buClr>
              <a:buSzPts val="1400"/>
              <a:buFont typeface="Arial"/>
              <a:buNone/>
            </a:pPr>
            <a:r>
              <a:t/>
            </a:r>
            <a:endParaRPr i="1" sz="1600"/>
          </a:p>
          <a:p>
            <a:pPr indent="-228600" lvl="0" marL="457200" marR="0" rtl="0" algn="l">
              <a:lnSpc>
                <a:spcPct val="100000"/>
              </a:lnSpc>
              <a:spcBef>
                <a:spcPts val="0"/>
              </a:spcBef>
              <a:spcAft>
                <a:spcPts val="0"/>
              </a:spcAft>
              <a:buClr>
                <a:srgbClr val="000000"/>
              </a:buClr>
              <a:buSzPts val="1400"/>
              <a:buFont typeface="Arial"/>
              <a:buNone/>
            </a:pPr>
            <a:r>
              <a:t/>
            </a:r>
            <a:endParaRPr i="1" sz="1600"/>
          </a:p>
          <a:p>
            <a:pPr indent="-228600" lvl="0" marL="457200" marR="0" rtl="0" algn="l">
              <a:lnSpc>
                <a:spcPct val="100000"/>
              </a:lnSpc>
              <a:spcBef>
                <a:spcPts val="0"/>
              </a:spcBef>
              <a:spcAft>
                <a:spcPts val="0"/>
              </a:spcAft>
              <a:buClr>
                <a:srgbClr val="000000"/>
              </a:buClr>
              <a:buSzPts val="1400"/>
              <a:buFont typeface="Arial"/>
              <a:buNone/>
            </a:pPr>
            <a:r>
              <a:rPr i="1" lang="is-IS" sz="1600"/>
              <a:t>	</a:t>
            </a:r>
            <a:r>
              <a:rPr b="1" i="1" lang="is-IS" sz="1600"/>
              <a:t>Recommendation 8</a:t>
            </a:r>
            <a:r>
              <a:rPr i="1" lang="is-IS" sz="1600"/>
              <a:t>: CEOS should maintain a watch over the implementation of projects funded through climate fund mechanisms to ensure that all appropriate assistance is given by agencies in their implementation and governance.</a:t>
            </a:r>
            <a:endParaRPr sz="1600"/>
          </a:p>
          <a:p>
            <a:pPr indent="-228600" lvl="0" marL="457200" marR="0" rtl="0" algn="l">
              <a:lnSpc>
                <a:spcPct val="100000"/>
              </a:lnSpc>
              <a:spcBef>
                <a:spcPts val="0"/>
              </a:spcBef>
              <a:spcAft>
                <a:spcPts val="0"/>
              </a:spcAft>
              <a:buClr>
                <a:srgbClr val="000000"/>
              </a:buClr>
              <a:buSzPts val="1400"/>
              <a:buFont typeface="Arial"/>
              <a:buNone/>
            </a:pPr>
            <a:r>
              <a:t/>
            </a:r>
            <a:endParaRPr i="1" sz="1600"/>
          </a:p>
          <a:p>
            <a:pPr indent="-228600" lvl="0" marL="457200" marR="0" rtl="0" algn="l">
              <a:lnSpc>
                <a:spcPct val="100000"/>
              </a:lnSpc>
              <a:spcBef>
                <a:spcPts val="0"/>
              </a:spcBef>
              <a:spcAft>
                <a:spcPts val="0"/>
              </a:spcAft>
              <a:buClr>
                <a:srgbClr val="000000"/>
              </a:buClr>
              <a:buSzPts val="1400"/>
              <a:buFont typeface="Arial"/>
              <a:buNone/>
            </a:pPr>
            <a:r>
              <a:t/>
            </a:r>
            <a:endParaRPr i="1" sz="1600"/>
          </a:p>
          <a:p>
            <a:pPr indent="-228600" lvl="0" marL="457200" marR="0" rtl="0" algn="l">
              <a:lnSpc>
                <a:spcPct val="100000"/>
              </a:lnSpc>
              <a:spcBef>
                <a:spcPts val="0"/>
              </a:spcBef>
              <a:spcAft>
                <a:spcPts val="0"/>
              </a:spcAft>
              <a:buClr>
                <a:srgbClr val="000000"/>
              </a:buClr>
              <a:buSzPts val="1400"/>
              <a:buFont typeface="Arial"/>
              <a:buNone/>
            </a:pPr>
            <a:r>
              <a:t/>
            </a:r>
            <a:endParaRPr sz="1600"/>
          </a:p>
          <a:p>
            <a:pPr indent="-228600" lvl="0" marL="457200" marR="0" rtl="0" algn="l">
              <a:lnSpc>
                <a:spcPct val="100000"/>
              </a:lnSpc>
              <a:spcBef>
                <a:spcPts val="0"/>
              </a:spcBef>
              <a:spcAft>
                <a:spcPts val="0"/>
              </a:spcAft>
              <a:buClr>
                <a:srgbClr val="000000"/>
              </a:buClr>
              <a:buSzPts val="1400"/>
              <a:buFont typeface="Arial"/>
              <a:buNone/>
            </a:pPr>
            <a:r>
              <a:t/>
            </a:r>
            <a:endParaRPr sz="1600"/>
          </a:p>
        </p:txBody>
      </p:sp>
      <p:sp>
        <p:nvSpPr>
          <p:cNvPr id="173" name="Google Shape;173;p33"/>
          <p:cNvSpPr txBox="1"/>
          <p:nvPr>
            <p:ph idx="2" type="body"/>
          </p:nvPr>
        </p:nvSpPr>
        <p:spPr>
          <a:xfrm>
            <a:off x="1838425" y="141020"/>
            <a:ext cx="5489913" cy="400200"/>
          </a:xfrm>
          <a:prstGeom prst="rect">
            <a:avLst/>
          </a:prstGeom>
          <a:noFill/>
          <a:ln>
            <a:noFill/>
          </a:ln>
        </p:spPr>
        <p:txBody>
          <a:bodyPr anchorCtr="0" anchor="t" bIns="45700" lIns="91425" spcFirstLastPara="1" rIns="91425" wrap="square" tIns="45700">
            <a:noAutofit/>
          </a:bodyPr>
          <a:lstStyle/>
          <a:p>
            <a:pPr indent="-228600" lvl="0" marL="450000" marR="0" rtl="0" algn="l">
              <a:lnSpc>
                <a:spcPct val="100000"/>
              </a:lnSpc>
              <a:spcBef>
                <a:spcPts val="0"/>
              </a:spcBef>
              <a:spcAft>
                <a:spcPts val="0"/>
              </a:spcAft>
              <a:buClr>
                <a:srgbClr val="000000"/>
              </a:buClr>
              <a:buSzPts val="1400"/>
              <a:buFont typeface="Arial"/>
              <a:buNone/>
            </a:pPr>
            <a:r>
              <a:rPr lang="is-IS" sz="2000"/>
              <a:t>Recommendations (iv) - Adaptation and  Finance &amp; Equity</a:t>
            </a:r>
            <a:endParaRPr sz="2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77" name="Shape 177"/>
        <p:cNvGrpSpPr/>
        <p:nvPr/>
      </p:nvGrpSpPr>
      <p:grpSpPr>
        <a:xfrm>
          <a:off x="0" y="0"/>
          <a:ext cx="0" cy="0"/>
          <a:chOff x="0" y="0"/>
          <a:chExt cx="0" cy="0"/>
        </a:xfrm>
      </p:grpSpPr>
      <p:sp>
        <p:nvSpPr>
          <p:cNvPr id="178" name="Google Shape;178;p34"/>
          <p:cNvSpPr txBox="1"/>
          <p:nvPr>
            <p:ph idx="1" type="body"/>
          </p:nvPr>
        </p:nvSpPr>
        <p:spPr>
          <a:xfrm>
            <a:off x="457200" y="1200150"/>
            <a:ext cx="8153400" cy="3543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is-IS" sz="1600"/>
              <a:t>This discussion focuses on the needs for the GST that are more specifically related to the undertakings of IPCC Working Groups WGII (Adaptation) and WGIII (Mitigation). Nevertheless, we must not forget to continue to support and improve upon the provision of data to the science assessed through WGI (Science).</a:t>
            </a:r>
            <a:endParaRPr/>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rPr lang="is-IS" sz="1600"/>
              <a:t>The ultimate objective of the Paris Agreement is couched in terms of limiting future temperature rise, but this can only be related to GHG emissions and their reduction through long term climate models. These require the continued provision of satellite data to provide the Essential Climate Variables which by which they are driven. Although not stated, this is implicit in the requirements for the GST and we should not forget them. We may wish to consider a further implicit recommendation.</a:t>
            </a:r>
            <a:endParaRPr/>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rPr lang="is-IS" sz="1600"/>
              <a:t>  </a:t>
            </a:r>
            <a:endParaRPr/>
          </a:p>
          <a:p>
            <a:pPr indent="-228600" lvl="0" marL="457200" marR="0" rtl="0" algn="l">
              <a:lnSpc>
                <a:spcPct val="100000"/>
              </a:lnSpc>
              <a:spcBef>
                <a:spcPts val="0"/>
              </a:spcBef>
              <a:spcAft>
                <a:spcPts val="0"/>
              </a:spcAft>
              <a:buClr>
                <a:srgbClr val="000000"/>
              </a:buClr>
              <a:buSzPts val="1400"/>
              <a:buFont typeface="Arial"/>
              <a:buNone/>
            </a:pPr>
            <a:r>
              <a:t/>
            </a:r>
            <a:endParaRPr sz="1600"/>
          </a:p>
        </p:txBody>
      </p:sp>
      <p:sp>
        <p:nvSpPr>
          <p:cNvPr id="179" name="Google Shape;179;p34"/>
          <p:cNvSpPr txBox="1"/>
          <p:nvPr>
            <p:ph idx="2" type="body"/>
          </p:nvPr>
        </p:nvSpPr>
        <p:spPr>
          <a:xfrm>
            <a:off x="2057400" y="228600"/>
            <a:ext cx="4953000"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400"/>
              <a:t>Ongoing support to IPCC</a:t>
            </a: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5"/>
          <p:cNvSpPr txBox="1"/>
          <p:nvPr>
            <p:ph idx="1" type="body"/>
          </p:nvPr>
        </p:nvSpPr>
        <p:spPr>
          <a:xfrm>
            <a:off x="457200" y="1200150"/>
            <a:ext cx="8153400" cy="35433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b="1" i="1" lang="is-IS" sz="1600"/>
              <a:t>Recommendation 9:  </a:t>
            </a:r>
            <a:endParaRPr b="1" i="1" sz="1600"/>
          </a:p>
          <a:p>
            <a:pPr indent="-228600" lvl="0" marL="457200" marR="0" rtl="0" algn="l">
              <a:lnSpc>
                <a:spcPct val="100000"/>
              </a:lnSpc>
              <a:spcBef>
                <a:spcPts val="0"/>
              </a:spcBef>
              <a:spcAft>
                <a:spcPts val="0"/>
              </a:spcAft>
              <a:buClr>
                <a:srgbClr val="000000"/>
              </a:buClr>
              <a:buSzPts val="1400"/>
              <a:buFont typeface="Arial"/>
              <a:buNone/>
            </a:pPr>
            <a:r>
              <a:rPr i="1" lang="is-IS" sz="1600"/>
              <a:t>CEOS must continue all efforts to provide the necessary baseline</a:t>
            </a:r>
            <a:endParaRPr sz="1600"/>
          </a:p>
          <a:p>
            <a:pPr indent="0" lvl="0" marL="228600" marR="0" rtl="0" algn="l">
              <a:lnSpc>
                <a:spcPct val="100000"/>
              </a:lnSpc>
              <a:spcBef>
                <a:spcPts val="0"/>
              </a:spcBef>
              <a:spcAft>
                <a:spcPts val="0"/>
              </a:spcAft>
              <a:buClr>
                <a:srgbClr val="000000"/>
              </a:buClr>
              <a:buSzPts val="1400"/>
              <a:buFont typeface="Arial"/>
              <a:buNone/>
            </a:pPr>
            <a:r>
              <a:rPr i="1" lang="is-IS" sz="1600"/>
              <a:t>climate data</a:t>
            </a:r>
            <a:r>
              <a:rPr i="1" lang="is-IS" sz="1600"/>
              <a:t> </a:t>
            </a:r>
            <a:r>
              <a:rPr i="1" lang="is-IS" sz="1600"/>
              <a:t>records which support the long term modelling of the</a:t>
            </a:r>
            <a:endParaRPr sz="1600"/>
          </a:p>
          <a:p>
            <a:pPr indent="-228600" lvl="0" marL="457200" marR="0" rtl="0" algn="l">
              <a:lnSpc>
                <a:spcPct val="100000"/>
              </a:lnSpc>
              <a:spcBef>
                <a:spcPts val="0"/>
              </a:spcBef>
              <a:spcAft>
                <a:spcPts val="0"/>
              </a:spcAft>
              <a:buClr>
                <a:srgbClr val="000000"/>
              </a:buClr>
              <a:buSzPts val="1400"/>
              <a:buFont typeface="Arial"/>
              <a:buNone/>
            </a:pPr>
            <a:r>
              <a:rPr i="1" lang="is-IS" sz="1600"/>
              <a:t>Earth system, its response to changing GHG emissions and other</a:t>
            </a:r>
            <a:endParaRPr sz="1600"/>
          </a:p>
          <a:p>
            <a:pPr indent="-228600" lvl="0" marL="457200" marR="0" rtl="0" algn="l">
              <a:lnSpc>
                <a:spcPct val="100000"/>
              </a:lnSpc>
              <a:spcBef>
                <a:spcPts val="0"/>
              </a:spcBef>
              <a:spcAft>
                <a:spcPts val="0"/>
              </a:spcAft>
              <a:buClr>
                <a:srgbClr val="000000"/>
              </a:buClr>
              <a:buSzPts val="1400"/>
              <a:buFont typeface="Arial"/>
              <a:buNone/>
            </a:pPr>
            <a:r>
              <a:rPr i="1" lang="is-IS" sz="1600"/>
              <a:t>drivers, and impacts of climate change.</a:t>
            </a:r>
            <a:r>
              <a:rPr lang="is-IS" sz="1600"/>
              <a:t> </a:t>
            </a:r>
            <a:endParaRPr sz="1600"/>
          </a:p>
        </p:txBody>
      </p:sp>
      <p:sp>
        <p:nvSpPr>
          <p:cNvPr id="185" name="Google Shape;185;p35"/>
          <p:cNvSpPr txBox="1"/>
          <p:nvPr>
            <p:ph idx="2" type="body"/>
          </p:nvPr>
        </p:nvSpPr>
        <p:spPr>
          <a:xfrm>
            <a:off x="1750836" y="184810"/>
            <a:ext cx="5767280"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1800"/>
              <a:t>Recommendations (v): Support to IPCC WG1 tasks</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8"/>
          <p:cNvSpPr txBox="1"/>
          <p:nvPr>
            <p:ph type="title"/>
          </p:nvPr>
        </p:nvSpPr>
        <p:spPr>
          <a:xfrm>
            <a:off x="3028466" y="5"/>
            <a:ext cx="49122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800">
                <a:solidFill>
                  <a:srgbClr val="FFFFFF"/>
                </a:solidFill>
              </a:rPr>
              <a:t>Agenda</a:t>
            </a:r>
            <a:endParaRPr sz="2800">
              <a:solidFill>
                <a:srgbClr val="FFFFFF"/>
              </a:solidFill>
            </a:endParaRPr>
          </a:p>
        </p:txBody>
      </p:sp>
      <p:sp>
        <p:nvSpPr>
          <p:cNvPr id="78" name="Google Shape;78;p18"/>
          <p:cNvSpPr txBox="1"/>
          <p:nvPr>
            <p:ph idx="1" type="body"/>
          </p:nvPr>
        </p:nvSpPr>
        <p:spPr>
          <a:xfrm>
            <a:off x="213125" y="1004213"/>
            <a:ext cx="8487900" cy="37014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1. Introductions and welcome (SIT Chair, 5mins)</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 </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2. Recap of context and SIT-36 outcomes (SIT Chair, 5 mins)</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 </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3. Presentation of the </a:t>
            </a:r>
            <a:r>
              <a:rPr b="1" lang="is-IS" sz="1600" u="sng">
                <a:solidFill>
                  <a:schemeClr val="hlink"/>
                </a:solidFill>
                <a:hlinkClick r:id="rId3"/>
              </a:rPr>
              <a:t>draft CEOS GST Strategy paper </a:t>
            </a:r>
            <a:r>
              <a:rPr b="1" lang="is-IS" sz="1600">
                <a:solidFill>
                  <a:schemeClr val="dk1"/>
                </a:solidFill>
              </a:rPr>
              <a:t>(SIT Vice-Chair, 40 mins)</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 </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4. Discussion (All, 20 mins)</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 </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5. Brief updates on GHG &amp; AFOLU &amp; Comms activities (GHG and AFOLU Team leads, 5-10 mins)</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 and feedback on proposed actions</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 comms activities (SIT Chair)</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6. Finalising the paper &amp; actions (SIT and SIT Vice-Chair Teams, 10 mins)</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 </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7. AOB</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b="1" lang="is-IS" sz="1350">
                <a:solidFill>
                  <a:schemeClr val="dk1"/>
                </a:solidFill>
              </a:rPr>
              <a:t> </a:t>
            </a:r>
            <a:endParaRPr b="1"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b="1"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22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6"/>
          <p:cNvSpPr txBox="1"/>
          <p:nvPr>
            <p:ph type="title"/>
          </p:nvPr>
        </p:nvSpPr>
        <p:spPr>
          <a:xfrm>
            <a:off x="2018751" y="0"/>
            <a:ext cx="55077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400">
                <a:solidFill>
                  <a:srgbClr val="FFFFFF"/>
                </a:solidFill>
              </a:rPr>
              <a:t>Brief update from GHG Team</a:t>
            </a:r>
            <a:endParaRPr sz="2400">
              <a:solidFill>
                <a:srgbClr val="FFFFFF"/>
              </a:solidFill>
            </a:endParaRPr>
          </a:p>
        </p:txBody>
      </p:sp>
      <p:sp>
        <p:nvSpPr>
          <p:cNvPr id="191" name="Google Shape;191;p36"/>
          <p:cNvSpPr txBox="1"/>
          <p:nvPr>
            <p:ph idx="1" type="body"/>
          </p:nvPr>
        </p:nvSpPr>
        <p:spPr>
          <a:xfrm>
            <a:off x="213125" y="1004226"/>
            <a:ext cx="8487900" cy="40212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is-IS" sz="1600">
                <a:solidFill>
                  <a:schemeClr val="dk1"/>
                </a:solidFill>
              </a:rPr>
              <a:t>GHG Roadmap Status</a:t>
            </a:r>
            <a:endParaRPr b="1" sz="1600">
              <a:solidFill>
                <a:schemeClr val="dk1"/>
              </a:solidFill>
            </a:endParaRPr>
          </a:p>
          <a:p>
            <a:pPr indent="-330200" lvl="0" marL="457200" rtl="0" algn="l">
              <a:lnSpc>
                <a:spcPct val="115000"/>
              </a:lnSpc>
              <a:spcBef>
                <a:spcPts val="600"/>
              </a:spcBef>
              <a:spcAft>
                <a:spcPts val="0"/>
              </a:spcAft>
              <a:buClr>
                <a:schemeClr val="dk1"/>
              </a:buClr>
              <a:buSzPts val="1600"/>
              <a:buChar char="●"/>
            </a:pPr>
            <a:r>
              <a:rPr lang="is-IS" sz="1600">
                <a:solidFill>
                  <a:schemeClr val="dk1"/>
                </a:solidFill>
              </a:rPr>
              <a:t>Contributed to the synthesis paper for the UNFCCC ad hoc coordination group on systematic observations and the GST</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is-IS" sz="1600">
                <a:solidFill>
                  <a:schemeClr val="dk1"/>
                </a:solidFill>
              </a:rPr>
              <a:t>Top-down Inventory development activities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is-IS" sz="1600">
                <a:solidFill>
                  <a:schemeClr val="dk1"/>
                </a:solidFill>
              </a:rPr>
              <a:t>Regular bi-weekly meetings started with CO2 / CH4 flux inverse teams</a:t>
            </a:r>
            <a:endParaRPr sz="1600">
              <a:solidFill>
                <a:schemeClr val="dk1"/>
              </a:solidFill>
            </a:endParaRPr>
          </a:p>
          <a:p>
            <a:pPr indent="-330200" lvl="2" marL="1371600" rtl="0" algn="l">
              <a:lnSpc>
                <a:spcPct val="115000"/>
              </a:lnSpc>
              <a:spcBef>
                <a:spcPts val="0"/>
              </a:spcBef>
              <a:spcAft>
                <a:spcPts val="0"/>
              </a:spcAft>
              <a:buClr>
                <a:schemeClr val="dk1"/>
              </a:buClr>
              <a:buSzPts val="1600"/>
              <a:buChar char="■"/>
            </a:pPr>
            <a:r>
              <a:rPr lang="is-IS" sz="1600">
                <a:solidFill>
                  <a:schemeClr val="dk1"/>
                </a:solidFill>
              </a:rPr>
              <a:t>Generation of global flux maps</a:t>
            </a:r>
            <a:endParaRPr sz="1600">
              <a:solidFill>
                <a:schemeClr val="dk1"/>
              </a:solidFill>
            </a:endParaRPr>
          </a:p>
          <a:p>
            <a:pPr indent="-330200" lvl="2" marL="1371600" rtl="0" algn="l">
              <a:lnSpc>
                <a:spcPct val="115000"/>
              </a:lnSpc>
              <a:spcBef>
                <a:spcPts val="0"/>
              </a:spcBef>
              <a:spcAft>
                <a:spcPts val="0"/>
              </a:spcAft>
              <a:buClr>
                <a:schemeClr val="dk1"/>
              </a:buClr>
              <a:buSzPts val="1600"/>
              <a:buChar char="■"/>
            </a:pPr>
            <a:r>
              <a:rPr lang="is-IS" sz="1600">
                <a:solidFill>
                  <a:schemeClr val="dk1"/>
                </a:solidFill>
              </a:rPr>
              <a:t>Development of methods for deriving inventories from flux maps</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is-IS" sz="1600">
                <a:solidFill>
                  <a:schemeClr val="dk1"/>
                </a:solidFill>
              </a:rPr>
              <a:t>Community interactions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is-IS" sz="1600">
                <a:solidFill>
                  <a:schemeClr val="dk1"/>
                </a:solidFill>
              </a:rPr>
              <a:t>Participated in IG3IS LULUC Stakeholder Consultation 13 April</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is-IS" sz="1600">
                <a:solidFill>
                  <a:schemeClr val="dk1"/>
                </a:solidFill>
              </a:rPr>
              <a:t>Submitted a GHG Top-down Inventory presentation to EGU (30 April)</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is-IS" sz="1600">
                <a:solidFill>
                  <a:schemeClr val="dk1"/>
                </a:solidFill>
              </a:rPr>
              <a:t>Organized special session on GST at the IWGGMS-17 on 15-18 June</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is-IS" sz="1600">
                <a:solidFill>
                  <a:schemeClr val="dk1"/>
                </a:solidFill>
              </a:rPr>
              <a:t>Started organizing GHG day at AC-VC-17 on 7-11 June</a:t>
            </a:r>
            <a:endParaRPr sz="1600">
              <a:solidFill>
                <a:schemeClr val="dk1"/>
              </a:solidFill>
            </a:endParaRPr>
          </a:p>
          <a:p>
            <a:pPr indent="0" lvl="0" marL="0" rtl="0" algn="l">
              <a:lnSpc>
                <a:spcPct val="100000"/>
              </a:lnSpc>
              <a:spcBef>
                <a:spcPts val="0"/>
              </a:spcBef>
              <a:spcAft>
                <a:spcPts val="0"/>
              </a:spcAft>
              <a:buSzPts val="1800"/>
              <a:buNone/>
            </a:pPr>
            <a:r>
              <a:t/>
            </a:r>
            <a:endParaRPr b="1" sz="1600">
              <a:solidFill>
                <a:schemeClr val="dk1"/>
              </a:solidFill>
            </a:endParaRPr>
          </a:p>
          <a:p>
            <a:pPr indent="0" lvl="0" marL="0" rtl="0" algn="l">
              <a:lnSpc>
                <a:spcPct val="90000"/>
              </a:lnSpc>
              <a:spcBef>
                <a:spcPts val="600"/>
              </a:spcBef>
              <a:spcAft>
                <a:spcPts val="0"/>
              </a:spcAft>
              <a:buClr>
                <a:schemeClr val="dk1"/>
              </a:buClr>
              <a:buSzPts val="1100"/>
              <a:buFont typeface="Arial"/>
              <a:buNone/>
            </a:pPr>
            <a:r>
              <a:t/>
            </a:r>
            <a:endParaRPr sz="18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7"/>
          <p:cNvSpPr txBox="1"/>
          <p:nvPr>
            <p:ph type="title"/>
          </p:nvPr>
        </p:nvSpPr>
        <p:spPr>
          <a:xfrm>
            <a:off x="2018751" y="0"/>
            <a:ext cx="55077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400">
                <a:solidFill>
                  <a:srgbClr val="FFFFFF"/>
                </a:solidFill>
              </a:rPr>
              <a:t>Brief update from AFOLU Team</a:t>
            </a:r>
            <a:endParaRPr sz="2400">
              <a:solidFill>
                <a:srgbClr val="FFFFFF"/>
              </a:solidFill>
            </a:endParaRPr>
          </a:p>
        </p:txBody>
      </p:sp>
      <p:sp>
        <p:nvSpPr>
          <p:cNvPr id="197" name="Google Shape;197;p37"/>
          <p:cNvSpPr txBox="1"/>
          <p:nvPr>
            <p:ph idx="1" type="body"/>
          </p:nvPr>
        </p:nvSpPr>
        <p:spPr>
          <a:xfrm>
            <a:off x="213125" y="1004226"/>
            <a:ext cx="8487900" cy="40212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b="1" lang="is-IS" sz="1600">
                <a:solidFill>
                  <a:schemeClr val="dk1"/>
                </a:solidFill>
              </a:rPr>
              <a:t>AFOLU Roadmap Status</a:t>
            </a:r>
            <a:endParaRPr sz="1600">
              <a:solidFill>
                <a:schemeClr val="dk1"/>
              </a:solidFill>
            </a:endParaRPr>
          </a:p>
          <a:p>
            <a:pPr indent="-330200" lvl="0" marL="457200" rtl="0" algn="l">
              <a:lnSpc>
                <a:spcPct val="100000"/>
              </a:lnSpc>
              <a:spcBef>
                <a:spcPts val="600"/>
              </a:spcBef>
              <a:spcAft>
                <a:spcPts val="0"/>
              </a:spcAft>
              <a:buSzPts val="1600"/>
              <a:buChar char="●"/>
            </a:pPr>
            <a:r>
              <a:rPr lang="is-IS" sz="1600">
                <a:solidFill>
                  <a:schemeClr val="dk1"/>
                </a:solidFill>
              </a:rPr>
              <a:t>Baseline and enhanced products identified for COP-26 and beyond </a:t>
            </a:r>
            <a:endParaRPr sz="1600">
              <a:solidFill>
                <a:schemeClr val="dk1"/>
              </a:solidFill>
            </a:endParaRPr>
          </a:p>
          <a:p>
            <a:pPr indent="-330200" lvl="0" marL="457200" rtl="0" algn="l">
              <a:lnSpc>
                <a:spcPct val="100000"/>
              </a:lnSpc>
              <a:spcBef>
                <a:spcPts val="600"/>
              </a:spcBef>
              <a:spcAft>
                <a:spcPts val="0"/>
              </a:spcAft>
              <a:buSzPts val="1600"/>
              <a:buChar char="●"/>
            </a:pPr>
            <a:r>
              <a:rPr lang="is-IS" sz="1600">
                <a:solidFill>
                  <a:schemeClr val="dk1"/>
                </a:solidFill>
              </a:rPr>
              <a:t>Small </a:t>
            </a:r>
            <a:r>
              <a:rPr lang="is-IS" sz="1600">
                <a:solidFill>
                  <a:schemeClr val="dk1"/>
                </a:solidFill>
              </a:rPr>
              <a:t>expert</a:t>
            </a:r>
            <a:r>
              <a:rPr lang="is-IS" sz="1600">
                <a:solidFill>
                  <a:schemeClr val="dk1"/>
                </a:solidFill>
              </a:rPr>
              <a:t> teams are tasked on each key dataset</a:t>
            </a:r>
            <a:endParaRPr sz="1600">
              <a:solidFill>
                <a:schemeClr val="dk1"/>
              </a:solidFill>
            </a:endParaRPr>
          </a:p>
          <a:p>
            <a:pPr indent="-330200" lvl="1" marL="914400" rtl="0" algn="l">
              <a:lnSpc>
                <a:spcPct val="100000"/>
              </a:lnSpc>
              <a:spcBef>
                <a:spcPts val="600"/>
              </a:spcBef>
              <a:spcAft>
                <a:spcPts val="0"/>
              </a:spcAft>
              <a:buSzPts val="1600"/>
              <a:buChar char="○"/>
            </a:pPr>
            <a:r>
              <a:rPr b="1" lang="is-IS" sz="1600">
                <a:solidFill>
                  <a:schemeClr val="dk1"/>
                </a:solidFill>
              </a:rPr>
              <a:t>Agriculture: </a:t>
            </a:r>
            <a:r>
              <a:rPr lang="is-IS" sz="1600">
                <a:solidFill>
                  <a:schemeClr val="dk1"/>
                </a:solidFill>
              </a:rPr>
              <a:t>Ian Jarvis (GEO Sec), Sven Gilliams (VITO) and GEOGLAM</a:t>
            </a:r>
            <a:endParaRPr sz="1600">
              <a:solidFill>
                <a:schemeClr val="dk1"/>
              </a:solidFill>
            </a:endParaRPr>
          </a:p>
          <a:p>
            <a:pPr indent="-330200" lvl="1" marL="914400" rtl="0" algn="l">
              <a:lnSpc>
                <a:spcPct val="100000"/>
              </a:lnSpc>
              <a:spcBef>
                <a:spcPts val="600"/>
              </a:spcBef>
              <a:spcAft>
                <a:spcPts val="0"/>
              </a:spcAft>
              <a:buSzPts val="1600"/>
              <a:buChar char="○"/>
            </a:pPr>
            <a:r>
              <a:rPr b="1" lang="is-IS" sz="1600">
                <a:solidFill>
                  <a:schemeClr val="dk1"/>
                </a:solidFill>
              </a:rPr>
              <a:t>Above Ground Biomass (Forest): </a:t>
            </a:r>
            <a:r>
              <a:rPr lang="is-IS" sz="1600">
                <a:solidFill>
                  <a:schemeClr val="dk1"/>
                </a:solidFill>
              </a:rPr>
              <a:t>Laura Duncanson / Sassan Saatchi (NASA), Martin Herold (GOFC/GOLD &amp; ESA/CCI) - Multi-mission biomass group </a:t>
            </a:r>
            <a:r>
              <a:rPr lang="is-IS" sz="1600" u="sng">
                <a:solidFill>
                  <a:schemeClr val="hlink"/>
                </a:solidFill>
                <a:hlinkClick r:id="rId3"/>
              </a:rPr>
              <a:t>paper</a:t>
            </a:r>
            <a:r>
              <a:rPr lang="is-IS" sz="1600">
                <a:solidFill>
                  <a:schemeClr val="dk1"/>
                </a:solidFill>
              </a:rPr>
              <a:t> on coordination for GST1 and beyond</a:t>
            </a:r>
            <a:endParaRPr sz="1600">
              <a:solidFill>
                <a:schemeClr val="dk1"/>
              </a:solidFill>
            </a:endParaRPr>
          </a:p>
          <a:p>
            <a:pPr indent="-330200" lvl="1" marL="914400" rtl="0" algn="l">
              <a:lnSpc>
                <a:spcPct val="100000"/>
              </a:lnSpc>
              <a:spcBef>
                <a:spcPts val="600"/>
              </a:spcBef>
              <a:spcAft>
                <a:spcPts val="0"/>
              </a:spcAft>
              <a:buSzPts val="1600"/>
              <a:buChar char="○"/>
            </a:pPr>
            <a:r>
              <a:rPr b="1" lang="is-IS" sz="1600">
                <a:solidFill>
                  <a:schemeClr val="dk1"/>
                </a:solidFill>
              </a:rPr>
              <a:t>Land Cover &amp; Change - incl. Forests:</a:t>
            </a:r>
            <a:r>
              <a:rPr lang="is-IS" sz="1600">
                <a:solidFill>
                  <a:schemeClr val="dk1"/>
                </a:solidFill>
              </a:rPr>
              <a:t> Martin Herold (GOFC-GOLD &amp; ESA/CCI), Ben Poulter (NASA), Michael Cherlet (EC)</a:t>
            </a:r>
            <a:endParaRPr sz="1600">
              <a:solidFill>
                <a:schemeClr val="dk1"/>
              </a:solidFill>
            </a:endParaRPr>
          </a:p>
          <a:p>
            <a:pPr indent="-330200" lvl="1" marL="914400" rtl="0" algn="l">
              <a:lnSpc>
                <a:spcPct val="100000"/>
              </a:lnSpc>
              <a:spcBef>
                <a:spcPts val="600"/>
              </a:spcBef>
              <a:spcAft>
                <a:spcPts val="0"/>
              </a:spcAft>
              <a:buClr>
                <a:schemeClr val="dk1"/>
              </a:buClr>
              <a:buSzPts val="1600"/>
              <a:buChar char="○"/>
            </a:pPr>
            <a:r>
              <a:rPr b="1" lang="is-IS" sz="1600">
                <a:solidFill>
                  <a:schemeClr val="dk1"/>
                </a:solidFill>
              </a:rPr>
              <a:t>Mangroves (OLU): </a:t>
            </a:r>
            <a:r>
              <a:rPr lang="is-IS" sz="1600">
                <a:solidFill>
                  <a:schemeClr val="dk1"/>
                </a:solidFill>
              </a:rPr>
              <a:t>Ake Rosenqvist (JAXA), Richard Lucas (ESA/CCI)</a:t>
            </a:r>
            <a:endParaRPr sz="700">
              <a:solidFill>
                <a:schemeClr val="dk1"/>
              </a:solidFill>
            </a:endParaRPr>
          </a:p>
          <a:p>
            <a:pPr indent="-330200" lvl="0" marL="457200" rtl="0" algn="l">
              <a:lnSpc>
                <a:spcPct val="100000"/>
              </a:lnSpc>
              <a:spcBef>
                <a:spcPts val="600"/>
              </a:spcBef>
              <a:spcAft>
                <a:spcPts val="0"/>
              </a:spcAft>
              <a:buClr>
                <a:schemeClr val="dk1"/>
              </a:buClr>
              <a:buSzPts val="1600"/>
              <a:buChar char="●"/>
            </a:pPr>
            <a:r>
              <a:rPr lang="is-IS" sz="1600">
                <a:solidFill>
                  <a:schemeClr val="dk1"/>
                </a:solidFill>
              </a:rPr>
              <a:t>National inventory user test group progress with USGS/SilvaCarbon</a:t>
            </a:r>
            <a:endParaRPr sz="1600">
              <a:solidFill>
                <a:schemeClr val="dk1"/>
              </a:solidFill>
            </a:endParaRPr>
          </a:p>
          <a:p>
            <a:pPr indent="-330200" lvl="0" marL="457200" rtl="0" algn="l">
              <a:lnSpc>
                <a:spcPct val="100000"/>
              </a:lnSpc>
              <a:spcBef>
                <a:spcPts val="600"/>
              </a:spcBef>
              <a:spcAft>
                <a:spcPts val="0"/>
              </a:spcAft>
              <a:buClr>
                <a:schemeClr val="dk1"/>
              </a:buClr>
              <a:buSzPts val="1600"/>
              <a:buChar char="●"/>
            </a:pPr>
            <a:r>
              <a:rPr lang="is-IS" sz="1600">
                <a:solidFill>
                  <a:schemeClr val="dk1"/>
                </a:solidFill>
              </a:rPr>
              <a:t>Dataset producer agency engagement </a:t>
            </a:r>
            <a:endParaRPr sz="1600">
              <a:solidFill>
                <a:schemeClr val="dk1"/>
              </a:solidFill>
            </a:endParaRPr>
          </a:p>
          <a:p>
            <a:pPr indent="0" lvl="0" marL="0" rtl="0" algn="l">
              <a:lnSpc>
                <a:spcPct val="100000"/>
              </a:lnSpc>
              <a:spcBef>
                <a:spcPts val="600"/>
              </a:spcBef>
              <a:spcAft>
                <a:spcPts val="0"/>
              </a:spcAft>
              <a:buSzPts val="1800"/>
              <a:buNone/>
            </a:pPr>
            <a:r>
              <a:t/>
            </a:r>
            <a:endParaRPr sz="200">
              <a:solidFill>
                <a:schemeClr val="dk1"/>
              </a:solidFill>
            </a:endParaRPr>
          </a:p>
          <a:p>
            <a:pPr indent="0" lvl="0" marL="0" rtl="0" algn="l">
              <a:lnSpc>
                <a:spcPct val="100000"/>
              </a:lnSpc>
              <a:spcBef>
                <a:spcPts val="600"/>
              </a:spcBef>
              <a:spcAft>
                <a:spcPts val="0"/>
              </a:spcAft>
              <a:buSzPts val="1800"/>
              <a:buNone/>
            </a:pPr>
            <a:r>
              <a:rPr lang="is-IS" sz="1600">
                <a:solidFill>
                  <a:schemeClr val="dk1"/>
                </a:solidFill>
              </a:rPr>
              <a:t>Impact of CEOS Strategy Paper on above team activities and directions?</a:t>
            </a:r>
            <a:endParaRPr sz="1600">
              <a:solidFill>
                <a:schemeClr val="dk1"/>
              </a:solidFill>
            </a:endParaRPr>
          </a:p>
          <a:p>
            <a:pPr indent="0" lvl="0" marL="0" rtl="0" algn="l">
              <a:lnSpc>
                <a:spcPct val="90000"/>
              </a:lnSpc>
              <a:spcBef>
                <a:spcPts val="600"/>
              </a:spcBef>
              <a:spcAft>
                <a:spcPts val="0"/>
              </a:spcAft>
              <a:buClr>
                <a:schemeClr val="dk1"/>
              </a:buClr>
              <a:buSzPts val="1100"/>
              <a:buFont typeface="Arial"/>
              <a:buNone/>
            </a:pPr>
            <a:r>
              <a:t/>
            </a:r>
            <a:endParaRPr sz="18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8"/>
          <p:cNvSpPr txBox="1"/>
          <p:nvPr>
            <p:ph type="title"/>
          </p:nvPr>
        </p:nvSpPr>
        <p:spPr>
          <a:xfrm>
            <a:off x="2614266" y="5"/>
            <a:ext cx="49122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900">
                <a:solidFill>
                  <a:srgbClr val="FFFFFF"/>
                </a:solidFill>
              </a:rPr>
              <a:t>Comms Activities</a:t>
            </a:r>
            <a:r>
              <a:rPr lang="is-IS" sz="2900">
                <a:solidFill>
                  <a:srgbClr val="FFFFFF"/>
                </a:solidFill>
              </a:rPr>
              <a:t> </a:t>
            </a:r>
            <a:endParaRPr sz="2900">
              <a:solidFill>
                <a:srgbClr val="FFFFFF"/>
              </a:solidFill>
            </a:endParaRPr>
          </a:p>
        </p:txBody>
      </p:sp>
      <p:sp>
        <p:nvSpPr>
          <p:cNvPr id="203" name="Google Shape;203;p38"/>
          <p:cNvSpPr txBox="1"/>
          <p:nvPr>
            <p:ph idx="1" type="body"/>
          </p:nvPr>
        </p:nvSpPr>
        <p:spPr>
          <a:xfrm>
            <a:off x="213125" y="1004213"/>
            <a:ext cx="8487900" cy="3701400"/>
          </a:xfrm>
          <a:prstGeom prst="rect">
            <a:avLst/>
          </a:prstGeom>
          <a:noFill/>
          <a:ln>
            <a:noFill/>
          </a:ln>
        </p:spPr>
        <p:txBody>
          <a:bodyPr anchorCtr="0" anchor="t" bIns="45700" lIns="91425" spcFirstLastPara="1" rIns="91425" wrap="square" tIns="45700">
            <a:noAutofit/>
          </a:bodyPr>
          <a:lstStyle/>
          <a:p>
            <a:pPr indent="-330200" lvl="0" marL="457200" rtl="0" algn="l">
              <a:lnSpc>
                <a:spcPct val="90000"/>
              </a:lnSpc>
              <a:spcBef>
                <a:spcPts val="0"/>
              </a:spcBef>
              <a:spcAft>
                <a:spcPts val="0"/>
              </a:spcAft>
              <a:buClr>
                <a:schemeClr val="dk1"/>
              </a:buClr>
              <a:buSzPts val="1600"/>
              <a:buChar char="●"/>
            </a:pPr>
            <a:r>
              <a:rPr lang="is-IS" sz="1600">
                <a:solidFill>
                  <a:schemeClr val="dk1"/>
                </a:solidFill>
              </a:rPr>
              <a:t>SIT Chair Team undertook to ensure a coordinated approach on a web portal communicating the CEOS datasets and guidance for COP-26 and GST1</a:t>
            </a:r>
            <a:endParaRPr sz="1600">
              <a:solidFill>
                <a:schemeClr val="dk1"/>
              </a:solidFill>
            </a:endParaRPr>
          </a:p>
          <a:p>
            <a:pPr indent="-330200" lvl="1" marL="914400" rtl="0" algn="l">
              <a:lnSpc>
                <a:spcPct val="150000"/>
              </a:lnSpc>
              <a:spcBef>
                <a:spcPts val="1000"/>
              </a:spcBef>
              <a:spcAft>
                <a:spcPts val="0"/>
              </a:spcAft>
              <a:buClr>
                <a:schemeClr val="dk1"/>
              </a:buClr>
              <a:buSzPts val="1600"/>
              <a:buChar char="○"/>
            </a:pPr>
            <a:r>
              <a:rPr lang="is-IS" sz="1600">
                <a:solidFill>
                  <a:schemeClr val="dk1"/>
                </a:solidFill>
              </a:rPr>
              <a:t>early discussions with WGISS, SEO, GHG and AFOLU teams</a:t>
            </a:r>
            <a:endParaRPr sz="1600">
              <a:solidFill>
                <a:schemeClr val="dk1"/>
              </a:solidFill>
            </a:endParaRPr>
          </a:p>
          <a:p>
            <a:pPr indent="-330200" lvl="1" marL="914400" rtl="0" algn="l">
              <a:lnSpc>
                <a:spcPct val="150000"/>
              </a:lnSpc>
              <a:spcBef>
                <a:spcPts val="0"/>
              </a:spcBef>
              <a:spcAft>
                <a:spcPts val="0"/>
              </a:spcAft>
              <a:buClr>
                <a:schemeClr val="dk1"/>
              </a:buClr>
              <a:buSzPts val="1600"/>
              <a:buChar char="○"/>
            </a:pPr>
            <a:r>
              <a:rPr lang="is-IS" sz="1600">
                <a:solidFill>
                  <a:schemeClr val="dk1"/>
                </a:solidFill>
              </a:rPr>
              <a:t>will work with SEO to </a:t>
            </a:r>
            <a:r>
              <a:rPr lang="is-IS" sz="1600">
                <a:solidFill>
                  <a:schemeClr val="dk1"/>
                </a:solidFill>
              </a:rPr>
              <a:t>establish</a:t>
            </a:r>
            <a:r>
              <a:rPr lang="is-IS" sz="1600">
                <a:solidFill>
                  <a:schemeClr val="dk1"/>
                </a:solidFill>
              </a:rPr>
              <a:t> a dedicated area on ceos.org </a:t>
            </a:r>
            <a:endParaRPr sz="1600">
              <a:solidFill>
                <a:schemeClr val="dk1"/>
              </a:solidFill>
            </a:endParaRPr>
          </a:p>
          <a:p>
            <a:pPr indent="-330200" lvl="1" marL="914400" rtl="0" algn="l">
              <a:lnSpc>
                <a:spcPct val="100000"/>
              </a:lnSpc>
              <a:spcBef>
                <a:spcPts val="0"/>
              </a:spcBef>
              <a:spcAft>
                <a:spcPts val="0"/>
              </a:spcAft>
              <a:buClr>
                <a:schemeClr val="dk1"/>
              </a:buClr>
              <a:buSzPts val="1600"/>
              <a:buChar char="○"/>
            </a:pPr>
            <a:r>
              <a:rPr lang="is-IS" sz="1600">
                <a:solidFill>
                  <a:schemeClr val="dk1"/>
                </a:solidFill>
              </a:rPr>
              <a:t>and consult with all stakeholders on the content (GHG, AFOLU, WGClimate, AC-VC, SEC etc etc..)</a:t>
            </a:r>
            <a:br>
              <a:rPr lang="is-IS" sz="1600">
                <a:solidFill>
                  <a:schemeClr val="dk1"/>
                </a:solidFill>
              </a:rPr>
            </a:br>
            <a:endParaRPr sz="1600">
              <a:solidFill>
                <a:schemeClr val="dk1"/>
              </a:solidFill>
            </a:endParaRPr>
          </a:p>
          <a:p>
            <a:pPr indent="-330200" lvl="1" marL="914400" rtl="0" algn="l">
              <a:lnSpc>
                <a:spcPct val="150000"/>
              </a:lnSpc>
              <a:spcBef>
                <a:spcPts val="0"/>
              </a:spcBef>
              <a:spcAft>
                <a:spcPts val="0"/>
              </a:spcAft>
              <a:buClr>
                <a:schemeClr val="dk1"/>
              </a:buClr>
              <a:buSzPts val="1600"/>
              <a:buChar char="○"/>
            </a:pPr>
            <a:r>
              <a:rPr lang="is-IS" sz="1600">
                <a:solidFill>
                  <a:schemeClr val="dk1"/>
                </a:solidFill>
              </a:rPr>
              <a:t>similar eg to </a:t>
            </a:r>
            <a:r>
              <a:rPr lang="is-IS" sz="1600" u="sng">
                <a:solidFill>
                  <a:schemeClr val="hlink"/>
                </a:solidFill>
                <a:hlinkClick r:id="rId3"/>
              </a:rPr>
              <a:t>https://ceos.org/sdg/</a:t>
            </a:r>
            <a:r>
              <a:rPr lang="is-IS" sz="1600">
                <a:solidFill>
                  <a:schemeClr val="dk1"/>
                </a:solidFill>
              </a:rPr>
              <a:t> </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9"/>
          <p:cNvSpPr txBox="1"/>
          <p:nvPr>
            <p:ph type="title"/>
          </p:nvPr>
        </p:nvSpPr>
        <p:spPr>
          <a:xfrm>
            <a:off x="2614266" y="5"/>
            <a:ext cx="49122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900">
                <a:solidFill>
                  <a:srgbClr val="FFFFFF"/>
                </a:solidFill>
              </a:rPr>
              <a:t>Next Steps &amp; AOB</a:t>
            </a:r>
            <a:endParaRPr sz="2900">
              <a:solidFill>
                <a:srgbClr val="FFFFFF"/>
              </a:solidFill>
            </a:endParaRPr>
          </a:p>
        </p:txBody>
      </p:sp>
      <p:sp>
        <p:nvSpPr>
          <p:cNvPr id="209" name="Google Shape;209;p39"/>
          <p:cNvSpPr txBox="1"/>
          <p:nvPr>
            <p:ph idx="1" type="body"/>
          </p:nvPr>
        </p:nvSpPr>
        <p:spPr>
          <a:xfrm>
            <a:off x="213125" y="1004213"/>
            <a:ext cx="8487900" cy="3701400"/>
          </a:xfrm>
          <a:prstGeom prst="rect">
            <a:avLst/>
          </a:prstGeom>
          <a:noFill/>
          <a:ln>
            <a:noFill/>
          </a:ln>
        </p:spPr>
        <p:txBody>
          <a:bodyPr anchorCtr="0" anchor="t" bIns="45700" lIns="91425" spcFirstLastPara="1" rIns="91425" wrap="square" tIns="45700">
            <a:noAutofit/>
          </a:bodyPr>
          <a:lstStyle/>
          <a:p>
            <a:pPr indent="-330200" lvl="0" marL="457200" rtl="0" algn="l">
              <a:lnSpc>
                <a:spcPct val="200000"/>
              </a:lnSpc>
              <a:spcBef>
                <a:spcPts val="0"/>
              </a:spcBef>
              <a:spcAft>
                <a:spcPts val="0"/>
              </a:spcAft>
              <a:buClr>
                <a:schemeClr val="dk1"/>
              </a:buClr>
              <a:buSzPts val="1600"/>
              <a:buChar char="●"/>
            </a:pPr>
            <a:r>
              <a:rPr b="1" lang="is-IS" sz="1600">
                <a:solidFill>
                  <a:schemeClr val="dk1"/>
                </a:solidFill>
              </a:rPr>
              <a:t>Further comments invited (due date?)</a:t>
            </a:r>
            <a:endParaRPr b="1" sz="1600">
              <a:solidFill>
                <a:schemeClr val="dk1"/>
              </a:solidFill>
            </a:endParaRPr>
          </a:p>
          <a:p>
            <a:pPr indent="-330200" lvl="0" marL="457200" rtl="0" algn="l">
              <a:lnSpc>
                <a:spcPct val="200000"/>
              </a:lnSpc>
              <a:spcBef>
                <a:spcPts val="0"/>
              </a:spcBef>
              <a:spcAft>
                <a:spcPts val="0"/>
              </a:spcAft>
              <a:buClr>
                <a:schemeClr val="dk1"/>
              </a:buClr>
              <a:buSzPts val="1600"/>
              <a:buChar char="●"/>
            </a:pPr>
            <a:r>
              <a:rPr b="1" lang="is-IS" sz="1600">
                <a:solidFill>
                  <a:schemeClr val="dk1"/>
                </a:solidFill>
              </a:rPr>
              <a:t>Will aim to finalise paper and actions by mid-May?</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40"/>
          <p:cNvSpPr txBox="1"/>
          <p:nvPr>
            <p:ph type="title"/>
          </p:nvPr>
        </p:nvSpPr>
        <p:spPr>
          <a:xfrm>
            <a:off x="2614266" y="5"/>
            <a:ext cx="49122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900">
                <a:solidFill>
                  <a:srgbClr val="FFFFFF"/>
                </a:solidFill>
              </a:rPr>
              <a:t>Actions</a:t>
            </a:r>
            <a:endParaRPr sz="2900">
              <a:solidFill>
                <a:srgbClr val="FFFFFF"/>
              </a:solidFill>
            </a:endParaRPr>
          </a:p>
        </p:txBody>
      </p:sp>
      <p:sp>
        <p:nvSpPr>
          <p:cNvPr id="215" name="Google Shape;215;p40"/>
          <p:cNvSpPr txBox="1"/>
          <p:nvPr>
            <p:ph idx="1" type="body"/>
          </p:nvPr>
        </p:nvSpPr>
        <p:spPr>
          <a:xfrm>
            <a:off x="213125" y="1004213"/>
            <a:ext cx="8487900" cy="3701400"/>
          </a:xfrm>
          <a:prstGeom prst="rect">
            <a:avLst/>
          </a:prstGeom>
          <a:noFill/>
          <a:ln>
            <a:noFill/>
          </a:ln>
        </p:spPr>
        <p:txBody>
          <a:bodyPr anchorCtr="0" anchor="t" bIns="45700" lIns="91425" spcFirstLastPara="1" rIns="91425" wrap="square" tIns="45700">
            <a:noAutofit/>
          </a:bodyPr>
          <a:lstStyle/>
          <a:p>
            <a:pPr indent="-330200" lvl="0" marL="457200" rtl="0" algn="l">
              <a:lnSpc>
                <a:spcPct val="200000"/>
              </a:lnSpc>
              <a:spcBef>
                <a:spcPts val="0"/>
              </a:spcBef>
              <a:spcAft>
                <a:spcPts val="0"/>
              </a:spcAft>
              <a:buClr>
                <a:schemeClr val="dk1"/>
              </a:buClr>
              <a:buSzPts val="1600"/>
              <a:buChar char="●"/>
            </a:pPr>
            <a:r>
              <a:rPr b="1" lang="is-IS" sz="1600">
                <a:solidFill>
                  <a:schemeClr val="dk1"/>
                </a:solidFill>
              </a:rPr>
              <a:t>Refer to full detail </a:t>
            </a:r>
            <a:r>
              <a:rPr b="1" lang="is-IS" sz="1600" u="sng">
                <a:solidFill>
                  <a:schemeClr val="hlink"/>
                </a:solidFill>
                <a:hlinkClick r:id="rId3"/>
              </a:rPr>
              <a:t>in the sheet</a:t>
            </a:r>
            <a:endParaRPr sz="1600">
              <a:solidFill>
                <a:schemeClr val="dk1"/>
              </a:solidFill>
            </a:endParaRPr>
          </a:p>
          <a:p>
            <a:pPr indent="-330200" lvl="0" marL="457200" rtl="0" algn="l">
              <a:lnSpc>
                <a:spcPct val="200000"/>
              </a:lnSpc>
              <a:spcBef>
                <a:spcPts val="0"/>
              </a:spcBef>
              <a:spcAft>
                <a:spcPts val="0"/>
              </a:spcAft>
              <a:buClr>
                <a:schemeClr val="dk1"/>
              </a:buClr>
              <a:buSzPts val="1600"/>
              <a:buChar char="●"/>
            </a:pPr>
            <a:r>
              <a:rPr lang="is-IS" sz="1600">
                <a:solidFill>
                  <a:schemeClr val="dk1"/>
                </a:solidFill>
              </a:rPr>
              <a:t>Key fields shown below...</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41"/>
          <p:cNvSpPr txBox="1"/>
          <p:nvPr>
            <p:ph type="title"/>
          </p:nvPr>
        </p:nvSpPr>
        <p:spPr>
          <a:xfrm>
            <a:off x="2614266" y="5"/>
            <a:ext cx="49122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900">
                <a:solidFill>
                  <a:srgbClr val="FFFFFF"/>
                </a:solidFill>
              </a:rPr>
              <a:t>Actions</a:t>
            </a:r>
            <a:endParaRPr sz="2900">
              <a:solidFill>
                <a:srgbClr val="FFFFFF"/>
              </a:solidFill>
            </a:endParaRPr>
          </a:p>
        </p:txBody>
      </p:sp>
      <p:graphicFrame>
        <p:nvGraphicFramePr>
          <p:cNvPr id="221" name="Google Shape;221;p41"/>
          <p:cNvGraphicFramePr/>
          <p:nvPr/>
        </p:nvGraphicFramePr>
        <p:xfrm>
          <a:off x="215825" y="245225"/>
          <a:ext cx="3000000" cy="3000000"/>
        </p:xfrm>
        <a:graphic>
          <a:graphicData uri="http://schemas.openxmlformats.org/drawingml/2006/table">
            <a:tbl>
              <a:tblPr>
                <a:noFill/>
                <a:tableStyleId>{108E53DE-3506-4F4B-A8FF-5021D4F68490}</a:tableStyleId>
              </a:tblPr>
              <a:tblGrid>
                <a:gridCol w="524725"/>
                <a:gridCol w="326950"/>
                <a:gridCol w="2160650"/>
                <a:gridCol w="3590800"/>
                <a:gridCol w="2109225"/>
              </a:tblGrid>
              <a:tr h="343250">
                <a:tc>
                  <a:txBody>
                    <a:bodyPr/>
                    <a:lstStyle/>
                    <a:p>
                      <a:pPr indent="0" lvl="0" marL="0" rtl="0" algn="l">
                        <a:spcBef>
                          <a:spcPts val="0"/>
                        </a:spcBef>
                        <a:spcAft>
                          <a:spcPts val="0"/>
                        </a:spcAft>
                        <a:buNone/>
                      </a:pPr>
                      <a:r>
                        <a:t/>
                      </a:r>
                      <a:endParaRPr sz="1200"/>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c>
                  <a:txBody>
                    <a:bodyPr/>
                    <a:lstStyle/>
                    <a:p>
                      <a:pPr indent="0" lvl="0" marL="0" rtl="0" algn="l">
                        <a:lnSpc>
                          <a:spcPct val="115000"/>
                        </a:lnSpc>
                        <a:spcBef>
                          <a:spcPts val="0"/>
                        </a:spcBef>
                        <a:spcAft>
                          <a:spcPts val="0"/>
                        </a:spcAft>
                        <a:buNone/>
                      </a:pPr>
                      <a:r>
                        <a:rPr lang="is-IS" sz="800"/>
                        <a:t>Actionees and leads</a:t>
                      </a:r>
                      <a:endParaRPr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c>
                  <a:txBody>
                    <a:bodyPr/>
                    <a:lstStyle/>
                    <a:p>
                      <a:pPr indent="0" lvl="0" marL="0" rtl="0" algn="l">
                        <a:lnSpc>
                          <a:spcPct val="115000"/>
                        </a:lnSpc>
                        <a:spcBef>
                          <a:spcPts val="0"/>
                        </a:spcBef>
                        <a:spcAft>
                          <a:spcPts val="0"/>
                        </a:spcAft>
                        <a:buNone/>
                      </a:pPr>
                      <a:r>
                        <a:rPr lang="is-IS" sz="800"/>
                        <a:t>Initial action proposed</a:t>
                      </a:r>
                      <a:endParaRPr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c>
                  <a:txBody>
                    <a:bodyPr/>
                    <a:lstStyle/>
                    <a:p>
                      <a:pPr indent="0" lvl="0" marL="0" rtl="0" algn="l">
                        <a:lnSpc>
                          <a:spcPct val="115000"/>
                        </a:lnSpc>
                        <a:spcBef>
                          <a:spcPts val="0"/>
                        </a:spcBef>
                        <a:spcAft>
                          <a:spcPts val="0"/>
                        </a:spcAft>
                        <a:buNone/>
                      </a:pPr>
                      <a:r>
                        <a:rPr b="1" lang="is-IS" sz="800"/>
                        <a:t>Deadline</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r>
              <a:tr h="343250">
                <a:tc>
                  <a:txBody>
                    <a:bodyPr/>
                    <a:lstStyle/>
                    <a:p>
                      <a:pPr indent="0" lvl="0" marL="0" rtl="0" algn="l">
                        <a:lnSpc>
                          <a:spcPct val="115000"/>
                        </a:lnSpc>
                        <a:spcBef>
                          <a:spcPts val="0"/>
                        </a:spcBef>
                        <a:spcAft>
                          <a:spcPts val="0"/>
                        </a:spcAft>
                        <a:buNone/>
                      </a:pPr>
                      <a:r>
                        <a:rPr b="1" lang="is-IS" sz="800"/>
                        <a:t>Rec #</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lnSpc>
                          <a:spcPct val="115000"/>
                        </a:lnSpc>
                        <a:spcBef>
                          <a:spcPts val="0"/>
                        </a:spcBef>
                        <a:spcAft>
                          <a:spcPts val="0"/>
                        </a:spcAft>
                        <a:buNone/>
                      </a:pPr>
                      <a:r>
                        <a:rPr b="1" lang="is-IS" sz="800"/>
                        <a:t>Management</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r>
              <a:tr h="316225">
                <a:tc>
                  <a:txBody>
                    <a:bodyPr/>
                    <a:lstStyle/>
                    <a:p>
                      <a:pPr indent="0" lvl="0" marL="0" rtl="0" algn="l">
                        <a:lnSpc>
                          <a:spcPct val="115000"/>
                        </a:lnSpc>
                        <a:spcBef>
                          <a:spcPts val="0"/>
                        </a:spcBef>
                        <a:spcAft>
                          <a:spcPts val="0"/>
                        </a:spcAft>
                        <a:buNone/>
                      </a:pPr>
                      <a:r>
                        <a:rPr b="1" lang="is-IS" sz="800"/>
                        <a:t>0</a:t>
                      </a:r>
                      <a:endParaRPr b="1"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2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is-IS" sz="800"/>
                        <a:t>SIT Chair and Vice-Chair Teams</a:t>
                      </a:r>
                      <a:endParaRPr b="1"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is-IS" sz="800"/>
                        <a:t>Provide ongoing coordination and oversight for the GST Strategy actions</a:t>
                      </a:r>
                      <a:endParaRPr b="1"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is-IS" sz="800"/>
                        <a:t>Ongoing and making use of major CEOS meetings</a:t>
                      </a:r>
                      <a:endParaRPr b="1"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43250">
                <a:tc>
                  <a:txBody>
                    <a:bodyPr/>
                    <a:lstStyle/>
                    <a:p>
                      <a:pPr indent="0" lvl="0" marL="0" rtl="0" algn="l">
                        <a:lnSpc>
                          <a:spcPct val="115000"/>
                        </a:lnSpc>
                        <a:spcBef>
                          <a:spcPts val="0"/>
                        </a:spcBef>
                        <a:spcAft>
                          <a:spcPts val="0"/>
                        </a:spcAft>
                        <a:buNone/>
                      </a:pPr>
                      <a:r>
                        <a:rPr b="1" lang="is-IS" sz="800"/>
                        <a:t>Rec #</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lnSpc>
                          <a:spcPct val="115000"/>
                        </a:lnSpc>
                        <a:spcBef>
                          <a:spcPts val="0"/>
                        </a:spcBef>
                        <a:spcAft>
                          <a:spcPts val="0"/>
                        </a:spcAft>
                        <a:buNone/>
                      </a:pPr>
                      <a:r>
                        <a:rPr b="1" lang="is-IS" sz="800"/>
                        <a:t>Mitigation</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r>
              <a:tr h="520450">
                <a:tc>
                  <a:txBody>
                    <a:bodyPr/>
                    <a:lstStyle/>
                    <a:p>
                      <a:pPr indent="0" lvl="0" marL="0" rtl="0" algn="l">
                        <a:lnSpc>
                          <a:spcPct val="115000"/>
                        </a:lnSpc>
                        <a:spcBef>
                          <a:spcPts val="0"/>
                        </a:spcBef>
                        <a:spcAft>
                          <a:spcPts val="0"/>
                        </a:spcAft>
                        <a:buNone/>
                      </a:pPr>
                      <a:r>
                        <a:rPr lang="is-IS" sz="800"/>
                        <a:t>1</a:t>
                      </a:r>
                      <a:endParaRPr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spcBef>
                          <a:spcPts val="0"/>
                        </a:spcBef>
                        <a:spcAft>
                          <a:spcPts val="0"/>
                        </a:spcAft>
                        <a:buNone/>
                      </a:pPr>
                      <a:r>
                        <a:t/>
                      </a:r>
                      <a:endParaRPr sz="12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b="1" lang="is-IS" sz="800"/>
                        <a:t>WGClimate GHG Task Team.</a:t>
                      </a:r>
                      <a:r>
                        <a:rPr lang="is-IS" sz="800"/>
                        <a:t> LSI-VC, GCOS, other relevant CEOS associates, representatives of relevant modelling groups</a:t>
                      </a:r>
                      <a:endParaRPr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lang="is-IS" sz="800"/>
                        <a:t>Ensure that all products for terrestrial observations needed to support mitigation estimates of biogenic emissions as priors for Monitoring and Verification System (MVS) such as CoMVS are included in the GHG TT Roadmap Annex C.</a:t>
                      </a:r>
                      <a:endParaRPr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lang="is-IS" sz="800"/>
                        <a:t>Provide Annex Update as necessary to SIT TW, report to CoP26</a:t>
                      </a:r>
                      <a:endParaRPr sz="800"/>
                    </a:p>
                  </a:txBody>
                  <a:tcPr marT="91425" marB="91425" marR="28575" marL="28575">
                    <a:lnT cap="flat" cmpd="sng" w="9525">
                      <a:solidFill>
                        <a:srgbClr val="000000"/>
                      </a:solidFill>
                      <a:prstDash val="solid"/>
                      <a:round/>
                      <a:headEnd len="sm" w="sm" type="none"/>
                      <a:tailEnd len="sm" w="sm" type="none"/>
                    </a:lnT>
                  </a:tcPr>
                </a:tc>
              </a:tr>
              <a:tr h="662375">
                <a:tc>
                  <a:txBody>
                    <a:bodyPr/>
                    <a:lstStyle/>
                    <a:p>
                      <a:pPr indent="0" lvl="0" marL="0" rtl="0" algn="l">
                        <a:lnSpc>
                          <a:spcPct val="115000"/>
                        </a:lnSpc>
                        <a:spcBef>
                          <a:spcPts val="0"/>
                        </a:spcBef>
                        <a:spcAft>
                          <a:spcPts val="0"/>
                        </a:spcAft>
                        <a:buNone/>
                      </a:pPr>
                      <a:r>
                        <a:rPr lang="is-IS" sz="800"/>
                        <a:t>2</a:t>
                      </a:r>
                      <a:endParaRPr sz="800"/>
                    </a:p>
                  </a:txBody>
                  <a:tcPr marT="91425" marB="91425" marR="28575" marL="28575"/>
                </a:tc>
                <a:tc>
                  <a:txBody>
                    <a:bodyPr/>
                    <a:lstStyle/>
                    <a:p>
                      <a:pPr indent="0" lvl="0" marL="0" rtl="0" algn="l">
                        <a:spcBef>
                          <a:spcPts val="0"/>
                        </a:spcBef>
                        <a:spcAft>
                          <a:spcPts val="0"/>
                        </a:spcAft>
                        <a:buNone/>
                      </a:pPr>
                      <a:r>
                        <a:t/>
                      </a:r>
                      <a:endParaRPr sz="1200"/>
                    </a:p>
                  </a:txBody>
                  <a:tcPr marT="91425" marB="91425" marR="28575" marL="28575"/>
                </a:tc>
                <a:tc>
                  <a:txBody>
                    <a:bodyPr/>
                    <a:lstStyle/>
                    <a:p>
                      <a:pPr indent="0" lvl="0" marL="0" rtl="0" algn="l">
                        <a:lnSpc>
                          <a:spcPct val="115000"/>
                        </a:lnSpc>
                        <a:spcBef>
                          <a:spcPts val="0"/>
                        </a:spcBef>
                        <a:spcAft>
                          <a:spcPts val="0"/>
                        </a:spcAft>
                        <a:buNone/>
                      </a:pPr>
                      <a:r>
                        <a:rPr b="1" lang="is-IS" sz="800"/>
                        <a:t>WGClimate GHG Task Team, COAST team, Oceans VCs, GCOS, GOOS, other relevant CEOS Associates, representation from GOBM modelling community</a:t>
                      </a:r>
                      <a:endParaRPr b="1" sz="800"/>
                    </a:p>
                  </a:txBody>
                  <a:tcPr marT="91425" marB="91425" marR="28575" marL="28575"/>
                </a:tc>
                <a:tc>
                  <a:txBody>
                    <a:bodyPr/>
                    <a:lstStyle/>
                    <a:p>
                      <a:pPr indent="0" lvl="0" marL="0" rtl="0" algn="l">
                        <a:lnSpc>
                          <a:spcPct val="115000"/>
                        </a:lnSpc>
                        <a:spcBef>
                          <a:spcPts val="0"/>
                        </a:spcBef>
                        <a:spcAft>
                          <a:spcPts val="0"/>
                        </a:spcAft>
                        <a:buNone/>
                      </a:pPr>
                      <a:r>
                        <a:rPr lang="is-IS" sz="800"/>
                        <a:t>Review with the teams across and update Annex C of the GHG TT Roadmap as neessary.</a:t>
                      </a:r>
                      <a:endParaRPr sz="800"/>
                    </a:p>
                  </a:txBody>
                  <a:tcPr marT="91425" marB="91425" marR="28575" marL="28575"/>
                </a:tc>
                <a:tc>
                  <a:txBody>
                    <a:bodyPr/>
                    <a:lstStyle/>
                    <a:p>
                      <a:pPr indent="0" lvl="0" marL="0" rtl="0" algn="l">
                        <a:lnSpc>
                          <a:spcPct val="115000"/>
                        </a:lnSpc>
                        <a:spcBef>
                          <a:spcPts val="0"/>
                        </a:spcBef>
                        <a:spcAft>
                          <a:spcPts val="0"/>
                        </a:spcAft>
                        <a:buNone/>
                      </a:pPr>
                      <a:r>
                        <a:rPr lang="is-IS" sz="800"/>
                        <a:t>Provide Annex C update as neessary to SIT TW, report to CoP26</a:t>
                      </a:r>
                      <a:endParaRPr sz="800"/>
                    </a:p>
                  </a:txBody>
                  <a:tcPr marT="91425" marB="91425" marR="28575" marL="28575"/>
                </a:tc>
              </a:tr>
              <a:tr h="737975">
                <a:tc>
                  <a:txBody>
                    <a:bodyPr/>
                    <a:lstStyle/>
                    <a:p>
                      <a:pPr indent="0" lvl="0" marL="0" rtl="0" algn="l">
                        <a:lnSpc>
                          <a:spcPct val="115000"/>
                        </a:lnSpc>
                        <a:spcBef>
                          <a:spcPts val="0"/>
                        </a:spcBef>
                        <a:spcAft>
                          <a:spcPts val="0"/>
                        </a:spcAft>
                        <a:buNone/>
                      </a:pPr>
                      <a:r>
                        <a:rPr lang="is-IS" sz="800"/>
                        <a:t>3</a:t>
                      </a:r>
                      <a:endParaRPr sz="800"/>
                    </a:p>
                  </a:txBody>
                  <a:tcPr marT="91425" marB="91425" marR="28575" marL="28575"/>
                </a:tc>
                <a:tc>
                  <a:txBody>
                    <a:bodyPr/>
                    <a:lstStyle/>
                    <a:p>
                      <a:pPr indent="0" lvl="0" marL="0" rtl="0" algn="l">
                        <a:spcBef>
                          <a:spcPts val="0"/>
                        </a:spcBef>
                        <a:spcAft>
                          <a:spcPts val="0"/>
                        </a:spcAft>
                        <a:buNone/>
                      </a:pPr>
                      <a:r>
                        <a:t/>
                      </a:r>
                      <a:endParaRPr sz="1200"/>
                    </a:p>
                  </a:txBody>
                  <a:tcPr marT="91425" marB="91425" marR="28575" marL="28575"/>
                </a:tc>
                <a:tc>
                  <a:txBody>
                    <a:bodyPr/>
                    <a:lstStyle/>
                    <a:p>
                      <a:pPr indent="0" lvl="0" marL="0" rtl="0" algn="l">
                        <a:lnSpc>
                          <a:spcPct val="115000"/>
                        </a:lnSpc>
                        <a:spcBef>
                          <a:spcPts val="0"/>
                        </a:spcBef>
                        <a:spcAft>
                          <a:spcPts val="0"/>
                        </a:spcAft>
                        <a:buNone/>
                      </a:pPr>
                      <a:r>
                        <a:rPr b="1" lang="is-IS" sz="800"/>
                        <a:t>WGClImate as primary CEOS interface to SBSTA/RSO, CEOS reps to the UNFCCC GST ad-hoc WG: </a:t>
                      </a:r>
                      <a:r>
                        <a:rPr lang="is-IS" sz="800"/>
                        <a:t>Dave Crisp, Osamu Ochiai, Jorg Schulz. WGClimate Chair.</a:t>
                      </a:r>
                      <a:endParaRPr sz="800"/>
                    </a:p>
                  </a:txBody>
                  <a:tcPr marT="91425" marB="91425" marR="28575" marL="28575"/>
                </a:tc>
                <a:tc>
                  <a:txBody>
                    <a:bodyPr/>
                    <a:lstStyle/>
                    <a:p>
                      <a:pPr indent="0" lvl="0" marL="0" rtl="0" algn="l">
                        <a:lnSpc>
                          <a:spcPct val="115000"/>
                        </a:lnSpc>
                        <a:spcBef>
                          <a:spcPts val="0"/>
                        </a:spcBef>
                        <a:spcAft>
                          <a:spcPts val="0"/>
                        </a:spcAft>
                        <a:buNone/>
                      </a:pPr>
                      <a:r>
                        <a:rPr lang="is-IS" sz="800"/>
                        <a:t>Deliver results of GST Strategy actions to key meetings in the UNFCCC Calendar, including SBSTA and COP, and meetings of the GST Ad-hoc WG on SO. Early action may be needed to identify and secure event opportunities at COP-26 and the Earth Information Day to promote and communicate the CEOS GST1 datasets. UKSA may be able to assist.</a:t>
                      </a:r>
                      <a:endParaRPr sz="800"/>
                    </a:p>
                  </a:txBody>
                  <a:tcPr marT="91425" marB="91425" marR="28575" marL="28575"/>
                </a:tc>
                <a:tc>
                  <a:txBody>
                    <a:bodyPr/>
                    <a:lstStyle/>
                    <a:p>
                      <a:pPr indent="0" lvl="0" marL="0" rtl="0" algn="l">
                        <a:lnSpc>
                          <a:spcPct val="115000"/>
                        </a:lnSpc>
                        <a:spcBef>
                          <a:spcPts val="0"/>
                        </a:spcBef>
                        <a:spcAft>
                          <a:spcPts val="0"/>
                        </a:spcAft>
                        <a:buNone/>
                      </a:pPr>
                      <a:r>
                        <a:rPr lang="is-IS" sz="800"/>
                        <a:t>UNFCCC AD Hoc Meetings and SBSTA/RSO meetings</a:t>
                      </a:r>
                      <a:endParaRPr sz="800"/>
                    </a:p>
                  </a:txBody>
                  <a:tcPr marT="91425" marB="91425" marR="28575" marL="28575"/>
                </a:tc>
              </a:tr>
              <a:tr h="604025">
                <a:tc>
                  <a:txBody>
                    <a:bodyPr/>
                    <a:lstStyle/>
                    <a:p>
                      <a:pPr indent="0" lvl="0" marL="0" rtl="0" algn="l">
                        <a:lnSpc>
                          <a:spcPct val="115000"/>
                        </a:lnSpc>
                        <a:spcBef>
                          <a:spcPts val="0"/>
                        </a:spcBef>
                        <a:spcAft>
                          <a:spcPts val="0"/>
                        </a:spcAft>
                        <a:buNone/>
                      </a:pPr>
                      <a:r>
                        <a:rPr lang="is-IS" sz="800"/>
                        <a:t>4</a:t>
                      </a:r>
                      <a:endParaRPr sz="800"/>
                    </a:p>
                  </a:txBody>
                  <a:tcPr marT="91425" marB="91425" marR="28575" marL="28575">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200"/>
                    </a:p>
                  </a:txBody>
                  <a:tcPr marT="91425" marB="91425" marR="28575" marL="28575">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CEOS Agencies, WGCV, WGClimate, LSI-VC, AC-VC, other CEOS bodies as appropriate</a:t>
                      </a:r>
                      <a:endParaRPr sz="800"/>
                    </a:p>
                  </a:txBody>
                  <a:tcPr marT="91425" marB="91425" marR="28575" marL="28575">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DIscussion at SIT Technical Workshop</a:t>
                      </a:r>
                      <a:endParaRPr sz="800"/>
                    </a:p>
                  </a:txBody>
                  <a:tcPr marT="91425" marB="91425" marR="28575" marL="28575">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Report to SIT TW</a:t>
                      </a:r>
                      <a:endParaRPr sz="800"/>
                    </a:p>
                  </a:txBody>
                  <a:tcPr marT="91425" marB="91425" marR="28575" marL="28575">
                    <a:lnB cap="flat" cmpd="sng" w="9525">
                      <a:solidFill>
                        <a:srgbClr val="000000"/>
                      </a:solidFill>
                      <a:prstDash val="solid"/>
                      <a:round/>
                      <a:headEnd len="sm" w="sm" type="none"/>
                      <a:tailEnd len="sm" w="sm" type="none"/>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2"/>
          <p:cNvSpPr txBox="1"/>
          <p:nvPr>
            <p:ph type="title"/>
          </p:nvPr>
        </p:nvSpPr>
        <p:spPr>
          <a:xfrm>
            <a:off x="2614266" y="5"/>
            <a:ext cx="49122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900">
                <a:solidFill>
                  <a:srgbClr val="FFFFFF"/>
                </a:solidFill>
              </a:rPr>
              <a:t>Actions</a:t>
            </a:r>
            <a:endParaRPr sz="2900">
              <a:solidFill>
                <a:srgbClr val="FFFFFF"/>
              </a:solidFill>
            </a:endParaRPr>
          </a:p>
        </p:txBody>
      </p:sp>
      <p:graphicFrame>
        <p:nvGraphicFramePr>
          <p:cNvPr id="227" name="Google Shape;227;p42"/>
          <p:cNvGraphicFramePr/>
          <p:nvPr/>
        </p:nvGraphicFramePr>
        <p:xfrm>
          <a:off x="251875" y="238600"/>
          <a:ext cx="3000000" cy="3000000"/>
        </p:xfrm>
        <a:graphic>
          <a:graphicData uri="http://schemas.openxmlformats.org/drawingml/2006/table">
            <a:tbl>
              <a:tblPr>
                <a:noFill/>
                <a:tableStyleId>{108E53DE-3506-4F4B-A8FF-5021D4F68490}</a:tableStyleId>
              </a:tblPr>
              <a:tblGrid>
                <a:gridCol w="485775"/>
                <a:gridCol w="276225"/>
                <a:gridCol w="2000250"/>
                <a:gridCol w="3324225"/>
                <a:gridCol w="1952625"/>
              </a:tblGrid>
              <a:tr h="161925">
                <a:tc>
                  <a:txBody>
                    <a:bodyPr/>
                    <a:lstStyle/>
                    <a:p>
                      <a:pPr indent="0" lvl="0" marL="0" rtl="0" algn="l">
                        <a:lnSpc>
                          <a:spcPct val="115000"/>
                        </a:lnSpc>
                        <a:spcBef>
                          <a:spcPts val="0"/>
                        </a:spcBef>
                        <a:spcAft>
                          <a:spcPts val="0"/>
                        </a:spcAft>
                        <a:buNone/>
                      </a:pPr>
                      <a:r>
                        <a:rPr b="1" lang="is-IS" sz="800"/>
                        <a:t>Rec #</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c>
                  <a:txBody>
                    <a:bodyPr/>
                    <a:lstStyle/>
                    <a:p>
                      <a:pPr indent="0" lvl="0" marL="0" rtl="0" algn="l">
                        <a:lnSpc>
                          <a:spcPct val="115000"/>
                        </a:lnSpc>
                        <a:spcBef>
                          <a:spcPts val="0"/>
                        </a:spcBef>
                        <a:spcAft>
                          <a:spcPts val="0"/>
                        </a:spcAft>
                        <a:buNone/>
                      </a:pPr>
                      <a:r>
                        <a:rPr b="1" lang="is-IS" sz="800"/>
                        <a:t>Actionees and leads</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c>
                  <a:txBody>
                    <a:bodyPr/>
                    <a:lstStyle/>
                    <a:p>
                      <a:pPr indent="0" lvl="0" marL="0" rtl="0" algn="l">
                        <a:lnSpc>
                          <a:spcPct val="115000"/>
                        </a:lnSpc>
                        <a:spcBef>
                          <a:spcPts val="0"/>
                        </a:spcBef>
                        <a:spcAft>
                          <a:spcPts val="0"/>
                        </a:spcAft>
                        <a:buNone/>
                      </a:pPr>
                      <a:r>
                        <a:rPr b="1" lang="is-IS" sz="800"/>
                        <a:t>Initial action proposed</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c>
                  <a:txBody>
                    <a:bodyPr/>
                    <a:lstStyle/>
                    <a:p>
                      <a:pPr indent="0" lvl="0" marL="0" rtl="0" algn="l">
                        <a:lnSpc>
                          <a:spcPct val="115000"/>
                        </a:lnSpc>
                        <a:spcBef>
                          <a:spcPts val="0"/>
                        </a:spcBef>
                        <a:spcAft>
                          <a:spcPts val="0"/>
                        </a:spcAft>
                        <a:buNone/>
                      </a:pPr>
                      <a:r>
                        <a:rPr b="1" lang="is-IS" sz="800"/>
                        <a:t>Deadline</a:t>
                      </a:r>
                      <a:endParaRPr b="1"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D966"/>
                    </a:solidFill>
                  </a:tcPr>
                </a:tc>
              </a:tr>
              <a:tr h="161925">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lnSpc>
                          <a:spcPct val="115000"/>
                        </a:lnSpc>
                        <a:spcBef>
                          <a:spcPts val="0"/>
                        </a:spcBef>
                        <a:spcAft>
                          <a:spcPts val="0"/>
                        </a:spcAft>
                        <a:buNone/>
                      </a:pPr>
                      <a:r>
                        <a:rPr lang="is-IS" sz="800"/>
                        <a:t>AFOLU</a:t>
                      </a:r>
                      <a:endParaRPr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r>
              <a:tr h="295275">
                <a:tc>
                  <a:txBody>
                    <a:bodyPr/>
                    <a:lstStyle/>
                    <a:p>
                      <a:pPr indent="0" lvl="0" marL="0" rtl="0" algn="l">
                        <a:lnSpc>
                          <a:spcPct val="115000"/>
                        </a:lnSpc>
                        <a:spcBef>
                          <a:spcPts val="0"/>
                        </a:spcBef>
                        <a:spcAft>
                          <a:spcPts val="0"/>
                        </a:spcAft>
                        <a:buNone/>
                      </a:pPr>
                      <a:r>
                        <a:rPr lang="is-IS" sz="800"/>
                        <a:t>5</a:t>
                      </a:r>
                      <a:endParaRPr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spcBef>
                          <a:spcPts val="0"/>
                        </a:spcBef>
                        <a:spcAft>
                          <a:spcPts val="0"/>
                        </a:spcAft>
                        <a:buNone/>
                      </a:pPr>
                      <a:r>
                        <a:t/>
                      </a:r>
                      <a:endParaRPr sz="12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b="1" lang="is-IS" sz="800"/>
                        <a:t>LSI-VC Forest and Biomass Team. GHG Task team</a:t>
                      </a:r>
                      <a:endParaRPr b="1"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lang="is-IS" sz="800"/>
                        <a:t>Deliver prototype products for GST1 with associated guidance and communication materials.</a:t>
                      </a:r>
                      <a:endParaRPr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lang="is-IS" sz="800"/>
                        <a:t>COP-26</a:t>
                      </a:r>
                      <a:endParaRPr sz="800"/>
                    </a:p>
                  </a:txBody>
                  <a:tcPr marT="91425" marB="91425" marR="28575" marL="28575">
                    <a:lnT cap="flat" cmpd="sng" w="9525">
                      <a:solidFill>
                        <a:srgbClr val="000000"/>
                      </a:solidFill>
                      <a:prstDash val="solid"/>
                      <a:round/>
                      <a:headEnd len="sm" w="sm" type="none"/>
                      <a:tailEnd len="sm" w="sm" type="none"/>
                    </a:lnT>
                  </a:tcPr>
                </a:tc>
              </a:tr>
              <a:tr h="438150">
                <a:tc>
                  <a:txBody>
                    <a:bodyPr/>
                    <a:lstStyle/>
                    <a:p>
                      <a:pPr indent="0" lvl="0" marL="0" rtl="0" algn="l">
                        <a:lnSpc>
                          <a:spcPct val="115000"/>
                        </a:lnSpc>
                        <a:spcBef>
                          <a:spcPts val="0"/>
                        </a:spcBef>
                        <a:spcAft>
                          <a:spcPts val="0"/>
                        </a:spcAft>
                        <a:buNone/>
                      </a:pPr>
                      <a:r>
                        <a:rPr lang="is-IS" sz="800"/>
                        <a:t>6</a:t>
                      </a:r>
                      <a:endParaRPr sz="800"/>
                    </a:p>
                  </a:txBody>
                  <a:tcPr marT="91425" marB="91425" marR="28575" marL="28575">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200"/>
                    </a:p>
                  </a:txBody>
                  <a:tcPr marT="91425" marB="91425" marR="28575" marL="28575">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is-IS" sz="800"/>
                        <a:t>USGS/SilvaCarbon (Sylvia Wilson), LSI-VC Forest and Biomass Team, CEOS Members</a:t>
                      </a:r>
                      <a:endParaRPr b="1" sz="800"/>
                    </a:p>
                  </a:txBody>
                  <a:tcPr marT="91425" marB="91425" marR="28575" marL="28575">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Establish National Inventory Test User Group and channels for country feedback on CEOS products and their application</a:t>
                      </a:r>
                      <a:endParaRPr sz="800"/>
                    </a:p>
                  </a:txBody>
                  <a:tcPr marT="91425" marB="91425" marR="28575" marL="28575">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CEOS Plenary 2021</a:t>
                      </a:r>
                      <a:endParaRPr sz="800"/>
                    </a:p>
                  </a:txBody>
                  <a:tcPr marT="91425" marB="91425" marR="28575" marL="28575">
                    <a:lnB cap="flat" cmpd="sng" w="9525">
                      <a:solidFill>
                        <a:srgbClr val="000000"/>
                      </a:solidFill>
                      <a:prstDash val="solid"/>
                      <a:round/>
                      <a:headEnd len="sm" w="sm" type="none"/>
                      <a:tailEnd len="sm" w="sm" type="none"/>
                    </a:lnB>
                  </a:tcPr>
                </a:tc>
              </a:tr>
              <a:tr h="161925">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lnSpc>
                          <a:spcPct val="115000"/>
                        </a:lnSpc>
                        <a:spcBef>
                          <a:spcPts val="0"/>
                        </a:spcBef>
                        <a:spcAft>
                          <a:spcPts val="0"/>
                        </a:spcAft>
                        <a:buNone/>
                      </a:pPr>
                      <a:r>
                        <a:rPr lang="is-IS" sz="800"/>
                        <a:t>Adaptation</a:t>
                      </a:r>
                      <a:endParaRPr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r>
              <a:tr h="581025">
                <a:tc>
                  <a:txBody>
                    <a:bodyPr/>
                    <a:lstStyle/>
                    <a:p>
                      <a:pPr indent="0" lvl="0" marL="0" rtl="0" algn="l">
                        <a:lnSpc>
                          <a:spcPct val="115000"/>
                        </a:lnSpc>
                        <a:spcBef>
                          <a:spcPts val="0"/>
                        </a:spcBef>
                        <a:spcAft>
                          <a:spcPts val="0"/>
                        </a:spcAft>
                        <a:buNone/>
                      </a:pPr>
                      <a:r>
                        <a:rPr lang="is-IS" sz="800"/>
                        <a:t>7</a:t>
                      </a:r>
                      <a:endParaRPr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2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is-IS" sz="800"/>
                        <a:t>SIT Chair coordination with thematic contributions: WGDisasters, WGClimate, LSI-VC, GEO Climate WG, WMO etc.</a:t>
                      </a:r>
                      <a:endParaRPr b="1"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Identify a specific process to explore requirements and actions for CEOS in relation to adaptation aspects of the GST.</a:t>
                      </a:r>
                      <a:endParaRPr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SIT TW</a:t>
                      </a:r>
                      <a:endParaRPr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61925">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lnSpc>
                          <a:spcPct val="115000"/>
                        </a:lnSpc>
                        <a:spcBef>
                          <a:spcPts val="0"/>
                        </a:spcBef>
                        <a:spcAft>
                          <a:spcPts val="0"/>
                        </a:spcAft>
                        <a:buNone/>
                      </a:pPr>
                      <a:r>
                        <a:rPr lang="is-IS" sz="800"/>
                        <a:t>Finance &amp; Equity</a:t>
                      </a:r>
                      <a:endParaRPr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r>
              <a:tr h="438150">
                <a:tc>
                  <a:txBody>
                    <a:bodyPr/>
                    <a:lstStyle/>
                    <a:p>
                      <a:pPr indent="0" lvl="0" marL="0" rtl="0" algn="l">
                        <a:lnSpc>
                          <a:spcPct val="115000"/>
                        </a:lnSpc>
                        <a:spcBef>
                          <a:spcPts val="0"/>
                        </a:spcBef>
                        <a:spcAft>
                          <a:spcPts val="0"/>
                        </a:spcAft>
                        <a:buNone/>
                      </a:pPr>
                      <a:r>
                        <a:rPr lang="is-IS" sz="800"/>
                        <a:t>8</a:t>
                      </a:r>
                      <a:endParaRPr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sz="12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is-IS" sz="800"/>
                        <a:t>SIT Chair</a:t>
                      </a:r>
                      <a:endParaRPr b="1"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As part of a GST Strategy update, provide periodic updates at Plenary and SIT meetings on CEOS actions relevant to Finance and Equity aspects of the GST</a:t>
                      </a:r>
                      <a:endParaRPr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is-IS" sz="800"/>
                        <a:t>update at CEOS Plenary and SIT 2022</a:t>
                      </a:r>
                      <a:endParaRPr sz="800"/>
                    </a:p>
                  </a:txBody>
                  <a:tcPr marT="91425" marB="91425" marR="28575" marL="28575">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61925">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lnSpc>
                          <a:spcPct val="115000"/>
                        </a:lnSpc>
                        <a:spcBef>
                          <a:spcPts val="0"/>
                        </a:spcBef>
                        <a:spcAft>
                          <a:spcPts val="0"/>
                        </a:spcAft>
                        <a:buNone/>
                      </a:pPr>
                      <a:r>
                        <a:rPr lang="is-IS" sz="800"/>
                        <a:t>Ongoing support to IPCC</a:t>
                      </a:r>
                      <a:endParaRPr sz="8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c>
                  <a:txBody>
                    <a:bodyPr/>
                    <a:lstStyle/>
                    <a:p>
                      <a:pPr indent="0" lvl="0" marL="0" rtl="0" algn="l">
                        <a:spcBef>
                          <a:spcPts val="0"/>
                        </a:spcBef>
                        <a:spcAft>
                          <a:spcPts val="0"/>
                        </a:spcAft>
                        <a:buNone/>
                      </a:pPr>
                      <a:r>
                        <a:t/>
                      </a:r>
                      <a:endParaRPr sz="1200"/>
                    </a:p>
                  </a:txBody>
                  <a:tcPr marT="91425" marB="91425" marR="28575" marL="2857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EAD3"/>
                    </a:solidFill>
                  </a:tcPr>
                </a:tc>
              </a:tr>
              <a:tr h="295275">
                <a:tc>
                  <a:txBody>
                    <a:bodyPr/>
                    <a:lstStyle/>
                    <a:p>
                      <a:pPr indent="0" lvl="0" marL="0" rtl="0" algn="l">
                        <a:lnSpc>
                          <a:spcPct val="115000"/>
                        </a:lnSpc>
                        <a:spcBef>
                          <a:spcPts val="0"/>
                        </a:spcBef>
                        <a:spcAft>
                          <a:spcPts val="0"/>
                        </a:spcAft>
                        <a:buNone/>
                      </a:pPr>
                      <a:r>
                        <a:rPr lang="is-IS" sz="800"/>
                        <a:t>9</a:t>
                      </a:r>
                      <a:endParaRPr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spcBef>
                          <a:spcPts val="0"/>
                        </a:spcBef>
                        <a:spcAft>
                          <a:spcPts val="0"/>
                        </a:spcAft>
                        <a:buNone/>
                      </a:pPr>
                      <a:r>
                        <a:t/>
                      </a:r>
                      <a:endParaRPr sz="12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b="1" lang="is-IS" sz="800"/>
                        <a:t>WGClimate</a:t>
                      </a:r>
                      <a:endParaRPr b="1"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lang="is-IS" sz="800"/>
                        <a:t>Ongoing use of the ECVI and the related analyses to address the climate data record requirements.</a:t>
                      </a:r>
                      <a:endParaRPr sz="800"/>
                    </a:p>
                  </a:txBody>
                  <a:tcPr marT="91425" marB="91425" marR="28575" marL="28575">
                    <a:lnT cap="flat" cmpd="sng" w="9525">
                      <a:solidFill>
                        <a:srgbClr val="000000"/>
                      </a:solidFill>
                      <a:prstDash val="solid"/>
                      <a:round/>
                      <a:headEnd len="sm" w="sm" type="none"/>
                      <a:tailEnd len="sm" w="sm" type="none"/>
                    </a:lnT>
                  </a:tcPr>
                </a:tc>
                <a:tc>
                  <a:txBody>
                    <a:bodyPr/>
                    <a:lstStyle/>
                    <a:p>
                      <a:pPr indent="0" lvl="0" marL="0" rtl="0" algn="l">
                        <a:lnSpc>
                          <a:spcPct val="115000"/>
                        </a:lnSpc>
                        <a:spcBef>
                          <a:spcPts val="0"/>
                        </a:spcBef>
                        <a:spcAft>
                          <a:spcPts val="0"/>
                        </a:spcAft>
                        <a:buNone/>
                      </a:pPr>
                      <a:r>
                        <a:rPr lang="is-IS" sz="800"/>
                        <a:t>Report to CEOS Plenary</a:t>
                      </a:r>
                      <a:endParaRPr sz="800"/>
                    </a:p>
                  </a:txBody>
                  <a:tcPr marT="91425" marB="91425" marR="28575" marL="28575">
                    <a:lnT cap="flat" cmpd="sng" w="9525">
                      <a:solidFill>
                        <a:srgbClr val="000000"/>
                      </a:solidFill>
                      <a:prstDash val="solid"/>
                      <a:round/>
                      <a:headEnd len="sm" w="sm" type="none"/>
                      <a:tailEnd len="sm" w="sm" type="none"/>
                    </a:lnT>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9"/>
          <p:cNvSpPr txBox="1"/>
          <p:nvPr>
            <p:ph type="title"/>
          </p:nvPr>
        </p:nvSpPr>
        <p:spPr>
          <a:xfrm>
            <a:off x="2070552" y="25400"/>
            <a:ext cx="53361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400">
                <a:solidFill>
                  <a:srgbClr val="FFFFFF"/>
                </a:solidFill>
              </a:rPr>
              <a:t>Introduction of Participants &amp; Objectives </a:t>
            </a:r>
            <a:endParaRPr sz="2400">
              <a:solidFill>
                <a:srgbClr val="FFFFFF"/>
              </a:solidFill>
            </a:endParaRPr>
          </a:p>
        </p:txBody>
      </p:sp>
      <p:sp>
        <p:nvSpPr>
          <p:cNvPr id="84" name="Google Shape;84;p19"/>
          <p:cNvSpPr txBox="1"/>
          <p:nvPr>
            <p:ph idx="1" type="body"/>
          </p:nvPr>
        </p:nvSpPr>
        <p:spPr>
          <a:xfrm>
            <a:off x="170120" y="1076678"/>
            <a:ext cx="8973900" cy="37014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000000"/>
              </a:buClr>
              <a:buSzPts val="2800"/>
              <a:buNone/>
            </a:pPr>
            <a:r>
              <a:rPr b="1" lang="is-IS" sz="2000">
                <a:solidFill>
                  <a:schemeClr val="dk1"/>
                </a:solidFill>
              </a:rPr>
              <a:t>Tour de table, West to East, of participants confirming their representation:</a:t>
            </a:r>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GHG Task team: Dave Crisp &amp; Jeff Privette</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LSI-VC: Steve Labahn </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CEOS Chair (NASA): ?</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LSI GEOGLAM team: Brad Doorn?</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WGClimate: Albrecht von Bargen and Joerg Schulz</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LSI Forests &amp; Biomass Team: Frank Martin Seifert and Osamu Ochiai</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SIT Vice Chair (ESA): Ivan Petiteville, Stephen Briggs, Susanne Mecklenburg, Simon Pinnock</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 ?</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WGCV: Akihiko Kuze</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AC-VC: Hiroshi Tanimoto</a:t>
            </a:r>
            <a:endParaRPr sz="1500">
              <a:solidFill>
                <a:schemeClr val="dk1"/>
              </a:solidFill>
            </a:endParaRPr>
          </a:p>
          <a:p>
            <a:pPr indent="-323850" lvl="0" marL="406400" rtl="0" algn="l">
              <a:lnSpc>
                <a:spcPct val="100000"/>
              </a:lnSpc>
              <a:spcBef>
                <a:spcPts val="400"/>
              </a:spcBef>
              <a:spcAft>
                <a:spcPts val="0"/>
              </a:spcAft>
              <a:buClr>
                <a:schemeClr val="dk1"/>
              </a:buClr>
              <a:buSzPts val="1500"/>
              <a:buChar char="•"/>
            </a:pPr>
            <a:r>
              <a:rPr lang="is-IS" sz="1500">
                <a:solidFill>
                  <a:schemeClr val="dk1"/>
                </a:solidFill>
              </a:rPr>
              <a:t>GEOSEC: Sara Venturini?</a:t>
            </a:r>
            <a:endParaRPr sz="1500">
              <a:solidFill>
                <a:schemeClr val="dk1"/>
              </a:solidFill>
            </a:endParaRPr>
          </a:p>
          <a:p>
            <a:pPr indent="-323850" lvl="0" marL="406400" rtl="0" algn="l">
              <a:lnSpc>
                <a:spcPct val="100000"/>
              </a:lnSpc>
              <a:spcBef>
                <a:spcPts val="400"/>
              </a:spcBef>
              <a:spcAft>
                <a:spcPts val="0"/>
              </a:spcAft>
              <a:buClr>
                <a:srgbClr val="666666"/>
              </a:buClr>
              <a:buSzPts val="1500"/>
              <a:buChar char="•"/>
            </a:pPr>
            <a:r>
              <a:rPr lang="is-IS" sz="1500">
                <a:solidFill>
                  <a:srgbClr val="666666"/>
                </a:solidFill>
              </a:rPr>
              <a:t>SIT Chair Team: Adam Lewis, Alex Held, Jono Ross, Stephen, Matt..</a:t>
            </a:r>
            <a:endParaRPr sz="1500">
              <a:solidFill>
                <a:srgbClr val="666666"/>
              </a:solidFill>
            </a:endParaRPr>
          </a:p>
          <a:p>
            <a:pPr indent="0" lvl="0" marL="0" rtl="0" algn="l">
              <a:lnSpc>
                <a:spcPct val="90000"/>
              </a:lnSpc>
              <a:spcBef>
                <a:spcPts val="200"/>
              </a:spcBef>
              <a:spcAft>
                <a:spcPts val="0"/>
              </a:spcAft>
              <a:buClr>
                <a:srgbClr val="000000"/>
              </a:buClr>
              <a:buSzPts val="2800"/>
              <a:buNone/>
            </a:pPr>
            <a:r>
              <a:t/>
            </a:r>
            <a:endParaRPr b="1" sz="1700">
              <a:solidFill>
                <a:srgbClr val="666666"/>
              </a:solidFill>
            </a:endParaRPr>
          </a:p>
          <a:p>
            <a:pPr indent="0" lvl="0" marL="0" rtl="0" algn="l">
              <a:lnSpc>
                <a:spcPct val="100000"/>
              </a:lnSpc>
              <a:spcBef>
                <a:spcPts val="800"/>
              </a:spcBef>
              <a:spcAft>
                <a:spcPts val="400"/>
              </a:spcAft>
              <a:buClr>
                <a:srgbClr val="000000"/>
              </a:buClr>
              <a:buSzPts val="2000"/>
              <a:buNone/>
            </a:pPr>
            <a:r>
              <a:rPr b="1" lang="is-IS" sz="2000">
                <a:solidFill>
                  <a:schemeClr val="dk1"/>
                </a:solidFill>
              </a:rPr>
              <a:t> </a:t>
            </a:r>
            <a:endParaRPr sz="2400">
              <a:solidFill>
                <a:schemeClr val="dk1"/>
              </a:solidFill>
            </a:endParaRPr>
          </a:p>
        </p:txBody>
      </p:sp>
      <p:sp>
        <p:nvSpPr>
          <p:cNvPr id="85" name="Google Shape;85;p19"/>
          <p:cNvSpPr txBox="1"/>
          <p:nvPr/>
        </p:nvSpPr>
        <p:spPr>
          <a:xfrm>
            <a:off x="6930850" y="578906"/>
            <a:ext cx="1268100" cy="307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0"/>
          <p:cNvSpPr txBox="1"/>
          <p:nvPr>
            <p:ph type="title"/>
          </p:nvPr>
        </p:nvSpPr>
        <p:spPr>
          <a:xfrm>
            <a:off x="2614276" y="0"/>
            <a:ext cx="5342700" cy="819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is-IS" sz="2800">
                <a:solidFill>
                  <a:srgbClr val="FFFFFF"/>
                </a:solidFill>
              </a:rPr>
              <a:t>Past calls &amp; SIT-36 discussion</a:t>
            </a:r>
            <a:endParaRPr sz="2800">
              <a:solidFill>
                <a:srgbClr val="FFFFFF"/>
              </a:solidFill>
            </a:endParaRPr>
          </a:p>
        </p:txBody>
      </p:sp>
      <p:sp>
        <p:nvSpPr>
          <p:cNvPr id="91" name="Google Shape;91;p20"/>
          <p:cNvSpPr txBox="1"/>
          <p:nvPr>
            <p:ph idx="1" type="body"/>
          </p:nvPr>
        </p:nvSpPr>
        <p:spPr>
          <a:xfrm>
            <a:off x="213125" y="1004213"/>
            <a:ext cx="8487900" cy="37014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100"/>
              <a:buFont typeface="Arial"/>
              <a:buNone/>
            </a:pPr>
            <a:r>
              <a:rPr b="1" lang="is-IS" sz="1600">
                <a:solidFill>
                  <a:schemeClr val="dk1"/>
                </a:solidFill>
              </a:rPr>
              <a:t>Summary </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lang="is-IS" sz="1600">
                <a:solidFill>
                  <a:schemeClr val="dk1"/>
                </a:solidFill>
              </a:rPr>
              <a:t>1. Previous call: Strong consensus in the study team on the need for a high-level strategy statement which identifies all the potential aspects and dimensions for CEOS engagement in the Global Stocktake process. This should include a sense of priorities, be clear on what is underway and remains to be done, and guidance on the need for linkages between the different thematic activities and groups across CEOS. </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lang="is-IS" sz="1600">
                <a:solidFill>
                  <a:schemeClr val="dk1"/>
                </a:solidFill>
              </a:rPr>
              <a:t>2. Good updates from GHG &amp; AFOLU teams on their COP-26 targets and beyond</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lang="is-IS" sz="1600">
                <a:solidFill>
                  <a:schemeClr val="dk1"/>
                </a:solidFill>
              </a:rPr>
              <a:t>3. SIT Vice-Chair Team presentation on draft GST Strategy Paper and actions</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lang="is-IS" sz="1600">
                <a:solidFill>
                  <a:schemeClr val="dk1"/>
                </a:solidFill>
              </a:rPr>
              <a:t>4. Several agencies </a:t>
            </a:r>
            <a:r>
              <a:rPr lang="is-IS" sz="1600">
                <a:solidFill>
                  <a:schemeClr val="dk1"/>
                </a:solidFill>
              </a:rPr>
              <a:t>asked</a:t>
            </a:r>
            <a:r>
              <a:rPr lang="is-IS" sz="1600">
                <a:solidFill>
                  <a:schemeClr val="dk1"/>
                </a:solidFill>
              </a:rPr>
              <a:t> for more time and </a:t>
            </a:r>
            <a:r>
              <a:rPr lang="is-IS" sz="1600">
                <a:solidFill>
                  <a:schemeClr val="dk1"/>
                </a:solidFill>
              </a:rPr>
              <a:t>attention</a:t>
            </a:r>
            <a:r>
              <a:rPr lang="is-IS" sz="1600">
                <a:solidFill>
                  <a:schemeClr val="dk1"/>
                </a:solidFill>
              </a:rPr>
              <a:t> to the paper to address comments and suggestions</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600">
              <a:solidFill>
                <a:schemeClr val="dk1"/>
              </a:solidFill>
            </a:endParaRPr>
          </a:p>
          <a:p>
            <a:pPr indent="0" lvl="0" marL="0" rtl="0" algn="l">
              <a:lnSpc>
                <a:spcPct val="90000"/>
              </a:lnSpc>
              <a:spcBef>
                <a:spcPts val="0"/>
              </a:spcBef>
              <a:spcAft>
                <a:spcPts val="0"/>
              </a:spcAft>
              <a:buClr>
                <a:schemeClr val="dk1"/>
              </a:buClr>
              <a:buSzPts val="1100"/>
              <a:buFont typeface="Arial"/>
              <a:buNone/>
            </a:pPr>
            <a:r>
              <a:rPr lang="is-IS" sz="1600">
                <a:solidFill>
                  <a:schemeClr val="dk1"/>
                </a:solidFill>
              </a:rPr>
              <a:t>5. Action: </a:t>
            </a:r>
            <a:r>
              <a:rPr b="1" lang="is-IS" sz="1600">
                <a:solidFill>
                  <a:schemeClr val="dk1"/>
                </a:solidFill>
              </a:rPr>
              <a:t>SIT Chair and Vice-Chair Teams will progress the draft GST Strategy Paper and related actions in consultation with the volunteer team and CEOS SEC</a:t>
            </a:r>
            <a:endParaRPr b="1" sz="160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a:p>
            <a:pPr indent="0" lvl="0" marL="0" rtl="0" algn="l">
              <a:lnSpc>
                <a:spcPct val="90000"/>
              </a:lnSpc>
              <a:spcBef>
                <a:spcPts val="0"/>
              </a:spcBef>
              <a:spcAft>
                <a:spcPts val="0"/>
              </a:spcAft>
              <a:buClr>
                <a:schemeClr val="dk1"/>
              </a:buClr>
              <a:buSzPts val="1100"/>
              <a:buFont typeface="Arial"/>
              <a:buNone/>
            </a:pPr>
            <a:r>
              <a:t/>
            </a:r>
            <a:endParaRPr sz="135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1"/>
          <p:cNvSpPr txBox="1"/>
          <p:nvPr>
            <p:ph idx="1" type="body"/>
          </p:nvPr>
        </p:nvSpPr>
        <p:spPr>
          <a:xfrm>
            <a:off x="267400" y="972400"/>
            <a:ext cx="8153400" cy="35433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400"/>
              <a:buFont typeface="Arial"/>
              <a:buNone/>
            </a:pPr>
            <a:r>
              <a:rPr lang="is-IS" sz="1600">
                <a:solidFill>
                  <a:schemeClr val="dk1"/>
                </a:solidFill>
              </a:rPr>
              <a:t>The background paper (now in version V2.2) has been redrafted and circulated with the call for this meeting. It includes nine recommendations each of which has a related Action.</a:t>
            </a:r>
            <a:endParaRPr sz="1600">
              <a:solidFill>
                <a:schemeClr val="dk1"/>
              </a:solidFill>
            </a:endParaRPr>
          </a:p>
          <a:p>
            <a:pPr indent="0" lvl="0" marL="0" rtl="0" algn="l">
              <a:spcBef>
                <a:spcPts val="0"/>
              </a:spcBef>
              <a:spcAft>
                <a:spcPts val="0"/>
              </a:spcAft>
              <a:buClr>
                <a:schemeClr val="dk1"/>
              </a:buClr>
              <a:buSzPts val="1400"/>
              <a:buFont typeface="Arial"/>
              <a:buNone/>
            </a:pPr>
            <a:r>
              <a:t/>
            </a:r>
            <a:endParaRPr sz="1600">
              <a:solidFill>
                <a:schemeClr val="dk1"/>
              </a:solidFill>
            </a:endParaRPr>
          </a:p>
          <a:p>
            <a:pPr indent="0" lvl="0" marL="0" rtl="0" algn="l">
              <a:spcBef>
                <a:spcPts val="0"/>
              </a:spcBef>
              <a:spcAft>
                <a:spcPts val="0"/>
              </a:spcAft>
              <a:buClr>
                <a:schemeClr val="dk1"/>
              </a:buClr>
              <a:buSzPts val="1400"/>
              <a:buFont typeface="Arial"/>
              <a:buNone/>
            </a:pPr>
            <a:r>
              <a:rPr lang="is-IS" sz="1600">
                <a:solidFill>
                  <a:schemeClr val="dk1"/>
                </a:solidFill>
              </a:rPr>
              <a:t>NB: The Actions are complementary to those already carried out by CEOS bodies in support of the GST. This is particularly relevant in mitigation, as already presented at SIT, where the WGClimate GHG TT has produced a Roadmap with many actions already ongoing, building also on the previous AC-VC White Paper. The relevant recommendations and actions here are proposed additions to the ongoing work identified in the Roadmap (Recs 1-4).</a:t>
            </a:r>
            <a:endParaRPr sz="1600">
              <a:solidFill>
                <a:schemeClr val="dk1"/>
              </a:solidFill>
            </a:endParaRPr>
          </a:p>
          <a:p>
            <a:pPr indent="0" lvl="0" marL="0" rtl="0" algn="l">
              <a:spcBef>
                <a:spcPts val="0"/>
              </a:spcBef>
              <a:spcAft>
                <a:spcPts val="0"/>
              </a:spcAft>
              <a:buClr>
                <a:schemeClr val="dk1"/>
              </a:buClr>
              <a:buSzPts val="1400"/>
              <a:buFont typeface="Arial"/>
              <a:buNone/>
            </a:pPr>
            <a:r>
              <a:t/>
            </a:r>
            <a:endParaRPr sz="1600">
              <a:solidFill>
                <a:schemeClr val="dk1"/>
              </a:solidFill>
            </a:endParaRPr>
          </a:p>
          <a:p>
            <a:pPr indent="0" lvl="0" marL="0" rtl="0" algn="l">
              <a:spcBef>
                <a:spcPts val="0"/>
              </a:spcBef>
              <a:spcAft>
                <a:spcPts val="0"/>
              </a:spcAft>
              <a:buClr>
                <a:schemeClr val="dk1"/>
              </a:buClr>
              <a:buSzPts val="1400"/>
              <a:buFont typeface="Arial"/>
              <a:buNone/>
            </a:pPr>
            <a:r>
              <a:rPr lang="is-IS" sz="1600">
                <a:solidFill>
                  <a:schemeClr val="dk1"/>
                </a:solidFill>
              </a:rPr>
              <a:t>In other areas there has been less explicitly identified action to date, although ongoing work can contribute significantly.</a:t>
            </a:r>
            <a:endParaRPr sz="1600"/>
          </a:p>
        </p:txBody>
      </p:sp>
      <p:sp>
        <p:nvSpPr>
          <p:cNvPr id="98" name="Google Shape;98;p21"/>
          <p:cNvSpPr txBox="1"/>
          <p:nvPr>
            <p:ph idx="2" type="body"/>
          </p:nvPr>
        </p:nvSpPr>
        <p:spPr>
          <a:xfrm>
            <a:off x="1835217" y="184810"/>
            <a:ext cx="5840400" cy="4002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is-IS" sz="2400"/>
              <a:t>APPROACH TO 27 APRIL MEETING (i)</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2"/>
          <p:cNvSpPr txBox="1"/>
          <p:nvPr>
            <p:ph idx="1" type="body"/>
          </p:nvPr>
        </p:nvSpPr>
        <p:spPr>
          <a:xfrm>
            <a:off x="267400" y="972400"/>
            <a:ext cx="8153400" cy="3543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is-IS" sz="1600"/>
              <a:t>The recommendations in GST Paper V2.2 have also been reviewed in the light of comments received, and the Actions modified appropriately.</a:t>
            </a:r>
            <a:endParaRPr sz="1600"/>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rPr lang="is-IS" sz="1600"/>
              <a:t>It is suggested  that the discussion today concentrate on the Recommendations and subsequent proposed Actions, rather than on the text of the background paper. However, further comments on the text of the paper here or in writing are welcome and any comments will be addressed in a revised draft as necessary. </a:t>
            </a:r>
            <a:endParaRPr sz="1600"/>
          </a:p>
          <a:p>
            <a:pPr indent="0" lvl="0" marL="0" rtl="0" algn="l">
              <a:lnSpc>
                <a:spcPct val="100000"/>
              </a:lnSpc>
              <a:spcBef>
                <a:spcPts val="0"/>
              </a:spcBef>
              <a:spcAft>
                <a:spcPts val="0"/>
              </a:spcAft>
              <a:buSzPts val="1400"/>
              <a:buNone/>
            </a:pPr>
            <a:r>
              <a:t/>
            </a:r>
            <a:endParaRPr sz="1600"/>
          </a:p>
          <a:p>
            <a:pPr indent="0" lvl="0" marL="0" rtl="0" algn="l">
              <a:lnSpc>
                <a:spcPct val="100000"/>
              </a:lnSpc>
              <a:spcBef>
                <a:spcPts val="0"/>
              </a:spcBef>
              <a:spcAft>
                <a:spcPts val="0"/>
              </a:spcAft>
              <a:buSzPts val="1400"/>
              <a:buNone/>
            </a:pPr>
            <a:r>
              <a:rPr lang="is-IS" sz="1600"/>
              <a:t>After a short introduction, subsequent slides will not repeat the narrative of previous meetings. The narrative slides previously shown at Study Team meetings and SIT still apply and remain, hidden, in the slidedeck and can be referred to by team members for background as needed.</a:t>
            </a:r>
            <a:endParaRPr sz="1600"/>
          </a:p>
        </p:txBody>
      </p:sp>
      <p:sp>
        <p:nvSpPr>
          <p:cNvPr id="105" name="Google Shape;105;p22"/>
          <p:cNvSpPr txBox="1"/>
          <p:nvPr>
            <p:ph idx="2" type="body"/>
          </p:nvPr>
        </p:nvSpPr>
        <p:spPr>
          <a:xfrm>
            <a:off x="1835217" y="184810"/>
            <a:ext cx="5840400" cy="4002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is-IS" sz="2400"/>
              <a:t>APPROACH TO 27 APRIL MEETING (ii)</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3"/>
          <p:cNvSpPr txBox="1"/>
          <p:nvPr>
            <p:ph idx="1" type="body"/>
          </p:nvPr>
        </p:nvSpPr>
        <p:spPr>
          <a:xfrm>
            <a:off x="457200" y="1047750"/>
            <a:ext cx="8153400" cy="3698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2000"/>
              <a:buNone/>
            </a:pPr>
            <a:r>
              <a:rPr lang="is-IS"/>
              <a:t>Reflects precisely the Objectives of the Paris Agreement:</a:t>
            </a:r>
            <a:endParaRPr/>
          </a:p>
          <a:p>
            <a:pPr indent="0" lvl="0" marL="0" rtl="0" algn="l">
              <a:lnSpc>
                <a:spcPct val="100000"/>
              </a:lnSpc>
              <a:spcBef>
                <a:spcPts val="0"/>
              </a:spcBef>
              <a:spcAft>
                <a:spcPts val="0"/>
              </a:spcAft>
              <a:buSzPts val="2000"/>
              <a:buNone/>
            </a:pPr>
            <a:r>
              <a:t/>
            </a:r>
            <a:endParaRPr/>
          </a:p>
          <a:p>
            <a:pPr indent="0" lvl="0" marL="0" rtl="0" algn="l">
              <a:lnSpc>
                <a:spcPct val="100000"/>
              </a:lnSpc>
              <a:spcBef>
                <a:spcPts val="320"/>
              </a:spcBef>
              <a:spcAft>
                <a:spcPts val="0"/>
              </a:spcAft>
              <a:buSzPts val="1600"/>
              <a:buNone/>
            </a:pPr>
            <a:r>
              <a:rPr lang="is-IS" sz="1600"/>
              <a:t>.....”Parties shall take stock of the implementation of the Paris Agreement to assess collective progress towards achieving the purpose of this Agreement and its long-term goals (referred to as the “global stocktake”)...”</a:t>
            </a:r>
            <a:endParaRPr sz="1400"/>
          </a:p>
          <a:p>
            <a:pPr indent="0" lvl="0" marL="0" rtl="0" algn="l">
              <a:lnSpc>
                <a:spcPct val="100000"/>
              </a:lnSpc>
              <a:spcBef>
                <a:spcPts val="320"/>
              </a:spcBef>
              <a:spcAft>
                <a:spcPts val="0"/>
              </a:spcAft>
              <a:buSzPts val="1600"/>
              <a:buNone/>
            </a:pPr>
            <a:r>
              <a:t/>
            </a:r>
            <a:endParaRPr sz="1600"/>
          </a:p>
          <a:p>
            <a:pPr indent="0" lvl="0" marL="0" rtl="0" algn="l">
              <a:lnSpc>
                <a:spcPct val="100000"/>
              </a:lnSpc>
              <a:spcBef>
                <a:spcPts val="320"/>
              </a:spcBef>
              <a:spcAft>
                <a:spcPts val="0"/>
              </a:spcAft>
              <a:buSzPts val="1600"/>
              <a:buNone/>
            </a:pPr>
            <a:r>
              <a:rPr lang="is-IS" sz="1600"/>
              <a:t>“.... in a comprehensive manner....considering </a:t>
            </a:r>
            <a:r>
              <a:rPr lang="is-IS" sz="1600">
                <a:solidFill>
                  <a:srgbClr val="FF0000"/>
                </a:solidFill>
              </a:rPr>
              <a:t>mitigation, adaptation and means of implementation and support, and in the light of equity </a:t>
            </a:r>
            <a:r>
              <a:rPr lang="is-IS" sz="1600"/>
              <a:t>and the best available science”</a:t>
            </a:r>
            <a:endParaRPr sz="1400"/>
          </a:p>
          <a:p>
            <a:pPr indent="0" lvl="0" marL="0" rtl="0" algn="l">
              <a:lnSpc>
                <a:spcPct val="100000"/>
              </a:lnSpc>
              <a:spcBef>
                <a:spcPts val="320"/>
              </a:spcBef>
              <a:spcAft>
                <a:spcPts val="0"/>
              </a:spcAft>
              <a:buSzPts val="1600"/>
              <a:buNone/>
            </a:pPr>
            <a:r>
              <a:t/>
            </a:r>
            <a:endParaRPr sz="1600"/>
          </a:p>
          <a:p>
            <a:pPr indent="0" lvl="0" marL="0" rtl="0" algn="l">
              <a:lnSpc>
                <a:spcPct val="100000"/>
              </a:lnSpc>
              <a:spcBef>
                <a:spcPts val="320"/>
              </a:spcBef>
              <a:spcAft>
                <a:spcPts val="0"/>
              </a:spcAft>
              <a:buSzPts val="1600"/>
              <a:buNone/>
            </a:pPr>
            <a:r>
              <a:rPr lang="is-IS" sz="1600"/>
              <a:t>...in 2023 and every five years thereafter....”</a:t>
            </a:r>
            <a:endParaRPr sz="1400"/>
          </a:p>
          <a:p>
            <a:pPr indent="0" lvl="0" marL="0" rtl="0" algn="l">
              <a:lnSpc>
                <a:spcPct val="100000"/>
              </a:lnSpc>
              <a:spcBef>
                <a:spcPts val="320"/>
              </a:spcBef>
              <a:spcAft>
                <a:spcPts val="0"/>
              </a:spcAft>
              <a:buSzPts val="1600"/>
              <a:buNone/>
            </a:pPr>
            <a:r>
              <a:t/>
            </a:r>
            <a:endParaRPr sz="1600"/>
          </a:p>
          <a:p>
            <a:pPr indent="0" lvl="0" marL="0" rtl="0" algn="l">
              <a:lnSpc>
                <a:spcPct val="100000"/>
              </a:lnSpc>
              <a:spcBef>
                <a:spcPts val="320"/>
              </a:spcBef>
              <a:spcAft>
                <a:spcPts val="0"/>
              </a:spcAft>
              <a:buSzPts val="1600"/>
              <a:buNone/>
            </a:pPr>
            <a:r>
              <a:rPr lang="is-IS" sz="1600"/>
              <a:t>“....shall inform Parties in updating and enhancing, in a nationally determined manner, actions and support in  accordance with the relevant provisions of this Agreement......”</a:t>
            </a:r>
            <a:endParaRPr sz="1400"/>
          </a:p>
          <a:p>
            <a:pPr indent="-228600" lvl="0" marL="457200" marR="0" rtl="0" algn="l">
              <a:lnSpc>
                <a:spcPct val="100000"/>
              </a:lnSpc>
              <a:spcBef>
                <a:spcPts val="0"/>
              </a:spcBef>
              <a:spcAft>
                <a:spcPts val="0"/>
              </a:spcAft>
              <a:buClr>
                <a:srgbClr val="000000"/>
              </a:buClr>
              <a:buSzPts val="1400"/>
              <a:buFont typeface="Arial"/>
              <a:buNone/>
            </a:pPr>
            <a:r>
              <a:t/>
            </a:r>
            <a:endParaRPr sz="1600"/>
          </a:p>
        </p:txBody>
      </p:sp>
      <p:sp>
        <p:nvSpPr>
          <p:cNvPr id="111" name="Google Shape;111;p23"/>
          <p:cNvSpPr txBox="1"/>
          <p:nvPr>
            <p:ph idx="2" type="body"/>
          </p:nvPr>
        </p:nvSpPr>
        <p:spPr>
          <a:xfrm>
            <a:off x="1746660" y="182210"/>
            <a:ext cx="6063422"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400"/>
              <a:t>Paris Agreement – Article 14 – GST </a:t>
            </a:r>
            <a:endParaRPr sz="2400"/>
          </a:p>
          <a:p>
            <a:pPr indent="-228600" lvl="0" marL="457200" marR="0" rtl="0" algn="l">
              <a:lnSpc>
                <a:spcPct val="100000"/>
              </a:lnSpc>
              <a:spcBef>
                <a:spcPts val="0"/>
              </a:spcBef>
              <a:spcAft>
                <a:spcPts val="0"/>
              </a:spcAft>
              <a:buClr>
                <a:srgbClr val="000000"/>
              </a:buClr>
              <a:buSzPts val="1400"/>
              <a:buFont typeface="Arial"/>
              <a:buNone/>
            </a:pPr>
            <a:r>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4"/>
          <p:cNvSpPr txBox="1"/>
          <p:nvPr>
            <p:ph idx="1" type="body"/>
          </p:nvPr>
        </p:nvSpPr>
        <p:spPr>
          <a:xfrm>
            <a:off x="116787" y="981199"/>
            <a:ext cx="8506145" cy="3543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600"/>
              <a:buNone/>
            </a:pPr>
            <a:r>
              <a:rPr lang="is-IS" sz="1600"/>
              <a:t>There are therefore four areas to be considered by CEOS (in red in previous slide):</a:t>
            </a:r>
            <a:endParaRPr sz="1400"/>
          </a:p>
          <a:p>
            <a:pPr indent="0" lvl="0" marL="0" rtl="0" algn="l">
              <a:lnSpc>
                <a:spcPct val="100000"/>
              </a:lnSpc>
              <a:spcBef>
                <a:spcPts val="320"/>
              </a:spcBef>
              <a:spcAft>
                <a:spcPts val="0"/>
              </a:spcAft>
              <a:buSzPts val="1600"/>
              <a:buNone/>
            </a:pPr>
            <a:r>
              <a:t/>
            </a:r>
            <a:endParaRPr sz="1600"/>
          </a:p>
          <a:p>
            <a:pPr indent="-285750" lvl="0" marL="285750" rtl="0" algn="l">
              <a:lnSpc>
                <a:spcPct val="100000"/>
              </a:lnSpc>
              <a:spcBef>
                <a:spcPts val="1200"/>
              </a:spcBef>
              <a:spcAft>
                <a:spcPts val="0"/>
              </a:spcAft>
              <a:buClr>
                <a:schemeClr val="accent1"/>
              </a:buClr>
              <a:buSzPts val="1600"/>
              <a:buFont typeface="Arial"/>
              <a:buChar char="•"/>
            </a:pPr>
            <a:r>
              <a:rPr lang="is-IS" sz="1600"/>
              <a:t>Mitigation, i.e. reporting, measurement and tracking secular decrease of GHG emissions</a:t>
            </a:r>
            <a:endParaRPr sz="1600"/>
          </a:p>
          <a:p>
            <a:pPr indent="-285750" lvl="0" marL="285750" rtl="0" algn="l">
              <a:lnSpc>
                <a:spcPct val="100000"/>
              </a:lnSpc>
              <a:spcBef>
                <a:spcPts val="1200"/>
              </a:spcBef>
              <a:spcAft>
                <a:spcPts val="0"/>
              </a:spcAft>
              <a:buClr>
                <a:schemeClr val="accent1"/>
              </a:buClr>
              <a:buSzPts val="1600"/>
              <a:buFont typeface="Arial"/>
              <a:buChar char="•"/>
            </a:pPr>
            <a:r>
              <a:rPr lang="is-IS" sz="1600"/>
              <a:t>Adaptation to ongoing climate change and its consequences and impacts</a:t>
            </a:r>
            <a:endParaRPr sz="1600"/>
          </a:p>
          <a:p>
            <a:pPr indent="-285750" lvl="0" marL="285750" rtl="0" algn="l">
              <a:lnSpc>
                <a:spcPct val="100000"/>
              </a:lnSpc>
              <a:spcBef>
                <a:spcPts val="1200"/>
              </a:spcBef>
              <a:spcAft>
                <a:spcPts val="0"/>
              </a:spcAft>
              <a:buClr>
                <a:schemeClr val="accent1"/>
              </a:buClr>
              <a:buSzPts val="1600"/>
              <a:buFont typeface="Arial"/>
              <a:buChar char="•"/>
            </a:pPr>
            <a:r>
              <a:rPr lang="is-IS" sz="1600"/>
              <a:t>Finance of mechanisms for adhesion </a:t>
            </a:r>
            <a:endParaRPr sz="1600"/>
          </a:p>
          <a:p>
            <a:pPr indent="-285750" lvl="0" marL="285750" rtl="0" algn="l">
              <a:lnSpc>
                <a:spcPct val="100000"/>
              </a:lnSpc>
              <a:spcBef>
                <a:spcPts val="1200"/>
              </a:spcBef>
              <a:spcAft>
                <a:spcPts val="0"/>
              </a:spcAft>
              <a:buClr>
                <a:schemeClr val="accent1"/>
              </a:buClr>
              <a:buSzPts val="1600"/>
              <a:buFont typeface="Arial"/>
              <a:buChar char="•"/>
            </a:pPr>
            <a:r>
              <a:rPr lang="is-IS" sz="1600"/>
              <a:t>(Equity among Parties for implementation)</a:t>
            </a:r>
            <a:endParaRPr sz="1600"/>
          </a:p>
          <a:p>
            <a:pPr indent="0" lvl="0" marL="57150" rtl="0" algn="l">
              <a:lnSpc>
                <a:spcPct val="100000"/>
              </a:lnSpc>
              <a:spcBef>
                <a:spcPts val="320"/>
              </a:spcBef>
              <a:spcAft>
                <a:spcPts val="0"/>
              </a:spcAft>
              <a:buSzPts val="1600"/>
              <a:buNone/>
            </a:pPr>
            <a:r>
              <a:t/>
            </a:r>
            <a:endParaRPr sz="1600"/>
          </a:p>
          <a:p>
            <a:pPr indent="0" lvl="0" marL="57150" rtl="0" algn="l">
              <a:lnSpc>
                <a:spcPct val="100000"/>
              </a:lnSpc>
              <a:spcBef>
                <a:spcPts val="320"/>
              </a:spcBef>
              <a:spcAft>
                <a:spcPts val="0"/>
              </a:spcAft>
              <a:buSzPts val="1600"/>
              <a:buNone/>
            </a:pPr>
            <a:r>
              <a:rPr lang="is-IS" sz="1600"/>
              <a:t>Of these four topics, mitigation of emissions has been the most coherently pursued in CEOS and by the scientific modeling community. Adaptation, </a:t>
            </a:r>
            <a:r>
              <a:rPr i="1" lang="is-IS" sz="1600"/>
              <a:t>per se</a:t>
            </a:r>
            <a:r>
              <a:rPr lang="is-IS" sz="1600"/>
              <a:t>, has not yet been as specifically studied in CEOS but there is great scope for CEOS to support. </a:t>
            </a:r>
            <a:r>
              <a:rPr lang="is-IS" sz="1600">
                <a:solidFill>
                  <a:schemeClr val="dk1"/>
                </a:solidFill>
              </a:rPr>
              <a:t>Finance &amp; Equity are less immediately relevant to CEOS but are to be monitored.</a:t>
            </a:r>
            <a:endParaRPr sz="1600"/>
          </a:p>
          <a:p>
            <a:pPr indent="-184150" lvl="0" marL="285750" rtl="0" algn="l">
              <a:lnSpc>
                <a:spcPct val="100000"/>
              </a:lnSpc>
              <a:spcBef>
                <a:spcPts val="320"/>
              </a:spcBef>
              <a:spcAft>
                <a:spcPts val="0"/>
              </a:spcAft>
              <a:buClr>
                <a:schemeClr val="accent1"/>
              </a:buClr>
              <a:buSzPts val="1600"/>
              <a:buNone/>
            </a:pPr>
            <a:r>
              <a:t/>
            </a:r>
            <a:endParaRPr sz="1600"/>
          </a:p>
          <a:p>
            <a:pPr indent="0" lvl="0" marL="0" rtl="0" algn="l">
              <a:lnSpc>
                <a:spcPct val="100000"/>
              </a:lnSpc>
              <a:spcBef>
                <a:spcPts val="320"/>
              </a:spcBef>
              <a:spcAft>
                <a:spcPts val="0"/>
              </a:spcAft>
              <a:buSzPts val="1600"/>
              <a:buNone/>
            </a:pPr>
            <a:r>
              <a:t/>
            </a:r>
            <a:endParaRPr sz="1600"/>
          </a:p>
          <a:p>
            <a:pPr indent="-228600" lvl="0" marL="457200" marR="0" rtl="0" algn="l">
              <a:lnSpc>
                <a:spcPct val="100000"/>
              </a:lnSpc>
              <a:spcBef>
                <a:spcPts val="0"/>
              </a:spcBef>
              <a:spcAft>
                <a:spcPts val="0"/>
              </a:spcAft>
              <a:buClr>
                <a:srgbClr val="000000"/>
              </a:buClr>
              <a:buSzPts val="1400"/>
              <a:buFont typeface="Arial"/>
              <a:buNone/>
            </a:pPr>
            <a:r>
              <a:rPr lang="is-IS" sz="1600"/>
              <a:t>,</a:t>
            </a:r>
            <a:endParaRPr sz="1600"/>
          </a:p>
        </p:txBody>
      </p:sp>
      <p:sp>
        <p:nvSpPr>
          <p:cNvPr id="118" name="Google Shape;118;p24"/>
          <p:cNvSpPr txBox="1"/>
          <p:nvPr>
            <p:ph idx="2" type="body"/>
          </p:nvPr>
        </p:nvSpPr>
        <p:spPr>
          <a:xfrm>
            <a:off x="1838425" y="170213"/>
            <a:ext cx="5606699" cy="4002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2400"/>
              <a:t>Global Stocktake Elements</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22" name="Shape 122"/>
        <p:cNvGrpSpPr/>
        <p:nvPr/>
      </p:nvGrpSpPr>
      <p:grpSpPr>
        <a:xfrm>
          <a:off x="0" y="0"/>
          <a:ext cx="0" cy="0"/>
          <a:chOff x="0" y="0"/>
          <a:chExt cx="0" cy="0"/>
        </a:xfrm>
      </p:grpSpPr>
      <p:sp>
        <p:nvSpPr>
          <p:cNvPr id="123" name="Google Shape;123;p25"/>
          <p:cNvSpPr txBox="1"/>
          <p:nvPr>
            <p:ph idx="1" type="body"/>
          </p:nvPr>
        </p:nvSpPr>
        <p:spPr>
          <a:xfrm>
            <a:off x="267423" y="1024990"/>
            <a:ext cx="8608334" cy="3543300"/>
          </a:xfrm>
          <a:prstGeom prst="rect">
            <a:avLst/>
          </a:prstGeom>
          <a:noFill/>
          <a:ln>
            <a:noFill/>
          </a:ln>
        </p:spPr>
        <p:txBody>
          <a:bodyPr anchorCtr="0" anchor="t" bIns="45700" lIns="91425" spcFirstLastPara="1" rIns="91425" wrap="square" tIns="45700">
            <a:noAutofit/>
          </a:bodyPr>
          <a:lstStyle/>
          <a:p>
            <a:pPr indent="-285750" lvl="0" marL="285750" rtl="0" algn="l">
              <a:lnSpc>
                <a:spcPct val="100000"/>
              </a:lnSpc>
              <a:spcBef>
                <a:spcPts val="0"/>
              </a:spcBef>
              <a:spcAft>
                <a:spcPts val="0"/>
              </a:spcAft>
              <a:buClr>
                <a:schemeClr val="accent1"/>
              </a:buClr>
              <a:buSzPts val="1400"/>
              <a:buFont typeface="Arial"/>
              <a:buChar char="•"/>
            </a:pPr>
            <a:r>
              <a:rPr lang="is-IS" sz="1400"/>
              <a:t>NDCs comprise anthropogenic emissions from within the national territory of each Party, reported through the five-yearly GST cycle but also through the Biennial Transparency Reports as part of the Enhanced transparency Framework (first Report due in 2024).</a:t>
            </a:r>
            <a:endParaRPr/>
          </a:p>
          <a:p>
            <a:pPr indent="-196850" lvl="0" marL="285750" rtl="0" algn="l">
              <a:lnSpc>
                <a:spcPct val="100000"/>
              </a:lnSpc>
              <a:spcBef>
                <a:spcPts val="0"/>
              </a:spcBef>
              <a:spcAft>
                <a:spcPts val="0"/>
              </a:spcAft>
              <a:buClr>
                <a:schemeClr val="accent1"/>
              </a:buClr>
              <a:buSzPts val="1400"/>
              <a:buNone/>
            </a:pPr>
            <a:r>
              <a:t/>
            </a:r>
            <a:endParaRPr sz="1400"/>
          </a:p>
          <a:p>
            <a:pPr indent="-285750" lvl="0" marL="285750" rtl="0" algn="l">
              <a:lnSpc>
                <a:spcPct val="100000"/>
              </a:lnSpc>
              <a:spcBef>
                <a:spcPts val="280"/>
              </a:spcBef>
              <a:spcAft>
                <a:spcPts val="0"/>
              </a:spcAft>
              <a:buClr>
                <a:schemeClr val="accent1"/>
              </a:buClr>
              <a:buSzPts val="1400"/>
              <a:buFont typeface="Arial"/>
              <a:buChar char="•"/>
            </a:pPr>
            <a:r>
              <a:rPr lang="is-IS" sz="1400"/>
              <a:t>NDCs have </a:t>
            </a:r>
            <a:r>
              <a:rPr lang="is-IS" sz="1400" u="sng"/>
              <a:t>only</a:t>
            </a:r>
            <a:r>
              <a:rPr lang="is-IS" sz="1400"/>
              <a:t> two components of emission reporting:</a:t>
            </a:r>
            <a:endParaRPr/>
          </a:p>
          <a:p>
            <a:pPr indent="-285750" lvl="1" marL="1028700" rtl="0" algn="l">
              <a:lnSpc>
                <a:spcPct val="100000"/>
              </a:lnSpc>
              <a:spcBef>
                <a:spcPts val="280"/>
              </a:spcBef>
              <a:spcAft>
                <a:spcPts val="0"/>
              </a:spcAft>
              <a:buClr>
                <a:schemeClr val="accent1"/>
              </a:buClr>
              <a:buSzPts val="1400"/>
              <a:buFont typeface="Arial"/>
              <a:buChar char="•"/>
            </a:pPr>
            <a:r>
              <a:rPr lang="is-IS" sz="1400"/>
              <a:t>Fossil Fuel emissions (FFEs) from consumption of FF by all means (industry, heating, transport...)</a:t>
            </a:r>
            <a:endParaRPr/>
          </a:p>
          <a:p>
            <a:pPr indent="-285750" lvl="1" marL="1028700" rtl="0" algn="l">
              <a:lnSpc>
                <a:spcPct val="100000"/>
              </a:lnSpc>
              <a:spcBef>
                <a:spcPts val="280"/>
              </a:spcBef>
              <a:spcAft>
                <a:spcPts val="0"/>
              </a:spcAft>
              <a:buClr>
                <a:schemeClr val="accent1"/>
              </a:buClr>
              <a:buSzPts val="1400"/>
              <a:buFont typeface="Arial"/>
              <a:buChar char="•"/>
            </a:pPr>
            <a:r>
              <a:rPr lang="is-IS" sz="1400"/>
              <a:t>Emissions due to land cover change (as referenced through AFOLU)</a:t>
            </a:r>
            <a:endParaRPr/>
          </a:p>
          <a:p>
            <a:pPr indent="0" lvl="0" marL="0" rtl="0" algn="l">
              <a:lnSpc>
                <a:spcPct val="100000"/>
              </a:lnSpc>
              <a:spcBef>
                <a:spcPts val="280"/>
              </a:spcBef>
              <a:spcAft>
                <a:spcPts val="0"/>
              </a:spcAft>
              <a:buSzPts val="1400"/>
              <a:buNone/>
            </a:pPr>
            <a:r>
              <a:t/>
            </a:r>
            <a:endParaRPr sz="1400"/>
          </a:p>
          <a:p>
            <a:pPr indent="-285750" lvl="0" marL="285750" rtl="0" algn="l">
              <a:lnSpc>
                <a:spcPct val="100000"/>
              </a:lnSpc>
              <a:spcBef>
                <a:spcPts val="280"/>
              </a:spcBef>
              <a:spcAft>
                <a:spcPts val="0"/>
              </a:spcAft>
              <a:buClr>
                <a:schemeClr val="accent1"/>
              </a:buClr>
              <a:buSzPts val="1400"/>
              <a:buFont typeface="Arial"/>
              <a:buChar char="•"/>
            </a:pPr>
            <a:r>
              <a:rPr lang="is-IS" sz="1400"/>
              <a:t>FFEs are determined through national inventories of all types of fossil fuel burnt, based on amount of fuel consumed and detailed consideration of the conditions of its combustion to give a tightly documented inventory of emission products. These national FFE inventories  are not substantially dependent on any EO data and are based on a classic “bottom-up” approach.</a:t>
            </a:r>
            <a:endParaRPr/>
          </a:p>
          <a:p>
            <a:pPr indent="-196850" lvl="0" marL="285750" rtl="0" algn="l">
              <a:lnSpc>
                <a:spcPct val="100000"/>
              </a:lnSpc>
              <a:spcBef>
                <a:spcPts val="280"/>
              </a:spcBef>
              <a:spcAft>
                <a:spcPts val="0"/>
              </a:spcAft>
              <a:buClr>
                <a:schemeClr val="accent1"/>
              </a:buClr>
              <a:buSzPts val="1400"/>
              <a:buNone/>
            </a:pPr>
            <a:r>
              <a:t/>
            </a:r>
            <a:endParaRPr sz="1400"/>
          </a:p>
          <a:p>
            <a:pPr indent="-285750" lvl="0" marL="285750" rtl="0" algn="l">
              <a:lnSpc>
                <a:spcPct val="100000"/>
              </a:lnSpc>
              <a:spcBef>
                <a:spcPts val="280"/>
              </a:spcBef>
              <a:spcAft>
                <a:spcPts val="0"/>
              </a:spcAft>
              <a:buClr>
                <a:schemeClr val="accent1"/>
              </a:buClr>
              <a:buSzPts val="1400"/>
              <a:buFont typeface="Arial"/>
              <a:buChar char="•"/>
            </a:pPr>
            <a:r>
              <a:rPr lang="is-IS" sz="1400"/>
              <a:t>Emissions from land use conversion are also categorised as anthropogenic and are documented and reported via AFOLU reporting procedures defined by the IPCC  2006 Guidelines, with a 2019 Update.</a:t>
            </a:r>
            <a:endParaRPr/>
          </a:p>
          <a:p>
            <a:pPr indent="-184150" lvl="0" marL="285750" rtl="0" algn="l">
              <a:lnSpc>
                <a:spcPct val="100000"/>
              </a:lnSpc>
              <a:spcBef>
                <a:spcPts val="320"/>
              </a:spcBef>
              <a:spcAft>
                <a:spcPts val="0"/>
              </a:spcAft>
              <a:buClr>
                <a:schemeClr val="accent1"/>
              </a:buClr>
              <a:buSzPts val="1600"/>
              <a:buNone/>
            </a:pPr>
            <a:r>
              <a:t/>
            </a:r>
            <a:endParaRPr sz="1400"/>
          </a:p>
          <a:p>
            <a:pPr indent="-184150" lvl="0" marL="285750" rtl="0" algn="l">
              <a:lnSpc>
                <a:spcPct val="100000"/>
              </a:lnSpc>
              <a:spcBef>
                <a:spcPts val="320"/>
              </a:spcBef>
              <a:spcAft>
                <a:spcPts val="0"/>
              </a:spcAft>
              <a:buClr>
                <a:schemeClr val="accent1"/>
              </a:buClr>
              <a:buSzPts val="1600"/>
              <a:buNone/>
            </a:pPr>
            <a:r>
              <a:t/>
            </a:r>
            <a:endParaRPr sz="1400"/>
          </a:p>
          <a:p>
            <a:pPr indent="-184150" lvl="0" marL="285750" rtl="0" algn="l">
              <a:lnSpc>
                <a:spcPct val="100000"/>
              </a:lnSpc>
              <a:spcBef>
                <a:spcPts val="320"/>
              </a:spcBef>
              <a:spcAft>
                <a:spcPts val="0"/>
              </a:spcAft>
              <a:buClr>
                <a:schemeClr val="accent1"/>
              </a:buClr>
              <a:buSzPts val="1600"/>
              <a:buNone/>
            </a:pPr>
            <a:r>
              <a:t/>
            </a:r>
            <a:endParaRPr sz="1400"/>
          </a:p>
          <a:p>
            <a:pPr indent="-228600" lvl="0" marL="457200" marR="0" rtl="0" algn="l">
              <a:lnSpc>
                <a:spcPct val="100000"/>
              </a:lnSpc>
              <a:spcBef>
                <a:spcPts val="0"/>
              </a:spcBef>
              <a:spcAft>
                <a:spcPts val="0"/>
              </a:spcAft>
              <a:buClr>
                <a:srgbClr val="000000"/>
              </a:buClr>
              <a:buSzPts val="1400"/>
              <a:buFont typeface="Arial"/>
              <a:buNone/>
            </a:pPr>
            <a:r>
              <a:t/>
            </a:r>
            <a:endParaRPr sz="1800"/>
          </a:p>
        </p:txBody>
      </p:sp>
      <p:sp>
        <p:nvSpPr>
          <p:cNvPr id="124" name="Google Shape;124;p25"/>
          <p:cNvSpPr txBox="1"/>
          <p:nvPr>
            <p:ph idx="2" type="body"/>
          </p:nvPr>
        </p:nvSpPr>
        <p:spPr>
          <a:xfrm>
            <a:off x="1836200" y="155625"/>
            <a:ext cx="5959200" cy="7035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rPr lang="is-IS" sz="1800"/>
              <a:t>MITIGATION –</a:t>
            </a:r>
            <a:endParaRPr/>
          </a:p>
          <a:p>
            <a:pPr indent="-228600" lvl="0" marL="457200" marR="0" rtl="0" algn="l">
              <a:lnSpc>
                <a:spcPct val="100000"/>
              </a:lnSpc>
              <a:spcBef>
                <a:spcPts val="0"/>
              </a:spcBef>
              <a:spcAft>
                <a:spcPts val="0"/>
              </a:spcAft>
              <a:buClr>
                <a:srgbClr val="000000"/>
              </a:buClr>
              <a:buSzPts val="1400"/>
              <a:buFont typeface="Arial"/>
              <a:buNone/>
            </a:pPr>
            <a:r>
              <a:rPr lang="is-IS" sz="1800"/>
              <a:t>NATIONALLY DETERMINED CONTRIBUTIONS</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