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4" r:id="rId3"/>
    <p:sldId id="289" r:id="rId4"/>
    <p:sldId id="306" r:id="rId5"/>
    <p:sldId id="275" r:id="rId6"/>
    <p:sldId id="321" r:id="rId7"/>
    <p:sldId id="292" r:id="rId8"/>
    <p:sldId id="293" r:id="rId9"/>
    <p:sldId id="314" r:id="rId10"/>
    <p:sldId id="312" r:id="rId11"/>
    <p:sldId id="319" r:id="rId12"/>
    <p:sldId id="320" r:id="rId13"/>
    <p:sldId id="294" r:id="rId14"/>
    <p:sldId id="271" r:id="rId15"/>
    <p:sldId id="316" r:id="rId16"/>
    <p:sldId id="317" r:id="rId17"/>
    <p:sldId id="307" r:id="rId18"/>
    <p:sldId id="318" r:id="rId19"/>
    <p:sldId id="315" r:id="rId20"/>
    <p:sldId id="272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Srivastava" initials="S" lastIdx="3" clrIdx="0"/>
  <p:cmAuthor id="1" name="Greg Stensaas" initials="GS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88496" autoAdjust="0"/>
  </p:normalViewPr>
  <p:slideViewPr>
    <p:cSldViewPr>
      <p:cViewPr varScale="1">
        <p:scale>
          <a:sx n="74" d="100"/>
          <a:sy n="74" d="100"/>
        </p:scale>
        <p:origin x="-8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fld id="{A6AA9A95-15C8-42A8-AFC5-05D0CE987D0E}" type="datetimeFigureOut">
              <a:rPr lang="en-US" smtClean="0"/>
              <a:pPr/>
              <a:t>10/24/2012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8" rIns="96656" bIns="4832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6" tIns="48328" rIns="96656" bIns="4832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fld id="{6B38FCEA-88EC-461B-A287-32D9B3A536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182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51525">
              <a:defRPr/>
            </a:pPr>
            <a:r>
              <a:rPr lang="en-US" sz="2200" dirty="0"/>
              <a:t>Many excellent joint efforts with WGISS to move CEOS cal/val/QA and satellite interoperability forward using CWIC/IDN, quality parameter definition, and metadata reviews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8FCEA-88EC-461B-A287-32D9B3A536D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108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1219200" y="5867400"/>
            <a:ext cx="7010400" cy="762000"/>
          </a:xfrm>
        </p:spPr>
        <p:txBody>
          <a:bodyPr/>
          <a:lstStyle/>
          <a:p>
            <a:pPr>
              <a:defRPr/>
            </a:pPr>
            <a:r>
              <a:rPr lang="en-US" sz="2000" b="1" dirty="0" smtClean="0">
                <a:solidFill>
                  <a:srgbClr val="0000FF"/>
                </a:solidFill>
                <a:latin typeface="Book Antiqua" pitchFamily="18" charset="0"/>
              </a:rPr>
              <a:t>The 26th  CEOS Plenary – Bengaluru, India - 24-27 October, 2012</a:t>
            </a: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" name="Rectangle 44"/>
          <p:cNvSpPr>
            <a:spLocks noGrp="1" noChangeArrowheads="1"/>
          </p:cNvSpPr>
          <p:nvPr>
            <p:ph type="ctrTitle" idx="4294967295"/>
          </p:nvPr>
        </p:nvSpPr>
        <p:spPr>
          <a:xfrm>
            <a:off x="1066800" y="914400"/>
            <a:ext cx="6705600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&lt;Insert TITLE HERE&gt;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203174"/>
            <a:ext cx="2133600" cy="43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26th  CEOS Plenary – Bengaluru, India - 24-27 October,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26th  CEOS Plenary – Bengaluru, India - 24-27 October,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26th  CEOS Plenary – Bengaluru, India - 24-27 October,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icture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1219200" y="76200"/>
            <a:ext cx="594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WGCV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2133600" cy="43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26th  CEOS Plenary – Bengaluru, India - 24-27 October,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26th  CEOS Plenary – Bengaluru, India - 24-27 October,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26th  CEOS Plenary – Bengaluru, India - 24-27 October, 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26th  CEOS Plenary – Bengaluru, India - 24-27 October,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26th  CEOS Plenary – Bengaluru, India - 24-27 October,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26th  CEOS Plenary – Bengaluru, India - 24-27 October,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26th  CEOS Plenary – Bengaluru, India - 24-27 October,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The 26th  CEOS Plenary – Bengaluru, India - 24-27 October,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wmf"/><Relationship Id="rId5" Type="http://schemas.openxmlformats.org/officeDocument/2006/relationships/image" Target="../media/image17.emf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3.jpeg"/><Relationship Id="rId7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jpeg"/><Relationship Id="rId5" Type="http://schemas.openxmlformats.org/officeDocument/2006/relationships/image" Target="../media/image2.emf"/><Relationship Id="rId10" Type="http://schemas.openxmlformats.org/officeDocument/2006/relationships/image" Target="../media/image11.jpeg"/><Relationship Id="rId4" Type="http://schemas.openxmlformats.org/officeDocument/2006/relationships/image" Target="../media/image1.pn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01112" y="0"/>
            <a:ext cx="9245112" cy="68580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1219200" y="5867400"/>
            <a:ext cx="7010400" cy="762000"/>
          </a:xfrm>
        </p:spPr>
        <p:txBody>
          <a:bodyPr/>
          <a:lstStyle/>
          <a:p>
            <a:pPr>
              <a:defRPr/>
            </a:pPr>
            <a:r>
              <a:rPr lang="en-US" sz="2000" b="1" dirty="0" smtClean="0">
                <a:solidFill>
                  <a:srgbClr val="0000FF"/>
                </a:solidFill>
                <a:latin typeface="Book Antiqua" pitchFamily="18" charset="0"/>
              </a:rPr>
              <a:t>The 26th  CEOS Plenary – Bengaluru, India - 24-27 October, 2012</a:t>
            </a: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" name="Rectangle 44"/>
          <p:cNvSpPr>
            <a:spLocks noGrp="1" noChangeArrowheads="1"/>
          </p:cNvSpPr>
          <p:nvPr>
            <p:ph type="ctrTitle" idx="4294967295"/>
          </p:nvPr>
        </p:nvSpPr>
        <p:spPr>
          <a:xfrm>
            <a:off x="1066800" y="914400"/>
            <a:ext cx="6705600" cy="1600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a typeface="ヒラギノ角ゴ Pro W3" pitchFamily="1" charset="-128"/>
              </a:rPr>
              <a:t>Working </a:t>
            </a:r>
            <a:r>
              <a:rPr lang="en-US" b="1" dirty="0">
                <a:solidFill>
                  <a:schemeClr val="bg1"/>
                </a:solidFill>
                <a:ea typeface="ヒラギノ角ゴ Pro W3" pitchFamily="1" charset="-128"/>
              </a:rPr>
              <a:t>Group </a:t>
            </a:r>
            <a:r>
              <a:rPr lang="en-US" b="1" dirty="0" smtClean="0">
                <a:solidFill>
                  <a:schemeClr val="bg1"/>
                </a:solidFill>
                <a:ea typeface="ヒラギノ角ゴ Pro W3" pitchFamily="1" charset="-128"/>
              </a:rPr>
              <a:t>on </a:t>
            </a:r>
            <a:r>
              <a:rPr lang="en-US" b="1" dirty="0">
                <a:solidFill>
                  <a:schemeClr val="bg1"/>
                </a:solidFill>
                <a:ea typeface="ヒラギノ角ゴ Pro W3" pitchFamily="1" charset="-128"/>
              </a:rPr>
              <a:t>Calibration and Validation (WGCV</a:t>
            </a:r>
            <a:r>
              <a:rPr lang="en-US" b="1" dirty="0" smtClean="0">
                <a:solidFill>
                  <a:schemeClr val="bg1"/>
                </a:solidFill>
                <a:ea typeface="ヒラギノ角ゴ Pro W3" pitchFamily="1" charset="-128"/>
              </a:rPr>
              <a:t>)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4" name="Rectangle 43"/>
          <p:cNvSpPr txBox="1">
            <a:spLocks noChangeArrowheads="1"/>
          </p:cNvSpPr>
          <p:nvPr/>
        </p:nvSpPr>
        <p:spPr>
          <a:xfrm>
            <a:off x="1905000" y="2514600"/>
            <a:ext cx="4826977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t>Plenary Report</a:t>
            </a:r>
          </a:p>
        </p:txBody>
      </p:sp>
      <p:sp>
        <p:nvSpPr>
          <p:cNvPr id="15" name="Rectangle 43"/>
          <p:cNvSpPr txBox="1">
            <a:spLocks noChangeArrowheads="1"/>
          </p:cNvSpPr>
          <p:nvPr/>
        </p:nvSpPr>
        <p:spPr>
          <a:xfrm>
            <a:off x="2057400" y="3429000"/>
            <a:ext cx="4826977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t>Greg Stensaas, USGS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203174"/>
            <a:ext cx="2133600" cy="43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7089"/>
            <a:ext cx="9155097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58231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1219200" y="58231"/>
            <a:ext cx="617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GEO </a:t>
            </a:r>
            <a:r>
              <a:rPr lang="en-US" sz="3000" b="1" kern="0" dirty="0" smtClean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QA4EO 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IN-02 Tasks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2133600" cy="43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6200" y="1378689"/>
            <a:ext cx="8915400" cy="5293043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2238" lvl="1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4000" b="1" i="1" u="sng" dirty="0" smtClean="0"/>
              <a:t>WGCV led IN-02: </a:t>
            </a:r>
            <a:r>
              <a:rPr lang="en-US" sz="4000" b="1" i="1" u="sng" dirty="0"/>
              <a:t>Earth Data Sets, C1: Advances in Life-cycle Data </a:t>
            </a:r>
            <a:r>
              <a:rPr lang="en-US" sz="4000" b="1" i="1" u="sng" dirty="0" smtClean="0"/>
              <a:t>Management efforts</a:t>
            </a:r>
            <a:r>
              <a:rPr lang="en-US" sz="4000" b="1" i="1" u="sng" dirty="0"/>
              <a:t>: </a:t>
            </a:r>
            <a:endParaRPr lang="en-US" sz="4000" b="1" i="1" u="sng" dirty="0" smtClean="0"/>
          </a:p>
          <a:p>
            <a:pPr marL="407988">
              <a:lnSpc>
                <a:spcPct val="110000"/>
              </a:lnSpc>
              <a:spcBef>
                <a:spcPts val="0"/>
              </a:spcBef>
            </a:pPr>
            <a:r>
              <a:rPr lang="en-US" sz="3800" b="1" dirty="0" smtClean="0"/>
              <a:t>IN-02-C1_2: </a:t>
            </a:r>
            <a:r>
              <a:rPr lang="en-US" sz="3800" b="1" u="sng" dirty="0" smtClean="0"/>
              <a:t>Use Dome-C as prototype </a:t>
            </a:r>
            <a:r>
              <a:rPr lang="en-US" sz="3800" dirty="0" smtClean="0"/>
              <a:t>and developing continued and on-going methodology to tie into the Cal/Val portal enhancement as a reference </a:t>
            </a:r>
            <a:r>
              <a:rPr lang="en-US" sz="3800" b="1" u="sng" dirty="0" smtClean="0"/>
              <a:t>for Landnet sites</a:t>
            </a:r>
            <a:r>
              <a:rPr lang="en-US" sz="3800" b="1" dirty="0" smtClean="0"/>
              <a:t>.</a:t>
            </a:r>
          </a:p>
          <a:p>
            <a:pPr marL="808038" lvl="1">
              <a:lnSpc>
                <a:spcPct val="11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FF0000"/>
                </a:solidFill>
              </a:rPr>
              <a:t>Completed </a:t>
            </a:r>
            <a:r>
              <a:rPr lang="en-US" sz="4000" b="1" dirty="0">
                <a:solidFill>
                  <a:srgbClr val="FF0000"/>
                </a:solidFill>
              </a:rPr>
              <a:t>3</a:t>
            </a:r>
            <a:r>
              <a:rPr lang="en-US" sz="4000" b="1" baseline="30000" dirty="0">
                <a:solidFill>
                  <a:srgbClr val="FF0000"/>
                </a:solidFill>
              </a:rPr>
              <a:t>rd</a:t>
            </a:r>
            <a:r>
              <a:rPr lang="en-US" sz="4000" b="1" dirty="0">
                <a:solidFill>
                  <a:srgbClr val="FF0000"/>
                </a:solidFill>
              </a:rPr>
              <a:t> successful DOME-C </a:t>
            </a:r>
            <a:r>
              <a:rPr lang="en-US" sz="4000" b="1" dirty="0" smtClean="0">
                <a:solidFill>
                  <a:srgbClr val="FF0000"/>
                </a:solidFill>
              </a:rPr>
              <a:t>campaign including using a SAR sensor (RADARSAT-2) and Bi-directional Reflectance Distribution assessment</a:t>
            </a:r>
            <a:endParaRPr lang="en-US" sz="4000" b="1" dirty="0">
              <a:solidFill>
                <a:srgbClr val="FF0000"/>
              </a:solidFill>
            </a:endParaRPr>
          </a:p>
          <a:p>
            <a:pPr marL="407988">
              <a:lnSpc>
                <a:spcPct val="110000"/>
              </a:lnSpc>
              <a:spcBef>
                <a:spcPts val="0"/>
              </a:spcBef>
            </a:pPr>
            <a:endParaRPr lang="en-US" sz="3800" b="1" i="1" dirty="0" smtClean="0"/>
          </a:p>
          <a:p>
            <a:pPr marL="407988">
              <a:lnSpc>
                <a:spcPct val="110000"/>
              </a:lnSpc>
              <a:spcBef>
                <a:spcPts val="0"/>
              </a:spcBef>
            </a:pPr>
            <a:r>
              <a:rPr lang="en-US" sz="3800" b="1" dirty="0" smtClean="0"/>
              <a:t>IN-02-C1_3</a:t>
            </a:r>
            <a:r>
              <a:rPr lang="en-US" sz="3800" b="1" dirty="0"/>
              <a:t>: </a:t>
            </a:r>
            <a:r>
              <a:rPr lang="en-US" sz="3800" b="1" u="sng" dirty="0"/>
              <a:t>Develop a CEOS Quality Assurance Framework for Earth Observation (QA4EO) and implement </a:t>
            </a:r>
            <a:r>
              <a:rPr lang="en-US" sz="3800" dirty="0"/>
              <a:t>processes and structure for CEOS data and information</a:t>
            </a:r>
            <a:r>
              <a:rPr lang="en-US" sz="3800" dirty="0" smtClean="0"/>
              <a:t>.</a:t>
            </a:r>
          </a:p>
          <a:p>
            <a:pPr marL="808038" lvl="1">
              <a:lnSpc>
                <a:spcPct val="11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FF0000"/>
                </a:solidFill>
              </a:rPr>
              <a:t>QA4EO Framework and Draft CEOS Implementation Plan Completed</a:t>
            </a:r>
          </a:p>
          <a:p>
            <a:pPr marL="407988">
              <a:lnSpc>
                <a:spcPct val="110000"/>
              </a:lnSpc>
              <a:spcBef>
                <a:spcPts val="0"/>
              </a:spcBef>
            </a:pPr>
            <a:endParaRPr lang="en-US" sz="3800" dirty="0" smtClean="0"/>
          </a:p>
          <a:p>
            <a:pPr marL="407988">
              <a:lnSpc>
                <a:spcPct val="110000"/>
              </a:lnSpc>
              <a:spcBef>
                <a:spcPts val="0"/>
              </a:spcBef>
            </a:pPr>
            <a:r>
              <a:rPr lang="en-US" sz="3800" b="1" dirty="0" smtClean="0"/>
              <a:t>IN-02_4</a:t>
            </a:r>
            <a:r>
              <a:rPr lang="en-US" sz="3800" b="1" dirty="0"/>
              <a:t>: </a:t>
            </a:r>
            <a:r>
              <a:rPr lang="en-US" sz="3800" b="1" u="sng" dirty="0"/>
              <a:t>Develop </a:t>
            </a:r>
            <a:r>
              <a:rPr lang="en-US" sz="3800" b="1" u="sng" dirty="0" smtClean="0"/>
              <a:t>Cal/Val Portal </a:t>
            </a:r>
            <a:r>
              <a:rPr lang="en-US" sz="3800" b="1" u="sng" dirty="0"/>
              <a:t>and post-launch test sites </a:t>
            </a:r>
            <a:r>
              <a:rPr lang="en-US" sz="3800" dirty="0"/>
              <a:t>to assist implementation of QA4EO for GEOSS</a:t>
            </a:r>
            <a:r>
              <a:rPr lang="en-US" sz="3800" dirty="0" smtClean="0"/>
              <a:t>.</a:t>
            </a:r>
          </a:p>
          <a:p>
            <a:pPr marL="808038" lvl="1">
              <a:lnSpc>
                <a:spcPct val="11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FF0000"/>
                </a:solidFill>
                <a:ea typeface="Calibri"/>
                <a:cs typeface="Times New Roman"/>
              </a:rPr>
              <a:t>Portal support continues via ESA and CEOS Recommended Test Sites define by WGCV SGs</a:t>
            </a:r>
          </a:p>
          <a:p>
            <a:pPr marL="407988">
              <a:lnSpc>
                <a:spcPct val="110000"/>
              </a:lnSpc>
              <a:spcBef>
                <a:spcPts val="0"/>
              </a:spcBef>
            </a:pPr>
            <a:endParaRPr lang="en-US" sz="3800" dirty="0" smtClean="0">
              <a:ea typeface="Calibri"/>
              <a:cs typeface="Times New Roman"/>
            </a:endParaRPr>
          </a:p>
          <a:p>
            <a:pPr marL="407988">
              <a:lnSpc>
                <a:spcPct val="110000"/>
              </a:lnSpc>
              <a:spcBef>
                <a:spcPts val="0"/>
              </a:spcBef>
            </a:pPr>
            <a:r>
              <a:rPr lang="en-US" sz="3800" b="1" dirty="0" smtClean="0">
                <a:ea typeface="Calibri"/>
                <a:cs typeface="Times New Roman"/>
              </a:rPr>
              <a:t>IN-02_5: </a:t>
            </a:r>
            <a:r>
              <a:rPr lang="en-US" sz="3800" b="1" u="sng" dirty="0" smtClean="0"/>
              <a:t>Enabling Data and Information Interoperability and Harmonization in CEOS and GEO</a:t>
            </a:r>
            <a:r>
              <a:rPr lang="en-US" sz="3800" b="1" dirty="0" smtClean="0"/>
              <a:t>. </a:t>
            </a:r>
            <a:r>
              <a:rPr lang="en-US" sz="3800" dirty="0" smtClean="0"/>
              <a:t>Develop an architecture and constituent elements needed for implementation of an operational system to insure the long term interoperability.</a:t>
            </a:r>
          </a:p>
          <a:p>
            <a:pPr marL="808038" lvl="1">
              <a:lnSpc>
                <a:spcPct val="11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FF0000"/>
                </a:solidFill>
              </a:rPr>
              <a:t>Working joint efforts with WGISS and WGC to support implementation in CEOS</a:t>
            </a:r>
          </a:p>
          <a:p>
            <a:pPr marL="65088" lvl="1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4000" b="1" i="1" dirty="0"/>
          </a:p>
          <a:p>
            <a:pPr marL="65088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000" b="1" i="1" u="sng" dirty="0"/>
              <a:t>WGCV led IN-02: Earth Data Sets, C2: Regional and Global Datasets: </a:t>
            </a:r>
            <a:endParaRPr lang="en-US" sz="4000" b="1" i="1" u="sng" dirty="0" smtClean="0"/>
          </a:p>
          <a:p>
            <a:pPr marL="407988">
              <a:lnSpc>
                <a:spcPct val="110000"/>
              </a:lnSpc>
              <a:spcBef>
                <a:spcPts val="0"/>
              </a:spcBef>
            </a:pPr>
            <a:endParaRPr lang="en-US" sz="3800" b="1" dirty="0" smtClean="0">
              <a:ea typeface="Calibri"/>
              <a:cs typeface="Times New Roman"/>
            </a:endParaRPr>
          </a:p>
          <a:p>
            <a:pPr marL="407988">
              <a:lnSpc>
                <a:spcPct val="110000"/>
              </a:lnSpc>
              <a:spcBef>
                <a:spcPts val="0"/>
              </a:spcBef>
            </a:pPr>
            <a:r>
              <a:rPr lang="en-US" sz="3800" b="1" dirty="0" smtClean="0">
                <a:ea typeface="Calibri"/>
                <a:cs typeface="Times New Roman"/>
              </a:rPr>
              <a:t>IN</a:t>
            </a:r>
            <a:r>
              <a:rPr lang="en-US" sz="3800" b="1" dirty="0" smtClean="0">
                <a:solidFill>
                  <a:prstClr val="black"/>
                </a:solidFill>
              </a:rPr>
              <a:t>02-C2_01</a:t>
            </a:r>
            <a:r>
              <a:rPr lang="en-US" sz="3800" b="1" dirty="0">
                <a:solidFill>
                  <a:prstClr val="black"/>
                </a:solidFill>
              </a:rPr>
              <a:t>: </a:t>
            </a:r>
            <a:r>
              <a:rPr lang="en-US" sz="3800" b="1" u="sng" dirty="0">
                <a:solidFill>
                  <a:prstClr val="black"/>
                </a:solidFill>
              </a:rPr>
              <a:t>Global fused 30m </a:t>
            </a:r>
            <a:r>
              <a:rPr lang="en-US" sz="3800" dirty="0">
                <a:solidFill>
                  <a:prstClr val="black"/>
                </a:solidFill>
              </a:rPr>
              <a:t>including coastal zone bathymetry and onshore </a:t>
            </a:r>
            <a:r>
              <a:rPr lang="en-US" sz="3800" dirty="0" smtClean="0">
                <a:solidFill>
                  <a:prstClr val="black"/>
                </a:solidFill>
              </a:rPr>
              <a:t>DTMs.</a:t>
            </a:r>
            <a:endParaRPr lang="en-US" sz="3800" dirty="0">
              <a:solidFill>
                <a:prstClr val="black"/>
              </a:solidFill>
            </a:endParaRPr>
          </a:p>
          <a:p>
            <a:pPr marL="808038" lvl="1">
              <a:lnSpc>
                <a:spcPct val="11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FF0000"/>
                </a:solidFill>
              </a:rPr>
              <a:t>Tasks </a:t>
            </a:r>
            <a:r>
              <a:rPr lang="en-US" sz="4000" b="1" dirty="0">
                <a:solidFill>
                  <a:srgbClr val="FF0000"/>
                </a:solidFill>
              </a:rPr>
              <a:t>identified at ISPRS2012 and partial funding being sought as part of DEMqis 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6985000" y="64891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23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55097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1219200" y="58231"/>
            <a:ext cx="609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CEOS Cal/Val </a:t>
            </a: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Test Sites in IDN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2133600" cy="43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1628524"/>
            <a:ext cx="3810000" cy="49246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48596" y="1628524"/>
            <a:ext cx="3790603" cy="48923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398" y="1356812"/>
            <a:ext cx="4896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CEOS Pseudo-Invariant </a:t>
            </a:r>
            <a:r>
              <a:rPr lang="en-US" sz="1400" b="1" dirty="0"/>
              <a:t>Calibration Site (PICS) - Libya </a:t>
            </a:r>
            <a:r>
              <a:rPr lang="en-US" sz="1400" b="1" dirty="0" smtClean="0"/>
              <a:t>4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137160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CEOS Instrumented </a:t>
            </a:r>
            <a:r>
              <a:rPr lang="en-US" sz="1400" b="1" dirty="0"/>
              <a:t>Site </a:t>
            </a:r>
            <a:r>
              <a:rPr lang="en-US" sz="1400" b="1" dirty="0" smtClean="0"/>
              <a:t>- Dome </a:t>
            </a:r>
            <a:r>
              <a:rPr lang="en-US" sz="1400" b="1" dirty="0"/>
              <a:t>C, </a:t>
            </a:r>
            <a:r>
              <a:rPr lang="en-US" sz="1400" b="1" dirty="0" smtClean="0"/>
              <a:t>Antarctica</a:t>
            </a:r>
            <a:endParaRPr lang="en-US" sz="1400" b="1" dirty="0"/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6985000" y="64891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09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55097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1219200" y="58231"/>
            <a:ext cx="609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Data trending over CEOS Sites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2133600" cy="43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/>
          <a:srcRect t="15497" r="39977" b="16736"/>
          <a:stretch/>
        </p:blipFill>
        <p:spPr bwMode="auto">
          <a:xfrm>
            <a:off x="228600" y="1371600"/>
            <a:ext cx="8496147" cy="51816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6985000" y="64891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55097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1219200" y="76200"/>
            <a:ext cx="594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CEOS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 QA4EO Showcases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2133600" cy="43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01597" y="1447800"/>
            <a:ext cx="87630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400" dirty="0"/>
              <a:t>At the Joint WGCV/WGISS meeting in 2010 is was agreed to define a set of showcases to exemplify QA4EO implementation for CEOS.  This activity was approved at CEOS-24.</a:t>
            </a:r>
          </a:p>
          <a:p>
            <a:pPr>
              <a:lnSpc>
                <a:spcPct val="90000"/>
              </a:lnSpc>
              <a:defRPr/>
            </a:pPr>
            <a:endParaRPr lang="en-US" sz="2400" dirty="0"/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Three focus areas were agreed upon:</a:t>
            </a:r>
          </a:p>
          <a:p>
            <a:pPr marL="866775" lvl="1" indent="-409575">
              <a:lnSpc>
                <a:spcPct val="90000"/>
              </a:lnSpc>
              <a:defRPr/>
            </a:pPr>
            <a:r>
              <a:rPr lang="en-US" sz="2400" dirty="0" smtClean="0"/>
              <a:t>“Forest </a:t>
            </a:r>
            <a:r>
              <a:rPr lang="en-US" sz="2400" dirty="0"/>
              <a:t>Carbon </a:t>
            </a:r>
            <a:r>
              <a:rPr lang="en-US" sz="2400" dirty="0" smtClean="0"/>
              <a:t>Tracking” </a:t>
            </a:r>
            <a:endParaRPr lang="en-US" sz="2400" dirty="0"/>
          </a:p>
          <a:p>
            <a:pPr marL="866775" lvl="1" indent="-409575">
              <a:lnSpc>
                <a:spcPct val="90000"/>
              </a:lnSpc>
              <a:defRPr/>
            </a:pPr>
            <a:r>
              <a:rPr lang="en-US" sz="2400" dirty="0" smtClean="0"/>
              <a:t>Changed </a:t>
            </a:r>
            <a:r>
              <a:rPr lang="en-US" sz="2400" dirty="0"/>
              <a:t>showcase from "Air Quality" to "Climate; e.g., ozone" </a:t>
            </a:r>
          </a:p>
          <a:p>
            <a:pPr marL="866775" lvl="1" indent="-409575">
              <a:lnSpc>
                <a:spcPct val="90000"/>
              </a:lnSpc>
              <a:defRPr/>
            </a:pPr>
            <a:r>
              <a:rPr lang="en-US" sz="2400" dirty="0"/>
              <a:t>“Global Elevation”</a:t>
            </a:r>
            <a:r>
              <a:rPr lang="en-GB" sz="2400" dirty="0"/>
              <a:t> </a:t>
            </a:r>
          </a:p>
          <a:p>
            <a:pPr marL="866775" lvl="1" indent="-409575">
              <a:lnSpc>
                <a:spcPct val="90000"/>
              </a:lnSpc>
              <a:buFont typeface="Arial" charset="0"/>
              <a:buChar char="►"/>
              <a:defRPr/>
            </a:pPr>
            <a:endParaRPr lang="en-US" sz="2400" dirty="0"/>
          </a:p>
          <a:p>
            <a:pPr marL="866775" lvl="1" indent="-409575">
              <a:lnSpc>
                <a:spcPct val="90000"/>
              </a:lnSpc>
              <a:buFont typeface="Arial" charset="0"/>
              <a:buChar char="►"/>
              <a:defRPr/>
            </a:pPr>
            <a:r>
              <a:rPr lang="en-GB" sz="2400" dirty="0" smtClean="0"/>
              <a:t>Resource </a:t>
            </a:r>
            <a:r>
              <a:rPr lang="en-GB" sz="2400" dirty="0"/>
              <a:t>and support are needed via GEO Tasks and CEOS member agencies to update and finish </a:t>
            </a:r>
            <a:r>
              <a:rPr lang="en-GB" sz="2400" dirty="0" smtClean="0"/>
              <a:t>current showcases</a:t>
            </a:r>
            <a:endParaRPr lang="en-GB" sz="2400" dirty="0"/>
          </a:p>
          <a:p>
            <a:pPr marL="866775" lvl="1" indent="-409575">
              <a:lnSpc>
                <a:spcPct val="90000"/>
              </a:lnSpc>
              <a:buFont typeface="Arial" charset="0"/>
              <a:buChar char="►"/>
              <a:defRPr/>
            </a:pPr>
            <a:endParaRPr lang="en-GB" sz="2300" dirty="0" smtClean="0"/>
          </a:p>
          <a:p>
            <a:pPr marL="866775" lvl="1" indent="-409575">
              <a:lnSpc>
                <a:spcPct val="90000"/>
              </a:lnSpc>
              <a:buFont typeface="Arial" charset="0"/>
              <a:buChar char="►"/>
              <a:defRPr/>
            </a:pPr>
            <a:r>
              <a:rPr lang="en-GB" sz="2300" dirty="0" smtClean="0"/>
              <a:t>New Proposed Showcase - </a:t>
            </a:r>
            <a:r>
              <a:rPr lang="en-US" sz="2400" b="1" dirty="0"/>
              <a:t>DEM Quality Information System (DEMqis) </a:t>
            </a:r>
            <a:endParaRPr lang="en-US" sz="2300" u="sng" dirty="0" smtClean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6985000" y="64891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55097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1219200" y="76200"/>
            <a:ext cx="594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WGCV Recommendations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2133600" cy="43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6200" y="1388616"/>
            <a:ext cx="89154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80000"/>
              </a:lnSpc>
              <a:buNone/>
            </a:pPr>
            <a:r>
              <a:rPr lang="en-US" sz="2200" b="1" i="1" dirty="0"/>
              <a:t>CEOS WGCV recommends that CEOS </a:t>
            </a:r>
            <a:r>
              <a:rPr lang="en-US" sz="2200" b="1" i="1" dirty="0" smtClean="0"/>
              <a:t>plenary consider, General:</a:t>
            </a:r>
          </a:p>
          <a:p>
            <a:pPr marL="857250" lvl="2" indent="-457200">
              <a:buFont typeface="+mj-lt"/>
              <a:buAutoNum type="arabicPeriod"/>
            </a:pPr>
            <a:endParaRPr lang="en-US" sz="1200" b="1" dirty="0" smtClean="0"/>
          </a:p>
          <a:p>
            <a:pPr marL="857250" lvl="2" indent="-457200">
              <a:buFont typeface="+mj-lt"/>
              <a:buAutoNum type="arabicPeriod"/>
            </a:pPr>
            <a:r>
              <a:rPr lang="en-US" sz="2200" b="1" dirty="0" smtClean="0"/>
              <a:t>Reviewing and approving WGCV 5-year plan (on WGCV web page)</a:t>
            </a:r>
          </a:p>
          <a:p>
            <a:pPr marL="857250" lvl="2" indent="-457200">
              <a:buFont typeface="+mj-lt"/>
              <a:buAutoNum type="arabicPeriod"/>
            </a:pPr>
            <a:endParaRPr lang="en-US" sz="2200" b="1" dirty="0" smtClean="0"/>
          </a:p>
          <a:p>
            <a:pPr marL="857250" lvl="2" indent="-457200">
              <a:buFont typeface="+mj-lt"/>
              <a:buAutoNum type="arabicPeriod"/>
            </a:pPr>
            <a:r>
              <a:rPr lang="en-US" sz="2200" b="1" dirty="0" smtClean="0"/>
              <a:t>Providing agency </a:t>
            </a:r>
            <a:r>
              <a:rPr lang="en-US" sz="2200" b="1" dirty="0"/>
              <a:t>support in </a:t>
            </a:r>
            <a:r>
              <a:rPr lang="en-US" sz="2200" b="1" dirty="0" smtClean="0"/>
              <a:t>developing and maintaining recommended instrumentation </a:t>
            </a:r>
            <a:r>
              <a:rPr lang="en-US" sz="2200" b="1" dirty="0"/>
              <a:t>at the </a:t>
            </a:r>
            <a:r>
              <a:rPr lang="en-US" sz="2200" b="1" dirty="0" smtClean="0"/>
              <a:t>CEOS Cal/Val test </a:t>
            </a:r>
            <a:r>
              <a:rPr lang="en-US" sz="2200" b="1" dirty="0"/>
              <a:t>sites, and acquiring data routinely over </a:t>
            </a:r>
            <a:r>
              <a:rPr lang="en-US" sz="2200" b="1" dirty="0" smtClean="0"/>
              <a:t>them</a:t>
            </a:r>
          </a:p>
          <a:p>
            <a:pPr marL="857250" lvl="2" indent="-457200">
              <a:buFont typeface="+mj-lt"/>
              <a:buAutoNum type="arabicPeriod"/>
            </a:pPr>
            <a:endParaRPr lang="en-US" sz="2200" b="1" dirty="0" smtClean="0"/>
          </a:p>
          <a:p>
            <a:pPr marL="857250" lvl="2" indent="-457200">
              <a:buFont typeface="+mj-lt"/>
              <a:buAutoNum type="arabicPeriod"/>
            </a:pPr>
            <a:r>
              <a:rPr lang="en-US" sz="2200" b="1" dirty="0" smtClean="0"/>
              <a:t>Provide free access to a set data acquired over these sites to CEOS member agencies for calibration purposes, preferably via CWIC</a:t>
            </a:r>
          </a:p>
          <a:p>
            <a:pPr marL="857250" lvl="2" indent="-457200">
              <a:buFont typeface="+mj-lt"/>
              <a:buAutoNum type="arabicPeriod"/>
            </a:pPr>
            <a:endParaRPr lang="en-US" sz="2200" b="1" dirty="0" smtClean="0"/>
          </a:p>
          <a:p>
            <a:pPr marL="857250" lvl="2" indent="-457200">
              <a:buFont typeface="+mj-lt"/>
              <a:buAutoNum type="arabicPeriod"/>
            </a:pPr>
            <a:r>
              <a:rPr lang="en-US" sz="2200" b="1" dirty="0" smtClean="0"/>
              <a:t>Provide resources and support for ground </a:t>
            </a:r>
            <a:r>
              <a:rPr lang="en-US" sz="2200" b="1" dirty="0"/>
              <a:t>networks and field </a:t>
            </a:r>
            <a:r>
              <a:rPr lang="en-US" sz="2200" b="1" dirty="0" smtClean="0"/>
              <a:t>campaigns</a:t>
            </a:r>
          </a:p>
          <a:p>
            <a:pPr marL="857250" lvl="2" indent="-457200">
              <a:buFont typeface="+mj-lt"/>
              <a:buAutoNum type="arabicPeriod"/>
            </a:pPr>
            <a:endParaRPr lang="en-US" sz="2200" b="1" dirty="0" smtClean="0"/>
          </a:p>
          <a:p>
            <a:pPr marL="857250" lvl="2" indent="-457200">
              <a:buFont typeface="+mj-lt"/>
              <a:buAutoNum type="arabicPeriod"/>
            </a:pPr>
            <a:r>
              <a:rPr lang="en-US" sz="2200" b="1" dirty="0" smtClean="0"/>
              <a:t>Agencies provide point of contact for WGCV </a:t>
            </a:r>
            <a:r>
              <a:rPr lang="en-US" sz="2200" b="1" dirty="0"/>
              <a:t>and its subgroups </a:t>
            </a:r>
            <a:endParaRPr lang="en-US" sz="2200" b="1" dirty="0" smtClean="0"/>
          </a:p>
          <a:p>
            <a:pPr marL="857250" lvl="2" indent="-457200">
              <a:buFont typeface="+mj-lt"/>
              <a:buAutoNum type="arabicPeriod"/>
            </a:pPr>
            <a:endParaRPr lang="en-GB" sz="2200" b="1" dirty="0" smtClean="0">
              <a:ea typeface="ＭＳ Ｐゴシック" pitchFamily="34" charset="-128"/>
            </a:endParaRPr>
          </a:p>
          <a:p>
            <a:pPr marL="857250" lvl="2" indent="-457200">
              <a:buFont typeface="+mj-lt"/>
              <a:buAutoNum type="arabicPeriod"/>
            </a:pPr>
            <a:r>
              <a:rPr lang="en-GB" sz="2200" b="1" dirty="0">
                <a:ea typeface="ＭＳ Ｐゴシック" pitchFamily="34" charset="-128"/>
              </a:rPr>
              <a:t>Provide support to lead and encourage widespread implementation of QA4EO principles within future (and where possible current) activities  of CEOS agencies facilitated by the new UKSA QA4EO Secretariat. 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6985000" y="64891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38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55097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1219200" y="76200"/>
            <a:ext cx="594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WGCV Recommendations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2133600" cy="43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9745" y="1296693"/>
            <a:ext cx="8915400" cy="207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80000"/>
              </a:lnSpc>
              <a:buNone/>
            </a:pPr>
            <a:r>
              <a:rPr lang="en-US" sz="2200" b="1" i="1" dirty="0"/>
              <a:t>CEOS WGCV recommends that CEOS plenary </a:t>
            </a:r>
            <a:r>
              <a:rPr lang="en-US" sz="2200" b="1" i="1" dirty="0" smtClean="0"/>
              <a:t>consider, SAR SG:</a:t>
            </a:r>
            <a:endParaRPr lang="en-US" sz="2200" dirty="0"/>
          </a:p>
          <a:p>
            <a:pPr marL="579438" indent="-457200">
              <a:buFont typeface="+mj-lt"/>
              <a:buAutoNum type="arabicPeriod"/>
            </a:pPr>
            <a:r>
              <a:rPr lang="en-US" sz="2000" b="1" dirty="0" smtClean="0"/>
              <a:t>Agency </a:t>
            </a:r>
            <a:r>
              <a:rPr lang="en-US" sz="2000" b="1" u="sng" dirty="0"/>
              <a:t>support for CEOS SAR test sites</a:t>
            </a:r>
            <a:r>
              <a:rPr lang="en-US" sz="2000" b="1" dirty="0"/>
              <a:t> in India and Australia</a:t>
            </a:r>
          </a:p>
          <a:p>
            <a:pPr marL="579438" indent="-457200">
              <a:buFont typeface="+mj-lt"/>
              <a:buAutoNum type="arabicPeriod"/>
            </a:pPr>
            <a:r>
              <a:rPr lang="en-US" sz="2000" b="1" dirty="0"/>
              <a:t>Recommend that CEOS organizations </a:t>
            </a:r>
            <a:r>
              <a:rPr lang="en-US" sz="2000" b="1" u="sng" dirty="0" smtClean="0"/>
              <a:t>obtain and provide calibration </a:t>
            </a:r>
            <a:r>
              <a:rPr lang="en-US" sz="2000" b="1" u="sng" dirty="0"/>
              <a:t>data over SAR test </a:t>
            </a:r>
            <a:r>
              <a:rPr lang="en-US" sz="2000" b="1" u="sng" dirty="0" smtClean="0"/>
              <a:t>sites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6304" y="2438400"/>
            <a:ext cx="4624403" cy="346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33900" y="5867400"/>
            <a:ext cx="45668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Note: WGCV LPV very closely aligned with Land ECV products and there is strong need to work with Working Group on Climate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1010" y="2895601"/>
            <a:ext cx="4482087" cy="359356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80000"/>
              </a:lnSpc>
              <a:buNone/>
            </a:pPr>
            <a:r>
              <a:rPr lang="en-US" sz="2600" b="1" i="1" dirty="0"/>
              <a:t>CEOS </a:t>
            </a:r>
            <a:r>
              <a:rPr lang="en-US" sz="2600" b="1" i="1" dirty="0" smtClean="0"/>
              <a:t>WGCV recommends that CEOS plenary consider</a:t>
            </a:r>
            <a:r>
              <a:rPr lang="en-US" sz="2600" b="1" i="1" dirty="0"/>
              <a:t>, </a:t>
            </a:r>
            <a:r>
              <a:rPr lang="en-US" sz="2600" b="1" i="1" dirty="0" smtClean="0"/>
              <a:t>LPV SG: </a:t>
            </a:r>
            <a:endParaRPr lang="en-US" sz="2600" dirty="0" smtClean="0"/>
          </a:p>
          <a:p>
            <a:pPr marL="579438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400" b="1" dirty="0" smtClean="0"/>
              <a:t>Recommend that agencies </a:t>
            </a:r>
            <a:r>
              <a:rPr lang="en-US" sz="2400" b="1" u="sng" dirty="0" smtClean="0"/>
              <a:t>provide nomination for LPV </a:t>
            </a:r>
            <a:r>
              <a:rPr lang="en-US" sz="2400" b="1" dirty="0" smtClean="0"/>
              <a:t>Subgroup Vice Chair</a:t>
            </a:r>
          </a:p>
          <a:p>
            <a:pPr marL="579438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400" b="1" dirty="0" smtClean="0"/>
              <a:t>Recommend </a:t>
            </a:r>
            <a:r>
              <a:rPr lang="en-US" sz="2400" b="1" dirty="0"/>
              <a:t>that CEOS agencies provide </a:t>
            </a:r>
            <a:r>
              <a:rPr lang="en-US" sz="2400" b="1" u="sng" dirty="0"/>
              <a:t>support for LPV Focus Groups</a:t>
            </a:r>
          </a:p>
          <a:p>
            <a:pPr marL="579438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400" b="1" dirty="0"/>
              <a:t>Recommend that agencies </a:t>
            </a:r>
            <a:r>
              <a:rPr lang="en-US" sz="2400" b="1" u="sng" dirty="0"/>
              <a:t>collect and make data available over LPV test sites </a:t>
            </a:r>
            <a:r>
              <a:rPr lang="en-US" sz="2400" b="1" dirty="0"/>
              <a:t>as part of a regular acquisition </a:t>
            </a:r>
            <a:r>
              <a:rPr lang="en-US" sz="2400" b="1" dirty="0" smtClean="0"/>
              <a:t>plan</a:t>
            </a:r>
            <a:endParaRPr lang="en-US" sz="2400" b="1" dirty="0"/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6985000" y="64891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86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55097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1219200" y="76200"/>
            <a:ext cx="594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WGCV Recommendations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2133600" cy="43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6200" y="1388616"/>
            <a:ext cx="89154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80000"/>
              </a:lnSpc>
              <a:buNone/>
            </a:pPr>
            <a:r>
              <a:rPr lang="en-US" sz="2400" b="1" i="1" dirty="0"/>
              <a:t>CEOS WGCV recommends that CEOS plenary </a:t>
            </a:r>
            <a:r>
              <a:rPr lang="en-US" sz="2400" b="1" i="1" dirty="0" smtClean="0"/>
              <a:t>consider, MSSG:</a:t>
            </a:r>
          </a:p>
          <a:p>
            <a:pPr marL="122238" indent="0">
              <a:lnSpc>
                <a:spcPct val="80000"/>
              </a:lnSpc>
              <a:buNone/>
            </a:pPr>
            <a:endParaRPr lang="en-GB" sz="1400" b="1" dirty="0" smtClean="0"/>
          </a:p>
          <a:p>
            <a:pPr marL="979488" lvl="1" indent="-457200">
              <a:lnSpc>
                <a:spcPct val="80000"/>
              </a:lnSpc>
              <a:buFont typeface="+mj-lt"/>
              <a:buAutoNum type="arabicPeriod"/>
            </a:pPr>
            <a:r>
              <a:rPr lang="en-GB" sz="2200" b="1" dirty="0" smtClean="0"/>
              <a:t>Recommend agencies contact WGCV and MSSG Chair with </a:t>
            </a:r>
            <a:r>
              <a:rPr lang="en-GB" sz="2200" b="1" u="sng" dirty="0" smtClean="0"/>
              <a:t>potential co-chair candidates, and interested participants </a:t>
            </a:r>
            <a:r>
              <a:rPr lang="en-GB" sz="2200" b="1" dirty="0" smtClean="0"/>
              <a:t>to the sub-group</a:t>
            </a:r>
          </a:p>
          <a:p>
            <a:pPr marL="342900" lvl="1" indent="-342900">
              <a:lnSpc>
                <a:spcPct val="80000"/>
              </a:lnSpc>
              <a:buNone/>
            </a:pPr>
            <a:endParaRPr lang="en-US" sz="2200" b="1" i="1" dirty="0" smtClean="0"/>
          </a:p>
          <a:p>
            <a:pPr marL="342900" lvl="1" indent="-342900">
              <a:lnSpc>
                <a:spcPct val="80000"/>
              </a:lnSpc>
              <a:buNone/>
            </a:pPr>
            <a:r>
              <a:rPr lang="en-US" sz="2400" b="1" i="1" dirty="0" smtClean="0"/>
              <a:t>CEOS </a:t>
            </a:r>
            <a:r>
              <a:rPr lang="en-US" sz="2400" b="1" i="1" dirty="0"/>
              <a:t>WGCV recommends that CEOS plenary consider, </a:t>
            </a:r>
            <a:r>
              <a:rPr lang="en-US" sz="2400" b="1" i="1" dirty="0" smtClean="0"/>
              <a:t>TMSG:</a:t>
            </a:r>
            <a:endParaRPr lang="en-US" sz="2400" b="1" i="1" dirty="0"/>
          </a:p>
          <a:p>
            <a:pPr marL="979488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b="1" u="sng" dirty="0" smtClean="0"/>
              <a:t>Agencies </a:t>
            </a:r>
            <a:r>
              <a:rPr lang="en-US" sz="2200" b="1" u="sng" dirty="0"/>
              <a:t>should be encouraged to fund the set-up of global test sites over continental shelves</a:t>
            </a:r>
            <a:r>
              <a:rPr lang="en-US" sz="2200" b="1" dirty="0"/>
              <a:t> where “bathymetry” truth is available for (a) clearwater (e.g. Australian bight); (b) turbid water regions (e.g. English channel) for evaluation of spaceborne visible and SAR methods respectively for bathymetry </a:t>
            </a:r>
            <a:r>
              <a:rPr lang="en-US" sz="2200" b="1" dirty="0" smtClean="0"/>
              <a:t>retrieval</a:t>
            </a:r>
          </a:p>
          <a:p>
            <a:pPr marL="979488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b="1" u="sng" dirty="0" smtClean="0"/>
              <a:t>Agencies are encouraged to provide </a:t>
            </a:r>
            <a:r>
              <a:rPr lang="en-US" sz="2200" b="1" u="sng" dirty="0"/>
              <a:t>through WGISS WPS services (e.g. bare earth retrievals, river catchments, data fusion engines) as well as WMS of their spaceborne DEM products</a:t>
            </a:r>
            <a:r>
              <a:rPr lang="en-US" sz="2200" b="1" dirty="0"/>
              <a:t> including </a:t>
            </a:r>
            <a:r>
              <a:rPr lang="en-US" sz="2200" b="1" dirty="0" smtClean="0"/>
              <a:t>QI using </a:t>
            </a:r>
            <a:r>
              <a:rPr lang="en-US" sz="2200" b="1" dirty="0"/>
              <a:t>the internationally agreed ICEDS </a:t>
            </a:r>
            <a:r>
              <a:rPr lang="en-US" sz="2200" b="1" dirty="0" smtClean="0"/>
              <a:t>color </a:t>
            </a:r>
            <a:r>
              <a:rPr lang="en-US" sz="2200" b="1" dirty="0"/>
              <a:t>LUT for elevation and a to-be-agreed CLUT for QI</a:t>
            </a:r>
          </a:p>
          <a:p>
            <a:pPr marL="900113" lvl="1" indent="-377825">
              <a:lnSpc>
                <a:spcPct val="80000"/>
              </a:lnSpc>
              <a:buFont typeface="Arial" charset="0"/>
              <a:buChar char="►"/>
            </a:pPr>
            <a:endParaRPr lang="en-US" sz="2000" dirty="0"/>
          </a:p>
          <a:p>
            <a:pPr marL="900113" lvl="1" indent="-377825">
              <a:lnSpc>
                <a:spcPct val="80000"/>
              </a:lnSpc>
              <a:buFont typeface="Arial" charset="0"/>
              <a:buChar char="►"/>
            </a:pPr>
            <a:endParaRPr lang="en-US" sz="2200" dirty="0" smtClean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6985000" y="64891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34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55097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1219200" y="76200"/>
            <a:ext cx="594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WGCV Recommendations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2133600" cy="43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6200" y="1388616"/>
            <a:ext cx="8915400" cy="53169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2238" lvl="1" indent="0">
              <a:lnSpc>
                <a:spcPct val="110000"/>
              </a:lnSpc>
              <a:buNone/>
            </a:pPr>
            <a:r>
              <a:rPr lang="en-US" sz="2400" b="1" i="1" dirty="0"/>
              <a:t>CEOS WGCV recommends that CEOS plenary </a:t>
            </a:r>
            <a:r>
              <a:rPr lang="en-US" sz="2400" b="1" i="1" dirty="0" smtClean="0"/>
              <a:t>consider, IVOS SG</a:t>
            </a:r>
            <a:r>
              <a:rPr lang="en-US" sz="2400" b="1" i="1" dirty="0"/>
              <a:t>:</a:t>
            </a:r>
            <a:endParaRPr lang="en-US" sz="2400" b="1" i="1" dirty="0" smtClean="0"/>
          </a:p>
          <a:p>
            <a:pPr marL="579438" indent="-4572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200" b="1" u="sng" dirty="0" smtClean="0"/>
              <a:t>Develop </a:t>
            </a:r>
            <a:r>
              <a:rPr lang="en-US" sz="2200" b="1" u="sng" dirty="0"/>
              <a:t>WGCV and WG-C task force</a:t>
            </a:r>
            <a:r>
              <a:rPr lang="en-US" sz="2200" b="1" dirty="0"/>
              <a:t> to establish consistent interpretation of GCOS ECV requirements and analysis methodology for accuracy and stability monitoring</a:t>
            </a:r>
          </a:p>
          <a:p>
            <a:pPr marL="579438" indent="-4572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200" b="1" dirty="0" smtClean="0"/>
              <a:t>For </a:t>
            </a:r>
            <a:r>
              <a:rPr lang="en-GB" sz="2200" b="1" dirty="0"/>
              <a:t>satellite based OC measurements, agencies to </a:t>
            </a:r>
            <a:r>
              <a:rPr lang="en-GB" sz="2200" b="1" u="sng" dirty="0"/>
              <a:t>commit to long term support of CEOS reference test </a:t>
            </a:r>
            <a:r>
              <a:rPr lang="en-GB" sz="2200" b="1" u="sng" dirty="0" smtClean="0"/>
              <a:t>sites for oceans</a:t>
            </a:r>
            <a:r>
              <a:rPr lang="en-GB" sz="2200" b="1" dirty="0" smtClean="0"/>
              <a:t>; </a:t>
            </a:r>
            <a:r>
              <a:rPr lang="en-GB" sz="2200" b="1" dirty="0"/>
              <a:t>e.g., OC Buoys MOBY, BOUSSOLE, (</a:t>
            </a:r>
            <a:r>
              <a:rPr lang="en-GB" sz="2200" b="1" dirty="0" smtClean="0"/>
              <a:t>Kavaratti - ISRO) </a:t>
            </a:r>
            <a:r>
              <a:rPr lang="en-GB" sz="2200" b="1" dirty="0"/>
              <a:t>and develop Aeronet-OC network</a:t>
            </a:r>
          </a:p>
          <a:p>
            <a:pPr marL="579438" indent="-4572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200" b="1" u="sng" dirty="0" smtClean="0"/>
              <a:t>Resources </a:t>
            </a:r>
            <a:r>
              <a:rPr lang="en-GB" sz="2200" b="1" u="sng" dirty="0"/>
              <a:t>are required to enable comparisons of radiometers</a:t>
            </a:r>
            <a:r>
              <a:rPr lang="en-GB" sz="2200" b="1" dirty="0"/>
              <a:t> used for validation </a:t>
            </a:r>
            <a:r>
              <a:rPr lang="en-GB" sz="2200" b="1" dirty="0" smtClean="0"/>
              <a:t>of 1) </a:t>
            </a:r>
            <a:r>
              <a:rPr lang="en-GB" sz="2200" b="1" dirty="0"/>
              <a:t>SST and </a:t>
            </a:r>
            <a:r>
              <a:rPr lang="en-GB" sz="2200" b="1" dirty="0" smtClean="0"/>
              <a:t>2) </a:t>
            </a:r>
            <a:r>
              <a:rPr lang="en-GB" sz="2200" b="1" dirty="0"/>
              <a:t>OC to be organized in 2014 (preparations to commence in 2013) in support of VCs and </a:t>
            </a:r>
            <a:r>
              <a:rPr lang="en-GB" sz="2200" b="1" dirty="0" smtClean="0"/>
              <a:t>climate</a:t>
            </a:r>
            <a:endParaRPr lang="en-GB" sz="2200" b="1" dirty="0"/>
          </a:p>
          <a:p>
            <a:pPr marL="579438" indent="-4572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200" b="1" dirty="0" smtClean="0"/>
              <a:t>To </a:t>
            </a:r>
            <a:r>
              <a:rPr lang="en-GB" sz="2200" b="1" dirty="0"/>
              <a:t>underpin validation of satellite based SST measurements and help mitigate data gaps for climate records, </a:t>
            </a:r>
            <a:r>
              <a:rPr lang="en-GB" sz="2200" b="1" u="sng" dirty="0"/>
              <a:t>agencies to support the  deployment of a set of traceably calibrated drifting buoys</a:t>
            </a:r>
            <a:r>
              <a:rPr lang="en-GB" sz="2200" b="1" dirty="0"/>
              <a:t> </a:t>
            </a:r>
            <a:r>
              <a:rPr lang="en-GB" sz="2200" b="1" dirty="0" smtClean="0"/>
              <a:t>at a cost </a:t>
            </a:r>
            <a:r>
              <a:rPr lang="en-GB" sz="2200" b="1" dirty="0"/>
              <a:t>of ~$300k </a:t>
            </a:r>
          </a:p>
          <a:p>
            <a:pPr marL="579438" indent="-4572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200" b="1" u="sng" dirty="0" smtClean="0"/>
              <a:t>Agencies </a:t>
            </a:r>
            <a:r>
              <a:rPr lang="en-GB" sz="2200" b="1" u="sng" dirty="0"/>
              <a:t>support set up and long-term maintenance cost </a:t>
            </a:r>
            <a:r>
              <a:rPr lang="en-GB" sz="2200" b="1" dirty="0"/>
              <a:t>of </a:t>
            </a:r>
            <a:r>
              <a:rPr lang="en-GB" sz="2200" b="1" u="sng" dirty="0"/>
              <a:t>autonomous</a:t>
            </a:r>
            <a:r>
              <a:rPr lang="en-GB" sz="2200" b="1" dirty="0"/>
              <a:t> </a:t>
            </a:r>
            <a:r>
              <a:rPr lang="en-GB" sz="2200" b="1" dirty="0" smtClean="0"/>
              <a:t>SI traceable </a:t>
            </a:r>
            <a:r>
              <a:rPr lang="en-GB" sz="2200" b="1" dirty="0"/>
              <a:t>instruments for the CEOS land test sites </a:t>
            </a:r>
            <a:r>
              <a:rPr lang="en-GB" sz="2200" b="1" u="sng" dirty="0"/>
              <a:t>(LANDNET</a:t>
            </a:r>
            <a:r>
              <a:rPr lang="en-GB" sz="2200" b="1" u="sng" dirty="0" smtClean="0"/>
              <a:t>)</a:t>
            </a:r>
            <a:r>
              <a:rPr lang="en-GB" sz="2200" b="1" dirty="0" smtClean="0"/>
              <a:t> (</a:t>
            </a:r>
            <a:r>
              <a:rPr lang="en-GB" sz="2200" b="1" dirty="0"/>
              <a:t>minimum of 5) and establishment of infrastructure to enable coordination and dissemination of information to satellite </a:t>
            </a:r>
            <a:r>
              <a:rPr lang="en-GB" sz="2200" b="1" dirty="0" smtClean="0"/>
              <a:t>operators  </a:t>
            </a:r>
            <a:endParaRPr lang="en-US" sz="2200" b="1" dirty="0"/>
          </a:p>
          <a:p>
            <a:pPr marL="579438" indent="-457200">
              <a:lnSpc>
                <a:spcPct val="80000"/>
              </a:lnSpc>
              <a:buFont typeface="+mj-lt"/>
              <a:buAutoNum type="arabicPeriod"/>
            </a:pPr>
            <a:endParaRPr lang="en-US" sz="2200" b="1" u="sng" dirty="0"/>
          </a:p>
          <a:p>
            <a:pPr marL="579438" indent="-457200">
              <a:lnSpc>
                <a:spcPct val="80000"/>
              </a:lnSpc>
              <a:buFont typeface="+mj-lt"/>
              <a:buAutoNum type="arabicPeriod"/>
            </a:pPr>
            <a:endParaRPr lang="en-GB" sz="1800" dirty="0" smtClean="0"/>
          </a:p>
          <a:p>
            <a:pPr marL="579438" indent="-457200">
              <a:lnSpc>
                <a:spcPct val="80000"/>
              </a:lnSpc>
              <a:buFont typeface="+mj-lt"/>
              <a:buAutoNum type="arabicPeriod"/>
            </a:pPr>
            <a:endParaRPr lang="en-GB" sz="1800" dirty="0"/>
          </a:p>
          <a:p>
            <a:pPr marL="579438" indent="-457200">
              <a:lnSpc>
                <a:spcPct val="80000"/>
              </a:lnSpc>
              <a:buFont typeface="+mj-lt"/>
              <a:buAutoNum type="arabicPeriod"/>
            </a:pPr>
            <a:endParaRPr lang="en-GB" sz="1800" dirty="0"/>
          </a:p>
          <a:p>
            <a:pPr marL="579438" indent="-457200">
              <a:lnSpc>
                <a:spcPct val="80000"/>
              </a:lnSpc>
              <a:buFont typeface="+mj-lt"/>
              <a:buAutoNum type="arabicPeriod"/>
            </a:pPr>
            <a:endParaRPr lang="en-GB" sz="2000" dirty="0" smtClean="0"/>
          </a:p>
          <a:p>
            <a:pPr marL="579438" indent="-457200">
              <a:lnSpc>
                <a:spcPct val="80000"/>
              </a:lnSpc>
              <a:buFont typeface="+mj-lt"/>
              <a:buAutoNum type="arabicPeriod"/>
            </a:pPr>
            <a:endParaRPr lang="en-GB" sz="2000" dirty="0"/>
          </a:p>
          <a:p>
            <a:pPr marL="579438" indent="-457200">
              <a:lnSpc>
                <a:spcPct val="80000"/>
              </a:lnSpc>
              <a:buFont typeface="+mj-lt"/>
              <a:buAutoNum type="arabicPeriod"/>
            </a:pPr>
            <a:endParaRPr lang="en-US" sz="2000" dirty="0" smtClean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6985000" y="64891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0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55097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1219200" y="76200"/>
            <a:ext cx="594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WGCV Recommendations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2133600" cy="43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6200" y="1388616"/>
            <a:ext cx="89154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2238" indent="0">
              <a:lnSpc>
                <a:spcPct val="80000"/>
              </a:lnSpc>
              <a:buNone/>
            </a:pPr>
            <a:endParaRPr lang="en-GB" sz="1800" dirty="0" smtClean="0"/>
          </a:p>
          <a:p>
            <a:pPr marL="579438" indent="-457200">
              <a:lnSpc>
                <a:spcPct val="80000"/>
              </a:lnSpc>
              <a:buFont typeface="+mj-lt"/>
              <a:buAutoNum type="arabicPeriod"/>
            </a:pPr>
            <a:endParaRPr lang="en-GB" sz="1800" dirty="0"/>
          </a:p>
          <a:p>
            <a:pPr marL="579438" indent="-457200">
              <a:lnSpc>
                <a:spcPct val="80000"/>
              </a:lnSpc>
              <a:buFont typeface="+mj-lt"/>
              <a:buAutoNum type="arabicPeriod"/>
            </a:pPr>
            <a:endParaRPr lang="en-GB" sz="1800" dirty="0"/>
          </a:p>
          <a:p>
            <a:pPr marL="579438" indent="-457200">
              <a:lnSpc>
                <a:spcPct val="80000"/>
              </a:lnSpc>
              <a:buFont typeface="+mj-lt"/>
              <a:buAutoNum type="arabicPeriod"/>
            </a:pPr>
            <a:endParaRPr lang="en-GB" sz="2000" dirty="0" smtClean="0"/>
          </a:p>
          <a:p>
            <a:pPr marL="579438" indent="-457200">
              <a:lnSpc>
                <a:spcPct val="80000"/>
              </a:lnSpc>
              <a:buFont typeface="+mj-lt"/>
              <a:buAutoNum type="arabicPeriod"/>
            </a:pPr>
            <a:endParaRPr lang="en-GB" sz="2000" dirty="0"/>
          </a:p>
          <a:p>
            <a:pPr marL="579438" indent="-457200">
              <a:lnSpc>
                <a:spcPct val="80000"/>
              </a:lnSpc>
              <a:buFont typeface="+mj-lt"/>
              <a:buAutoNum type="arabicPeriod"/>
            </a:pPr>
            <a:endParaRPr lang="en-US" sz="2000" dirty="0" smtClean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364" y="2819399"/>
            <a:ext cx="3945835" cy="292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636" y="3357734"/>
            <a:ext cx="4345781" cy="184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03636" y="1367759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b="1" dirty="0" smtClean="0"/>
              <a:t>Minimum Sites: </a:t>
            </a:r>
            <a:r>
              <a:rPr lang="en-GB" sz="1600" b="1" dirty="0"/>
              <a:t>At least 5 CEOS </a:t>
            </a:r>
            <a:r>
              <a:rPr lang="en-GB" sz="1600" b="1" dirty="0" smtClean="0"/>
              <a:t>LANDNET Sites</a:t>
            </a:r>
          </a:p>
          <a:p>
            <a:r>
              <a:rPr lang="en-GB" sz="1600" b="1" dirty="0" smtClean="0"/>
              <a:t>Minimum Specification </a:t>
            </a:r>
            <a:r>
              <a:rPr lang="en-GB" sz="1600" b="1" dirty="0"/>
              <a:t>of equipment on site: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b="1" dirty="0" smtClean="0"/>
              <a:t>Master </a:t>
            </a:r>
            <a:r>
              <a:rPr lang="en-GB" sz="1600" b="1" dirty="0"/>
              <a:t>and nodes (1 </a:t>
            </a:r>
            <a:r>
              <a:rPr lang="en-GB" sz="1600" b="1" dirty="0" smtClean="0"/>
              <a:t>node per ~300 </a:t>
            </a:r>
            <a:r>
              <a:rPr lang="en-GB" sz="1600" b="1" dirty="0"/>
              <a:t>m</a:t>
            </a:r>
            <a:r>
              <a:rPr lang="en-GB" sz="1600" b="1" baseline="30000" dirty="0"/>
              <a:t>2</a:t>
            </a:r>
            <a:r>
              <a:rPr lang="en-GB" sz="1600" b="1" dirty="0" smtClean="0"/>
              <a:t>)</a:t>
            </a:r>
            <a:endParaRPr lang="en-GB" sz="16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b="1" dirty="0" smtClean="0"/>
              <a:t>Multispectral: Min </a:t>
            </a:r>
            <a:r>
              <a:rPr lang="en-GB" sz="1600" b="1" dirty="0"/>
              <a:t>10 </a:t>
            </a:r>
            <a:r>
              <a:rPr lang="en-GB" sz="1600" b="1" dirty="0" smtClean="0"/>
              <a:t>channels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b="1" dirty="0" smtClean="0"/>
              <a:t>Cost varies based on site size and characteristics</a:t>
            </a:r>
            <a:endParaRPr lang="en-GB" sz="1600" b="1" dirty="0"/>
          </a:p>
        </p:txBody>
      </p:sp>
      <p:sp>
        <p:nvSpPr>
          <p:cNvPr id="4" name="Rectangle 3"/>
          <p:cNvSpPr/>
          <p:nvPr/>
        </p:nvSpPr>
        <p:spPr>
          <a:xfrm>
            <a:off x="4592603" y="1367759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Costs </a:t>
            </a:r>
            <a:r>
              <a:rPr lang="en-US" sz="1600" b="1" dirty="0"/>
              <a:t>for minimum set of </a:t>
            </a:r>
            <a:r>
              <a:rPr lang="en-US" sz="1600" b="1" dirty="0" smtClean="0"/>
              <a:t>instruments </a:t>
            </a:r>
            <a:r>
              <a:rPr lang="en-US" sz="1600" b="1" dirty="0"/>
              <a:t>would be $50K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b="1" dirty="0" smtClean="0"/>
              <a:t>Need </a:t>
            </a:r>
            <a:r>
              <a:rPr lang="en-GB" sz="1600" b="1" dirty="0"/>
              <a:t>annual long term maintenance </a:t>
            </a:r>
            <a:r>
              <a:rPr lang="en-GB" sz="1600" b="1" dirty="0" smtClean="0"/>
              <a:t>and data connectivity (~ </a:t>
            </a:r>
            <a:r>
              <a:rPr lang="en-GB" sz="1600" b="1" dirty="0"/>
              <a:t>0.5 person year </a:t>
            </a:r>
            <a:r>
              <a:rPr lang="en-GB" sz="1600" b="1" dirty="0" smtClean="0"/>
              <a:t>for 20</a:t>
            </a:r>
            <a:r>
              <a:rPr lang="en-GB" sz="1600" b="1" dirty="0"/>
              <a:t>+ </a:t>
            </a:r>
            <a:r>
              <a:rPr lang="en-GB" sz="1600" b="1" dirty="0" smtClean="0"/>
              <a:t>years)</a:t>
            </a:r>
            <a:endParaRPr lang="en-GB" sz="16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b="1" dirty="0" smtClean="0"/>
              <a:t>Regular </a:t>
            </a:r>
            <a:r>
              <a:rPr lang="en-GB" sz="1600" b="1" dirty="0"/>
              <a:t>traceability and comparisons (appropriate facilities and reference standards</a:t>
            </a:r>
            <a:r>
              <a:rPr lang="en-GB" sz="1600" b="1" dirty="0" smtClean="0"/>
              <a:t>)</a:t>
            </a:r>
          </a:p>
          <a:p>
            <a:endParaRPr lang="en-GB" sz="1600" dirty="0"/>
          </a:p>
        </p:txBody>
      </p:sp>
      <p:sp>
        <p:nvSpPr>
          <p:cNvPr id="14" name="Rectangle 13"/>
          <p:cNvSpPr/>
          <p:nvPr/>
        </p:nvSpPr>
        <p:spPr>
          <a:xfrm>
            <a:off x="4608497" y="5893489"/>
            <a:ext cx="4473073" cy="584775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Minimal Instrumented Site - Many sites could omit the atmospheric aerosol measurements</a:t>
            </a:r>
            <a:endParaRPr lang="en-GB" sz="1600" b="1" dirty="0"/>
          </a:p>
        </p:txBody>
      </p:sp>
      <p:sp>
        <p:nvSpPr>
          <p:cNvPr id="15" name="Rectangle 14"/>
          <p:cNvSpPr/>
          <p:nvPr/>
        </p:nvSpPr>
        <p:spPr>
          <a:xfrm>
            <a:off x="103637" y="5902643"/>
            <a:ext cx="4488966" cy="338554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Full-up Site</a:t>
            </a:r>
            <a:endParaRPr lang="en-GB" sz="1600" dirty="0"/>
          </a:p>
        </p:txBody>
      </p:sp>
      <p:sp>
        <p:nvSpPr>
          <p:cNvPr id="2" name="Rectangle 1"/>
          <p:cNvSpPr/>
          <p:nvPr/>
        </p:nvSpPr>
        <p:spPr>
          <a:xfrm>
            <a:off x="103636" y="1367759"/>
            <a:ext cx="4488967" cy="4534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592603" y="1364510"/>
            <a:ext cx="4488967" cy="4534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>
          <a:xfrm>
            <a:off x="6985000" y="64891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0098" y="6277084"/>
            <a:ext cx="31057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Reference: CEOS WGCV IVOS, K. Thome, NASA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9524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55097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68349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1219200" y="76200"/>
            <a:ext cx="594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WGCV Recommendations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2133600" cy="43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6200" y="1388615"/>
            <a:ext cx="8915400" cy="5164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80000"/>
              </a:lnSpc>
              <a:spcAft>
                <a:spcPts val="600"/>
              </a:spcAft>
              <a:buNone/>
            </a:pPr>
            <a:r>
              <a:rPr lang="en-US" sz="2200" b="1" i="1" dirty="0" smtClean="0"/>
              <a:t>CEOS WGCV recommends that CEOS plenary consider, IVOS SG:</a:t>
            </a:r>
          </a:p>
          <a:p>
            <a:pPr marL="579438" indent="-457200">
              <a:spcAft>
                <a:spcPts val="600"/>
              </a:spcAft>
              <a:buFont typeface="+mj-lt"/>
              <a:buAutoNum type="arabicPeriod" startAt="6"/>
            </a:pPr>
            <a:r>
              <a:rPr lang="en-GB" sz="2000" b="1" dirty="0" smtClean="0"/>
              <a:t>Agencies </a:t>
            </a:r>
            <a:r>
              <a:rPr lang="en-GB" sz="2000" b="1" dirty="0"/>
              <a:t>are encouraged to </a:t>
            </a:r>
            <a:r>
              <a:rPr lang="en-GB" sz="2000" b="1" u="sng" dirty="0" smtClean="0"/>
              <a:t>regularly collect data over CEOS </a:t>
            </a:r>
            <a:r>
              <a:rPr lang="en-GB" sz="2000" b="1" u="sng" dirty="0"/>
              <a:t>sites </a:t>
            </a:r>
            <a:r>
              <a:rPr lang="en-GB" sz="2000" b="1" dirty="0"/>
              <a:t>and </a:t>
            </a:r>
            <a:r>
              <a:rPr lang="en-GB" sz="2000" b="1" dirty="0" smtClean="0"/>
              <a:t>provide </a:t>
            </a:r>
            <a:r>
              <a:rPr lang="en-GB" sz="2000" b="1" dirty="0"/>
              <a:t>access to the data via the CEOS Cal/Val portal or some other accessible </a:t>
            </a:r>
            <a:r>
              <a:rPr lang="en-GB" sz="2000" b="1" dirty="0" smtClean="0"/>
              <a:t>database</a:t>
            </a:r>
          </a:p>
          <a:p>
            <a:pPr marL="579438" indent="-457200">
              <a:spcAft>
                <a:spcPts val="600"/>
              </a:spcAft>
              <a:buFont typeface="+mj-lt"/>
              <a:buAutoNum type="arabicPeriod" startAt="6"/>
            </a:pPr>
            <a:r>
              <a:rPr lang="en-GB" sz="2000" b="1" dirty="0" smtClean="0"/>
              <a:t>Encourage </a:t>
            </a:r>
            <a:r>
              <a:rPr lang="en-GB" sz="2000" b="1" dirty="0"/>
              <a:t>agencies to </a:t>
            </a:r>
            <a:r>
              <a:rPr lang="en-GB" sz="2000" b="1" u="sng" dirty="0"/>
              <a:t>provide consistent minimal acquisition metadata in the header files</a:t>
            </a:r>
            <a:r>
              <a:rPr lang="en-GB" sz="2000" b="1" dirty="0"/>
              <a:t>; e.g., view angles, time, solar angles, etc., to support comparisons needed for data quality and interoperability</a:t>
            </a:r>
          </a:p>
          <a:p>
            <a:pPr marL="579438" indent="-457200">
              <a:spcAft>
                <a:spcPts val="600"/>
              </a:spcAft>
              <a:buFont typeface="+mj-lt"/>
              <a:buAutoNum type="arabicPeriod" startAt="6"/>
            </a:pPr>
            <a:r>
              <a:rPr lang="en-GB" sz="2000" b="1" dirty="0" smtClean="0">
                <a:solidFill>
                  <a:srgbClr val="000000"/>
                </a:solidFill>
              </a:rPr>
              <a:t>Resources are needed to </a:t>
            </a:r>
            <a:r>
              <a:rPr lang="en-GB" sz="2000" b="1" u="sng" dirty="0" smtClean="0">
                <a:solidFill>
                  <a:srgbClr val="000000"/>
                </a:solidFill>
              </a:rPr>
              <a:t>identify global </a:t>
            </a:r>
            <a:r>
              <a:rPr lang="en-GB" sz="2000" b="1" u="sng" dirty="0">
                <a:solidFill>
                  <a:srgbClr val="000000"/>
                </a:solidFill>
              </a:rPr>
              <a:t>MTF Cal/Val </a:t>
            </a:r>
            <a:r>
              <a:rPr lang="en-GB" sz="2000" b="1" u="sng" dirty="0" smtClean="0">
                <a:solidFill>
                  <a:srgbClr val="000000"/>
                </a:solidFill>
              </a:rPr>
              <a:t>test </a:t>
            </a:r>
            <a:r>
              <a:rPr lang="en-GB" sz="2000" b="1" u="sng" dirty="0">
                <a:solidFill>
                  <a:srgbClr val="000000"/>
                </a:solidFill>
              </a:rPr>
              <a:t>sites </a:t>
            </a:r>
            <a:r>
              <a:rPr lang="en-GB" sz="2000" b="1" u="sng" dirty="0" smtClean="0">
                <a:solidFill>
                  <a:srgbClr val="000000"/>
                </a:solidFill>
              </a:rPr>
              <a:t>and establish webpages</a:t>
            </a:r>
            <a:r>
              <a:rPr lang="en-GB" sz="2000" b="1" dirty="0" smtClean="0">
                <a:solidFill>
                  <a:srgbClr val="000000"/>
                </a:solidFill>
              </a:rPr>
              <a:t>, similar </a:t>
            </a:r>
            <a:r>
              <a:rPr lang="en-GB" sz="2000" b="1" dirty="0">
                <a:solidFill>
                  <a:srgbClr val="000000"/>
                </a:solidFill>
              </a:rPr>
              <a:t>to the </a:t>
            </a:r>
            <a:r>
              <a:rPr lang="en-GB" sz="2000" b="1" dirty="0" smtClean="0">
                <a:solidFill>
                  <a:srgbClr val="000000"/>
                </a:solidFill>
              </a:rPr>
              <a:t>USGS Worldwide test site catalog </a:t>
            </a:r>
          </a:p>
          <a:p>
            <a:pPr marL="579438" indent="-457200">
              <a:spcAft>
                <a:spcPts val="600"/>
              </a:spcAft>
              <a:buFont typeface="+mj-lt"/>
              <a:buAutoNum type="arabicPeriod" startAt="6"/>
            </a:pPr>
            <a:r>
              <a:rPr lang="en-GB" sz="2000" b="1" dirty="0" smtClean="0">
                <a:solidFill>
                  <a:srgbClr val="000000"/>
                </a:solidFill>
              </a:rPr>
              <a:t>Agencies </a:t>
            </a:r>
            <a:r>
              <a:rPr lang="en-GB" sz="2000" b="1" dirty="0">
                <a:solidFill>
                  <a:srgbClr val="000000"/>
                </a:solidFill>
              </a:rPr>
              <a:t>are encouraged to </a:t>
            </a:r>
            <a:r>
              <a:rPr lang="en-GB" sz="2000" b="1" u="sng" dirty="0">
                <a:solidFill>
                  <a:srgbClr val="000000"/>
                </a:solidFill>
              </a:rPr>
              <a:t>ensure </a:t>
            </a:r>
            <a:r>
              <a:rPr lang="en-GB" sz="2000" b="1" u="sng" dirty="0" smtClean="0">
                <a:solidFill>
                  <a:srgbClr val="000000"/>
                </a:solidFill>
              </a:rPr>
              <a:t>full </a:t>
            </a:r>
            <a:r>
              <a:rPr lang="en-GB" sz="2000" b="1" u="sng" dirty="0">
                <a:solidFill>
                  <a:srgbClr val="000000"/>
                </a:solidFill>
              </a:rPr>
              <a:t>PSF/MTF </a:t>
            </a:r>
            <a:r>
              <a:rPr lang="en-GB" sz="2000" b="1" u="sng" dirty="0" smtClean="0">
                <a:solidFill>
                  <a:srgbClr val="000000"/>
                </a:solidFill>
              </a:rPr>
              <a:t>pre-flight characterization </a:t>
            </a:r>
            <a:r>
              <a:rPr lang="en-GB" sz="2000" b="1" dirty="0">
                <a:solidFill>
                  <a:srgbClr val="000000"/>
                </a:solidFill>
              </a:rPr>
              <a:t>of the sensor </a:t>
            </a:r>
            <a:r>
              <a:rPr lang="en-GB" sz="2000" b="1" dirty="0" smtClean="0">
                <a:solidFill>
                  <a:srgbClr val="000000"/>
                </a:solidFill>
              </a:rPr>
              <a:t>and provide results to </a:t>
            </a:r>
            <a:r>
              <a:rPr lang="en-GB" sz="2000" b="1" dirty="0">
                <a:solidFill>
                  <a:srgbClr val="000000"/>
                </a:solidFill>
              </a:rPr>
              <a:t>the user </a:t>
            </a:r>
            <a:r>
              <a:rPr lang="en-GB" sz="2000" b="1" dirty="0" smtClean="0">
                <a:solidFill>
                  <a:srgbClr val="000000"/>
                </a:solidFill>
              </a:rPr>
              <a:t>community </a:t>
            </a:r>
          </a:p>
          <a:p>
            <a:pPr marL="579438" indent="-457200">
              <a:spcAft>
                <a:spcPts val="600"/>
              </a:spcAft>
              <a:buFont typeface="+mj-lt"/>
              <a:buAutoNum type="arabicPeriod" startAt="6"/>
            </a:pPr>
            <a:r>
              <a:rPr lang="en-US" sz="2000" b="1" u="sng" dirty="0" smtClean="0"/>
              <a:t>Two </a:t>
            </a:r>
            <a:r>
              <a:rPr lang="en-US" sz="2000" b="1" u="sng" dirty="0"/>
              <a:t>new thematic groups</a:t>
            </a:r>
            <a:r>
              <a:rPr lang="en-US" sz="2000" b="1" dirty="0"/>
              <a:t> (Geo-spatial quality and Geo-image quality) have been established within IVOS.  Agencies are </a:t>
            </a:r>
            <a:r>
              <a:rPr lang="en-US" sz="2000" b="1" u="sng" dirty="0"/>
              <a:t>encouraged to </a:t>
            </a:r>
            <a:r>
              <a:rPr lang="en-US" sz="2000" b="1" u="sng" dirty="0" smtClean="0"/>
              <a:t>participate</a:t>
            </a:r>
            <a:endParaRPr lang="en-GB" sz="2000" dirty="0"/>
          </a:p>
          <a:p>
            <a:pPr marL="579438" indent="-457200">
              <a:lnSpc>
                <a:spcPct val="80000"/>
              </a:lnSpc>
              <a:buFont typeface="+mj-lt"/>
              <a:buAutoNum type="arabicPeriod" startAt="6"/>
            </a:pPr>
            <a:endParaRPr lang="en-US" sz="2000" dirty="0" smtClean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6985000" y="64891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93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55097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1219200" y="76200"/>
            <a:ext cx="594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WGCV meetings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2133600" cy="43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20083" y="1447800"/>
            <a:ext cx="8229600" cy="5105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  <a:defRPr/>
            </a:pPr>
            <a:r>
              <a:rPr lang="en-US" sz="2500" b="1" dirty="0" smtClean="0"/>
              <a:t>WGCV-33</a:t>
            </a:r>
          </a:p>
          <a:p>
            <a:pPr lvl="1">
              <a:lnSpc>
                <a:spcPct val="80000"/>
              </a:lnSpc>
              <a:defRPr/>
            </a:pPr>
            <a:r>
              <a:rPr lang="en-GB" sz="2100" dirty="0"/>
              <a:t>May </a:t>
            </a:r>
            <a:r>
              <a:rPr lang="en-GB" sz="2100" dirty="0" smtClean="0"/>
              <a:t>16-20, 2011 in Moscow, Russia; h</a:t>
            </a:r>
            <a:r>
              <a:rPr lang="en-US" sz="2100" dirty="0" smtClean="0"/>
              <a:t>osted by ROSCOSMOS</a:t>
            </a:r>
          </a:p>
          <a:p>
            <a:pPr lvl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100" dirty="0" smtClean="0"/>
              <a:t>Very successful meeting, extensive Russian support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  <a:defRPr/>
            </a:pPr>
            <a:endParaRPr lang="en-US" sz="2100" dirty="0" smtClean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500" b="1" dirty="0" smtClean="0"/>
              <a:t>WGCV-34</a:t>
            </a:r>
          </a:p>
          <a:p>
            <a:pPr lvl="1">
              <a:lnSpc>
                <a:spcPct val="80000"/>
              </a:lnSpc>
              <a:defRPr/>
            </a:pPr>
            <a:r>
              <a:rPr lang="en-GB" sz="2100" dirty="0"/>
              <a:t>February </a:t>
            </a:r>
            <a:r>
              <a:rPr lang="en-GB" sz="2100" dirty="0" smtClean="0"/>
              <a:t>6-10, 2012 </a:t>
            </a:r>
            <a:r>
              <a:rPr lang="en-US" sz="2100" dirty="0" smtClean="0"/>
              <a:t>in Brisbane, Australia; hosted by TERN-AusCover; </a:t>
            </a:r>
          </a:p>
          <a:p>
            <a:pPr lvl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100" dirty="0" smtClean="0"/>
              <a:t>Australian Gov’t initiative in EO and Cal/Val infrastructure</a:t>
            </a:r>
          </a:p>
          <a:p>
            <a:pPr lvl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GB" sz="2100" dirty="0" smtClean="0"/>
              <a:t>Finalized 5-year WGCV work plan (see CEOS Website)</a:t>
            </a:r>
          </a:p>
          <a:p>
            <a:pPr lvl="1">
              <a:lnSpc>
                <a:spcPct val="80000"/>
              </a:lnSpc>
              <a:buFont typeface="Arial" charset="0"/>
              <a:buChar char="►"/>
              <a:defRPr/>
            </a:pPr>
            <a:endParaRPr lang="en-GB" sz="21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500" b="1" dirty="0" smtClean="0"/>
              <a:t>WGCV-35</a:t>
            </a:r>
            <a:endParaRPr lang="en-US" sz="2500" b="1" dirty="0"/>
          </a:p>
          <a:p>
            <a:pPr lvl="1">
              <a:lnSpc>
                <a:spcPct val="80000"/>
              </a:lnSpc>
              <a:defRPr/>
            </a:pPr>
            <a:r>
              <a:rPr lang="en-US" sz="2100" dirty="0" smtClean="0"/>
              <a:t>Joint </a:t>
            </a:r>
            <a:r>
              <a:rPr lang="en-US" sz="2100" dirty="0"/>
              <a:t>meeting with WGISS, September 23-28, 2012; hosted by ISRO in Hyderabad, India</a:t>
            </a:r>
          </a:p>
          <a:p>
            <a:pPr lvl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100" dirty="0" smtClean="0"/>
              <a:t>Vice-chair elected from DLR, Dr. Albrecht von Bargen</a:t>
            </a:r>
          </a:p>
          <a:p>
            <a:pPr>
              <a:lnSpc>
                <a:spcPct val="80000"/>
              </a:lnSpc>
              <a:defRPr/>
            </a:pPr>
            <a:endParaRPr lang="en-US" sz="2500" dirty="0" smtClean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500" b="1" dirty="0" smtClean="0"/>
              <a:t>Future WGCV meetings </a:t>
            </a:r>
            <a:endParaRPr lang="en-US" sz="2100" b="1" dirty="0" smtClean="0"/>
          </a:p>
          <a:p>
            <a:pPr lvl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100" dirty="0" smtClean="0"/>
              <a:t>WGCV-36, </a:t>
            </a:r>
            <a:r>
              <a:rPr lang="en-US" sz="2100" dirty="0"/>
              <a:t>May </a:t>
            </a:r>
            <a:r>
              <a:rPr lang="en-US" sz="2100" dirty="0" smtClean="0"/>
              <a:t>12-17, 2013 to be hosted by Academy of Opto-Electronics, CAS, Shanghai, China</a:t>
            </a:r>
          </a:p>
          <a:p>
            <a:pPr lvl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100" dirty="0" smtClean="0"/>
              <a:t>Need support for WGCV-37, Feb 2014 and WGCV-38, Sep 2014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6985000" y="64891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38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55097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1219200" y="76200"/>
            <a:ext cx="594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WGCV Transition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2133600" cy="43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 txBox="1">
            <a:spLocks/>
          </p:cNvSpPr>
          <p:nvPr/>
        </p:nvSpPr>
        <p:spPr>
          <a:xfrm>
            <a:off x="5219700" y="1691419"/>
            <a:ext cx="3886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000" b="1" dirty="0" smtClean="0"/>
              <a:t>Gregory Stensaas from USGS completes his two-year term </a:t>
            </a:r>
            <a:r>
              <a:rPr lang="en-US" sz="2000" b="1" dirty="0"/>
              <a:t>as WGCV </a:t>
            </a:r>
            <a:r>
              <a:rPr lang="en-US" sz="2000" b="1" dirty="0" smtClean="0"/>
              <a:t>Chair (</a:t>
            </a:r>
            <a:r>
              <a:rPr lang="en-US" sz="2000" b="1" dirty="0"/>
              <a:t>2010 </a:t>
            </a:r>
            <a:r>
              <a:rPr lang="en-US" sz="2000" b="1" dirty="0" smtClean="0"/>
              <a:t>– 2012)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000" b="1" dirty="0" smtClean="0"/>
              <a:t>Satish Srivastava from CSA (the former WGCV vice-chair) becomes the new Chair (2012 – 2014)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000" b="1" dirty="0" smtClean="0"/>
              <a:t>Albrecht von Bargen from DLR was elected as the new WGCV vice-chair (2012 – 2014). Albrecht will become WGCV chair in 2014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401" y="1371600"/>
            <a:ext cx="508826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815" y="1447800"/>
            <a:ext cx="2235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Albrecht </a:t>
            </a:r>
            <a:r>
              <a:rPr lang="en-US" b="1" dirty="0" smtClean="0"/>
              <a:t>von Bargen, </a:t>
            </a:r>
          </a:p>
          <a:p>
            <a:r>
              <a:rPr lang="en-US" b="1" dirty="0" smtClean="0"/>
              <a:t>DLR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33600" y="198119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Satish </a:t>
            </a:r>
            <a:r>
              <a:rPr lang="en-US" b="1" dirty="0" smtClean="0"/>
              <a:t>Srivastava, CSA 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00401" y="1371600"/>
            <a:ext cx="1958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Gregory </a:t>
            </a:r>
            <a:r>
              <a:rPr lang="en-US" b="1" dirty="0" smtClean="0"/>
              <a:t>Stensaas, USGS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0401" y="4960969"/>
            <a:ext cx="3406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WGCV-35, ISRO, Hyderabad, India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401" y="5441291"/>
            <a:ext cx="8363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Thank you for the opportunity to serve as the WGCV chair!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l learned much from you and truly enjoyed talking and working with many of you!</a:t>
            </a:r>
            <a:endParaRPr lang="en-US" sz="2400" b="1" dirty="0"/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>
          <a:xfrm>
            <a:off x="6985000" y="64891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38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55097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1219200" y="76200"/>
            <a:ext cx="594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WGCV-WGISS Joint </a:t>
            </a:r>
            <a:r>
              <a:rPr lang="en-US" sz="2800" b="1" kern="0" noProof="0" dirty="0" smtClean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Meeting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2133600" cy="43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35706" y="5183080"/>
            <a:ext cx="8686800" cy="12939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2238" indent="0">
              <a:lnSpc>
                <a:spcPct val="80000"/>
              </a:lnSpc>
              <a:buNone/>
            </a:pPr>
            <a:r>
              <a:rPr lang="en-US" sz="2600" dirty="0" smtClean="0"/>
              <a:t>Very successful, comments “best joint-meeting we’ve had”</a:t>
            </a:r>
          </a:p>
          <a:p>
            <a:pPr marL="900113" lvl="1" indent="-377825">
              <a:lnSpc>
                <a:spcPct val="80000"/>
              </a:lnSpc>
              <a:buFont typeface="Arial" charset="0"/>
              <a:buChar char="►"/>
            </a:pPr>
            <a:r>
              <a:rPr lang="en-US" sz="2200" dirty="0" smtClean="0"/>
              <a:t>ISRO was an excellent host and provided exceptional participation and interaction</a:t>
            </a:r>
          </a:p>
          <a:p>
            <a:pPr marL="900113" lvl="1" indent="-377825">
              <a:lnSpc>
                <a:spcPct val="80000"/>
              </a:lnSpc>
              <a:buFont typeface="Arial" charset="0"/>
              <a:buChar char="►"/>
            </a:pPr>
            <a:r>
              <a:rPr lang="en-US" sz="2200" dirty="0" smtClean="0"/>
              <a:t>WGCV proposed 11 ideas for joint-efforts </a:t>
            </a:r>
          </a:p>
        </p:txBody>
      </p:sp>
      <p:pic>
        <p:nvPicPr>
          <p:cNvPr id="10242" name="Picture 2" descr="J:\Project1\Characterization\Task 3 - Sys_Char\CEOS\WGCV35\Pics\CEOS Work Groups Meet-2012\02. Group Photos\group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8232" y="1371600"/>
            <a:ext cx="8301747" cy="36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6985000" y="64891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69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55097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1219200" y="76200"/>
            <a:ext cx="594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WGCV WGISS Joint efforts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2133600" cy="43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93133" y="1371600"/>
            <a:ext cx="89154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2400" b="1" dirty="0"/>
              <a:t>Agreed upon 7 </a:t>
            </a:r>
            <a:r>
              <a:rPr lang="en-US" sz="2400" b="1" dirty="0" smtClean="0"/>
              <a:t>joint-efforts:</a:t>
            </a:r>
            <a:endParaRPr lang="en-US" sz="24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smtClean="0"/>
              <a:t>Evaluate data quality metadata </a:t>
            </a:r>
            <a:r>
              <a:rPr lang="en-US" sz="2200" b="1" dirty="0"/>
              <a:t>fields for </a:t>
            </a:r>
            <a:r>
              <a:rPr lang="en-US" sz="2200" b="1" dirty="0" smtClean="0"/>
              <a:t>sensors/products and suggest metadata requirements </a:t>
            </a:r>
            <a:endParaRPr lang="en-US" sz="2200" b="1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smtClean="0"/>
              <a:t>CEOS WGCV Test </a:t>
            </a:r>
            <a:r>
              <a:rPr lang="en-US" sz="2200" b="1" dirty="0"/>
              <a:t>Site information </a:t>
            </a:r>
            <a:r>
              <a:rPr lang="en-US" sz="2200" b="1" dirty="0" smtClean="0"/>
              <a:t>access in CWIC/IDN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smtClean="0"/>
              <a:t>Develop CEOS Quality Indicators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smtClean="0"/>
              <a:t>Define </a:t>
            </a:r>
            <a:r>
              <a:rPr lang="en-US" sz="2200" b="1" dirty="0"/>
              <a:t>ECV quality information and </a:t>
            </a:r>
            <a:r>
              <a:rPr lang="en-US" sz="2200" b="1" dirty="0" smtClean="0"/>
              <a:t>implementation process for metadata and associated documentation</a:t>
            </a:r>
            <a:endParaRPr lang="en-US" sz="2200" b="1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smtClean="0"/>
              <a:t>Identify key players from VCs to support WGCV/WGISS tasks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smtClean="0"/>
              <a:t>Update current and develop new CEOS Showcases</a:t>
            </a:r>
          </a:p>
          <a:p>
            <a:pPr lvl="1">
              <a:lnSpc>
                <a:spcPct val="150000"/>
              </a:lnSpc>
            </a:pPr>
            <a:r>
              <a:rPr lang="en-US" sz="2200" b="1" dirty="0" smtClean="0"/>
              <a:t>DEM </a:t>
            </a:r>
            <a:r>
              <a:rPr lang="en-US" sz="2200" b="1" dirty="0"/>
              <a:t>Quality Information System (DEMqis) </a:t>
            </a:r>
            <a:r>
              <a:rPr lang="en-US" sz="2200" b="1" dirty="0" smtClean="0"/>
              <a:t>proposed</a:t>
            </a:r>
            <a:endParaRPr lang="en-US" sz="2200" b="1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smtClean="0"/>
              <a:t>Continue </a:t>
            </a:r>
            <a:r>
              <a:rPr lang="en-US" sz="2200" b="1" dirty="0"/>
              <a:t>to work with WGISS </a:t>
            </a:r>
            <a:r>
              <a:rPr lang="en-US" sz="2200" b="1" dirty="0" smtClean="0"/>
              <a:t>on data </a:t>
            </a:r>
            <a:r>
              <a:rPr lang="en-US" sz="2200" b="1" dirty="0"/>
              <a:t>and information </a:t>
            </a:r>
            <a:r>
              <a:rPr lang="en-US" sz="2200" b="1" dirty="0" smtClean="0"/>
              <a:t>access</a:t>
            </a:r>
            <a:endParaRPr lang="en-US" sz="2200" b="1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6985000" y="64891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75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55097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1219200" y="76200"/>
            <a:ext cx="594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CSS action/implementation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2133600" cy="43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6200" y="1388616"/>
            <a:ext cx="8915400" cy="4707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0063" indent="-377825">
              <a:lnSpc>
                <a:spcPct val="80000"/>
              </a:lnSpc>
              <a:buFont typeface="Arial" charset="0"/>
              <a:buChar char="►"/>
            </a:pPr>
            <a:r>
              <a:rPr lang="en-US" sz="2600" b="1" dirty="0" smtClean="0"/>
              <a:t>Working with strong WGCV supporters from China and Russia to help define key members for other VCs and WGs</a:t>
            </a:r>
          </a:p>
          <a:p>
            <a:pPr marL="500063" indent="-377825">
              <a:lnSpc>
                <a:spcPct val="80000"/>
              </a:lnSpc>
              <a:buFont typeface="Arial" charset="0"/>
              <a:buChar char="►"/>
            </a:pPr>
            <a:endParaRPr lang="en-US" sz="2600" dirty="0" smtClean="0"/>
          </a:p>
          <a:p>
            <a:pPr marL="500063" indent="-377825">
              <a:lnSpc>
                <a:spcPct val="80000"/>
              </a:lnSpc>
              <a:buFont typeface="Arial" charset="0"/>
              <a:buChar char="►"/>
            </a:pPr>
            <a:r>
              <a:rPr lang="en-US" sz="2600" b="1" dirty="0" smtClean="0"/>
              <a:t>Communication across CEOS </a:t>
            </a:r>
            <a:endParaRPr lang="en-US" sz="2200" b="1" dirty="0" smtClean="0"/>
          </a:p>
          <a:p>
            <a:pPr marL="865188" lvl="1" indent="-342900">
              <a:lnSpc>
                <a:spcPct val="80000"/>
              </a:lnSpc>
            </a:pPr>
            <a:r>
              <a:rPr lang="en-US" sz="2200" dirty="0" smtClean="0"/>
              <a:t>WGCV has defined points of contact to interact with each WG and VC</a:t>
            </a:r>
          </a:p>
          <a:p>
            <a:pPr marL="865188" lvl="1" indent="-342900">
              <a:lnSpc>
                <a:spcPct val="80000"/>
              </a:lnSpc>
            </a:pPr>
            <a:endParaRPr lang="en-US" sz="2200" dirty="0" smtClean="0"/>
          </a:p>
          <a:p>
            <a:pPr marL="865188" lvl="1" indent="-342900">
              <a:lnSpc>
                <a:spcPct val="80000"/>
              </a:lnSpc>
            </a:pPr>
            <a:r>
              <a:rPr lang="en-US" sz="2200" dirty="0" smtClean="0"/>
              <a:t>WGCV has sent an email to all VCs, WGs, and Task Leads requesting Cal/Val requirements and needs</a:t>
            </a:r>
          </a:p>
          <a:p>
            <a:pPr marL="1265238" lvl="2" indent="-342900">
              <a:lnSpc>
                <a:spcPct val="80000"/>
              </a:lnSpc>
            </a:pPr>
            <a:r>
              <a:rPr lang="en-US" sz="2200" dirty="0" smtClean="0"/>
              <a:t>Will update 5 year plan as appropriate, and present changes to CEOS management </a:t>
            </a:r>
          </a:p>
          <a:p>
            <a:pPr marL="1265238" lvl="2" indent="-342900">
              <a:lnSpc>
                <a:spcPct val="80000"/>
              </a:lnSpc>
            </a:pPr>
            <a:r>
              <a:rPr lang="en-US" sz="2200" dirty="0" smtClean="0"/>
              <a:t>Working with SIT to support enhancement of CEOS communication and management processes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6985000" y="64891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62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55097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1219200" y="76200"/>
            <a:ext cx="594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WGCV subgroups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2133600" cy="43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76225" y="1350885"/>
            <a:ext cx="8610600" cy="5257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">
              <a:lnSpc>
                <a:spcPct val="80000"/>
              </a:lnSpc>
              <a:buFont typeface="Arial" charset="0"/>
              <a:buNone/>
              <a:tabLst>
                <a:tab pos="4487863" algn="l"/>
                <a:tab pos="4754563" algn="l"/>
              </a:tabLst>
            </a:pPr>
            <a:r>
              <a:rPr lang="en-GB" sz="2300" dirty="0" smtClean="0"/>
              <a:t>The WGCV is supported by 6 subgroups that represent key communities / domains  </a:t>
            </a:r>
          </a:p>
          <a:p>
            <a:pPr lvl="1" indent="-342900" fontAlgn="b">
              <a:lnSpc>
                <a:spcPct val="80000"/>
              </a:lnSpc>
              <a:tabLst>
                <a:tab pos="4487863" algn="l"/>
                <a:tab pos="4754563" algn="l"/>
              </a:tabLst>
            </a:pPr>
            <a:r>
              <a:rPr lang="en-GB" sz="1900" dirty="0" smtClean="0"/>
              <a:t>Through their own dedicated meetings, these sub-groups focus on issues relevant to their communities and report back through the WGCV  </a:t>
            </a:r>
          </a:p>
          <a:p>
            <a:pPr lvl="1" indent="-342900" fontAlgn="b">
              <a:lnSpc>
                <a:spcPct val="80000"/>
              </a:lnSpc>
              <a:tabLst>
                <a:tab pos="4487863" algn="l"/>
                <a:tab pos="4754563" algn="l"/>
              </a:tabLst>
            </a:pPr>
            <a:r>
              <a:rPr lang="en-GB" sz="1900" dirty="0" smtClean="0"/>
              <a:t>Sub-groups provide recommendations on Cal/Val and QA4EO processes and have identified test sites for all CEOS agencies to use </a:t>
            </a:r>
          </a:p>
          <a:p>
            <a:pPr marL="0" indent="0" fontAlgn="b">
              <a:lnSpc>
                <a:spcPct val="80000"/>
              </a:lnSpc>
              <a:buFont typeface="Arial" charset="0"/>
              <a:buNone/>
              <a:tabLst>
                <a:tab pos="4487863" algn="l"/>
                <a:tab pos="4754563" algn="l"/>
              </a:tabLst>
            </a:pPr>
            <a:endParaRPr lang="en-GB" sz="1500" dirty="0" smtClean="0"/>
          </a:p>
          <a:p>
            <a:pPr marL="0" indent="0" fontAlgn="b">
              <a:lnSpc>
                <a:spcPct val="80000"/>
              </a:lnSpc>
              <a:buFont typeface="Arial" charset="0"/>
              <a:buNone/>
              <a:tabLst>
                <a:tab pos="4487863" algn="l"/>
                <a:tab pos="4754563" algn="l"/>
              </a:tabLst>
            </a:pPr>
            <a:endParaRPr lang="en-US" sz="600" dirty="0" smtClean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786072"/>
              </p:ext>
            </p:extLst>
          </p:nvPr>
        </p:nvGraphicFramePr>
        <p:xfrm>
          <a:off x="885825" y="3103485"/>
          <a:ext cx="6810375" cy="3276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" name="Worksheet" r:id="rId7" imgW="8058066" imgH="3876743" progId="Excel.Sheet.12">
                  <p:embed/>
                </p:oleObj>
              </mc:Choice>
              <mc:Fallback>
                <p:oleObj name="Worksheet" r:id="rId7" imgW="8058066" imgH="3876743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3103485"/>
                        <a:ext cx="6810375" cy="32760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5"/>
          <p:cNvSpPr txBox="1">
            <a:spLocks/>
          </p:cNvSpPr>
          <p:nvPr/>
        </p:nvSpPr>
        <p:spPr>
          <a:xfrm>
            <a:off x="6985000" y="64891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8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55097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1219200" y="76200"/>
            <a:ext cx="594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WGCV CEOS Actions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2133600" cy="43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1676400"/>
            <a:ext cx="8610600" cy="5029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en-GB" sz="2300" b="1" dirty="0" smtClean="0"/>
              <a:t>CEOS 24-12</a:t>
            </a:r>
            <a:r>
              <a:rPr lang="en-GB" sz="2300" dirty="0" smtClean="0"/>
              <a:t>: CEOS agencies encouraged to consider taking on responsibility for QA4EO secretariat and website maintenance </a:t>
            </a:r>
          </a:p>
          <a:p>
            <a:pPr>
              <a:lnSpc>
                <a:spcPct val="90000"/>
              </a:lnSpc>
              <a:buFont typeface="Arial" charset="0"/>
              <a:buChar char="►"/>
              <a:defRPr/>
            </a:pPr>
            <a:r>
              <a:rPr lang="en-GB" sz="2300" dirty="0" smtClean="0"/>
              <a:t>UKSA/NPL has accepted a 2 year term for QA4EO SEC and support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endParaRPr lang="en-GB" sz="2300" dirty="0" smtClean="0"/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en-GB" sz="2300" b="1" dirty="0" smtClean="0"/>
              <a:t>CEOS 24-13</a:t>
            </a:r>
            <a:r>
              <a:rPr lang="en-GB" sz="2300" dirty="0" smtClean="0"/>
              <a:t>: WGCV will provide a list of CEOS endorsed reference sites over which CEOS Member Agencies should collect and provide information in order to facilitate interoperability and underpin internationally harmonised calibration/validation. The list will also include </a:t>
            </a:r>
            <a:r>
              <a:rPr lang="en-GB" sz="2300" b="1" u="sng" dirty="0" smtClean="0"/>
              <a:t>recommended resource requirements for active agency support of site instrumentation and maintenance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endParaRPr lang="en-GB" sz="2300" u="sng" dirty="0" smtClean="0"/>
          </a:p>
          <a:p>
            <a:pPr>
              <a:lnSpc>
                <a:spcPct val="90000"/>
              </a:lnSpc>
              <a:buFont typeface="Arial" charset="0"/>
              <a:buChar char="►"/>
              <a:defRPr/>
            </a:pPr>
            <a:r>
              <a:rPr lang="en-GB" sz="2300" b="1" dirty="0" smtClean="0"/>
              <a:t>The CEOS recommended Cal/Val sites and processes are available on the Cal/Val portal and being put into CWIC/IDN.</a:t>
            </a:r>
          </a:p>
          <a:p>
            <a:pPr>
              <a:lnSpc>
                <a:spcPct val="90000"/>
              </a:lnSpc>
              <a:buFont typeface="Arial" charset="0"/>
              <a:buChar char="►"/>
              <a:defRPr/>
            </a:pPr>
            <a:endParaRPr lang="en-GB" sz="2300" b="1" dirty="0" smtClean="0"/>
          </a:p>
          <a:p>
            <a:pPr>
              <a:lnSpc>
                <a:spcPct val="90000"/>
              </a:lnSpc>
              <a:buFont typeface="Arial" charset="0"/>
              <a:buChar char="►"/>
              <a:defRPr/>
            </a:pPr>
            <a:r>
              <a:rPr lang="en-GB" sz="2300" b="1" dirty="0" smtClean="0"/>
              <a:t>WGCV requests that CEOS member agencies routinely acquire data over these sites where applicable</a:t>
            </a:r>
            <a:r>
              <a:rPr lang="en-GB" sz="2300" b="1" dirty="0" smtClean="0">
                <a:solidFill>
                  <a:srgbClr val="0070C0"/>
                </a:solidFill>
              </a:rPr>
              <a:t> </a:t>
            </a:r>
            <a:r>
              <a:rPr lang="en-GB" sz="2300" b="1" dirty="0" smtClean="0"/>
              <a:t>and support the maintenance of any instrumentation required on site.</a:t>
            </a:r>
          </a:p>
          <a:p>
            <a:pPr>
              <a:lnSpc>
                <a:spcPct val="90000"/>
              </a:lnSpc>
              <a:buFont typeface="Arial" charset="0"/>
              <a:buChar char="►"/>
              <a:defRPr/>
            </a:pPr>
            <a:endParaRPr lang="en-GB" sz="2300" b="1" dirty="0" smtClean="0"/>
          </a:p>
          <a:p>
            <a:pPr>
              <a:lnSpc>
                <a:spcPct val="90000"/>
              </a:lnSpc>
              <a:buFont typeface="Arial" charset="0"/>
              <a:buChar char="►"/>
              <a:defRPr/>
            </a:pPr>
            <a:r>
              <a:rPr lang="en-GB" sz="2300" b="1" dirty="0" smtClean="0"/>
              <a:t>Resource requirements for the instrumented sites are required by agencies; New recommendation provided in following slides</a:t>
            </a:r>
            <a:endParaRPr lang="en-US" sz="2300" b="1" dirty="0" smtClean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985000" y="64891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6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55097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1219200" y="76200"/>
            <a:ext cx="594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Cal/Val/QA across CEOS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2133600" cy="43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45" y="1387549"/>
            <a:ext cx="9068655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6985000" y="64891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80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55097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1219200" y="76200"/>
            <a:ext cx="594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QA4EO Implementation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2133600" cy="43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901423"/>
              </p:ext>
            </p:extLst>
          </p:nvPr>
        </p:nvGraphicFramePr>
        <p:xfrm>
          <a:off x="76200" y="2245166"/>
          <a:ext cx="3230591" cy="4180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4" name="Acrobat Document" r:id="rId6" imgW="7768440" imgH="10050480" progId="AcroExch.Document.7">
                  <p:embed/>
                </p:oleObj>
              </mc:Choice>
              <mc:Fallback>
                <p:oleObj name="Acrobat Document" r:id="rId6" imgW="7768440" imgH="10050480" progId="AcroExch.Document.7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245166"/>
                        <a:ext cx="3230591" cy="418099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4" descr="DSC00781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1385887"/>
            <a:ext cx="2529368" cy="1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DSC01344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6898" y="1385887"/>
            <a:ext cx="2529368" cy="1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505199" y="3267700"/>
            <a:ext cx="2529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Geneva, WMO, Oct. 2007 </a:t>
            </a:r>
          </a:p>
          <a:p>
            <a:pPr algn="ctr"/>
            <a:r>
              <a:rPr lang="en-US" sz="1400" b="1" dirty="0"/>
              <a:t>Guiding principles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043035" y="3311530"/>
            <a:ext cx="30332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1400" dirty="0"/>
              <a:t>Gaithersburg, NIST, May 2008 </a:t>
            </a:r>
          </a:p>
          <a:p>
            <a:pPr algn="ctr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1400" b="1" dirty="0"/>
              <a:t>Establishing an operational framework</a:t>
            </a:r>
          </a:p>
        </p:txBody>
      </p:sp>
      <p:pic>
        <p:nvPicPr>
          <p:cNvPr id="14" name="Picture 4" descr="DSC03158small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2991" y="3907167"/>
            <a:ext cx="2651577" cy="198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391458" y="5895850"/>
            <a:ext cx="25701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Antalya, TÜBİTAK, Sept. 2009 </a:t>
            </a:r>
          </a:p>
          <a:p>
            <a:pPr algn="ctr"/>
            <a:r>
              <a:rPr lang="en-US" sz="1400" b="1" dirty="0"/>
              <a:t>Facilitating Implementation</a:t>
            </a:r>
          </a:p>
        </p:txBody>
      </p:sp>
      <p:pic>
        <p:nvPicPr>
          <p:cNvPr id="16" name="Picture 57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3438" y="3907166"/>
            <a:ext cx="2355896" cy="1988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043035" y="5895850"/>
            <a:ext cx="29066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Oxfordshire, UK, RAL, Oct. 2011</a:t>
            </a:r>
          </a:p>
          <a:p>
            <a:pPr algn="ctr"/>
            <a:r>
              <a:rPr lang="en-US" sz="1400" dirty="0"/>
              <a:t> </a:t>
            </a:r>
            <a:r>
              <a:rPr lang="en-US" sz="1400" b="1" dirty="0"/>
              <a:t>Providing Harmonized QI in EO Data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98" y="1371600"/>
            <a:ext cx="357030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2238" lvl="1" indent="0">
              <a:lnSpc>
                <a:spcPct val="80000"/>
              </a:lnSpc>
              <a:buNone/>
            </a:pPr>
            <a:r>
              <a:rPr lang="en-US" b="1" dirty="0" smtClean="0"/>
              <a:t>Developed QA4EO Framework under GEO Task </a:t>
            </a:r>
            <a:r>
              <a:rPr lang="en-US" b="1" i="1" dirty="0" smtClean="0"/>
              <a:t>DA-09-01a: </a:t>
            </a:r>
            <a:r>
              <a:rPr lang="en-US" b="1" i="1" dirty="0"/>
              <a:t>GEOSS QA </a:t>
            </a:r>
            <a:r>
              <a:rPr lang="en-US" b="1" i="1" dirty="0" smtClean="0"/>
              <a:t>Strategy, Now </a:t>
            </a:r>
            <a:r>
              <a:rPr lang="en-US" b="1" dirty="0" smtClean="0"/>
              <a:t>IN-02-C1</a:t>
            </a:r>
            <a:endParaRPr lang="en-US" b="1" i="1" dirty="0"/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6985000" y="64891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06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2119</Words>
  <Application>Microsoft Office PowerPoint</Application>
  <PresentationFormat>On-screen Show (4:3)</PresentationFormat>
  <Paragraphs>220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Worksheet</vt:lpstr>
      <vt:lpstr>Acrobat Document</vt:lpstr>
      <vt:lpstr>Working Group on Calibration and Validation (WGCV)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Stensaas, Gregory L.</dc:creator>
  <cp:lastModifiedBy>Greg Stensaas</cp:lastModifiedBy>
  <cp:revision>165</cp:revision>
  <cp:lastPrinted>2012-10-19T12:44:39Z</cp:lastPrinted>
  <dcterms:created xsi:type="dcterms:W3CDTF">2006-08-16T00:00:00Z</dcterms:created>
  <dcterms:modified xsi:type="dcterms:W3CDTF">2012-10-24T07:41:45Z</dcterms:modified>
</cp:coreProperties>
</file>