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60" r:id="rId2"/>
    <p:sldId id="263" r:id="rId3"/>
    <p:sldId id="261" r:id="rId4"/>
    <p:sldId id="299" r:id="rId5"/>
    <p:sldId id="264" r:id="rId6"/>
    <p:sldId id="262" r:id="rId7"/>
    <p:sldId id="300" r:id="rId8"/>
    <p:sldId id="303" r:id="rId9"/>
    <p:sldId id="279" r:id="rId10"/>
    <p:sldId id="292" r:id="rId11"/>
    <p:sldId id="275" r:id="rId12"/>
    <p:sldId id="276" r:id="rId13"/>
    <p:sldId id="293" r:id="rId14"/>
    <p:sldId id="265" r:id="rId15"/>
    <p:sldId id="294" r:id="rId16"/>
    <p:sldId id="302" r:id="rId17"/>
    <p:sldId id="266" r:id="rId18"/>
    <p:sldId id="301" r:id="rId19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00" autoAdjust="0"/>
    <p:restoredTop sz="87321" autoAdjust="0"/>
  </p:normalViewPr>
  <p:slideViewPr>
    <p:cSldViewPr snapToGrid="0" snapToObjects="1">
      <p:cViewPr varScale="1">
        <p:scale>
          <a:sx n="91" d="100"/>
          <a:sy n="91" d="100"/>
        </p:scale>
        <p:origin x="-9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31/10/2013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88325" y="6494551"/>
            <a:ext cx="61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dirty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12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‹#›</a:t>
            </a:fld>
            <a:endParaRPr lang="de-DE" sz="1200" dirty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 userDrawn="1"/>
        </p:nvSpPr>
        <p:spPr bwMode="auto">
          <a:xfrm>
            <a:off x="1842527" y="6494551"/>
            <a:ext cx="49840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400" b="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CEOS </a:t>
            </a:r>
            <a:r>
              <a:rPr lang="de-DE" sz="1400" b="0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Plenary</a:t>
            </a: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| Montreal,</a:t>
            </a:r>
            <a:r>
              <a:rPr lang="de-DE" sz="1400" b="0" baseline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Canada </a:t>
            </a: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| 5-6 November 2013</a:t>
            </a:r>
            <a:endParaRPr lang="de-DE" sz="1400" b="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0265" y="6453963"/>
            <a:ext cx="1639186" cy="318977"/>
          </a:xfrm>
        </p:spPr>
        <p:txBody>
          <a:bodyPr/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559374"/>
            <a:ext cx="1314943" cy="5770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CEOS Plenary</a:t>
            </a:r>
            <a:endParaRPr lang="en-US" sz="1050" b="1" dirty="0">
              <a:solidFill>
                <a:srgbClr val="FFFFFF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Montreal, Canada</a:t>
            </a:r>
            <a: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Nov 5-6, 2013</a:t>
            </a:r>
            <a:endParaRPr lang="en-US" sz="1050" b="1" dirty="0">
              <a:solidFill>
                <a:srgbClr val="FFFFFF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5" cstate="print"/>
          <a:srcRect t="16208"/>
          <a:stretch>
            <a:fillRect/>
          </a:stretch>
        </p:blipFill>
        <p:spPr bwMode="auto">
          <a:xfrm>
            <a:off x="1" y="0"/>
            <a:ext cx="137544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transition xmlns:p14="http://schemas.microsoft.com/office/powerpoint/2010/main"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CEOS Work Plan Section 6.1</a:t>
            </a:r>
          </a:p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G Dyke</a:t>
            </a:r>
            <a:br>
              <a:rPr lang="en-GB" altLang="ja-JP" dirty="0" smtClean="0">
                <a:latin typeface="Calibri" pitchFamily="34" charset="0"/>
                <a:ea typeface="ＭＳ Ｐゴシック" pitchFamily="50" charset="-128"/>
              </a:rPr>
            </a:br>
            <a:r>
              <a:rPr lang="en-GB" altLang="ja-JP" i="1" dirty="0" smtClean="0">
                <a:latin typeface="Calibri" pitchFamily="34" charset="0"/>
                <a:ea typeface="ＭＳ Ｐゴシック" pitchFamily="50" charset="-128"/>
              </a:rPr>
              <a:t>CEOS ad hoc Working Group on GEOGLAM</a:t>
            </a:r>
          </a:p>
        </p:txBody>
      </p:sp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Endorsement of the</a:t>
            </a:r>
            <a:br>
              <a:rPr lang="en-US" dirty="0" smtClean="0"/>
            </a:br>
            <a:r>
              <a:rPr lang="en-GB" i="1" cap="small" dirty="0" smtClean="0"/>
              <a:t>CEOS </a:t>
            </a:r>
            <a:r>
              <a:rPr lang="en-GB" i="1" cap="small" dirty="0"/>
              <a:t>Acquisition Strategy for GEOGLAM Phase </a:t>
            </a:r>
            <a:r>
              <a:rPr lang="en-GB" i="1" cap="small" dirty="0" smtClean="0"/>
              <a:t>1</a:t>
            </a:r>
            <a:endParaRPr lang="en-US" i="1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Sampling Coverage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7651" y="1282652"/>
            <a:ext cx="7133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Phase 1: Rice</a:t>
            </a:r>
          </a:p>
          <a:p>
            <a:pPr algn="ctr"/>
            <a:r>
              <a:rPr lang="en-US" sz="2800" i="1" dirty="0" smtClean="0"/>
              <a:t>Sampling (200 x 200 km)</a:t>
            </a:r>
            <a:endParaRPr lang="en-US" sz="2400" i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0000" y="2298315"/>
            <a:ext cx="4329466" cy="45133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321" y="3014505"/>
            <a:ext cx="2398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1A: 4 regions</a:t>
            </a:r>
          </a:p>
          <a:p>
            <a:r>
              <a:rPr lang="en-US" dirty="0" smtClean="0"/>
              <a:t>Phase 1B: +6 regions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244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91" y="1626150"/>
            <a:ext cx="5760720" cy="506031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26673" y="188913"/>
            <a:ext cx="7541127" cy="501650"/>
          </a:xfrm>
        </p:spPr>
        <p:txBody>
          <a:bodyPr/>
          <a:lstStyle/>
          <a:p>
            <a:r>
              <a:rPr lang="en-US" dirty="0" smtClean="0"/>
              <a:t>Requirements from Target Products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125915" y="1604270"/>
            <a:ext cx="2790380" cy="247116"/>
          </a:xfrm>
          <a:prstGeom prst="rect">
            <a:avLst/>
          </a:prstGeom>
          <a:noFill/>
          <a:ln w="76200" cmpd="sng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8796" y="1500839"/>
            <a:ext cx="3079004" cy="2739211"/>
          </a:xfrm>
          <a:prstGeom prst="rect">
            <a:avLst/>
          </a:prstGeom>
          <a:solidFill>
            <a:schemeClr val="accent1">
              <a:alpha val="57000"/>
            </a:schemeClr>
          </a:solidFill>
          <a:ln w="76200" cmpd="sng">
            <a:solidFill>
              <a:srgbClr val="9F2D2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Target Products</a:t>
            </a:r>
          </a:p>
          <a:p>
            <a:endParaRPr lang="en-US" dirty="0"/>
          </a:p>
          <a:p>
            <a:r>
              <a:rPr lang="en-US" dirty="0" smtClean="0"/>
              <a:t>Crop Mask; Crop Type, Area, and Growing Calendar; Crop Condition; Crop Yield; Crop Biophysical Variables; Environmental Variables; Ag Practices / Cropping Systems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0059" y="4996883"/>
            <a:ext cx="2721338" cy="1785104"/>
          </a:xfrm>
          <a:prstGeom prst="rect">
            <a:avLst/>
          </a:prstGeom>
          <a:solidFill>
            <a:schemeClr val="accent1">
              <a:alpha val="57000"/>
            </a:schemeClr>
          </a:solidFill>
          <a:ln w="762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Requirements:</a:t>
            </a:r>
          </a:p>
          <a:p>
            <a:r>
              <a:rPr lang="en-US" sz="2800" b="1" u="sng" dirty="0" smtClean="0"/>
              <a:t>1 through 11</a:t>
            </a:r>
          </a:p>
          <a:p>
            <a:endParaRPr lang="en-US" dirty="0"/>
          </a:p>
          <a:p>
            <a:r>
              <a:rPr lang="en-US" dirty="0" smtClean="0"/>
              <a:t>By resolution: &gt; 100m; 10-100m; 5-10m; &lt;5m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30543" y="2316482"/>
            <a:ext cx="282242" cy="4390392"/>
          </a:xfrm>
          <a:prstGeom prst="rect">
            <a:avLst/>
          </a:prstGeom>
          <a:noFill/>
          <a:ln w="76200" cmpd="sng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2" name="Left Arrow 11"/>
          <p:cNvSpPr/>
          <p:nvPr/>
        </p:nvSpPr>
        <p:spPr bwMode="auto">
          <a:xfrm rot="5400000" flipH="1">
            <a:off x="7325598" y="4130635"/>
            <a:ext cx="410263" cy="1039356"/>
          </a:xfrm>
          <a:prstGeom prst="leftArrow">
            <a:avLst/>
          </a:prstGeom>
          <a:solidFill>
            <a:schemeClr val="accent1">
              <a:alpha val="57000"/>
            </a:schemeClr>
          </a:solidFill>
          <a:ln w="76200" cmpd="sng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800" b="1" u="sng"/>
          </a:p>
        </p:txBody>
      </p:sp>
    </p:spTree>
    <p:extLst>
      <p:ext uri="{BB962C8B-B14F-4D97-AF65-F5344CB8AC3E}">
        <p14:creationId xmlns:p14="http://schemas.microsoft.com/office/powerpoint/2010/main" val="37379767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41" y="1643549"/>
            <a:ext cx="4733406" cy="511220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Data Streams from Requirements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4019" y="1711476"/>
            <a:ext cx="2721338" cy="1785104"/>
          </a:xfrm>
          <a:prstGeom prst="rect">
            <a:avLst/>
          </a:prstGeom>
          <a:solidFill>
            <a:schemeClr val="accent1">
              <a:alpha val="57000"/>
            </a:schemeClr>
          </a:solidFill>
          <a:ln w="762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Requirements:</a:t>
            </a:r>
          </a:p>
          <a:p>
            <a:r>
              <a:rPr lang="en-US" sz="2800" b="1" u="sng" dirty="0" smtClean="0"/>
              <a:t>1 through 11</a:t>
            </a:r>
          </a:p>
          <a:p>
            <a:endParaRPr lang="en-US" dirty="0"/>
          </a:p>
          <a:p>
            <a:r>
              <a:rPr lang="en-US" dirty="0" smtClean="0"/>
              <a:t>By resolution: &gt; 100m; 10-100m; 5-10m; &lt;5m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23343" y="1643549"/>
            <a:ext cx="2037427" cy="493434"/>
          </a:xfrm>
          <a:prstGeom prst="rect">
            <a:avLst/>
          </a:prstGeom>
          <a:noFill/>
          <a:ln w="76200" cmpd="sng">
            <a:solidFill>
              <a:schemeClr val="tx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5962" y="4374761"/>
            <a:ext cx="3079004" cy="2246769"/>
          </a:xfrm>
          <a:prstGeom prst="rect">
            <a:avLst/>
          </a:prstGeom>
          <a:solidFill>
            <a:schemeClr val="accent1">
              <a:alpha val="57000"/>
            </a:schemeClr>
          </a:solidFill>
          <a:ln w="76200" cmpd="sng">
            <a:solidFill>
              <a:srgbClr val="0C6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Primary</a:t>
            </a:r>
          </a:p>
          <a:p>
            <a:endParaRPr lang="en-US" sz="2800" b="1" u="sng" dirty="0"/>
          </a:p>
          <a:p>
            <a:r>
              <a:rPr lang="en-US" sz="2800" b="1" u="sng" dirty="0" smtClean="0"/>
              <a:t>Secondary</a:t>
            </a:r>
          </a:p>
          <a:p>
            <a:endParaRPr lang="en-US" sz="2800" b="1" u="sng" dirty="0"/>
          </a:p>
          <a:p>
            <a:r>
              <a:rPr lang="en-US" sz="2800" b="1" u="sng" dirty="0" smtClean="0"/>
              <a:t>Potential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 bwMode="auto">
          <a:xfrm rot="5400000" flipH="1">
            <a:off x="7120331" y="3393188"/>
            <a:ext cx="410263" cy="1039356"/>
          </a:xfrm>
          <a:prstGeom prst="leftArrow">
            <a:avLst/>
          </a:prstGeom>
          <a:solidFill>
            <a:schemeClr val="accent1">
              <a:alpha val="57000"/>
            </a:schemeClr>
          </a:solidFill>
          <a:ln w="76200" cmpd="sng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800" b="1" u="sng"/>
          </a:p>
        </p:txBody>
      </p:sp>
      <p:sp>
        <p:nvSpPr>
          <p:cNvPr id="10" name="Rectangle 9"/>
          <p:cNvSpPr/>
          <p:nvPr/>
        </p:nvSpPr>
        <p:spPr bwMode="auto">
          <a:xfrm>
            <a:off x="583441" y="2164897"/>
            <a:ext cx="247993" cy="4618770"/>
          </a:xfrm>
          <a:prstGeom prst="rect">
            <a:avLst/>
          </a:prstGeom>
          <a:noFill/>
          <a:ln w="76200" cmpd="sng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520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Primary, Secondary and Potential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02717"/>
              </p:ext>
            </p:extLst>
          </p:nvPr>
        </p:nvGraphicFramePr>
        <p:xfrm>
          <a:off x="818390" y="1807489"/>
          <a:ext cx="7674525" cy="448979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19152"/>
                <a:gridCol w="2219448"/>
                <a:gridCol w="3835925"/>
              </a:tblGrid>
              <a:tr h="386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354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Primary Source for Target</a:t>
                      </a:r>
                      <a:r>
                        <a:rPr lang="en-US" baseline="0" dirty="0" smtClean="0"/>
                        <a:t> Products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Optimally free and open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 for R&amp;D (Phase 1-3).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Fee-based for operational phase is possible.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354"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Secondary Source for Target</a:t>
                      </a:r>
                      <a:r>
                        <a:rPr lang="en-US" baseline="0" dirty="0" smtClean="0"/>
                        <a:t> Products</a:t>
                      </a:r>
                      <a:endParaRPr lang="en-US" dirty="0" smtClean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Evaluated in case Core unavailable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and</a:t>
                      </a:r>
                      <a:r>
                        <a:rPr lang="en-US" baseline="0" dirty="0" smtClean="0"/>
                        <a:t> for </a:t>
                      </a:r>
                      <a:r>
                        <a:rPr lang="en-US" dirty="0" smtClean="0"/>
                        <a:t>sampling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Optimally free and open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 or small cost for R&amp;D (Phase 1-3).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Fee-based for operational phase is possible.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354"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To be assessed in Phase 2/3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Tracked but not </a:t>
                      </a:r>
                      <a:r>
                        <a:rPr lang="en-US" dirty="0" err="1" smtClean="0"/>
                        <a:t>utilised</a:t>
                      </a:r>
                      <a:r>
                        <a:rPr lang="en-US" dirty="0" smtClean="0"/>
                        <a:t> in Phase 1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6263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13844" y="188913"/>
            <a:ext cx="7553956" cy="501650"/>
          </a:xfrm>
        </p:spPr>
        <p:txBody>
          <a:bodyPr/>
          <a:lstStyle/>
          <a:p>
            <a:r>
              <a:rPr lang="en-US" dirty="0" smtClean="0"/>
              <a:t>Phase 1 Data Streams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83" y="1397595"/>
            <a:ext cx="1478967" cy="5453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144" y="1396875"/>
            <a:ext cx="1620000" cy="5863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" y="1397595"/>
            <a:ext cx="684000" cy="5856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209" y="1396875"/>
            <a:ext cx="1800000" cy="6182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5696" y="1397595"/>
            <a:ext cx="648000" cy="64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8775" y="1396875"/>
            <a:ext cx="648000" cy="64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2183" y="1397595"/>
            <a:ext cx="1080000" cy="6518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2183" y="1397595"/>
            <a:ext cx="792000" cy="6576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7878" y="2155072"/>
            <a:ext cx="2391931" cy="3939541"/>
          </a:xfrm>
          <a:prstGeom prst="rect">
            <a:avLst/>
          </a:prstGeom>
          <a:solidFill>
            <a:schemeClr val="accent1">
              <a:alpha val="57000"/>
            </a:schemeClr>
          </a:solidFill>
          <a:ln w="76200" cmpd="sng">
            <a:solidFill>
              <a:srgbClr val="0C6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Primary</a:t>
            </a:r>
          </a:p>
          <a:p>
            <a:endParaRPr lang="en-US" b="1" u="sng" dirty="0" smtClean="0"/>
          </a:p>
          <a:p>
            <a:r>
              <a:rPr lang="en-US" sz="2000" b="1" i="1" dirty="0" smtClean="0"/>
              <a:t>&gt; 100m</a:t>
            </a:r>
          </a:p>
          <a:p>
            <a:r>
              <a:rPr lang="en-US" i="1" dirty="0"/>
              <a:t>GCOM-W</a:t>
            </a:r>
          </a:p>
          <a:p>
            <a:r>
              <a:rPr lang="en-US" i="1" dirty="0" smtClean="0"/>
              <a:t>MODIS</a:t>
            </a:r>
          </a:p>
          <a:p>
            <a:endParaRPr lang="en-US" i="1" dirty="0"/>
          </a:p>
          <a:p>
            <a:r>
              <a:rPr lang="en-US" sz="2000" b="1" i="1" dirty="0"/>
              <a:t>10-100m</a:t>
            </a:r>
          </a:p>
          <a:p>
            <a:r>
              <a:rPr lang="en-US" i="1" dirty="0" smtClean="0"/>
              <a:t>Landsat</a:t>
            </a:r>
          </a:p>
          <a:p>
            <a:r>
              <a:rPr lang="en-US" i="1" dirty="0"/>
              <a:t>RADARSAT-2 (P1-3)</a:t>
            </a:r>
          </a:p>
          <a:p>
            <a:r>
              <a:rPr lang="en-US" i="1" dirty="0" smtClean="0"/>
              <a:t>Sentinel-1</a:t>
            </a:r>
          </a:p>
          <a:p>
            <a:endParaRPr lang="en-US" i="1" dirty="0"/>
          </a:p>
          <a:p>
            <a:r>
              <a:rPr lang="en-US" sz="2000" b="1" i="1" dirty="0"/>
              <a:t>5-10m</a:t>
            </a:r>
          </a:p>
          <a:p>
            <a:r>
              <a:rPr lang="en-US" i="1" dirty="0" err="1" smtClean="0"/>
              <a:t>RapidEye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15148" y="2155072"/>
            <a:ext cx="2475793" cy="4231928"/>
          </a:xfrm>
          <a:prstGeom prst="rect">
            <a:avLst/>
          </a:prstGeom>
          <a:solidFill>
            <a:schemeClr val="accent1">
              <a:alpha val="57000"/>
            </a:schemeClr>
          </a:solidFill>
          <a:ln w="76200" cmpd="sng">
            <a:solidFill>
              <a:srgbClr val="0C6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Secondary</a:t>
            </a:r>
          </a:p>
          <a:p>
            <a:endParaRPr lang="en-US" sz="1050" b="1" u="sng" dirty="0" smtClean="0"/>
          </a:p>
          <a:p>
            <a:r>
              <a:rPr lang="en-US" sz="2000" b="1" i="1" dirty="0" smtClean="0"/>
              <a:t>&gt; 100m</a:t>
            </a:r>
          </a:p>
          <a:p>
            <a:r>
              <a:rPr lang="en-US" i="1" dirty="0" err="1"/>
              <a:t>Proba</a:t>
            </a:r>
            <a:r>
              <a:rPr lang="en-US" i="1" dirty="0"/>
              <a:t>-V</a:t>
            </a:r>
          </a:p>
          <a:p>
            <a:r>
              <a:rPr lang="en-US" i="1" dirty="0" smtClean="0"/>
              <a:t>S-NPP</a:t>
            </a:r>
          </a:p>
          <a:p>
            <a:r>
              <a:rPr lang="en-US" i="1" dirty="0"/>
              <a:t>SMOS</a:t>
            </a:r>
          </a:p>
          <a:p>
            <a:r>
              <a:rPr lang="en-US" i="1" dirty="0" smtClean="0"/>
              <a:t>SPOT (VEG)</a:t>
            </a:r>
          </a:p>
          <a:p>
            <a:endParaRPr lang="en-US" sz="1050" i="1" dirty="0"/>
          </a:p>
          <a:p>
            <a:r>
              <a:rPr lang="en-US" sz="2000" b="1" i="1" dirty="0"/>
              <a:t>10-100m</a:t>
            </a:r>
          </a:p>
          <a:p>
            <a:r>
              <a:rPr lang="en-US" i="1" dirty="0" smtClean="0"/>
              <a:t>ResourceSat-2</a:t>
            </a:r>
          </a:p>
          <a:p>
            <a:r>
              <a:rPr lang="en-US" i="1" dirty="0" smtClean="0"/>
              <a:t>RISAT-1</a:t>
            </a:r>
          </a:p>
          <a:p>
            <a:r>
              <a:rPr lang="en-US" i="1" dirty="0" err="1" smtClean="0"/>
              <a:t>TerraSAR</a:t>
            </a:r>
            <a:r>
              <a:rPr lang="en-US" i="1" dirty="0" smtClean="0"/>
              <a:t>-X</a:t>
            </a:r>
          </a:p>
          <a:p>
            <a:endParaRPr lang="en-US" i="1" dirty="0"/>
          </a:p>
          <a:p>
            <a:r>
              <a:rPr lang="en-US" b="1" i="1" dirty="0"/>
              <a:t>5-10m</a:t>
            </a:r>
          </a:p>
          <a:p>
            <a:r>
              <a:rPr lang="en-US" i="1" dirty="0" smtClean="0"/>
              <a:t>SPOT (HRG)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67659" y="2155072"/>
            <a:ext cx="2475793" cy="3562514"/>
          </a:xfrm>
          <a:prstGeom prst="rect">
            <a:avLst/>
          </a:prstGeom>
          <a:solidFill>
            <a:schemeClr val="accent1">
              <a:alpha val="57000"/>
            </a:schemeClr>
          </a:solidFill>
          <a:ln w="76200" cmpd="sng">
            <a:solidFill>
              <a:srgbClr val="0C6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Potential</a:t>
            </a:r>
          </a:p>
          <a:p>
            <a:endParaRPr lang="en-US" sz="1050" b="1" u="sng" dirty="0" smtClean="0"/>
          </a:p>
          <a:p>
            <a:r>
              <a:rPr lang="en-US" sz="2000" b="1" i="1" dirty="0" smtClean="0"/>
              <a:t>&gt; 100m</a:t>
            </a:r>
          </a:p>
          <a:p>
            <a:r>
              <a:rPr lang="en-US" i="1" dirty="0"/>
              <a:t>Sentinel-3 (P2-3)</a:t>
            </a:r>
          </a:p>
          <a:p>
            <a:r>
              <a:rPr lang="en-US" i="1" dirty="0" smtClean="0"/>
              <a:t>SMAP</a:t>
            </a:r>
            <a:endParaRPr lang="en-US" i="1" dirty="0"/>
          </a:p>
          <a:p>
            <a:endParaRPr lang="en-US" sz="1050" i="1" dirty="0"/>
          </a:p>
          <a:p>
            <a:r>
              <a:rPr lang="en-US" sz="2000" b="1" i="1" dirty="0"/>
              <a:t>10-100m</a:t>
            </a:r>
          </a:p>
          <a:p>
            <a:r>
              <a:rPr lang="en-US" i="1" dirty="0"/>
              <a:t>ALOS-2</a:t>
            </a:r>
          </a:p>
          <a:p>
            <a:r>
              <a:rPr lang="en-US" i="1" dirty="0" smtClean="0"/>
              <a:t>CBERS-3</a:t>
            </a:r>
          </a:p>
          <a:p>
            <a:r>
              <a:rPr lang="en-US" i="1" dirty="0" smtClean="0"/>
              <a:t>Sentinel</a:t>
            </a:r>
            <a:r>
              <a:rPr lang="en-US" i="1" dirty="0"/>
              <a:t>-2 (P2-3</a:t>
            </a:r>
            <a:r>
              <a:rPr lang="en-US" i="1" dirty="0" smtClean="0"/>
              <a:t>)</a:t>
            </a:r>
          </a:p>
          <a:p>
            <a:endParaRPr lang="en-US" sz="1050" i="1" dirty="0" smtClean="0"/>
          </a:p>
          <a:p>
            <a:r>
              <a:rPr lang="en-US" b="1" i="1" dirty="0" smtClean="0"/>
              <a:t>&lt; 5m</a:t>
            </a:r>
            <a:endParaRPr lang="en-US" b="1" i="1" dirty="0"/>
          </a:p>
          <a:p>
            <a:r>
              <a:rPr lang="en-US" i="1" dirty="0" smtClean="0"/>
              <a:t>Pleiades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896921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166253" y="109710"/>
            <a:ext cx="58594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Implementation</a:t>
            </a:r>
            <a:endParaRPr lang="en-US" sz="3200" b="1" kern="0" dirty="0">
              <a:solidFill>
                <a:srgbClr val="FFFFFF"/>
              </a:solidFill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775" y="1573558"/>
            <a:ext cx="8444225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600" b="1" dirty="0" smtClean="0">
                <a:solidFill>
                  <a:srgbClr val="002569"/>
                </a:solidFill>
              </a:rPr>
              <a:t>Call for CEOS agencies to have existing related agency and national initiatives liaise with the ad hoc Working Group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2600" b="1" dirty="0" smtClean="0">
              <a:solidFill>
                <a:srgbClr val="002569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600" b="1" dirty="0" smtClean="0">
                <a:solidFill>
                  <a:srgbClr val="002569"/>
                </a:solidFill>
              </a:rPr>
              <a:t>Coordinate adjustment of acquisition plans if required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2600" b="1" dirty="0">
              <a:solidFill>
                <a:srgbClr val="002569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600" b="1" dirty="0">
                <a:solidFill>
                  <a:srgbClr val="002569"/>
                </a:solidFill>
              </a:rPr>
              <a:t>Facilitate the acquisition of free “evaluation data” from selected missions for preliminary </a:t>
            </a:r>
            <a:r>
              <a:rPr lang="en-US" sz="2600" b="1" dirty="0" smtClean="0">
                <a:solidFill>
                  <a:srgbClr val="002569"/>
                </a:solidFill>
              </a:rPr>
              <a:t>phases</a:t>
            </a:r>
          </a:p>
        </p:txBody>
      </p:sp>
    </p:spTree>
    <p:extLst>
      <p:ext uri="{BB962C8B-B14F-4D97-AF65-F5344CB8AC3E}">
        <p14:creationId xmlns:p14="http://schemas.microsoft.com/office/powerpoint/2010/main" val="28821943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166253" y="109710"/>
            <a:ext cx="58594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Implementation</a:t>
            </a:r>
            <a:endParaRPr lang="en-US" sz="3200" b="1" kern="0" dirty="0">
              <a:solidFill>
                <a:srgbClr val="FFFFFF"/>
              </a:solidFill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775" y="1573558"/>
            <a:ext cx="84442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600" b="1" dirty="0" smtClean="0">
                <a:solidFill>
                  <a:srgbClr val="002569"/>
                </a:solidFill>
              </a:rPr>
              <a:t>Have iterated the strategy with the Primary data supply agencies and they are in support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2600" b="1" dirty="0">
              <a:solidFill>
                <a:srgbClr val="002569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600" b="1" dirty="0" smtClean="0">
                <a:solidFill>
                  <a:srgbClr val="002569"/>
                </a:solidFill>
              </a:rPr>
              <a:t>Ensure synergies with GFOI and existing acquisition strategy for CEOS</a:t>
            </a:r>
          </a:p>
        </p:txBody>
      </p:sp>
    </p:spTree>
    <p:extLst>
      <p:ext uri="{BB962C8B-B14F-4D97-AF65-F5344CB8AC3E}">
        <p14:creationId xmlns:p14="http://schemas.microsoft.com/office/powerpoint/2010/main" val="17527901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AU" dirty="0" smtClean="0"/>
              <a:t>Ad hoc Working </a:t>
            </a:r>
            <a:r>
              <a:rPr lang="en-AU" dirty="0"/>
              <a:t>Group </a:t>
            </a:r>
            <a:r>
              <a:rPr lang="en-AU" dirty="0" smtClean="0"/>
              <a:t>to coordinate </a:t>
            </a:r>
            <a:r>
              <a:rPr lang="en-AU" dirty="0"/>
              <a:t>implementation of the </a:t>
            </a:r>
            <a:r>
              <a:rPr lang="en-AU" dirty="0" smtClean="0"/>
              <a:t>Strategy</a:t>
            </a:r>
            <a:endParaRPr lang="en-AU" dirty="0"/>
          </a:p>
          <a:p>
            <a:pPr lvl="1"/>
            <a:r>
              <a:rPr lang="en-AU" dirty="0"/>
              <a:t>P</a:t>
            </a:r>
            <a:r>
              <a:rPr lang="en-AU" dirty="0" smtClean="0"/>
              <a:t>rovide </a:t>
            </a:r>
            <a:r>
              <a:rPr lang="en-AU" dirty="0"/>
              <a:t>an update to SIT-29 (April 2014, </a:t>
            </a:r>
            <a:r>
              <a:rPr lang="en-AU" dirty="0" err="1"/>
              <a:t>Tolouse</a:t>
            </a:r>
            <a:r>
              <a:rPr lang="en-AU" dirty="0"/>
              <a:t>, France</a:t>
            </a:r>
            <a:r>
              <a:rPr lang="en-AU" dirty="0" smtClean="0"/>
              <a:t>)</a:t>
            </a:r>
            <a:endParaRPr lang="en-AU" dirty="0"/>
          </a:p>
          <a:p>
            <a:pPr lvl="0"/>
            <a:endParaRPr lang="en-AU" dirty="0" smtClean="0"/>
          </a:p>
          <a:p>
            <a:pPr lvl="0"/>
            <a:r>
              <a:rPr lang="en-AU" dirty="0" smtClean="0"/>
              <a:t>Provisionally </a:t>
            </a:r>
            <a:r>
              <a:rPr lang="en-AU" dirty="0"/>
              <a:t>target </a:t>
            </a:r>
            <a:r>
              <a:rPr lang="en-AU" dirty="0" smtClean="0"/>
              <a:t>an </a:t>
            </a:r>
            <a:r>
              <a:rPr lang="en-AU" dirty="0"/>
              <a:t>update to the Strategy for </a:t>
            </a:r>
            <a:r>
              <a:rPr lang="en-AU" dirty="0" smtClean="0"/>
              <a:t>the </a:t>
            </a:r>
            <a:r>
              <a:rPr lang="en-AU" dirty="0"/>
              <a:t>28</a:t>
            </a:r>
            <a:r>
              <a:rPr lang="en-AU" baseline="30000" dirty="0"/>
              <a:t>th</a:t>
            </a:r>
            <a:r>
              <a:rPr lang="en-AU" dirty="0"/>
              <a:t> CEOS Plenary (October 2014, </a:t>
            </a:r>
            <a:r>
              <a:rPr lang="en-AU" dirty="0" err="1"/>
              <a:t>Tromso</a:t>
            </a:r>
            <a:r>
              <a:rPr lang="en-AU" dirty="0"/>
              <a:t>, Norway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Update </a:t>
            </a:r>
            <a:r>
              <a:rPr lang="en-AU" dirty="0"/>
              <a:t>on Phase 1 implementation, and potentially propose a Strategy to address GEOGLAM Phase </a:t>
            </a:r>
            <a:r>
              <a:rPr lang="en-AU" dirty="0" smtClean="0"/>
              <a:t>2</a:t>
            </a:r>
          </a:p>
          <a:p>
            <a:pPr lvl="0"/>
            <a:endParaRPr lang="en-AU" dirty="0" smtClean="0"/>
          </a:p>
          <a:p>
            <a:pPr lvl="0"/>
            <a:r>
              <a:rPr lang="en-AU" dirty="0" smtClean="0"/>
              <a:t>Confirm continuation </a:t>
            </a:r>
            <a:r>
              <a:rPr lang="en-AU" dirty="0"/>
              <a:t>of the CEOS ad hoc Working Group on GEOGLAM to continue to manage CEOS support and interactions with </a:t>
            </a:r>
            <a:r>
              <a:rPr lang="en-AU" dirty="0" smtClean="0"/>
              <a:t>GEOGLAM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77989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Discussion and Endorsement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AU" dirty="0" smtClean="0"/>
              <a:t>Questions?</a:t>
            </a:r>
          </a:p>
          <a:p>
            <a:pPr lvl="0"/>
            <a:endParaRPr lang="en-AU" dirty="0"/>
          </a:p>
          <a:p>
            <a:pPr lvl="0"/>
            <a:r>
              <a:rPr lang="en-AU" dirty="0" smtClean="0"/>
              <a:t>Discussion.</a:t>
            </a:r>
          </a:p>
          <a:p>
            <a:pPr lvl="0"/>
            <a:endParaRPr lang="en-AU" dirty="0"/>
          </a:p>
          <a:p>
            <a:pPr lvl="0"/>
            <a:r>
              <a:rPr lang="en-AU" dirty="0" smtClean="0"/>
              <a:t>Call for endorsement of CEOS Acquisition Strategy for GEOGLAM Phase 1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0194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CEOS Background</a:t>
            </a:r>
            <a:r>
              <a:rPr lang="en-US" baseline="0" dirty="0" smtClean="0"/>
              <a:t> and Context</a:t>
            </a:r>
          </a:p>
          <a:p>
            <a:r>
              <a:rPr lang="en-US" baseline="0" dirty="0" smtClean="0"/>
              <a:t>GEOGLAM IP and Phasing</a:t>
            </a:r>
          </a:p>
          <a:p>
            <a:r>
              <a:rPr lang="en-US" baseline="0" dirty="0" smtClean="0"/>
              <a:t>Strategy Overview</a:t>
            </a:r>
          </a:p>
          <a:p>
            <a:r>
              <a:rPr lang="en-US" dirty="0" smtClean="0"/>
              <a:t>Next Steps</a:t>
            </a:r>
          </a:p>
          <a:p>
            <a:r>
              <a:rPr lang="en-US" i="1" u="sng" baseline="0" dirty="0" smtClean="0"/>
              <a:t>Call for </a:t>
            </a:r>
            <a:r>
              <a:rPr lang="en-US" i="1" u="sng" dirty="0" smtClean="0"/>
              <a:t>Plenary Endorsement</a:t>
            </a:r>
          </a:p>
        </p:txBody>
      </p:sp>
    </p:spTree>
    <p:extLst>
      <p:ext uri="{BB962C8B-B14F-4D97-AF65-F5344CB8AC3E}">
        <p14:creationId xmlns:p14="http://schemas.microsoft.com/office/powerpoint/2010/main" val="23409800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CEOS ad hoc WG on GEOGLAM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The CEOS ad hoc Working Group on GEOGLAM was created at SIT-27 (March 2012, Outcome #8)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response to request for CEOS support to GEOGLAM – coordination role</a:t>
            </a:r>
          </a:p>
          <a:p>
            <a:endParaRPr lang="en-US" dirty="0"/>
          </a:p>
          <a:p>
            <a:r>
              <a:rPr lang="en-US" dirty="0" smtClean="0"/>
              <a:t>Asking for continuation of mandate, to be discussed under agenda item #26</a:t>
            </a:r>
          </a:p>
          <a:p>
            <a:pPr lvl="1"/>
            <a:endParaRPr lang="en-US" sz="2000" b="0" i="1" dirty="0"/>
          </a:p>
          <a:p>
            <a:endParaRPr lang="en-US" dirty="0" smtClean="0"/>
          </a:p>
        </p:txBody>
      </p:sp>
      <p:pic>
        <p:nvPicPr>
          <p:cNvPr id="4" name="Picture 3" descr="Screen Shot 2013-10-30 at 1.38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4945"/>
            <a:ext cx="9144000" cy="77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970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Background and Context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2013 CEOS Work Plan Section 6.1</a:t>
            </a:r>
          </a:p>
          <a:p>
            <a:pPr lvl="1"/>
            <a:r>
              <a:rPr lang="en-US" sz="2000" b="0" i="1" dirty="0" smtClean="0"/>
              <a:t>“</a:t>
            </a:r>
            <a:r>
              <a:rPr lang="en-US" sz="2000" i="1" dirty="0" smtClean="0"/>
              <a:t>6.1: </a:t>
            </a:r>
            <a:r>
              <a:rPr lang="en-US" sz="2000" b="0" i="1" dirty="0" smtClean="0"/>
              <a:t>Decision </a:t>
            </a:r>
            <a:r>
              <a:rPr lang="en-US" sz="2000" b="0" i="1" dirty="0"/>
              <a:t>on whether and how CEOS Agencies may provide coordinated data acquisition support to the GEO Global Agricultural Monitoring (GEOGLAM) </a:t>
            </a:r>
            <a:r>
              <a:rPr lang="en-US" sz="2000" b="0" i="1" dirty="0" smtClean="0"/>
              <a:t>initiative.”</a:t>
            </a:r>
          </a:p>
          <a:p>
            <a:r>
              <a:rPr lang="en-US" dirty="0" smtClean="0"/>
              <a:t>SIT-28 Action</a:t>
            </a:r>
          </a:p>
          <a:p>
            <a:pPr lvl="1"/>
            <a:r>
              <a:rPr lang="en-AU" sz="2000" i="1" dirty="0" smtClean="0"/>
              <a:t>“28-34: </a:t>
            </a:r>
            <a:r>
              <a:rPr lang="en-AU" sz="2000" b="0" i="1" dirty="0" smtClean="0"/>
              <a:t>The </a:t>
            </a:r>
            <a:r>
              <a:rPr lang="en-AU" sz="2000" b="0" i="1" dirty="0"/>
              <a:t>ad hoc team on GEOGLAM to continue their efforts towards a better understanding of the resources required to support GEOGLAM requirements – and report to CEOS Plenary, including any proposed next </a:t>
            </a:r>
            <a:r>
              <a:rPr lang="en-AU" sz="2000" b="0" i="1" dirty="0" smtClean="0"/>
              <a:t>steps”</a:t>
            </a:r>
            <a:endParaRPr lang="en-US" sz="2000" b="0" i="1" dirty="0" smtClean="0"/>
          </a:p>
          <a:p>
            <a:r>
              <a:rPr lang="en-US" dirty="0" smtClean="0"/>
              <a:t>2013 Draft Plenary Objective</a:t>
            </a:r>
          </a:p>
          <a:p>
            <a:pPr lvl="1"/>
            <a:r>
              <a:rPr lang="en-US" sz="2000" i="1" dirty="0" smtClean="0"/>
              <a:t>“11.</a:t>
            </a:r>
            <a:r>
              <a:rPr lang="en-US" sz="2000" b="0" i="1" dirty="0" smtClean="0"/>
              <a:t> To </a:t>
            </a:r>
            <a:r>
              <a:rPr lang="en-US" sz="2000" b="0" i="1" dirty="0"/>
              <a:t>endorse the GEOGLAM Phase 1 Space Data Acquisition </a:t>
            </a:r>
            <a:r>
              <a:rPr lang="en-US" sz="2000" b="0" i="1" dirty="0" smtClean="0"/>
              <a:t>Strategy”</a:t>
            </a:r>
            <a:endParaRPr lang="en-US" sz="2000" b="0" i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15907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GEOGLAM IP and</a:t>
            </a:r>
            <a:r>
              <a:rPr lang="en-US" baseline="0" dirty="0" smtClean="0"/>
              <a:t> Phasing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96863" y="1457325"/>
            <a:ext cx="3788861" cy="4864100"/>
          </a:xfrm>
        </p:spPr>
        <p:txBody>
          <a:bodyPr/>
          <a:lstStyle/>
          <a:p>
            <a:r>
              <a:rPr lang="en-US" dirty="0" smtClean="0"/>
              <a:t>The GEOGLAM IP was endorsed by GEO </a:t>
            </a:r>
            <a:r>
              <a:rPr lang="en-US" dirty="0" err="1" smtClean="0"/>
              <a:t>ExCom</a:t>
            </a:r>
            <a:r>
              <a:rPr lang="en-US" dirty="0" smtClean="0"/>
              <a:t> in July</a:t>
            </a:r>
          </a:p>
          <a:p>
            <a:endParaRPr lang="en-US" dirty="0" smtClean="0"/>
          </a:p>
          <a:p>
            <a:r>
              <a:rPr lang="en-US" dirty="0" smtClean="0"/>
              <a:t>Proposes a phased approach</a:t>
            </a:r>
          </a:p>
          <a:p>
            <a:endParaRPr lang="en-US" dirty="0" smtClean="0"/>
          </a:p>
          <a:p>
            <a:r>
              <a:rPr lang="en-US" dirty="0" smtClean="0"/>
              <a:t>Scope of CEOS to addressed Phase</a:t>
            </a:r>
            <a:br>
              <a:rPr lang="en-US" dirty="0" smtClean="0"/>
            </a:br>
            <a:r>
              <a:rPr lang="en-US" dirty="0" smtClean="0"/>
              <a:t>1 “foundation</a:t>
            </a:r>
            <a:br>
              <a:rPr lang="en-US" dirty="0" smtClean="0"/>
            </a:br>
            <a:r>
              <a:rPr lang="en-US" dirty="0" smtClean="0"/>
              <a:t>activities”</a:t>
            </a:r>
          </a:p>
        </p:txBody>
      </p:sp>
      <p:pic>
        <p:nvPicPr>
          <p:cNvPr id="4" name="Picture 3" descr="Screen Shot 2013-08-29 at 4.33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31" y="1923312"/>
            <a:ext cx="5058276" cy="2350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4452744"/>
            <a:ext cx="5760720" cy="21596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435941" y="5032967"/>
            <a:ext cx="5616278" cy="40513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314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96862" y="1457325"/>
            <a:ext cx="8564549" cy="4864100"/>
          </a:xfrm>
        </p:spPr>
        <p:txBody>
          <a:bodyPr/>
          <a:lstStyle/>
          <a:p>
            <a:r>
              <a:rPr lang="en-US" dirty="0" smtClean="0"/>
              <a:t>In response to 28-34, the </a:t>
            </a:r>
            <a:r>
              <a:rPr lang="en-US" i="1" dirty="0" smtClean="0"/>
              <a:t>CEOS </a:t>
            </a:r>
            <a:r>
              <a:rPr lang="en-US" i="1" dirty="0"/>
              <a:t>A</a:t>
            </a:r>
            <a:r>
              <a:rPr lang="en-US" i="1" dirty="0" smtClean="0"/>
              <a:t>cquisition </a:t>
            </a:r>
            <a:r>
              <a:rPr lang="en-US" i="1" dirty="0"/>
              <a:t>S</a:t>
            </a:r>
            <a:r>
              <a:rPr lang="en-US" i="1" dirty="0" smtClean="0"/>
              <a:t>trategy for GEOGLAM Phase 1 </a:t>
            </a:r>
            <a:r>
              <a:rPr lang="en-US" dirty="0" smtClean="0"/>
              <a:t>has been developed</a:t>
            </a:r>
          </a:p>
          <a:p>
            <a:endParaRPr lang="en-US" dirty="0"/>
          </a:p>
          <a:p>
            <a:r>
              <a:rPr lang="en-US" dirty="0" smtClean="0"/>
              <a:t>Presented for </a:t>
            </a:r>
            <a:br>
              <a:rPr lang="en-US" dirty="0" smtClean="0"/>
            </a:br>
            <a:r>
              <a:rPr lang="en-US" dirty="0" smtClean="0"/>
              <a:t>endorsement </a:t>
            </a:r>
            <a:br>
              <a:rPr lang="en-US" dirty="0" smtClean="0"/>
            </a:br>
            <a:r>
              <a:rPr lang="en-US" dirty="0" smtClean="0"/>
              <a:t>by CEOS Plenary</a:t>
            </a:r>
          </a:p>
          <a:p>
            <a:endParaRPr lang="en-US" dirty="0"/>
          </a:p>
          <a:p>
            <a:r>
              <a:rPr lang="en-US" dirty="0" smtClean="0"/>
              <a:t>Scope for CEOS support:</a:t>
            </a:r>
            <a:br>
              <a:rPr lang="en-US" dirty="0" smtClean="0"/>
            </a:br>
            <a:r>
              <a:rPr lang="en-US" dirty="0" smtClean="0"/>
              <a:t>2013-2015 </a:t>
            </a:r>
            <a:r>
              <a:rPr lang="en-US" b="0" i="1" dirty="0" smtClean="0"/>
              <a:t>(to cover Phase</a:t>
            </a:r>
            <a:br>
              <a:rPr lang="en-US" b="0" i="1" dirty="0" smtClean="0"/>
            </a:br>
            <a:r>
              <a:rPr lang="en-US" b="0" i="1" dirty="0" smtClean="0"/>
              <a:t>1 crops ending in 2015)</a:t>
            </a:r>
          </a:p>
          <a:p>
            <a:endParaRPr lang="en-US" dirty="0"/>
          </a:p>
          <a:p>
            <a:r>
              <a:rPr lang="en-AU" dirty="0" smtClean="0"/>
              <a:t>Coverage </a:t>
            </a:r>
            <a:r>
              <a:rPr lang="en-AU" dirty="0"/>
              <a:t>area of approximately 1.3 million km</a:t>
            </a:r>
            <a:r>
              <a:rPr lang="en-AU" baseline="30000" dirty="0"/>
              <a:t>2</a:t>
            </a:r>
            <a:r>
              <a:rPr lang="en-AU" dirty="0"/>
              <a:t> over 20 countries </a:t>
            </a:r>
            <a:endParaRPr lang="en-US" dirty="0"/>
          </a:p>
        </p:txBody>
      </p:sp>
      <p:pic>
        <p:nvPicPr>
          <p:cNvPr id="6" name="Picture 5" descr="Screen Shot 2013-10-30 at 1.3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27" y="2247035"/>
            <a:ext cx="4058139" cy="34333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58418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Strategy Highlights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96863" y="1457325"/>
            <a:ext cx="8522684" cy="4864100"/>
          </a:xfrm>
        </p:spPr>
        <p:txBody>
          <a:bodyPr/>
          <a:lstStyle/>
          <a:p>
            <a:pPr lvl="0" fontAlgn="auto" hangingPunct="1"/>
            <a:r>
              <a:rPr lang="en-AU" sz="2800" dirty="0" smtClean="0"/>
              <a:t>Address </a:t>
            </a:r>
            <a:r>
              <a:rPr lang="en-AU" sz="2800" dirty="0"/>
              <a:t>the minimum space data provision necessary for GEOGLAM Phase 1 </a:t>
            </a:r>
            <a:r>
              <a:rPr lang="en-AU" sz="2800" dirty="0" smtClean="0"/>
              <a:t>countries</a:t>
            </a:r>
          </a:p>
          <a:p>
            <a:pPr lvl="0" fontAlgn="auto" hangingPunct="1"/>
            <a:endParaRPr lang="en-AU" sz="2800" dirty="0"/>
          </a:p>
          <a:p>
            <a:pPr lvl="0" fontAlgn="auto" hangingPunct="1"/>
            <a:r>
              <a:rPr lang="en-AU" sz="2800" dirty="0"/>
              <a:t>A</a:t>
            </a:r>
            <a:r>
              <a:rPr lang="en-AU" sz="2800" dirty="0" smtClean="0"/>
              <a:t>s </a:t>
            </a:r>
            <a:r>
              <a:rPr lang="en-AU" sz="2800" dirty="0"/>
              <a:t>agency data policy allows, provide access to the resulting data archives </a:t>
            </a:r>
            <a:r>
              <a:rPr lang="en-AU" sz="2800" dirty="0" smtClean="0"/>
              <a:t>for </a:t>
            </a:r>
            <a:r>
              <a:rPr lang="en-AU" sz="2800" dirty="0"/>
              <a:t>national agricultural forecast information </a:t>
            </a:r>
            <a:r>
              <a:rPr lang="en-AU" sz="2800" dirty="0" smtClean="0"/>
              <a:t>systems</a:t>
            </a:r>
            <a:endParaRPr lang="en-AU" sz="2800" dirty="0" smtClean="0"/>
          </a:p>
        </p:txBody>
      </p:sp>
    </p:spTree>
    <p:extLst>
      <p:ext uri="{BB962C8B-B14F-4D97-AF65-F5344CB8AC3E}">
        <p14:creationId xmlns:p14="http://schemas.microsoft.com/office/powerpoint/2010/main" val="30512106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Strategy Highlights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96863" y="1457325"/>
            <a:ext cx="8522684" cy="4864100"/>
          </a:xfrm>
        </p:spPr>
        <p:txBody>
          <a:bodyPr/>
          <a:lstStyle/>
          <a:p>
            <a:pPr lvl="0" fontAlgn="auto" hangingPunct="1"/>
            <a:r>
              <a:rPr lang="en-AU" sz="2800" dirty="0" smtClean="0"/>
              <a:t>Responds </a:t>
            </a:r>
            <a:r>
              <a:rPr lang="en-AU" sz="2800" dirty="0"/>
              <a:t>to </a:t>
            </a:r>
            <a:r>
              <a:rPr lang="en-AU" sz="2800" dirty="0" smtClean="0"/>
              <a:t>current </a:t>
            </a:r>
            <a:r>
              <a:rPr lang="en-AU" sz="2800" dirty="0"/>
              <a:t>GEOGLAM </a:t>
            </a:r>
            <a:r>
              <a:rPr lang="en-AU" sz="2800" dirty="0" smtClean="0"/>
              <a:t>IP, </a:t>
            </a:r>
            <a:r>
              <a:rPr lang="en-AU" sz="2800" dirty="0"/>
              <a:t>but </a:t>
            </a:r>
            <a:r>
              <a:rPr lang="en-AU" sz="2800" dirty="0" smtClean="0"/>
              <a:t>anticipates </a:t>
            </a:r>
            <a:r>
              <a:rPr lang="en-AU" sz="2800" dirty="0"/>
              <a:t>future </a:t>
            </a:r>
            <a:r>
              <a:rPr lang="en-AU" sz="2800" dirty="0" smtClean="0"/>
              <a:t>phases </a:t>
            </a:r>
            <a:r>
              <a:rPr lang="en-AU" sz="2800" dirty="0"/>
              <a:t>and </a:t>
            </a:r>
            <a:r>
              <a:rPr lang="en-AU" sz="2800" dirty="0" smtClean="0"/>
              <a:t>capacity</a:t>
            </a:r>
          </a:p>
          <a:p>
            <a:pPr lvl="0" fontAlgn="auto" hangingPunct="1"/>
            <a:endParaRPr lang="en-AU" sz="2800" dirty="0" smtClean="0"/>
          </a:p>
          <a:p>
            <a:pPr lvl="0" fontAlgn="auto" hangingPunct="1"/>
            <a:r>
              <a:rPr lang="en-AU" sz="2800" dirty="0" smtClean="0"/>
              <a:t>Adapts to </a:t>
            </a:r>
            <a:r>
              <a:rPr lang="en-AU" sz="2800" dirty="0"/>
              <a:t>changes </a:t>
            </a:r>
            <a:r>
              <a:rPr lang="en-AU" sz="2800" dirty="0" smtClean="0"/>
              <a:t>by planning further </a:t>
            </a:r>
            <a:r>
              <a:rPr lang="en-AU" sz="2800" dirty="0"/>
              <a:t>revisions and </a:t>
            </a:r>
            <a:r>
              <a:rPr lang="en-AU" sz="2800" dirty="0" smtClean="0"/>
              <a:t>editions</a:t>
            </a:r>
          </a:p>
          <a:p>
            <a:pPr lvl="0" fontAlgn="auto" hangingPunct="1"/>
            <a:endParaRPr lang="en-AU" sz="2800" dirty="0"/>
          </a:p>
          <a:p>
            <a:pPr lvl="0" fontAlgn="auto" hangingPunct="1"/>
            <a:r>
              <a:rPr lang="en-AU" sz="2800" dirty="0" smtClean="0"/>
              <a:t>Support for the development of a </a:t>
            </a:r>
            <a:r>
              <a:rPr lang="en-AU" sz="2800" dirty="0" smtClean="0"/>
              <a:t>sampling strategy has been included in order to trial approaches to mitigate the burden of future global-scale acquisitions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62583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Cropland Extent Coverage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80" y="2248440"/>
            <a:ext cx="9028478" cy="45117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077651" y="1282652"/>
            <a:ext cx="7133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Phase 1: Wheat, Corn, and/or Soy</a:t>
            </a:r>
          </a:p>
          <a:p>
            <a:pPr algn="ctr"/>
            <a:r>
              <a:rPr lang="en-US" sz="2800" i="1" dirty="0" smtClean="0"/>
              <a:t>Cropland Extent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7647108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798</Words>
  <Application>Microsoft Macintosh PowerPoint</Application>
  <PresentationFormat>On-screen Show (4:3)</PresentationFormat>
  <Paragraphs>162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4_EUM_template_v03</vt:lpstr>
      <vt:lpstr>Endorsement of the CEOS Acquisition Strategy for GEOGLAM Phase 1</vt:lpstr>
      <vt:lpstr>Contents</vt:lpstr>
      <vt:lpstr>CEOS ad hoc WG on GEOGLAM</vt:lpstr>
      <vt:lpstr>Background and Context</vt:lpstr>
      <vt:lpstr>GEOGLAM IP and Phasing</vt:lpstr>
      <vt:lpstr>Strategy</vt:lpstr>
      <vt:lpstr>Strategy Highlights</vt:lpstr>
      <vt:lpstr>Strategy Highlights</vt:lpstr>
      <vt:lpstr>Cropland Extent Coverage</vt:lpstr>
      <vt:lpstr>Sampling Coverage</vt:lpstr>
      <vt:lpstr>Requirements from Target Products</vt:lpstr>
      <vt:lpstr>Data Streams from Requirements</vt:lpstr>
      <vt:lpstr>Primary, Secondary and Potential</vt:lpstr>
      <vt:lpstr>Phase 1 Data Streams</vt:lpstr>
      <vt:lpstr>PowerPoint Presentation</vt:lpstr>
      <vt:lpstr>PowerPoint Presentation</vt:lpstr>
      <vt:lpstr>Next Steps</vt:lpstr>
      <vt:lpstr>Discussion and Endorsement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George Dyke</cp:lastModifiedBy>
  <cp:revision>366</cp:revision>
  <cp:lastPrinted>2013-07-23T19:08:48Z</cp:lastPrinted>
  <dcterms:created xsi:type="dcterms:W3CDTF">2011-11-16T09:23:13Z</dcterms:created>
  <dcterms:modified xsi:type="dcterms:W3CDTF">2013-10-31T22:26:56Z</dcterms:modified>
</cp:coreProperties>
</file>