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60" r:id="rId2"/>
    <p:sldId id="263" r:id="rId3"/>
    <p:sldId id="268" r:id="rId4"/>
    <p:sldId id="265" r:id="rId5"/>
    <p:sldId id="266" r:id="rId6"/>
    <p:sldId id="267" r:id="rId7"/>
    <p:sldId id="269" r:id="rId8"/>
    <p:sldId id="270" r:id="rId9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96" autoAdjust="0"/>
  </p:normalViewPr>
  <p:slideViewPr>
    <p:cSldViewPr snapToGrid="0" snapToObjects="1">
      <p:cViewPr>
        <p:scale>
          <a:sx n="60" d="100"/>
          <a:sy n="60" d="100"/>
        </p:scale>
        <p:origin x="-143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325" y="6513023"/>
            <a:ext cx="61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12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‹N°›</a:t>
            </a:fld>
            <a:endParaRPr lang="de-DE" sz="120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 userDrawn="1"/>
        </p:nvSpPr>
        <p:spPr bwMode="auto">
          <a:xfrm>
            <a:off x="158549" y="6494551"/>
            <a:ext cx="45537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1400" b="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27</a:t>
            </a:r>
            <a:r>
              <a:rPr lang="en-US" sz="1400" b="0" baseline="3000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th</a:t>
            </a:r>
            <a:r>
              <a:rPr lang="en-US" sz="1400" b="0" baseline="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400" b="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CEOS Plenary |</a:t>
            </a:r>
            <a:r>
              <a:rPr lang="en-US" sz="1400" b="0" kern="120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ＭＳ Ｐゴシック" pitchFamily="-106" charset="-128"/>
                <a:cs typeface="+mn-cs"/>
              </a:rPr>
              <a:t>Montréal </a:t>
            </a:r>
            <a:r>
              <a:rPr lang="en-US" sz="1400" b="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| 5 - 6 November 2013</a:t>
            </a:r>
            <a:endParaRPr lang="en-US" sz="1400" b="0" noProof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013A0-4498-AC44-8FE6-40D6A0FC0394}" type="slidenum">
              <a:rPr lang="en-IE"/>
              <a:pPr>
                <a:defRPr/>
              </a:pPr>
              <a:t>‹N°›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517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27130" y="568610"/>
            <a:ext cx="1442165" cy="528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27</a:t>
            </a:r>
            <a:r>
              <a:rPr lang="en-US" sz="1050" b="1" baseline="30000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CEOS Plenary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algn="ctr" defTabSz="914400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Montréal, Canada</a:t>
            </a:r>
            <a: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5-6 November, 2013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5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ransition spd="slow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Agenda item: 39</a:t>
            </a:r>
          </a:p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Pascale </a:t>
            </a:r>
            <a:r>
              <a:rPr lang="en-GB" altLang="ja-JP" dirty="0" err="1" smtClean="0">
                <a:latin typeface="Calibri" pitchFamily="34" charset="0"/>
                <a:ea typeface="ＭＳ Ｐゴシック" pitchFamily="50" charset="-128"/>
              </a:rPr>
              <a:t>Ultré-Guérard</a:t>
            </a:r>
            <a:endParaRPr lang="en-GB" altLang="ja-JP" dirty="0" smtClean="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2957513" y="666750"/>
            <a:ext cx="5943233" cy="1874838"/>
          </a:xfrm>
        </p:spPr>
        <p:txBody>
          <a:bodyPr anchor="ctr"/>
          <a:lstStyle/>
          <a:p>
            <a:r>
              <a:rPr lang="en-US" dirty="0">
                <a:solidFill>
                  <a:srgbClr val="FFFFFF"/>
                </a:solidFill>
              </a:rPr>
              <a:t>CNES SIT </a:t>
            </a:r>
            <a:r>
              <a:rPr lang="en-US" dirty="0" smtClean="0">
                <a:solidFill>
                  <a:srgbClr val="FFFFFF"/>
                </a:solidFill>
              </a:rPr>
              <a:t>chair planning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335" y="1500174"/>
            <a:ext cx="8042059" cy="4464050"/>
          </a:xfrm>
        </p:spPr>
        <p:txBody>
          <a:bodyPr/>
          <a:lstStyle/>
          <a:p>
            <a:pPr marL="0" indent="0">
              <a:buNone/>
            </a:pPr>
            <a:r>
              <a:rPr lang="en-IE" sz="2000" dirty="0" smtClean="0"/>
              <a:t>CNES will endeavour to balance two objectives: managing </a:t>
            </a:r>
            <a:r>
              <a:rPr lang="en-IE" sz="2000" dirty="0" smtClean="0">
                <a:solidFill>
                  <a:srgbClr val="FF0000"/>
                </a:solidFill>
              </a:rPr>
              <a:t>change</a:t>
            </a:r>
            <a:r>
              <a:rPr lang="en-IE" sz="2000" dirty="0" smtClean="0"/>
              <a:t> while continuing to </a:t>
            </a:r>
            <a:r>
              <a:rPr lang="en-IE" sz="2000" dirty="0" smtClean="0">
                <a:solidFill>
                  <a:srgbClr val="FF0000"/>
                </a:solidFill>
              </a:rPr>
              <a:t>deliver</a:t>
            </a:r>
            <a:r>
              <a:rPr lang="en-IE" sz="2000" dirty="0" smtClean="0"/>
              <a:t> on CEOS “core business”</a:t>
            </a:r>
          </a:p>
          <a:p>
            <a:pPr marL="0" indent="0">
              <a:buNone/>
            </a:pPr>
            <a:endParaRPr lang="en-IE" sz="1200" dirty="0" smtClean="0"/>
          </a:p>
          <a:p>
            <a:pPr marL="0" indent="0">
              <a:buNone/>
            </a:pPr>
            <a:r>
              <a:rPr lang="en-IE" sz="2000" dirty="0" smtClean="0"/>
              <a:t>Two main themes :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IE" sz="2000" dirty="0" smtClean="0"/>
              <a:t> Implementation of CSSII recommendations  </a:t>
            </a:r>
          </a:p>
          <a:p>
            <a:pPr marL="752475" lvl="2" indent="0"/>
            <a:r>
              <a:rPr lang="en-IE" sz="1800" dirty="0" smtClean="0"/>
              <a:t> Manage the evolution of CEOS as described in the documents  	approved at this plenary </a:t>
            </a:r>
          </a:p>
          <a:p>
            <a:pPr marL="752475" lvl="2" indent="0"/>
            <a:r>
              <a:rPr lang="en-IE" sz="1800" dirty="0" smtClean="0"/>
              <a:t> Implement the processes agreed on</a:t>
            </a:r>
          </a:p>
          <a:p>
            <a:pPr marL="752475" lvl="2" indent="0">
              <a:buNone/>
            </a:pPr>
            <a:endParaRPr lang="en-IE" sz="1800" dirty="0" smtClean="0"/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IE" sz="2000" dirty="0" smtClean="0"/>
              <a:t>    Support GEO in showing concrete progress</a:t>
            </a:r>
          </a:p>
          <a:p>
            <a:pPr marL="1257300" lvl="2" indent="-457200"/>
            <a:r>
              <a:rPr lang="en-IE" sz="1800" dirty="0"/>
              <a:t>Continuity in the development of </a:t>
            </a:r>
            <a:r>
              <a:rPr lang="en-IE" sz="1800" dirty="0" smtClean="0"/>
              <a:t>programmes</a:t>
            </a:r>
          </a:p>
          <a:p>
            <a:pPr marL="1257300" lvl="2" indent="-457200"/>
            <a:r>
              <a:rPr lang="en-IE" sz="1800" dirty="0"/>
              <a:t>Improve access to </a:t>
            </a:r>
            <a:r>
              <a:rPr lang="en-IE" sz="1800" dirty="0" smtClean="0"/>
              <a:t>space based EO </a:t>
            </a:r>
            <a:r>
              <a:rPr lang="en-IE" sz="1800" dirty="0"/>
              <a:t>data</a:t>
            </a:r>
          </a:p>
          <a:p>
            <a:pPr marL="1209675" lvl="3" indent="0"/>
            <a:endParaRPr lang="en-IE" sz="1400" dirty="0" smtClean="0"/>
          </a:p>
          <a:p>
            <a:pPr marL="352425" lvl="1" indent="0"/>
            <a:endParaRPr lang="en-IE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E8FD4-30CB-4F0D-A144-B15E1EF14408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03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F9013A0-4498-AC44-8FE6-40D6A0FC0394}" type="slidenum">
              <a:rPr lang="en-IE" smtClean="0"/>
              <a:pPr>
                <a:defRPr/>
              </a:pPr>
              <a:t>3</a:t>
            </a:fld>
            <a:endParaRPr lang="en-IE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438760" y="-54824"/>
            <a:ext cx="5266928" cy="1141413"/>
          </a:xfrm>
        </p:spPr>
        <p:txBody>
          <a:bodyPr/>
          <a:lstStyle/>
          <a:p>
            <a:r>
              <a:rPr lang="fr-FR" sz="2800" dirty="0" smtClean="0"/>
              <a:t> C</a:t>
            </a:r>
            <a:r>
              <a:rPr lang="fr-FR" sz="2800" dirty="0" smtClean="0">
                <a:solidFill>
                  <a:schemeClr val="bg1"/>
                </a:solidFill>
              </a:rPr>
              <a:t>SSII </a:t>
            </a:r>
            <a:r>
              <a:rPr lang="fr-FR" sz="2800" dirty="0" err="1" smtClean="0">
                <a:solidFill>
                  <a:schemeClr val="bg1"/>
                </a:solidFill>
              </a:rPr>
              <a:t>Outcomes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054241"/>
            <a:ext cx="4762500" cy="305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24" y="1387363"/>
            <a:ext cx="7467974" cy="261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nterdiction 8"/>
          <p:cNvSpPr/>
          <p:nvPr/>
        </p:nvSpPr>
        <p:spPr bwMode="auto">
          <a:xfrm>
            <a:off x="1963788" y="4001154"/>
            <a:ext cx="5162212" cy="2853646"/>
          </a:xfrm>
          <a:prstGeom prst="noSmoking">
            <a:avLst>
              <a:gd name="adj" fmla="val 4428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 rot="19712872">
            <a:off x="539552" y="3212976"/>
            <a:ext cx="8136904" cy="100811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IE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Evolution not revolution!</a:t>
            </a:r>
          </a:p>
        </p:txBody>
      </p:sp>
    </p:spTree>
    <p:extLst>
      <p:ext uri="{BB962C8B-B14F-4D97-AF65-F5344CB8AC3E}">
        <p14:creationId xmlns:p14="http://schemas.microsoft.com/office/powerpoint/2010/main" val="157295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6863" y="1371597"/>
            <a:ext cx="8445500" cy="4864100"/>
          </a:xfrm>
        </p:spPr>
        <p:txBody>
          <a:bodyPr/>
          <a:lstStyle/>
          <a:p>
            <a:r>
              <a:rPr lang="en-IE" sz="2000" dirty="0"/>
              <a:t>CSSII process </a:t>
            </a:r>
            <a:r>
              <a:rPr lang="en-IE" sz="2000" dirty="0" smtClean="0"/>
              <a:t>has converged</a:t>
            </a:r>
            <a:endParaRPr lang="en-IE" sz="2000" dirty="0"/>
          </a:p>
          <a:p>
            <a:pPr marL="540000" lvl="1" indent="-252000">
              <a:lnSpc>
                <a:spcPct val="100000"/>
              </a:lnSpc>
              <a:spcAft>
                <a:spcPts val="600"/>
              </a:spcAft>
            </a:pPr>
            <a:r>
              <a:rPr lang="en-IE" sz="2000" dirty="0"/>
              <a:t>Process has </a:t>
            </a:r>
            <a:r>
              <a:rPr lang="en-IE" sz="2400" dirty="0">
                <a:solidFill>
                  <a:srgbClr val="FF0000"/>
                </a:solidFill>
              </a:rPr>
              <a:t>clarified</a:t>
            </a:r>
            <a:r>
              <a:rPr lang="en-IE" sz="1600" dirty="0"/>
              <a:t> </a:t>
            </a:r>
            <a:r>
              <a:rPr lang="en-IE" sz="2000" dirty="0"/>
              <a:t>many aspects of CEOS operations</a:t>
            </a:r>
          </a:p>
          <a:p>
            <a:pPr marL="540000" lvl="1" indent="-252000">
              <a:lnSpc>
                <a:spcPct val="100000"/>
              </a:lnSpc>
              <a:spcAft>
                <a:spcPts val="600"/>
              </a:spcAft>
            </a:pPr>
            <a:r>
              <a:rPr lang="en-IE" sz="2000" dirty="0" smtClean="0"/>
              <a:t>Yesterday’s </a:t>
            </a:r>
            <a:r>
              <a:rPr lang="en-IE" sz="2000" dirty="0"/>
              <a:t>a</a:t>
            </a:r>
            <a:r>
              <a:rPr lang="en-IE" sz="2000" dirty="0" smtClean="0"/>
              <a:t>doption </a:t>
            </a:r>
            <a:r>
              <a:rPr lang="en-IE" sz="2000" dirty="0"/>
              <a:t>of documents </a:t>
            </a:r>
            <a:r>
              <a:rPr lang="en-IE" sz="2400" dirty="0" smtClean="0">
                <a:solidFill>
                  <a:srgbClr val="FF0000"/>
                </a:solidFill>
              </a:rPr>
              <a:t>formalises</a:t>
            </a:r>
            <a:r>
              <a:rPr lang="en-IE" sz="1600" dirty="0" smtClean="0"/>
              <a:t> </a:t>
            </a:r>
            <a:r>
              <a:rPr lang="en-IE" sz="2000" dirty="0"/>
              <a:t>this</a:t>
            </a:r>
            <a:r>
              <a:rPr lang="en-IE" sz="1600" dirty="0"/>
              <a:t>  </a:t>
            </a:r>
          </a:p>
          <a:p>
            <a:pPr marL="2880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IE" sz="1600" dirty="0" smtClean="0"/>
          </a:p>
          <a:p>
            <a:pPr marL="2880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IE" sz="2000" dirty="0" smtClean="0"/>
              <a:t>Key points</a:t>
            </a:r>
          </a:p>
          <a:p>
            <a:pPr marL="630900" lvl="1" indent="-342900">
              <a:lnSpc>
                <a:spcPct val="100000"/>
              </a:lnSpc>
              <a:spcAft>
                <a:spcPts val="600"/>
              </a:spcAft>
            </a:pPr>
            <a:r>
              <a:rPr lang="en-IE" sz="2000" dirty="0"/>
              <a:t>Organisation’s objectives and goals </a:t>
            </a:r>
          </a:p>
          <a:p>
            <a:pPr marL="630900" lvl="1" indent="-342900">
              <a:lnSpc>
                <a:spcPct val="100000"/>
              </a:lnSpc>
              <a:spcAft>
                <a:spcPts val="600"/>
              </a:spcAft>
            </a:pPr>
            <a:r>
              <a:rPr lang="en-IE" sz="2000" dirty="0"/>
              <a:t>Internal organisation and reporting lines for WGs and VCs (CEOS Chair/ SIT Chair)</a:t>
            </a:r>
          </a:p>
          <a:p>
            <a:pPr marL="630900" lvl="1" indent="-342900">
              <a:lnSpc>
                <a:spcPct val="100000"/>
              </a:lnSpc>
              <a:spcAft>
                <a:spcPts val="600"/>
              </a:spcAft>
            </a:pPr>
            <a:r>
              <a:rPr lang="en-IE" sz="2000" dirty="0"/>
              <a:t>Decision making (how decisions are made, who decides what, when ) </a:t>
            </a:r>
          </a:p>
          <a:p>
            <a:pPr marL="630900" lvl="1" indent="-342900">
              <a:lnSpc>
                <a:spcPct val="100000"/>
              </a:lnSpc>
              <a:spcAft>
                <a:spcPts val="600"/>
              </a:spcAft>
            </a:pPr>
            <a:r>
              <a:rPr lang="en-IE" sz="2000" dirty="0"/>
              <a:t>CEOS calendar of major meetings</a:t>
            </a:r>
          </a:p>
          <a:p>
            <a:pPr marL="540000" lvl="1" indent="-252000">
              <a:lnSpc>
                <a:spcPct val="100000"/>
              </a:lnSpc>
              <a:spcAft>
                <a:spcPts val="600"/>
              </a:spcAft>
            </a:pPr>
            <a:endParaRPr lang="en-IE" sz="2000" dirty="0"/>
          </a:p>
          <a:p>
            <a:pPr marL="2880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IE" sz="2000" dirty="0" smtClean="0"/>
              <a:t>There remain a few loose ends to tie up …</a:t>
            </a:r>
            <a:endParaRPr lang="en-IE" sz="2000" dirty="0"/>
          </a:p>
          <a:p>
            <a:pPr marL="540000" indent="-252000">
              <a:lnSpc>
                <a:spcPct val="100000"/>
              </a:lnSpc>
              <a:spcAft>
                <a:spcPts val="600"/>
              </a:spcAft>
            </a:pPr>
            <a:endParaRPr lang="fr-FR" sz="2000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3438760" y="-54824"/>
            <a:ext cx="5266928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fr-FR" sz="2800" dirty="0" smtClean="0"/>
              <a:t> CSSII </a:t>
            </a:r>
            <a:r>
              <a:rPr lang="fr-FR" sz="2800" dirty="0" err="1" smtClean="0"/>
              <a:t>Outcomes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8704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8000" y="-54000"/>
            <a:ext cx="5266928" cy="1141413"/>
          </a:xfrm>
        </p:spPr>
        <p:txBody>
          <a:bodyPr/>
          <a:lstStyle/>
          <a:p>
            <a:r>
              <a:rPr lang="fr-FR" sz="2800" dirty="0" smtClean="0">
                <a:solidFill>
                  <a:schemeClr val="bg1"/>
                </a:solidFill>
              </a:rPr>
              <a:t>Support to GEO 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Continued high priority for CEOS activities supporting GEO</a:t>
            </a:r>
          </a:p>
          <a:p>
            <a:r>
              <a:rPr lang="en-IE" dirty="0" smtClean="0"/>
              <a:t>Climate, Disasters, GFOI, GEOGLAM</a:t>
            </a:r>
          </a:p>
          <a:p>
            <a:r>
              <a:rPr lang="en-IE" dirty="0" smtClean="0"/>
              <a:t>Working group priorities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 algn="just">
              <a:buNone/>
            </a:pPr>
            <a:r>
              <a:rPr lang="en-IE" dirty="0" smtClean="0"/>
              <a:t>Including  on-going work in WGISS &amp; SEO on improving description of and access to space based EO </a:t>
            </a:r>
            <a:r>
              <a:rPr lang="en-IE" dirty="0"/>
              <a:t>data through </a:t>
            </a:r>
            <a:r>
              <a:rPr lang="en-IE" dirty="0" smtClean="0"/>
              <a:t>the Virtual </a:t>
            </a:r>
            <a:r>
              <a:rPr lang="en-IE" dirty="0"/>
              <a:t>Constellations </a:t>
            </a:r>
            <a:endParaRPr lang="en-IE" sz="2400" dirty="0" smtClean="0"/>
          </a:p>
        </p:txBody>
      </p:sp>
    </p:spTree>
    <p:extLst>
      <p:ext uri="{BB962C8B-B14F-4D97-AF65-F5344CB8AC3E}">
        <p14:creationId xmlns:p14="http://schemas.microsoft.com/office/powerpoint/2010/main" val="27848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38000" y="-54000"/>
            <a:ext cx="5277375" cy="1067717"/>
          </a:xfrm>
        </p:spPr>
        <p:txBody>
          <a:bodyPr/>
          <a:lstStyle/>
          <a:p>
            <a:r>
              <a:rPr lang="fr-FR" sz="2800" dirty="0" smtClean="0">
                <a:solidFill>
                  <a:schemeClr val="bg1"/>
                </a:solidFill>
              </a:rPr>
              <a:t>CNES SIT Chair team</a:t>
            </a:r>
            <a:endParaRPr lang="fr-FR" sz="28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47" y="2009878"/>
            <a:ext cx="9301656" cy="3973512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SIT 				Pascale </a:t>
            </a:r>
            <a:r>
              <a:rPr lang="en-IE" dirty="0" err="1" smtClean="0"/>
              <a:t>Ultré-Guérard</a:t>
            </a:r>
            <a:r>
              <a:rPr lang="en-IE" dirty="0" smtClean="0"/>
              <a:t> (chair)</a:t>
            </a:r>
          </a:p>
          <a:p>
            <a:pPr marL="0" indent="0">
              <a:buNone/>
            </a:pPr>
            <a:r>
              <a:rPr lang="en-IE" dirty="0" smtClean="0"/>
              <a:t>				Steven Hosford</a:t>
            </a:r>
          </a:p>
          <a:p>
            <a:pPr marL="0" indent="0">
              <a:buNone/>
            </a:pPr>
            <a:r>
              <a:rPr lang="en-IE" dirty="0" smtClean="0"/>
              <a:t>WGISS 			Richard Moreno (chair)</a:t>
            </a:r>
          </a:p>
          <a:p>
            <a:pPr marL="0" indent="0">
              <a:buNone/>
            </a:pPr>
            <a:r>
              <a:rPr lang="en-IE" dirty="0" smtClean="0"/>
              <a:t>				Jérôme </a:t>
            </a:r>
            <a:r>
              <a:rPr lang="en-IE" dirty="0" err="1" smtClean="0"/>
              <a:t>Gaspéri</a:t>
            </a: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CEOS support 		Mireille Paulin</a:t>
            </a:r>
          </a:p>
          <a:p>
            <a:pPr marL="0" indent="0">
              <a:buNone/>
            </a:pPr>
            <a:r>
              <a:rPr lang="en-IE" dirty="0" smtClean="0"/>
              <a:t>				Danielle </a:t>
            </a:r>
            <a:r>
              <a:rPr lang="en-IE" dirty="0" err="1" smtClean="0"/>
              <a:t>Barrère</a:t>
            </a:r>
            <a:r>
              <a:rPr lang="en-IE" dirty="0" smtClean="0"/>
              <a:t> (meetings/logistics)</a:t>
            </a:r>
          </a:p>
          <a:p>
            <a:pPr marL="0" indent="0">
              <a:buNone/>
            </a:pPr>
            <a:r>
              <a:rPr lang="en-IE" dirty="0" err="1" smtClean="0"/>
              <a:t>WGCalVal</a:t>
            </a:r>
            <a:r>
              <a:rPr lang="en-IE" dirty="0" smtClean="0"/>
              <a:t>			Patrice Henry</a:t>
            </a:r>
          </a:p>
          <a:p>
            <a:pPr marL="0" indent="0">
              <a:buNone/>
            </a:pPr>
            <a:r>
              <a:rPr lang="en-IE" dirty="0" smtClean="0"/>
              <a:t>WG </a:t>
            </a:r>
            <a:r>
              <a:rPr lang="en-IE" dirty="0" err="1" smtClean="0"/>
              <a:t>Climat</a:t>
            </a:r>
            <a:r>
              <a:rPr lang="en-IE" dirty="0" smtClean="0"/>
              <a:t>, PVC		Philippe Veyre</a:t>
            </a:r>
          </a:p>
          <a:p>
            <a:pPr marL="0" indent="0">
              <a:buNone/>
            </a:pPr>
            <a:r>
              <a:rPr lang="en-IE" dirty="0" smtClean="0"/>
              <a:t>OSTVC, OCRVC		Juliette Lambin (OST co-chair)</a:t>
            </a:r>
          </a:p>
          <a:p>
            <a:pPr marL="0" indent="0">
              <a:buNone/>
            </a:pPr>
            <a:r>
              <a:rPr lang="en-IE" dirty="0" smtClean="0"/>
              <a:t>	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067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1615728"/>
            <a:ext cx="9301654" cy="3973512"/>
          </a:xfrm>
        </p:spPr>
        <p:txBody>
          <a:bodyPr/>
          <a:lstStyle/>
          <a:p>
            <a:pPr marL="0" indent="0">
              <a:buNone/>
            </a:pPr>
            <a:r>
              <a:rPr lang="en-IE" sz="2000" dirty="0" smtClean="0"/>
              <a:t>ACVC, CTF			Carole Deniel</a:t>
            </a:r>
          </a:p>
          <a:p>
            <a:pPr marL="0" indent="0">
              <a:buNone/>
            </a:pPr>
            <a:r>
              <a:rPr lang="en-IE" sz="2000" dirty="0" smtClean="0"/>
              <a:t>GEOGLAM			Gérard </a:t>
            </a:r>
            <a:r>
              <a:rPr lang="en-IE" sz="2000" dirty="0" err="1" smtClean="0"/>
              <a:t>Dedieu</a:t>
            </a:r>
            <a:endParaRPr lang="en-IE" sz="2000" dirty="0" smtClean="0"/>
          </a:p>
          <a:p>
            <a:pPr marL="0" indent="0">
              <a:buNone/>
            </a:pPr>
            <a:r>
              <a:rPr lang="en-IE" sz="2000" dirty="0" smtClean="0"/>
              <a:t>Health </a:t>
            </a:r>
            <a:r>
              <a:rPr lang="en-IE" sz="2000" dirty="0" err="1" smtClean="0"/>
              <a:t>PoC</a:t>
            </a:r>
            <a:r>
              <a:rPr lang="en-IE" sz="2000" dirty="0" smtClean="0"/>
              <a:t>			Cécile Vignolles</a:t>
            </a:r>
          </a:p>
          <a:p>
            <a:pPr marL="0" indent="0">
              <a:buNone/>
            </a:pPr>
            <a:endParaRPr lang="en-IE" sz="2000" dirty="0" smtClean="0"/>
          </a:p>
          <a:p>
            <a:pPr marL="0" indent="0">
              <a:buNone/>
            </a:pPr>
            <a:r>
              <a:rPr lang="en-IE" sz="2000" dirty="0" smtClean="0"/>
              <a:t>External:</a:t>
            </a:r>
          </a:p>
          <a:p>
            <a:pPr marL="0" indent="0">
              <a:buNone/>
            </a:pPr>
            <a:r>
              <a:rPr lang="en-IE" sz="2000" dirty="0"/>
              <a:t>VC interface </a:t>
            </a:r>
            <a:r>
              <a:rPr lang="en-IE" sz="2000" dirty="0" smtClean="0"/>
              <a:t>	</a:t>
            </a:r>
            <a:r>
              <a:rPr lang="en-IE" sz="2000" dirty="0"/>
              <a:t>	</a:t>
            </a:r>
            <a:r>
              <a:rPr lang="en-IE" sz="2000" dirty="0" smtClean="0"/>
              <a:t>	Jean-Louis </a:t>
            </a:r>
            <a:r>
              <a:rPr lang="en-IE" sz="2000" dirty="0" err="1" smtClean="0"/>
              <a:t>Fellous</a:t>
            </a:r>
            <a:r>
              <a:rPr lang="en-IE" sz="2000" dirty="0" smtClean="0"/>
              <a:t> </a:t>
            </a:r>
          </a:p>
          <a:p>
            <a:pPr marL="0" indent="0">
              <a:buNone/>
            </a:pPr>
            <a:r>
              <a:rPr lang="en-IE" sz="2000" dirty="0"/>
              <a:t>M</a:t>
            </a:r>
            <a:r>
              <a:rPr lang="en-IE" sz="2000" dirty="0" smtClean="0"/>
              <a:t>eetings/general support 	Stephen Ward and George Dyke</a:t>
            </a:r>
          </a:p>
          <a:p>
            <a:pPr marL="0" indent="0">
              <a:buNone/>
            </a:pPr>
            <a:r>
              <a:rPr lang="en-IE" sz="2000" dirty="0" smtClean="0"/>
              <a:t>	</a:t>
            </a:r>
          </a:p>
          <a:p>
            <a:pPr marL="0" indent="0">
              <a:buNone/>
            </a:pPr>
            <a:r>
              <a:rPr lang="en-IE" sz="2000" dirty="0"/>
              <a:t>a</a:t>
            </a:r>
            <a:r>
              <a:rPr lang="en-IE" sz="2000" dirty="0" smtClean="0"/>
              <a:t>nd last but not least, we would like to have a </a:t>
            </a:r>
            <a:r>
              <a:rPr lang="en-IE" sz="2800" dirty="0" smtClean="0">
                <a:solidFill>
                  <a:srgbClr val="FF0000"/>
                </a:solidFill>
              </a:rPr>
              <a:t>SIT </a:t>
            </a:r>
            <a:r>
              <a:rPr lang="en-IE" sz="2800" dirty="0">
                <a:solidFill>
                  <a:srgbClr val="FF0000"/>
                </a:solidFill>
              </a:rPr>
              <a:t>Vice-Chair </a:t>
            </a:r>
            <a:r>
              <a:rPr lang="en-IE" sz="2800" dirty="0" smtClean="0">
                <a:solidFill>
                  <a:srgbClr val="FF0000"/>
                </a:solidFill>
              </a:rPr>
              <a:t>(TBF)</a:t>
            </a:r>
          </a:p>
          <a:p>
            <a:pPr marL="0" indent="0">
              <a:buNone/>
            </a:pPr>
            <a:endParaRPr lang="en-IE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3438000" y="-54000"/>
            <a:ext cx="5277375" cy="106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r>
              <a:rPr lang="fr-FR" sz="2800" smtClean="0"/>
              <a:t>CNES SIT Chair team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009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Next</a:t>
            </a:r>
            <a:r>
              <a:rPr lang="fr-FR" dirty="0" smtClean="0"/>
              <a:t> major </a:t>
            </a:r>
            <a:r>
              <a:rPr lang="fr-FR" dirty="0" err="1" smtClean="0"/>
              <a:t>step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err="1" smtClean="0"/>
              <a:t>Cnes</a:t>
            </a:r>
            <a:r>
              <a:rPr lang="fr-FR" dirty="0"/>
              <a:t> </a:t>
            </a:r>
            <a:r>
              <a:rPr lang="fr-FR" dirty="0" smtClean="0"/>
              <a:t>as in-</a:t>
            </a:r>
            <a:r>
              <a:rPr lang="fr-FR" dirty="0" err="1" smtClean="0"/>
              <a:t>coming</a:t>
            </a:r>
            <a:r>
              <a:rPr lang="fr-FR" dirty="0" smtClean="0"/>
              <a:t> SIT Chair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pleased</a:t>
            </a:r>
            <a:r>
              <a:rPr lang="fr-FR" dirty="0" smtClean="0"/>
              <a:t> to host the </a:t>
            </a:r>
            <a:r>
              <a:rPr lang="fr-FR" dirty="0" err="1" smtClean="0"/>
              <a:t>next</a:t>
            </a:r>
            <a:r>
              <a:rPr lang="fr-FR" dirty="0" smtClean="0"/>
              <a:t> SIT meeting in Toulouse </a:t>
            </a:r>
            <a:r>
              <a:rPr lang="fr-FR" dirty="0" err="1" smtClean="0"/>
              <a:t>from</a:t>
            </a:r>
            <a:r>
              <a:rPr lang="fr-FR" dirty="0" smtClean="0"/>
              <a:t> 8</a:t>
            </a:r>
            <a:r>
              <a:rPr lang="fr-FR" baseline="30000" dirty="0" smtClean="0"/>
              <a:t>th</a:t>
            </a:r>
            <a:r>
              <a:rPr lang="fr-FR" dirty="0" smtClean="0"/>
              <a:t> to 10</a:t>
            </a:r>
            <a:r>
              <a:rPr lang="fr-FR" baseline="30000" dirty="0" smtClean="0"/>
              <a:t>th</a:t>
            </a:r>
            <a:r>
              <a:rPr lang="fr-FR" dirty="0" smtClean="0"/>
              <a:t> of April 2014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F9013A0-4498-AC44-8FE6-40D6A0FC0394}" type="slidenum">
              <a:rPr lang="en-IE" smtClean="0"/>
              <a:pPr>
                <a:defRPr/>
              </a:pPr>
              <a:t>8</a:t>
            </a:fld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1" y="2486025"/>
            <a:ext cx="7772399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à coins arrondis 4"/>
          <p:cNvSpPr/>
          <p:nvPr/>
        </p:nvSpPr>
        <p:spPr bwMode="auto">
          <a:xfrm rot="20043985">
            <a:off x="383234" y="3916911"/>
            <a:ext cx="8770937" cy="1096004"/>
          </a:xfrm>
          <a:prstGeom prst="roundRect">
            <a:avLst/>
          </a:prstGeom>
          <a:solidFill>
            <a:srgbClr val="FF0000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CAREFUL!! Registration information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 </a:t>
            </a:r>
            <a:r>
              <a:rPr kumimoji="0" lang="fr-FR" sz="22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required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 end of </a:t>
            </a:r>
            <a:r>
              <a:rPr kumimoji="0" lang="fr-FR" sz="22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january</a:t>
            </a:r>
            <a:r>
              <a:rPr lang="fr-FR" sz="2200" b="1" dirty="0">
                <a:solidFill>
                  <a:schemeClr val="bg1"/>
                </a:solidFill>
                <a:latin typeface="Tahoma" pitchFamily="34" charset="0"/>
              </a:rPr>
              <a:t>!</a:t>
            </a:r>
            <a:endParaRPr kumimoji="0" lang="fr-FR" sz="2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6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223</Words>
  <Application>Microsoft Office PowerPoint</Application>
  <PresentationFormat>Affichage à l'écran (4:3)</PresentationFormat>
  <Paragraphs>64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4_EUM_template_v03</vt:lpstr>
      <vt:lpstr>CNES SIT chair planning</vt:lpstr>
      <vt:lpstr> </vt:lpstr>
      <vt:lpstr> CSSII Outcomes</vt:lpstr>
      <vt:lpstr>Présentation PowerPoint</vt:lpstr>
      <vt:lpstr>Support to GEO </vt:lpstr>
      <vt:lpstr>CNES SIT Chair team</vt:lpstr>
      <vt:lpstr>Présentation PowerPoint</vt:lpstr>
      <vt:lpstr>Next major step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Utilisateur</cp:lastModifiedBy>
  <cp:revision>72</cp:revision>
  <cp:lastPrinted>2013-07-23T19:08:48Z</cp:lastPrinted>
  <dcterms:created xsi:type="dcterms:W3CDTF">2011-11-16T09:23:13Z</dcterms:created>
  <dcterms:modified xsi:type="dcterms:W3CDTF">2013-11-06T15:45:54Z</dcterms:modified>
</cp:coreProperties>
</file>