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60" r:id="rId2"/>
    <p:sldId id="303" r:id="rId3"/>
    <p:sldId id="283" r:id="rId4"/>
    <p:sldId id="284" r:id="rId5"/>
    <p:sldId id="285" r:id="rId6"/>
    <p:sldId id="286" r:id="rId7"/>
    <p:sldId id="281" r:id="rId8"/>
    <p:sldId id="295" r:id="rId9"/>
    <p:sldId id="304" r:id="rId10"/>
    <p:sldId id="305" r:id="rId11"/>
    <p:sldId id="306" r:id="rId12"/>
    <p:sldId id="307" r:id="rId13"/>
    <p:sldId id="308" r:id="rId14"/>
    <p:sldId id="302" r:id="rId15"/>
    <p:sldId id="296" r:id="rId16"/>
    <p:sldId id="297" r:id="rId17"/>
    <p:sldId id="289" r:id="rId18"/>
    <p:sldId id="292"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Taube" initials="SIR/A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5833" autoAdjust="0"/>
  </p:normalViewPr>
  <p:slideViewPr>
    <p:cSldViewPr snapToGrid="0" snapToObjects="1">
      <p:cViewPr>
        <p:scale>
          <a:sx n="75" d="100"/>
          <a:sy n="75" d="100"/>
        </p:scale>
        <p:origin x="-1672" y="-200"/>
      </p:cViewPr>
      <p:guideLst>
        <p:guide orient="horz" pos="4277"/>
        <p:guide pos="2893"/>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50" d="100"/>
        <a:sy n="150" d="100"/>
      </p:scale>
      <p:origin x="0" y="789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slide" Target="slides/slide3.xml"/><Relationship Id="rId3"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miter lim="800000"/>
            <a:headEnd/>
            <a:tailEnd/>
          </a:ln>
        </p:spPr>
        <p:txBody>
          <a:bodyPr/>
          <a:lstStyle/>
          <a:p>
            <a:fld id="{21E903D8-BBA8-405A-B947-457ADFDBDA10}" type="slidenum">
              <a:rPr lang="en-US" smtClean="0">
                <a:ea typeface="ＭＳ Ｐゴシック" pitchFamily="34" charset="-128"/>
              </a:rPr>
              <a:pPr/>
              <a:t>2</a:t>
            </a:fld>
            <a:endParaRPr lang="en-US" smtClean="0">
              <a:ea typeface="ＭＳ Ｐゴシック" pitchFamily="34" charset="-128"/>
            </a:endParaRPr>
          </a:p>
        </p:txBody>
      </p:sp>
      <p:sp>
        <p:nvSpPr>
          <p:cNvPr id="81922" name="Rectangle 2"/>
          <p:cNvSpPr>
            <a:spLocks noGrp="1" noRot="1" noChangeAspect="1" noChangeArrowheads="1" noTextEdit="1"/>
          </p:cNvSpPr>
          <p:nvPr>
            <p:ph type="sldImg"/>
          </p:nvPr>
        </p:nvSpPr>
        <p:spPr>
          <a:xfrm>
            <a:off x="1616075" y="508000"/>
            <a:ext cx="3630613" cy="2722563"/>
          </a:xfrm>
          <a:ln/>
        </p:spPr>
      </p:sp>
      <p:sp>
        <p:nvSpPr>
          <p:cNvPr id="81923" name="Rectangle 3"/>
          <p:cNvSpPr>
            <a:spLocks noGrp="1" noChangeArrowheads="1"/>
          </p:cNvSpPr>
          <p:nvPr>
            <p:ph type="body" idx="1"/>
          </p:nvPr>
        </p:nvSpPr>
        <p:spPr>
          <a:xfrm>
            <a:off x="610206" y="3350217"/>
            <a:ext cx="5637590" cy="5337534"/>
          </a:xfrm>
          <a:noFill/>
        </p:spPr>
        <p:txBody>
          <a:bodyPr/>
          <a:lstStyle/>
          <a:p>
            <a:pPr marL="228600" indent="-228600">
              <a:buClr>
                <a:schemeClr val="tx1"/>
              </a:buClr>
              <a:buFont typeface="Wingdings" pitchFamily="2" charset="2"/>
              <a:buNone/>
            </a:pPr>
            <a:endParaRPr lang="en-US" sz="140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miter lim="800000"/>
            <a:headEnd/>
            <a:tailEnd/>
          </a:ln>
        </p:spPr>
        <p:txBody>
          <a:bodyPr/>
          <a:lstStyle/>
          <a:p>
            <a:fld id="{21E903D8-BBA8-405A-B947-457ADFDBDA10}" type="slidenum">
              <a:rPr lang="en-US" smtClean="0">
                <a:ea typeface="ＭＳ Ｐゴシック" pitchFamily="34" charset="-128"/>
              </a:rPr>
              <a:pPr/>
              <a:t>3</a:t>
            </a:fld>
            <a:endParaRPr lang="en-US" smtClean="0">
              <a:ea typeface="ＭＳ Ｐゴシック" pitchFamily="34" charset="-128"/>
            </a:endParaRPr>
          </a:p>
        </p:txBody>
      </p:sp>
      <p:sp>
        <p:nvSpPr>
          <p:cNvPr id="81922" name="Rectangle 2"/>
          <p:cNvSpPr>
            <a:spLocks noGrp="1" noRot="1" noChangeAspect="1" noChangeArrowheads="1" noTextEdit="1"/>
          </p:cNvSpPr>
          <p:nvPr>
            <p:ph type="sldImg"/>
          </p:nvPr>
        </p:nvSpPr>
        <p:spPr>
          <a:xfrm>
            <a:off x="1616075" y="508000"/>
            <a:ext cx="3630613" cy="2722563"/>
          </a:xfrm>
          <a:ln/>
        </p:spPr>
      </p:sp>
      <p:sp>
        <p:nvSpPr>
          <p:cNvPr id="81923" name="Rectangle 3"/>
          <p:cNvSpPr>
            <a:spLocks noGrp="1" noChangeArrowheads="1"/>
          </p:cNvSpPr>
          <p:nvPr>
            <p:ph type="body" idx="1"/>
          </p:nvPr>
        </p:nvSpPr>
        <p:spPr>
          <a:xfrm>
            <a:off x="610206" y="3350217"/>
            <a:ext cx="5637590" cy="5337534"/>
          </a:xfrm>
          <a:noFill/>
        </p:spPr>
        <p:txBody>
          <a:bodyPr/>
          <a:lstStyle/>
          <a:p>
            <a:pPr marL="228600" indent="-228600">
              <a:buClr>
                <a:schemeClr val="tx1"/>
              </a:buClr>
              <a:buFont typeface="Wingdings" pitchFamily="2" charset="2"/>
              <a:buNone/>
            </a:pPr>
            <a:endParaRPr lang="en-US" sz="140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miter lim="800000"/>
            <a:headEnd/>
            <a:tailEnd/>
          </a:ln>
        </p:spPr>
        <p:txBody>
          <a:bodyPr/>
          <a:lstStyle/>
          <a:p>
            <a:fld id="{E73DD420-9E7A-45B8-94F2-C8F238259AA5}" type="slidenum">
              <a:rPr lang="en-US" smtClean="0">
                <a:ea typeface="ＭＳ Ｐゴシック" pitchFamily="34" charset="-128"/>
              </a:rPr>
              <a:pPr/>
              <a:t>4</a:t>
            </a:fld>
            <a:endParaRPr lang="en-US" smtClean="0">
              <a:ea typeface="ＭＳ Ｐゴシック" pitchFamily="34" charset="-128"/>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508" y="4343144"/>
            <a:ext cx="5028986" cy="4115019"/>
          </a:xfrm>
          <a:noFill/>
        </p:spPr>
        <p:txBody>
          <a:bodyPr/>
          <a:lstStyle/>
          <a:p>
            <a:pPr eaLnBrk="1" hangingPunct="1"/>
            <a:endParaRPr lang="en-GB" sz="1400"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smtClean="0"/>
              <a:t>Moving forward in terms of engaging with commercial industry – </a:t>
            </a:r>
          </a:p>
          <a:p>
            <a:endParaRPr lang="en-US" altLang="en-US" smtClean="0"/>
          </a:p>
          <a:p>
            <a:r>
              <a:rPr lang="en-US" altLang="en-US" smtClean="0"/>
              <a:t>The Private Sector Think Tank held last October laid an excellent foundation for strategic engagement with this sector</a:t>
            </a:r>
          </a:p>
          <a:p>
            <a:endParaRPr lang="en-US" altLang="en-US" smtClean="0"/>
          </a:p>
          <a:p>
            <a:r>
              <a:rPr lang="en-US" altLang="en-US" smtClean="0"/>
              <a:t>The Think Tank was designed based on extensive interviews with representatives of numerous companies and industry sectors.  The workshop was specifically intended to include both individuals who were intimately familiar with GEO, (including Vice Admiral Lautenbacher, an early GEO leader – as well as two of GEO’s most engaged volunteers) and representatives from industry who were not at all familiar with GEO.</a:t>
            </a:r>
          </a:p>
          <a:p>
            <a:endParaRPr lang="en-US" altLang="en-US" smtClean="0"/>
          </a:p>
          <a:p>
            <a:r>
              <a:rPr lang="en-US" altLang="en-US" smtClean="0"/>
              <a:t>The perspective we gained from those latter individuals was especially valuable in laying out the way forward for interacting with commercial industry.</a:t>
            </a:r>
          </a:p>
          <a:p>
            <a:endParaRPr lang="en-US" altLang="en-US" smtClean="0"/>
          </a:p>
          <a:p>
            <a:r>
              <a:rPr lang="en-US" altLang="en-US" smtClean="0"/>
              <a:t>That way forward is following two paths –  </a:t>
            </a:r>
          </a:p>
          <a:p>
            <a:endParaRPr lang="en-US" altLang="en-US" b="1" smtClean="0"/>
          </a:p>
          <a:p>
            <a:r>
              <a:rPr lang="en-US" altLang="en-US" b="1" smtClean="0"/>
              <a:t>One</a:t>
            </a:r>
            <a:r>
              <a:rPr lang="en-US" altLang="en-US" smtClean="0"/>
              <a:t> - finding the most effective means of engaging with specific communities, especially those that have a large SME presence</a:t>
            </a:r>
          </a:p>
          <a:p>
            <a:endParaRPr lang="en-US" altLang="en-US" smtClean="0"/>
          </a:p>
          <a:p>
            <a:r>
              <a:rPr lang="en-US" altLang="en-US" smtClean="0"/>
              <a:t>And </a:t>
            </a:r>
            <a:r>
              <a:rPr lang="en-US" altLang="en-US" b="1" smtClean="0"/>
              <a:t> two </a:t>
            </a:r>
            <a:r>
              <a:rPr lang="en-US" altLang="en-US" smtClean="0"/>
              <a:t> - pursuing targeted conversations with specific companies, beginning with some of those that participated in the Think Tank.</a:t>
            </a:r>
          </a:p>
          <a:p>
            <a:endParaRPr lang="en-US" altLang="en-US" smtClean="0"/>
          </a:p>
          <a:p>
            <a:r>
              <a:rPr lang="en-US" altLang="en-US" smtClean="0"/>
              <a:t> As noted in the paper and discussed previously with ExCom – one of the strongest messages delivered by the Think Tank participants was that GEO must focus on individual industry clusters, rather than attempt to hold the same conversation with the entire commercial sector.  Therefore, any forums or workshops GEO puts together should be targeted by industry group.</a:t>
            </a:r>
          </a:p>
          <a:p>
            <a:endParaRPr lang="en-US" altLang="en-US" smtClean="0"/>
          </a:p>
          <a:p>
            <a:r>
              <a:rPr lang="en-US" altLang="en-US" smtClean="0"/>
              <a:t>In addition, GEO’s experiences to date strongly suggests that those forums should be regionally focused and developed in close collaboration with Member governments and POs who can identify potential participants among lists of government contractors and/or organization members.</a:t>
            </a:r>
          </a:p>
        </p:txBody>
      </p:sp>
      <p:sp>
        <p:nvSpPr>
          <p:cNvPr id="14340" name="Slide Number Placeholder 3"/>
          <p:cNvSpPr>
            <a:spLocks noGrp="1"/>
          </p:cNvSpPr>
          <p:nvPr>
            <p:ph type="sldNum" sz="quarter" idx="5"/>
          </p:nvPr>
        </p:nvSpPr>
        <p:spPr>
          <a:noFill/>
        </p:spPr>
        <p:txBody>
          <a:bodyPr/>
          <a:lstStyle>
            <a:lvl1pPr defTabSz="931863">
              <a:defRPr>
                <a:solidFill>
                  <a:schemeClr val="tx1"/>
                </a:solidFill>
                <a:latin typeface="Arial" charset="0"/>
                <a:cs typeface="Arial" charset="0"/>
              </a:defRPr>
            </a:lvl1pPr>
            <a:lvl2pPr marL="742950" indent="-285750" defTabSz="931863">
              <a:defRPr>
                <a:solidFill>
                  <a:schemeClr val="tx1"/>
                </a:solidFill>
                <a:latin typeface="Arial" charset="0"/>
                <a:cs typeface="Arial" charset="0"/>
              </a:defRPr>
            </a:lvl2pPr>
            <a:lvl3pPr marL="1143000" indent="-228600" defTabSz="931863">
              <a:defRPr>
                <a:solidFill>
                  <a:schemeClr val="tx1"/>
                </a:solidFill>
                <a:latin typeface="Arial" charset="0"/>
                <a:cs typeface="Arial" charset="0"/>
              </a:defRPr>
            </a:lvl3pPr>
            <a:lvl4pPr marL="1600200" indent="-228600" defTabSz="931863">
              <a:defRPr>
                <a:solidFill>
                  <a:schemeClr val="tx1"/>
                </a:solidFill>
                <a:latin typeface="Arial" charset="0"/>
                <a:cs typeface="Arial" charset="0"/>
              </a:defRPr>
            </a:lvl4pPr>
            <a:lvl5pPr marL="2057400" indent="-228600" defTabSz="931863">
              <a:defRPr>
                <a:solidFill>
                  <a:schemeClr val="tx1"/>
                </a:solidFill>
                <a:latin typeface="Arial" charset="0"/>
                <a:cs typeface="Arial" charset="0"/>
              </a:defRPr>
            </a:lvl5pPr>
            <a:lvl6pPr marL="2514600" indent="-228600" defTabSz="931863" eaLnBrk="0" fontAlgn="base" hangingPunct="0">
              <a:spcBef>
                <a:spcPct val="0"/>
              </a:spcBef>
              <a:spcAft>
                <a:spcPct val="0"/>
              </a:spcAft>
              <a:defRPr>
                <a:solidFill>
                  <a:schemeClr val="tx1"/>
                </a:solidFill>
                <a:latin typeface="Arial" charset="0"/>
                <a:cs typeface="Arial" charset="0"/>
              </a:defRPr>
            </a:lvl6pPr>
            <a:lvl7pPr marL="2971800" indent="-228600" defTabSz="931863" eaLnBrk="0" fontAlgn="base" hangingPunct="0">
              <a:spcBef>
                <a:spcPct val="0"/>
              </a:spcBef>
              <a:spcAft>
                <a:spcPct val="0"/>
              </a:spcAft>
              <a:defRPr>
                <a:solidFill>
                  <a:schemeClr val="tx1"/>
                </a:solidFill>
                <a:latin typeface="Arial" charset="0"/>
                <a:cs typeface="Arial" charset="0"/>
              </a:defRPr>
            </a:lvl7pPr>
            <a:lvl8pPr marL="3429000" indent="-228600" defTabSz="931863" eaLnBrk="0" fontAlgn="base" hangingPunct="0">
              <a:spcBef>
                <a:spcPct val="0"/>
              </a:spcBef>
              <a:spcAft>
                <a:spcPct val="0"/>
              </a:spcAft>
              <a:defRPr>
                <a:solidFill>
                  <a:schemeClr val="tx1"/>
                </a:solidFill>
                <a:latin typeface="Arial" charset="0"/>
                <a:cs typeface="Arial" charset="0"/>
              </a:defRPr>
            </a:lvl8pPr>
            <a:lvl9pPr marL="3886200" indent="-228600" defTabSz="931863" eaLnBrk="0" fontAlgn="base" hangingPunct="0">
              <a:spcBef>
                <a:spcPct val="0"/>
              </a:spcBef>
              <a:spcAft>
                <a:spcPct val="0"/>
              </a:spcAft>
              <a:defRPr>
                <a:solidFill>
                  <a:schemeClr val="tx1"/>
                </a:solidFill>
                <a:latin typeface="Arial" charset="0"/>
                <a:cs typeface="Arial" charset="0"/>
              </a:defRPr>
            </a:lvl9pPr>
          </a:lstStyle>
          <a:p>
            <a:fld id="{91F0188B-C64D-4B4D-A935-8D2BF78B07B6}" type="slidenum">
              <a:rPr lang="en-US" altLang="en-US"/>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Arial" charset="0"/>
                <a:ea typeface="MS PGothic" charset="0"/>
                <a:cs typeface="MS PGothic" charset="0"/>
              </a:defRPr>
            </a:lvl1pPr>
            <a:lvl2pPr marL="742950" indent="-285750">
              <a:defRPr kumimoji="1" sz="1200">
                <a:solidFill>
                  <a:schemeClr val="tx1"/>
                </a:solidFill>
                <a:latin typeface="Arial" charset="0"/>
                <a:ea typeface="MS PGothic" charset="0"/>
                <a:cs typeface="MS PGothic" charset="0"/>
              </a:defRPr>
            </a:lvl2pPr>
            <a:lvl3pPr marL="1143000" indent="-228600">
              <a:defRPr kumimoji="1" sz="1200">
                <a:solidFill>
                  <a:schemeClr val="tx1"/>
                </a:solidFill>
                <a:latin typeface="Arial" charset="0"/>
                <a:ea typeface="MS PGothic" charset="0"/>
                <a:cs typeface="MS PGothic" charset="0"/>
              </a:defRPr>
            </a:lvl3pPr>
            <a:lvl4pPr marL="1600200" indent="-228600">
              <a:defRPr kumimoji="1" sz="1200">
                <a:solidFill>
                  <a:schemeClr val="tx1"/>
                </a:solidFill>
                <a:latin typeface="Arial" charset="0"/>
                <a:ea typeface="MS PGothic" charset="0"/>
                <a:cs typeface="MS PGothic" charset="0"/>
              </a:defRPr>
            </a:lvl4pPr>
            <a:lvl5pPr marL="2057400" indent="-228600">
              <a:defRPr kumimoji="1"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kumimoji="1"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kumimoji="1"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kumimoji="1"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kumimoji="1" sz="1200">
                <a:solidFill>
                  <a:schemeClr val="tx1"/>
                </a:solidFill>
                <a:latin typeface="Arial" charset="0"/>
                <a:ea typeface="MS PGothic" charset="0"/>
                <a:cs typeface="MS PGothic" charset="0"/>
              </a:defRPr>
            </a:lvl9pPr>
          </a:lstStyle>
          <a:p>
            <a:fld id="{87FB661E-9BA2-304E-B0F9-769F1D8C3EB8}" type="slidenum">
              <a:rPr kumimoji="0" lang="en-ZA">
                <a:cs typeface="Arial" charset="0"/>
              </a:rPr>
              <a:pPr/>
              <a:t>14</a:t>
            </a:fld>
            <a:endParaRPr kumimoji="0" lang="en-ZA" dirty="0">
              <a:cs typeface="Arial" charset="0"/>
            </a:endParaRPr>
          </a:p>
        </p:txBody>
      </p:sp>
      <p:sp>
        <p:nvSpPr>
          <p:cNvPr id="14339" name="Rectangle 2"/>
          <p:cNvSpPr>
            <a:spLocks noGrp="1" noRot="1" noChangeAspect="1" noChangeArrowheads="1" noTextEdit="1"/>
          </p:cNvSpPr>
          <p:nvPr>
            <p:ph type="sldImg"/>
          </p:nvPr>
        </p:nvSpPr>
        <p:spPr>
          <a:xfrm>
            <a:off x="822325" y="709613"/>
            <a:ext cx="4727575" cy="3544887"/>
          </a:xfrm>
          <a:ln/>
        </p:spPr>
      </p:sp>
      <p:sp>
        <p:nvSpPr>
          <p:cNvPr id="14340" name="Rectangle 3"/>
          <p:cNvSpPr>
            <a:spLocks noGrp="1" noChangeArrowheads="1"/>
          </p:cNvSpPr>
          <p:nvPr>
            <p:ph type="body" idx="1"/>
          </p:nvPr>
        </p:nvSpPr>
        <p:spPr>
          <a:xfrm>
            <a:off x="637433" y="4490841"/>
            <a:ext cx="5097855" cy="42554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000" tIns="46800" rIns="90000" bIns="46800"/>
          <a:lstStyle/>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1143000" y="685800"/>
            <a:ext cx="4572000" cy="3429000"/>
          </a:xfrm>
          <a:ln/>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Arial" charset="0"/>
                <a:ea typeface="MS PGothic" pitchFamily="34" charset="-128"/>
              </a:rPr>
              <a:t>Added GEOSS Clearinghouse, IDN, and CWIC, moved NOAA, added JAXA</a:t>
            </a:r>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u="sng">
                <a:solidFill>
                  <a:schemeClr val="tx2"/>
                </a:solidFill>
                <a:latin typeface="Tahoma" pitchFamily="34" charset="0"/>
                <a:ea typeface="MS PGothic" pitchFamily="34" charset="-128"/>
              </a:defRPr>
            </a:lvl1pPr>
            <a:lvl2pPr marL="742950" indent="-285750">
              <a:defRPr sz="2000" b="1" u="sng">
                <a:solidFill>
                  <a:schemeClr val="tx2"/>
                </a:solidFill>
                <a:latin typeface="Tahoma" pitchFamily="34" charset="0"/>
                <a:ea typeface="MS PGothic" pitchFamily="34" charset="-128"/>
              </a:defRPr>
            </a:lvl2pPr>
            <a:lvl3pPr marL="1143000" indent="-228600">
              <a:defRPr sz="2000" b="1" u="sng">
                <a:solidFill>
                  <a:schemeClr val="tx2"/>
                </a:solidFill>
                <a:latin typeface="Tahoma" pitchFamily="34" charset="0"/>
                <a:ea typeface="MS PGothic" pitchFamily="34" charset="-128"/>
              </a:defRPr>
            </a:lvl3pPr>
            <a:lvl4pPr marL="1600200" indent="-228600">
              <a:defRPr sz="2000" b="1" u="sng">
                <a:solidFill>
                  <a:schemeClr val="tx2"/>
                </a:solidFill>
                <a:latin typeface="Tahoma" pitchFamily="34" charset="0"/>
                <a:ea typeface="MS PGothic" pitchFamily="34" charset="-128"/>
              </a:defRPr>
            </a:lvl4pPr>
            <a:lvl5pPr marL="2057400" indent="-228600">
              <a:defRPr sz="2000" b="1" u="sng">
                <a:solidFill>
                  <a:schemeClr val="tx2"/>
                </a:solidFill>
                <a:latin typeface="Tahoma" pitchFamily="34" charset="0"/>
                <a:ea typeface="MS PGothic" pitchFamily="34" charset="-128"/>
              </a:defRPr>
            </a:lvl5pPr>
            <a:lvl6pPr marL="2514600" indent="-228600" eaLnBrk="0" fontAlgn="base" hangingPunct="0">
              <a:spcBef>
                <a:spcPct val="0"/>
              </a:spcBef>
              <a:spcAft>
                <a:spcPct val="0"/>
              </a:spcAft>
              <a:defRPr sz="2000" b="1" u="sng">
                <a:solidFill>
                  <a:schemeClr val="tx2"/>
                </a:solidFill>
                <a:latin typeface="Tahoma" pitchFamily="34" charset="0"/>
                <a:ea typeface="MS PGothic" pitchFamily="34" charset="-128"/>
              </a:defRPr>
            </a:lvl6pPr>
            <a:lvl7pPr marL="2971800" indent="-228600" eaLnBrk="0" fontAlgn="base" hangingPunct="0">
              <a:spcBef>
                <a:spcPct val="0"/>
              </a:spcBef>
              <a:spcAft>
                <a:spcPct val="0"/>
              </a:spcAft>
              <a:defRPr sz="2000" b="1" u="sng">
                <a:solidFill>
                  <a:schemeClr val="tx2"/>
                </a:solidFill>
                <a:latin typeface="Tahoma" pitchFamily="34" charset="0"/>
                <a:ea typeface="MS PGothic" pitchFamily="34" charset="-128"/>
              </a:defRPr>
            </a:lvl7pPr>
            <a:lvl8pPr marL="3429000" indent="-228600" eaLnBrk="0" fontAlgn="base" hangingPunct="0">
              <a:spcBef>
                <a:spcPct val="0"/>
              </a:spcBef>
              <a:spcAft>
                <a:spcPct val="0"/>
              </a:spcAft>
              <a:defRPr sz="2000" b="1" u="sng">
                <a:solidFill>
                  <a:schemeClr val="tx2"/>
                </a:solidFill>
                <a:latin typeface="Tahoma" pitchFamily="34" charset="0"/>
                <a:ea typeface="MS PGothic" pitchFamily="34" charset="-128"/>
              </a:defRPr>
            </a:lvl8pPr>
            <a:lvl9pPr marL="3886200" indent="-228600" eaLnBrk="0" fontAlgn="base" hangingPunct="0">
              <a:spcBef>
                <a:spcPct val="0"/>
              </a:spcBef>
              <a:spcAft>
                <a:spcPct val="0"/>
              </a:spcAft>
              <a:defRPr sz="2000" b="1" u="sng">
                <a:solidFill>
                  <a:schemeClr val="tx2"/>
                </a:solidFill>
                <a:latin typeface="Tahoma" pitchFamily="34" charset="0"/>
                <a:ea typeface="MS PGothic" pitchFamily="34" charset="-128"/>
              </a:defRPr>
            </a:lvl9pPr>
          </a:lstStyle>
          <a:p>
            <a:fld id="{0D0D2709-DA56-47C5-AB55-66CFE8237973}" type="slidenum">
              <a:rPr lang="en-ZA" altLang="ja-JP" sz="1200" b="0" u="none">
                <a:solidFill>
                  <a:schemeClr val="tx1"/>
                </a:solidFill>
                <a:latin typeface="Arial" charset="0"/>
              </a:rPr>
              <a:pPr/>
              <a:t>15</a:t>
            </a:fld>
            <a:endParaRPr lang="en-ZA" altLang="ja-JP" sz="1200" b="0" u="none">
              <a:solidFill>
                <a:schemeClr val="tx1"/>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917575" y="744538"/>
            <a:ext cx="4962525" cy="3722687"/>
          </a:xfrm>
          <a:ln/>
        </p:spPr>
      </p:sp>
      <p:sp>
        <p:nvSpPr>
          <p:cNvPr id="8195" name="Notes Placeholder 2"/>
          <p:cNvSpPr>
            <a:spLocks noGrp="1"/>
          </p:cNvSpPr>
          <p:nvPr>
            <p:ph type="body" idx="1"/>
          </p:nvPr>
        </p:nvSpPr>
        <p:spPr>
          <a:xfrm>
            <a:off x="661457" y="4713116"/>
            <a:ext cx="5487041" cy="40711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ja-JP" sz="1400" smtClean="0">
                <a:latin typeface="Arial" charset="0"/>
                <a:ea typeface="MS PGothic" pitchFamily="34" charset="-128"/>
              </a:rPr>
              <a:t>As of today, we have currently brokered 20 providers already.</a:t>
            </a:r>
          </a:p>
          <a:p>
            <a:pPr>
              <a:lnSpc>
                <a:spcPct val="90000"/>
              </a:lnSpc>
            </a:pPr>
            <a:r>
              <a:rPr lang="en-US" altLang="ja-JP" sz="1400" smtClean="0">
                <a:latin typeface="Arial" charset="0"/>
                <a:ea typeface="MS PGothic" pitchFamily="34" charset="-128"/>
              </a:rPr>
              <a:t>Through the GEOSS Portal, totally 7Million resources can be potentially discoverable and accessible and of which 1.2Million are GEOSS DataCORE. </a:t>
            </a:r>
          </a:p>
          <a:p>
            <a:pPr>
              <a:lnSpc>
                <a:spcPct val="90000"/>
              </a:lnSpc>
            </a:pPr>
            <a:r>
              <a:rPr lang="en-US" altLang="ja-JP" sz="1400" smtClean="0">
                <a:latin typeface="Arial" charset="0"/>
                <a:ea typeface="MS PGothic" pitchFamily="34" charset="-128"/>
              </a:rPr>
              <a:t>These number contains different level of mixed of data collections, datasets and/or individual images.</a:t>
            </a:r>
          </a:p>
          <a:p>
            <a:pPr>
              <a:lnSpc>
                <a:spcPct val="90000"/>
              </a:lnSpc>
            </a:pPr>
            <a:r>
              <a:rPr lang="en-US" altLang="ja-JP" sz="1400" smtClean="0">
                <a:latin typeface="Arial" charset="0"/>
                <a:ea typeface="MS PGothic" pitchFamily="34" charset="-128"/>
              </a:rPr>
              <a:t>Those number contains more than 65Million individual resources which includes each satellite scene, raingauge record and many other types of data. </a:t>
            </a:r>
          </a:p>
          <a:p>
            <a:pPr>
              <a:lnSpc>
                <a:spcPct val="90000"/>
              </a:lnSpc>
            </a:pPr>
            <a:r>
              <a:rPr lang="en-US" altLang="ja-JP" sz="1400" smtClean="0">
                <a:latin typeface="Arial" charset="0"/>
                <a:ea typeface="MS PGothic" pitchFamily="34" charset="-128"/>
              </a:rPr>
              <a:t>And of which 50 Million are GEOSS DataCORE. </a:t>
            </a:r>
          </a:p>
          <a:p>
            <a:pPr>
              <a:lnSpc>
                <a:spcPct val="90000"/>
              </a:lnSpc>
            </a:pPr>
            <a:r>
              <a:rPr lang="en-US" altLang="ja-JP" sz="1400" smtClean="0">
                <a:latin typeface="Arial" charset="0"/>
                <a:ea typeface="MS PGothic" pitchFamily="34" charset="-128"/>
              </a:rPr>
              <a:t>In the last plenary in Iguaz Brazil, we reported 15Million individual resources accessible. </a:t>
            </a:r>
          </a:p>
          <a:p>
            <a:pPr>
              <a:lnSpc>
                <a:spcPct val="90000"/>
              </a:lnSpc>
            </a:pPr>
            <a:r>
              <a:rPr lang="en-US" altLang="ja-JP" sz="1400" smtClean="0">
                <a:latin typeface="Arial" charset="0"/>
                <a:ea typeface="MS PGothic" pitchFamily="34" charset="-128"/>
              </a:rPr>
              <a:t>Even at that time, It was a huge increase the number of resources since several years. And now since that time, more than 50Million individual data brokered and are being available. </a:t>
            </a:r>
          </a:p>
          <a:p>
            <a:pPr>
              <a:lnSpc>
                <a:spcPct val="90000"/>
              </a:lnSpc>
            </a:pPr>
            <a:r>
              <a:rPr lang="en-US" altLang="ja-JP" sz="1400" smtClean="0">
                <a:latin typeface="Arial" charset="0"/>
                <a:ea typeface="MS PGothic" pitchFamily="34" charset="-128"/>
              </a:rPr>
              <a:t>This contribution mainly came from CEOS space agencies.</a:t>
            </a:r>
          </a:p>
          <a:p>
            <a:pPr>
              <a:lnSpc>
                <a:spcPct val="90000"/>
              </a:lnSpc>
            </a:pPr>
            <a:r>
              <a:rPr lang="en-US" altLang="ja-JP" sz="1400" smtClean="0">
                <a:latin typeface="Arial" charset="0"/>
                <a:ea typeface="MS PGothic" pitchFamily="34" charset="-128"/>
              </a:rPr>
              <a:t>We are getting recognize GEO will face so called Data Deluge (Big Data Flood) or already facing. </a:t>
            </a:r>
          </a:p>
        </p:txBody>
      </p:sp>
      <p:sp>
        <p:nvSpPr>
          <p:cNvPr id="8196" name="Slide Number Placeholder 3"/>
          <p:cNvSpPr txBox="1">
            <a:spLocks noGrp="1"/>
          </p:cNvSpPr>
          <p:nvPr/>
        </p:nvSpPr>
        <p:spPr bwMode="auto">
          <a:xfrm>
            <a:off x="3883852" y="8684826"/>
            <a:ext cx="2972547" cy="45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charset="0"/>
                <a:ea typeface="MS PGothic" pitchFamily="34" charset="-128"/>
              </a:defRPr>
            </a:lvl1pPr>
            <a:lvl2pPr marL="742950" indent="-285750">
              <a:spcBef>
                <a:spcPct val="30000"/>
              </a:spcBef>
              <a:defRPr kumimoji="1" sz="1200">
                <a:solidFill>
                  <a:schemeClr val="tx1"/>
                </a:solidFill>
                <a:latin typeface="Arial" charset="0"/>
                <a:ea typeface="MS PGothic" pitchFamily="34" charset="-128"/>
              </a:defRPr>
            </a:lvl2pPr>
            <a:lvl3pPr marL="1143000" indent="-228600">
              <a:spcBef>
                <a:spcPct val="30000"/>
              </a:spcBef>
              <a:defRPr kumimoji="1" sz="1200">
                <a:solidFill>
                  <a:schemeClr val="tx1"/>
                </a:solidFill>
                <a:latin typeface="Arial" charset="0"/>
                <a:ea typeface="MS PGothic" pitchFamily="34" charset="-128"/>
              </a:defRPr>
            </a:lvl3pPr>
            <a:lvl4pPr marL="1600200" indent="-228600">
              <a:spcBef>
                <a:spcPct val="30000"/>
              </a:spcBef>
              <a:defRPr kumimoji="1" sz="1200">
                <a:solidFill>
                  <a:schemeClr val="tx1"/>
                </a:solidFill>
                <a:latin typeface="Arial" charset="0"/>
                <a:ea typeface="MS PGothic" pitchFamily="34" charset="-128"/>
              </a:defRPr>
            </a:lvl4pPr>
            <a:lvl5pPr marL="2057400" indent="-228600">
              <a:spcBef>
                <a:spcPct val="30000"/>
              </a:spcBef>
              <a:defRPr kumimoji="1"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Arial" charset="0"/>
                <a:ea typeface="MS PGothic" pitchFamily="34" charset="-128"/>
              </a:defRPr>
            </a:lvl9pPr>
          </a:lstStyle>
          <a:p>
            <a:pPr algn="r" eaLnBrk="1" hangingPunct="1">
              <a:spcBef>
                <a:spcPct val="0"/>
              </a:spcBef>
            </a:pPr>
            <a:fld id="{5F105CDB-E4AE-43C8-AC43-C257022FA152}" type="slidenum">
              <a:rPr kumimoji="0" lang="en-ZA" altLang="ja-JP" b="0" u="none">
                <a:solidFill>
                  <a:srgbClr val="000000"/>
                </a:solidFill>
                <a:cs typeface="Arial" charset="0"/>
              </a:rPr>
              <a:pPr algn="r" eaLnBrk="1" hangingPunct="1">
                <a:spcBef>
                  <a:spcPct val="0"/>
                </a:spcBef>
              </a:pPr>
              <a:t>16</a:t>
            </a:fld>
            <a:endParaRPr kumimoji="0" lang="en-ZA" altLang="ja-JP" b="0" u="none">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Tree>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DDBBBA7-0BE5-4079-A307-0A03DE92B712}" type="slidenum">
              <a:rPr lang="en-US" altLang="en-US"/>
              <a:pPr/>
              <a:t>‹#›</a:t>
            </a:fld>
            <a:endParaRPr lang="en-US" altLang="en-US"/>
          </a:p>
        </p:txBody>
      </p:sp>
    </p:spTree>
    <p:extLst>
      <p:ext uri="{BB962C8B-B14F-4D97-AF65-F5344CB8AC3E}">
        <p14:creationId xmlns:p14="http://schemas.microsoft.com/office/powerpoint/2010/main" val="405252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319088" y="6500813"/>
            <a:ext cx="2233612" cy="2159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065463" y="6500813"/>
            <a:ext cx="3451225" cy="215900"/>
          </a:xfrm>
          <a:prstGeom prst="rect">
            <a:avLst/>
          </a:prstGeom>
        </p:spPr>
        <p:txBody>
          <a:bodyPr/>
          <a:lstStyle>
            <a:lvl1pPr>
              <a:defRPr>
                <a:latin typeface="Tahoma" charset="0"/>
                <a:ea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1680892-318D-4FBC-8D0B-21EAF61E178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57886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93688" y="950913"/>
            <a:ext cx="8743950" cy="5459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319088" y="6500813"/>
            <a:ext cx="2233612" cy="215900"/>
          </a:xfrm>
          <a:prstGeom prst="rect">
            <a:avLst/>
          </a:prstGeom>
          <a:ln/>
        </p:spPr>
        <p:txBody>
          <a:bodyPr/>
          <a:lstStyle>
            <a:lvl1pPr>
              <a:defRPr/>
            </a:lvl1pPr>
          </a:lstStyle>
          <a:p>
            <a:endParaRPr lang="en-GB" altLang="en-US"/>
          </a:p>
        </p:txBody>
      </p:sp>
      <p:sp>
        <p:nvSpPr>
          <p:cNvPr id="4" name="Rectangle 5"/>
          <p:cNvSpPr>
            <a:spLocks noGrp="1" noChangeArrowheads="1"/>
          </p:cNvSpPr>
          <p:nvPr>
            <p:ph type="ftr" sz="quarter" idx="11"/>
          </p:nvPr>
        </p:nvSpPr>
        <p:spPr>
          <a:xfrm>
            <a:off x="3065463" y="6500813"/>
            <a:ext cx="3451225" cy="215900"/>
          </a:xfrm>
          <a:prstGeom prst="rect">
            <a:avLst/>
          </a:prstGeom>
          <a:ln/>
        </p:spPr>
        <p:txBody>
          <a:bodyPr/>
          <a:lstStyle>
            <a:lvl1pPr>
              <a:defRPr/>
            </a:lvl1pPr>
          </a:lstStyle>
          <a:p>
            <a:pPr>
              <a:defRPr/>
            </a:pPr>
            <a:r>
              <a:rPr lang="en-GB" altLang="en-US"/>
              <a:t>© GEO Secretariat</a:t>
            </a:r>
          </a:p>
        </p:txBody>
      </p:sp>
      <p:sp>
        <p:nvSpPr>
          <p:cNvPr id="5" name="Rectangle 6"/>
          <p:cNvSpPr>
            <a:spLocks noGrp="1" noChangeArrowheads="1"/>
          </p:cNvSpPr>
          <p:nvPr>
            <p:ph type="sldNum" sz="quarter" idx="12"/>
          </p:nvPr>
        </p:nvSpPr>
        <p:spPr>
          <a:ln/>
        </p:spPr>
        <p:txBody>
          <a:bodyPr/>
          <a:lstStyle>
            <a:lvl1pPr>
              <a:defRPr/>
            </a:lvl1pPr>
          </a:lstStyle>
          <a:p>
            <a:r>
              <a:rPr lang="en-GB" altLang="en-US"/>
              <a:t>slide </a:t>
            </a:r>
            <a:fld id="{5940657E-504D-4794-B521-F3CAA4A8DA23}" type="slidenum">
              <a:rPr lang="en-GB" altLang="en-US"/>
              <a:pPr/>
              <a:t>‹#›</a:t>
            </a:fld>
            <a:endParaRPr lang="en-GB" altLang="en-US"/>
          </a:p>
        </p:txBody>
      </p:sp>
    </p:spTree>
    <p:extLst>
      <p:ext uri="{BB962C8B-B14F-4D97-AF65-F5344CB8AC3E}">
        <p14:creationId xmlns:p14="http://schemas.microsoft.com/office/powerpoint/2010/main" val="1179658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userDrawn="1"/>
        </p:nvSpPr>
        <p:spPr>
          <a:xfrm>
            <a:off x="19050" y="482815"/>
            <a:ext cx="1346844"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28</a:t>
            </a:r>
            <a:r>
              <a:rPr lang="en-US" sz="1000" b="1" baseline="30000" dirty="0" smtClean="0">
                <a:solidFill>
                  <a:srgbClr val="FFFFFF"/>
                </a:solidFill>
                <a:latin typeface="Arial Unicode MS" pitchFamily="-111" charset="0"/>
                <a:ea typeface="ＭＳ Ｐゴシック" pitchFamily="-105" charset="-128"/>
                <a:cs typeface="ＭＳ Ｐゴシック" pitchFamily="-105" charset="-128"/>
              </a:rPr>
              <a:t>th</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Plenary session</a:t>
            </a:r>
            <a:endParaRPr lang="en-US" sz="1000" b="1" dirty="0">
              <a:solidFill>
                <a:srgbClr val="FFFFFF"/>
              </a:solidFill>
              <a:latin typeface="Arial Unicode MS" pitchFamily="-111" charset="0"/>
              <a:ea typeface="ＭＳ Ｐゴシック" pitchFamily="-105" charset="-128"/>
              <a:cs typeface="ＭＳ Ｐゴシック" pitchFamily="-105" charset="-128"/>
            </a:endParaRPr>
          </a:p>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Tromsø, Norway</a:t>
            </a:r>
            <a:r>
              <a:rPr lang="en-US" sz="1000" b="1" dirty="0">
                <a:solidFill>
                  <a:srgbClr val="FFFFFF"/>
                </a:solidFill>
                <a:latin typeface="Arial Unicode MS" pitchFamily="-111" charset="0"/>
                <a:ea typeface="ＭＳ Ｐゴシック" pitchFamily="-105" charset="-128"/>
                <a:cs typeface="ＭＳ Ｐゴシック" pitchFamily="-105" charset="-128"/>
              </a:rPr>
              <a:t/>
            </a:r>
            <a:br>
              <a:rPr lang="en-US" sz="1000" b="1" dirty="0">
                <a:solidFill>
                  <a:srgbClr val="FFFFFF"/>
                </a:solidFill>
                <a:latin typeface="Arial Unicode MS" pitchFamily="-111" charset="0"/>
                <a:ea typeface="ＭＳ Ｐゴシック" pitchFamily="-105" charset="-128"/>
                <a:cs typeface="ＭＳ Ｐゴシック" pitchFamily="-105" charset="-128"/>
              </a:rPr>
            </a:br>
            <a:r>
              <a:rPr lang="en-US" sz="1000" b="1" dirty="0" smtClean="0">
                <a:solidFill>
                  <a:srgbClr val="FFFFFF"/>
                </a:solidFill>
                <a:latin typeface="Arial Unicode MS" pitchFamily="-111" charset="0"/>
                <a:ea typeface="ＭＳ Ｐゴシック" pitchFamily="-105" charset="-128"/>
                <a:cs typeface="ＭＳ Ｐゴシック" pitchFamily="-105" charset="-128"/>
              </a:rPr>
              <a:t>28-30 October</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a:t>
            </a:r>
            <a:r>
              <a:rPr lang="en-US" sz="1000" b="1" dirty="0" smtClean="0">
                <a:solidFill>
                  <a:srgbClr val="FFFFFF"/>
                </a:solidFill>
                <a:latin typeface="Arial Unicode MS" pitchFamily="-111" charset="0"/>
                <a:ea typeface="ＭＳ Ｐゴシック" pitchFamily="-105" charset="-128"/>
                <a:cs typeface="ＭＳ Ｐゴシック" pitchFamily="-105" charset="-128"/>
              </a:rPr>
              <a:t>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 id="2147483676" r:id="rId6"/>
  </p:sldLayoutIdLst>
  <p:transition xmlns:p14="http://schemas.microsoft.com/office/powerpoint/2010/mai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wmf"/><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jpeg"/><Relationship Id="rId9" Type="http://schemas.openxmlformats.org/officeDocument/2006/relationships/image" Target="../media/image115.jpeg"/><Relationship Id="rId10" Type="http://schemas.openxmlformats.org/officeDocument/2006/relationships/image" Target="../media/image116.jpeg"/><Relationship Id="rId11"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image" Target="../media/image10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jpeg"/><Relationship Id="rId1" Type="http://schemas.openxmlformats.org/officeDocument/2006/relationships/slideLayout" Target="../slideLayouts/slideLayout3.xml"/><Relationship Id="rId2" Type="http://schemas.openxmlformats.org/officeDocument/2006/relationships/image" Target="../media/image118.gif"/></Relationships>
</file>

<file path=ppt/slides/_rels/slide13.xml.rels><?xml version="1.0" encoding="UTF-8" standalone="yes"?>
<Relationships xmlns="http://schemas.openxmlformats.org/package/2006/relationships"><Relationship Id="rId11" Type="http://schemas.openxmlformats.org/officeDocument/2006/relationships/image" Target="../media/image129.jpeg"/><Relationship Id="rId12" Type="http://schemas.openxmlformats.org/officeDocument/2006/relationships/image" Target="../media/image130.jpeg"/><Relationship Id="rId13" Type="http://schemas.openxmlformats.org/officeDocument/2006/relationships/image" Target="../media/image131.jpeg"/><Relationship Id="rId14" Type="http://schemas.openxmlformats.org/officeDocument/2006/relationships/image" Target="../media/image132.jpeg"/><Relationship Id="rId15" Type="http://schemas.openxmlformats.org/officeDocument/2006/relationships/image" Target="../media/image133.png"/><Relationship Id="rId16" Type="http://schemas.openxmlformats.org/officeDocument/2006/relationships/image" Target="../media/image134.png"/><Relationship Id="rId17" Type="http://schemas.openxmlformats.org/officeDocument/2006/relationships/image" Target="../media/image135.png"/><Relationship Id="rId1" Type="http://schemas.openxmlformats.org/officeDocument/2006/relationships/slideLayout" Target="../slideLayouts/slideLayout3.xml"/><Relationship Id="rId2" Type="http://schemas.openxmlformats.org/officeDocument/2006/relationships/image" Target="../media/image122.jpeg"/><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hyperlink" Target="http://www.arctic-council.org/" TargetMode="External"/><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hyperlink" Target="http://polardata.ca/" TargetMode="External"/><Relationship Id="rId9" Type="http://schemas.openxmlformats.org/officeDocument/2006/relationships/image" Target="../media/image127.jpeg"/><Relationship Id="rId10" Type="http://schemas.openxmlformats.org/officeDocument/2006/relationships/image" Target="../media/image1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43.png"/><Relationship Id="rId11" Type="http://schemas.openxmlformats.org/officeDocument/2006/relationships/image" Target="../media/image14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1" Type="http://schemas.openxmlformats.org/officeDocument/2006/relationships/image" Target="../media/image153.png"/><Relationship Id="rId12" Type="http://schemas.openxmlformats.org/officeDocument/2006/relationships/image" Target="../media/image154.png"/><Relationship Id="rId13" Type="http://schemas.openxmlformats.org/officeDocument/2006/relationships/image" Target="../media/image155.png"/><Relationship Id="rId14" Type="http://schemas.openxmlformats.org/officeDocument/2006/relationships/image" Target="../media/image156.png"/><Relationship Id="rId15" Type="http://schemas.openxmlformats.org/officeDocument/2006/relationships/image" Target="../media/image157.png"/><Relationship Id="rId16"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jpeg"/><Relationship Id="rId7" Type="http://schemas.openxmlformats.org/officeDocument/2006/relationships/image" Target="../media/image149.png"/><Relationship Id="rId8" Type="http://schemas.openxmlformats.org/officeDocument/2006/relationships/image" Target="../media/image150.jpeg"/><Relationship Id="rId9" Type="http://schemas.openxmlformats.org/officeDocument/2006/relationships/image" Target="../media/image151.jpeg"/><Relationship Id="rId10" Type="http://schemas.openxmlformats.org/officeDocument/2006/relationships/image" Target="../media/image15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 Id="rId3" Type="http://schemas.openxmlformats.org/officeDocument/2006/relationships/image" Target="../media/image1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jpe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26.jpeg"/><Relationship Id="rId19" Type="http://schemas.openxmlformats.org/officeDocument/2006/relationships/image" Target="../media/image27.png"/><Relationship Id="rId63" Type="http://schemas.openxmlformats.org/officeDocument/2006/relationships/image" Target="../media/image71.jpeg"/><Relationship Id="rId64" Type="http://schemas.openxmlformats.org/officeDocument/2006/relationships/image" Target="../media/image72.png"/><Relationship Id="rId65" Type="http://schemas.openxmlformats.org/officeDocument/2006/relationships/image" Target="../media/image73.png"/><Relationship Id="rId66" Type="http://schemas.openxmlformats.org/officeDocument/2006/relationships/image" Target="../media/image74.png"/><Relationship Id="rId67" Type="http://schemas.openxmlformats.org/officeDocument/2006/relationships/image" Target="../media/image75.png"/><Relationship Id="rId68" Type="http://schemas.openxmlformats.org/officeDocument/2006/relationships/image" Target="../media/image76.png"/><Relationship Id="rId69" Type="http://schemas.openxmlformats.org/officeDocument/2006/relationships/image" Target="../media/image77.png"/><Relationship Id="rId50" Type="http://schemas.openxmlformats.org/officeDocument/2006/relationships/image" Target="../media/image58.png"/><Relationship Id="rId51" Type="http://schemas.openxmlformats.org/officeDocument/2006/relationships/image" Target="../media/image59.jpeg"/><Relationship Id="rId52" Type="http://schemas.openxmlformats.org/officeDocument/2006/relationships/image" Target="../media/image60.jpeg"/><Relationship Id="rId53" Type="http://schemas.openxmlformats.org/officeDocument/2006/relationships/image" Target="../media/image61.png"/><Relationship Id="rId54" Type="http://schemas.openxmlformats.org/officeDocument/2006/relationships/image" Target="../media/image62.png"/><Relationship Id="rId55" Type="http://schemas.openxmlformats.org/officeDocument/2006/relationships/image" Target="../media/image63.png"/><Relationship Id="rId56" Type="http://schemas.openxmlformats.org/officeDocument/2006/relationships/image" Target="../media/image64.png"/><Relationship Id="rId57" Type="http://schemas.openxmlformats.org/officeDocument/2006/relationships/image" Target="../media/image65.png"/><Relationship Id="rId58" Type="http://schemas.openxmlformats.org/officeDocument/2006/relationships/image" Target="../media/image66.jpeg"/><Relationship Id="rId59" Type="http://schemas.openxmlformats.org/officeDocument/2006/relationships/image" Target="../media/image67.jpeg"/><Relationship Id="rId40" Type="http://schemas.openxmlformats.org/officeDocument/2006/relationships/image" Target="../media/image48.jpeg"/><Relationship Id="rId41" Type="http://schemas.openxmlformats.org/officeDocument/2006/relationships/image" Target="../media/image49.png"/><Relationship Id="rId42" Type="http://schemas.openxmlformats.org/officeDocument/2006/relationships/image" Target="../media/image50.png"/><Relationship Id="rId43" Type="http://schemas.openxmlformats.org/officeDocument/2006/relationships/image" Target="../media/image51.png"/><Relationship Id="rId44" Type="http://schemas.openxmlformats.org/officeDocument/2006/relationships/image" Target="../media/image52.png"/><Relationship Id="rId45" Type="http://schemas.openxmlformats.org/officeDocument/2006/relationships/image" Target="../media/image53.png"/><Relationship Id="rId46" Type="http://schemas.openxmlformats.org/officeDocument/2006/relationships/image" Target="../media/image54.jpeg"/><Relationship Id="rId47" Type="http://schemas.openxmlformats.org/officeDocument/2006/relationships/image" Target="../media/image55.png"/><Relationship Id="rId48" Type="http://schemas.openxmlformats.org/officeDocument/2006/relationships/image" Target="../media/image56.jpeg"/><Relationship Id="rId49"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30" Type="http://schemas.openxmlformats.org/officeDocument/2006/relationships/image" Target="../media/image38.png"/><Relationship Id="rId31" Type="http://schemas.openxmlformats.org/officeDocument/2006/relationships/image" Target="../media/image39.jpeg"/><Relationship Id="rId32" Type="http://schemas.openxmlformats.org/officeDocument/2006/relationships/image" Target="../media/image40.png"/><Relationship Id="rId33" Type="http://schemas.openxmlformats.org/officeDocument/2006/relationships/image" Target="../media/image41.png"/><Relationship Id="rId34" Type="http://schemas.openxmlformats.org/officeDocument/2006/relationships/image" Target="../media/image42.png"/><Relationship Id="rId35" Type="http://schemas.openxmlformats.org/officeDocument/2006/relationships/image" Target="../media/image43.jpeg"/><Relationship Id="rId36" Type="http://schemas.openxmlformats.org/officeDocument/2006/relationships/image" Target="../media/image44.png"/><Relationship Id="rId37" Type="http://schemas.openxmlformats.org/officeDocument/2006/relationships/image" Target="../media/image45.jpeg"/><Relationship Id="rId38" Type="http://schemas.openxmlformats.org/officeDocument/2006/relationships/image" Target="../media/image46.jpeg"/><Relationship Id="rId39" Type="http://schemas.openxmlformats.org/officeDocument/2006/relationships/image" Target="../media/image47.png"/><Relationship Id="rId70" Type="http://schemas.openxmlformats.org/officeDocument/2006/relationships/image" Target="../media/image78.png"/><Relationship Id="rId71" Type="http://schemas.openxmlformats.org/officeDocument/2006/relationships/image" Target="../media/image79.png"/><Relationship Id="rId72" Type="http://schemas.openxmlformats.org/officeDocument/2006/relationships/image" Target="../media/image80.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31.jpeg"/><Relationship Id="rId24" Type="http://schemas.openxmlformats.org/officeDocument/2006/relationships/image" Target="../media/image32.png"/><Relationship Id="rId25" Type="http://schemas.openxmlformats.org/officeDocument/2006/relationships/image" Target="../media/image33.png"/><Relationship Id="rId26" Type="http://schemas.openxmlformats.org/officeDocument/2006/relationships/image" Target="../media/image34.jpeg"/><Relationship Id="rId27" Type="http://schemas.openxmlformats.org/officeDocument/2006/relationships/image" Target="../media/image35.jpeg"/><Relationship Id="rId28" Type="http://schemas.openxmlformats.org/officeDocument/2006/relationships/image" Target="../media/image36.png"/><Relationship Id="rId29" Type="http://schemas.openxmlformats.org/officeDocument/2006/relationships/image" Target="../media/image37.png"/><Relationship Id="rId73" Type="http://schemas.openxmlformats.org/officeDocument/2006/relationships/image" Target="../media/image81.png"/><Relationship Id="rId60" Type="http://schemas.openxmlformats.org/officeDocument/2006/relationships/image" Target="../media/image68.jpeg"/><Relationship Id="rId61" Type="http://schemas.openxmlformats.org/officeDocument/2006/relationships/image" Target="../media/image69.jpeg"/><Relationship Id="rId62" Type="http://schemas.openxmlformats.org/officeDocument/2006/relationships/image" Target="../media/image70.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s>
</file>

<file path=ppt/slides/_rels/slide6.xml.rels><?xml version="1.0" encoding="UTF-8" standalone="yes"?>
<Relationships xmlns="http://schemas.openxmlformats.org/package/2006/relationships"><Relationship Id="rId11" Type="http://schemas.openxmlformats.org/officeDocument/2006/relationships/image" Target="../media/image91.jpeg"/><Relationship Id="rId12" Type="http://schemas.openxmlformats.org/officeDocument/2006/relationships/image" Target="../media/image92.jpeg"/><Relationship Id="rId13" Type="http://schemas.openxmlformats.org/officeDocument/2006/relationships/image" Target="../media/image93.jpeg"/><Relationship Id="rId14" Type="http://schemas.openxmlformats.org/officeDocument/2006/relationships/image" Target="../media/image94.jpeg"/><Relationship Id="rId1" Type="http://schemas.openxmlformats.org/officeDocument/2006/relationships/slideLayout" Target="../slideLayouts/slideLayout1.xml"/><Relationship Id="rId2" Type="http://schemas.openxmlformats.org/officeDocument/2006/relationships/image" Target="../media/image82.jpeg"/><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8" Type="http://schemas.openxmlformats.org/officeDocument/2006/relationships/image" Target="../media/image88.jpeg"/><Relationship Id="rId9" Type="http://schemas.openxmlformats.org/officeDocument/2006/relationships/image" Target="../media/image89.jpeg"/><Relationship Id="rId10"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png"/><Relationship Id="rId8" Type="http://schemas.openxmlformats.org/officeDocument/2006/relationships/image" Target="../media/image101.jpeg"/><Relationship Id="rId1" Type="http://schemas.openxmlformats.org/officeDocument/2006/relationships/slideLayout" Target="../slideLayouts/slideLayout5.xml"/><Relationship Id="rId2"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2540001" y="22055"/>
            <a:ext cx="6604000" cy="1672389"/>
          </a:xfrm>
        </p:spPr>
        <p:txBody>
          <a:bodyPr/>
          <a:lstStyle/>
          <a:p>
            <a:pPr algn="l"/>
            <a:r>
              <a:rPr lang="en-US" sz="2800" dirty="0" smtClean="0"/>
              <a:t>28</a:t>
            </a:r>
            <a:r>
              <a:rPr lang="en-US" sz="2800" baseline="30000" dirty="0" smtClean="0"/>
              <a:t>th</a:t>
            </a:r>
            <a:r>
              <a:rPr lang="en-US" sz="2800" dirty="0" smtClean="0"/>
              <a:t> CEOS Plenary Session</a:t>
            </a:r>
            <a:r>
              <a:rPr lang="en-US" sz="2800" b="0" dirty="0"/>
              <a:t/>
            </a:r>
            <a:br>
              <a:rPr lang="en-US" sz="2800" b="0" dirty="0"/>
            </a:br>
            <a:endParaRPr lang="en-US" sz="2800" dirty="0" smtClean="0">
              <a:solidFill>
                <a:srgbClr val="FFFF00"/>
              </a:solidFill>
            </a:endParaRPr>
          </a:p>
        </p:txBody>
      </p:sp>
      <p:sp>
        <p:nvSpPr>
          <p:cNvPr id="2" name="Subtitle 1"/>
          <p:cNvSpPr>
            <a:spLocks noGrp="1"/>
          </p:cNvSpPr>
          <p:nvPr>
            <p:ph type="subTitle" sz="quarter" idx="1"/>
          </p:nvPr>
        </p:nvSpPr>
        <p:spPr>
          <a:xfrm>
            <a:off x="3814057" y="1694444"/>
            <a:ext cx="4826977" cy="1564105"/>
          </a:xfrm>
        </p:spPr>
        <p:txBody>
          <a:bodyPr/>
          <a:lstStyle/>
          <a:p>
            <a:r>
              <a:rPr lang="en-US" b="0" dirty="0" smtClean="0"/>
              <a:t>Barbara J. Ryan</a:t>
            </a:r>
          </a:p>
          <a:p>
            <a:r>
              <a:rPr lang="en-US" b="0" dirty="0" smtClean="0"/>
              <a:t>GEO Secretariat</a:t>
            </a:r>
          </a:p>
          <a:p>
            <a:r>
              <a:rPr lang="en-US" b="0" dirty="0" smtClean="0"/>
              <a:t>CEOS Plenary, Agenda Item 7</a:t>
            </a:r>
          </a:p>
          <a:p>
            <a:r>
              <a:rPr lang="en-US" b="0" dirty="0" smtClean="0"/>
              <a:t>Tromsø, Norway</a:t>
            </a:r>
            <a:br>
              <a:rPr lang="en-US" b="0" dirty="0" smtClean="0"/>
            </a:br>
            <a:r>
              <a:rPr lang="en-US" b="0" dirty="0" smtClean="0"/>
              <a:t>28-30 October 2014</a:t>
            </a:r>
            <a:endParaRPr lang="en-US" b="0" dirty="0"/>
          </a:p>
        </p:txBody>
      </p:sp>
      <p:pic>
        <p:nvPicPr>
          <p:cNvPr id="4" name="Picture 2" descr="C:\Users\Taube\Desktop\AT job files\CEOS\CEOS Plen 2014\website\website images\Rica-ishavshotel-web.jpg"/>
          <p:cNvPicPr>
            <a:picLocks noChangeAspect="1" noChangeArrowheads="1"/>
          </p:cNvPicPr>
          <p:nvPr/>
        </p:nvPicPr>
        <p:blipFill>
          <a:blip r:embed="rId3"/>
          <a:srcRect/>
          <a:stretch>
            <a:fillRect/>
          </a:stretch>
        </p:blipFill>
        <p:spPr bwMode="auto">
          <a:xfrm>
            <a:off x="3765" y="5103562"/>
            <a:ext cx="4070067" cy="2093336"/>
          </a:xfrm>
          <a:prstGeom prst="rect">
            <a:avLst/>
          </a:prstGeom>
          <a:noFill/>
        </p:spPr>
      </p:pic>
      <p:pic>
        <p:nvPicPr>
          <p:cNvPr id="5" name="Picture 2" descr="C:\Users\Taube\Desktop\AT job files\CEOS\CEOS Plen 2014\website\website images\hotelroom.jpg"/>
          <p:cNvPicPr>
            <a:picLocks noChangeAspect="1" noChangeArrowheads="1"/>
          </p:cNvPicPr>
          <p:nvPr/>
        </p:nvPicPr>
        <p:blipFill>
          <a:blip r:embed="rId4"/>
          <a:srcRect/>
          <a:stretch>
            <a:fillRect/>
          </a:stretch>
        </p:blipFill>
        <p:spPr bwMode="auto">
          <a:xfrm>
            <a:off x="4073832" y="5103561"/>
            <a:ext cx="1608990" cy="827543"/>
          </a:xfrm>
          <a:prstGeom prst="rect">
            <a:avLst/>
          </a:prstGeom>
          <a:noFill/>
        </p:spPr>
      </p:pic>
      <p:pic>
        <p:nvPicPr>
          <p:cNvPr id="6" name="Picture 4" descr="C:\Users\Taube\Desktop\AT job files\CEOS\CEOS Plen 2014\website\website images\birdview tromso2.bmp"/>
          <p:cNvPicPr>
            <a:picLocks noChangeAspect="1" noChangeArrowheads="1"/>
          </p:cNvPicPr>
          <p:nvPr/>
        </p:nvPicPr>
        <p:blipFill>
          <a:blip r:embed="rId5"/>
          <a:srcRect/>
          <a:stretch>
            <a:fillRect/>
          </a:stretch>
        </p:blipFill>
        <p:spPr bwMode="auto">
          <a:xfrm>
            <a:off x="5682821" y="5103561"/>
            <a:ext cx="3617833" cy="2093337"/>
          </a:xfrm>
          <a:prstGeom prst="rect">
            <a:avLst/>
          </a:prstGeom>
          <a:noFill/>
        </p:spPr>
      </p:pic>
      <p:pic>
        <p:nvPicPr>
          <p:cNvPr id="7" name="Picture 3" descr="C:\Users\Taube\Desktop\AT job files\CEOS\CEOS Plen 2014\website\website images\Winter_Tromso.jpg"/>
          <p:cNvPicPr>
            <a:picLocks noChangeAspect="1" noChangeArrowheads="1"/>
          </p:cNvPicPr>
          <p:nvPr/>
        </p:nvPicPr>
        <p:blipFill>
          <a:blip r:embed="rId6"/>
          <a:srcRect/>
          <a:stretch>
            <a:fillRect/>
          </a:stretch>
        </p:blipFill>
        <p:spPr bwMode="auto">
          <a:xfrm>
            <a:off x="4073832" y="5931105"/>
            <a:ext cx="2187622" cy="1265793"/>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1"/>
          </p:nvPr>
        </p:nvSpPr>
        <p:spPr>
          <a:noFill/>
        </p:spPr>
        <p:txBody>
          <a:bodyPr/>
          <a:lstStyle>
            <a:lvl1pPr eaLnBrk="0" hangingPunct="0">
              <a:defRPr sz="2000" b="1" u="sng">
                <a:solidFill>
                  <a:schemeClr val="tx2"/>
                </a:solidFill>
                <a:latin typeface="Tahoma" pitchFamily="34" charset="0"/>
              </a:defRPr>
            </a:lvl1pPr>
            <a:lvl2pPr marL="742950" indent="-285750" eaLnBrk="0" hangingPunct="0">
              <a:defRPr sz="2000" b="1" u="sng">
                <a:solidFill>
                  <a:schemeClr val="tx2"/>
                </a:solidFill>
                <a:latin typeface="Tahoma" pitchFamily="34" charset="0"/>
              </a:defRPr>
            </a:lvl2pPr>
            <a:lvl3pPr marL="1143000" indent="-228600" eaLnBrk="0" hangingPunct="0">
              <a:defRPr sz="2000" b="1" u="sng">
                <a:solidFill>
                  <a:schemeClr val="tx2"/>
                </a:solidFill>
                <a:latin typeface="Tahoma" pitchFamily="34" charset="0"/>
              </a:defRPr>
            </a:lvl3pPr>
            <a:lvl4pPr marL="1600200" indent="-228600" eaLnBrk="0" hangingPunct="0">
              <a:defRPr sz="2000" b="1" u="sng">
                <a:solidFill>
                  <a:schemeClr val="tx2"/>
                </a:solidFill>
                <a:latin typeface="Tahoma" pitchFamily="34" charset="0"/>
              </a:defRPr>
            </a:lvl4pPr>
            <a:lvl5pPr marL="2057400" indent="-228600" eaLnBrk="0" hangingPunct="0">
              <a:defRPr sz="2000" b="1" u="sng">
                <a:solidFill>
                  <a:schemeClr val="tx2"/>
                </a:solidFill>
                <a:latin typeface="Tahoma" pitchFamily="34" charset="0"/>
              </a:defRPr>
            </a:lvl5pPr>
            <a:lvl6pPr marL="2514600" indent="-228600" algn="ctr" eaLnBrk="0" fontAlgn="base" hangingPunct="0">
              <a:spcBef>
                <a:spcPct val="0"/>
              </a:spcBef>
              <a:spcAft>
                <a:spcPct val="0"/>
              </a:spcAft>
              <a:defRPr sz="2000" b="1" u="sng">
                <a:solidFill>
                  <a:schemeClr val="tx2"/>
                </a:solidFill>
                <a:latin typeface="Tahoma" pitchFamily="34" charset="0"/>
              </a:defRPr>
            </a:lvl6pPr>
            <a:lvl7pPr marL="2971800" indent="-228600" algn="ctr" eaLnBrk="0" fontAlgn="base" hangingPunct="0">
              <a:spcBef>
                <a:spcPct val="0"/>
              </a:spcBef>
              <a:spcAft>
                <a:spcPct val="0"/>
              </a:spcAft>
              <a:defRPr sz="2000" b="1" u="sng">
                <a:solidFill>
                  <a:schemeClr val="tx2"/>
                </a:solidFill>
                <a:latin typeface="Tahoma" pitchFamily="34" charset="0"/>
              </a:defRPr>
            </a:lvl7pPr>
            <a:lvl8pPr marL="3429000" indent="-228600" algn="ctr" eaLnBrk="0" fontAlgn="base" hangingPunct="0">
              <a:spcBef>
                <a:spcPct val="0"/>
              </a:spcBef>
              <a:spcAft>
                <a:spcPct val="0"/>
              </a:spcAft>
              <a:defRPr sz="2000" b="1" u="sng">
                <a:solidFill>
                  <a:schemeClr val="tx2"/>
                </a:solidFill>
                <a:latin typeface="Tahoma" pitchFamily="34" charset="0"/>
              </a:defRPr>
            </a:lvl8pPr>
            <a:lvl9pPr marL="3886200" indent="-228600" algn="ctr" eaLnBrk="0" fontAlgn="base" hangingPunct="0">
              <a:spcBef>
                <a:spcPct val="0"/>
              </a:spcBef>
              <a:spcAft>
                <a:spcPct val="0"/>
              </a:spcAft>
              <a:defRPr sz="2000" b="1" u="sng">
                <a:solidFill>
                  <a:schemeClr val="tx2"/>
                </a:solidFill>
                <a:latin typeface="Tahoma" pitchFamily="34" charset="0"/>
              </a:defRPr>
            </a:lvl9pPr>
          </a:lstStyle>
          <a:p>
            <a:pPr eaLnBrk="1" hangingPunct="1"/>
            <a:r>
              <a:rPr lang="en-GB" altLang="en-US" sz="800" b="0" u="none">
                <a:solidFill>
                  <a:schemeClr val="tx1"/>
                </a:solidFill>
              </a:rPr>
              <a:t>© GEO Secretariat</a:t>
            </a:r>
          </a:p>
        </p:txBody>
      </p:sp>
      <p:sp>
        <p:nvSpPr>
          <p:cNvPr id="40963" name="Rectangle 3"/>
          <p:cNvSpPr>
            <a:spLocks noChangeArrowheads="1"/>
          </p:cNvSpPr>
          <p:nvPr/>
        </p:nvSpPr>
        <p:spPr bwMode="auto">
          <a:xfrm>
            <a:off x="228600" y="1426464"/>
            <a:ext cx="8534400" cy="1088136"/>
          </a:xfrm>
          <a:prstGeom prst="rect">
            <a:avLst/>
          </a:prstGeom>
          <a:noFill/>
          <a:ln>
            <a:noFill/>
          </a:ln>
          <a:effectLst/>
          <a:extLst>
            <a:ext uri="{909E8E84-426E-40dd-AFC4-6F175D3DCCD1}">
              <a14:hiddenFill xmlns:a14="http://schemas.microsoft.com/office/drawing/2010/main">
                <a:solidFill>
                  <a:srgbClr val="FFFFCC">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3600" u="none" dirty="0">
                <a:solidFill>
                  <a:srgbClr val="3595B7"/>
                </a:solidFill>
                <a:latin typeface="Arial" pitchFamily="34" charset="0"/>
              </a:rPr>
              <a:t>Rapid &amp; Open Disasters Information</a:t>
            </a:r>
            <a:r>
              <a:rPr lang="en-US" altLang="en-US" sz="1200" u="none" dirty="0">
                <a:solidFill>
                  <a:srgbClr val="005FAA"/>
                </a:solidFill>
                <a:latin typeface="Arial" pitchFamily="34" charset="0"/>
              </a:rPr>
              <a:t> </a:t>
            </a:r>
            <a:r>
              <a:rPr lang="en-US" altLang="en-US" sz="900" u="none" dirty="0">
                <a:solidFill>
                  <a:srgbClr val="005FAA"/>
                </a:solidFill>
                <a:latin typeface="Arial" pitchFamily="34" charset="0"/>
              </a:rPr>
              <a:t/>
            </a:r>
            <a:br>
              <a:rPr lang="en-US" altLang="en-US" sz="900" u="none" dirty="0">
                <a:solidFill>
                  <a:srgbClr val="005FAA"/>
                </a:solidFill>
                <a:latin typeface="Arial" pitchFamily="34" charset="0"/>
              </a:rPr>
            </a:br>
            <a:r>
              <a:rPr lang="en-US" altLang="en-US" sz="2700" i="1" u="none" dirty="0">
                <a:solidFill>
                  <a:srgbClr val="005FAA"/>
                </a:solidFill>
                <a:latin typeface="Arial" pitchFamily="34" charset="0"/>
              </a:rPr>
              <a:t>(Canada, EC, Italy, South Africa, Turkey, USA, CEOS, EPOS, ESA, GEM, ICIMOD, UNISDR, UNEP)</a:t>
            </a:r>
          </a:p>
        </p:txBody>
      </p:sp>
      <p:sp>
        <p:nvSpPr>
          <p:cNvPr id="40964" name="Rectangle 11"/>
          <p:cNvSpPr>
            <a:spLocks noChangeArrowheads="1"/>
          </p:cNvSpPr>
          <p:nvPr/>
        </p:nvSpPr>
        <p:spPr bwMode="auto">
          <a:xfrm>
            <a:off x="5791200" y="2667000"/>
            <a:ext cx="3429000" cy="4038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10000"/>
              </a:lnSpc>
            </a:pPr>
            <a:r>
              <a:rPr lang="en-US" altLang="en-US" b="0" u="none">
                <a:solidFill>
                  <a:srgbClr val="005FAA"/>
                </a:solidFill>
                <a:ea typeface="SimSun" pitchFamily="2" charset="-122"/>
                <a:cs typeface="Arial" pitchFamily="34" charset="0"/>
              </a:rPr>
              <a:t>* Global Risk Data Platform </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Fire Information (AFIS)</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SERVIR-Himalaya </a:t>
            </a:r>
            <a:br>
              <a:rPr lang="en-US" altLang="en-US"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(Nepal, Bangladesh)</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t>
            </a:r>
            <a:r>
              <a:rPr lang="en-US" altLang="en-US" b="0" u="none">
                <a:solidFill>
                  <a:srgbClr val="005FAA"/>
                </a:solidFill>
                <a:ea typeface="SimSun" pitchFamily="2" charset="-122"/>
                <a:cs typeface="Arial" pitchFamily="34" charset="0"/>
              </a:rPr>
              <a:t/>
            </a:r>
            <a:br>
              <a:rPr lang="en-US" altLang="en-US"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CEOS Pilots (Floods,  </a:t>
            </a:r>
            <a:br>
              <a:rPr lang="en-US" altLang="en-US"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Volcanoes &amp; E-quakes)</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Universal access –</a:t>
            </a:r>
            <a:br>
              <a:rPr lang="en-US" altLang="en-US"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Int’l Charter</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European Supersites</a:t>
            </a:r>
          </a:p>
        </p:txBody>
      </p:sp>
      <p:sp>
        <p:nvSpPr>
          <p:cNvPr id="40965" name="Rectangle 6"/>
          <p:cNvSpPr>
            <a:spLocks noChangeArrowheads="1"/>
          </p:cNvSpPr>
          <p:nvPr/>
        </p:nvSpPr>
        <p:spPr bwMode="auto">
          <a:xfrm>
            <a:off x="228600" y="3505200"/>
            <a:ext cx="48768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0966" name="Picture 11"/>
          <p:cNvPicPr>
            <a:picLocks noChangeAspect="1" noChangeArrowheads="1"/>
          </p:cNvPicPr>
          <p:nvPr/>
        </p:nvPicPr>
        <p:blipFill>
          <a:blip r:embed="rId2">
            <a:extLst>
              <a:ext uri="{28A0092B-C50C-407E-A947-70E740481C1C}">
                <a14:useLocalDpi xmlns:a14="http://schemas.microsoft.com/office/drawing/2010/main" val="0"/>
              </a:ext>
            </a:extLst>
          </a:blip>
          <a:srcRect l="1219" t="11708" r="3659" b="2438"/>
          <a:stretch>
            <a:fillRect/>
          </a:stretch>
        </p:blipFill>
        <p:spPr bwMode="auto">
          <a:xfrm>
            <a:off x="76200" y="2670175"/>
            <a:ext cx="3505200" cy="19780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59325"/>
            <a:ext cx="35052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4752975"/>
            <a:ext cx="1981200" cy="19526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9" name="Picture 20"/>
          <p:cNvPicPr>
            <a:picLocks noChangeAspect="1" noChangeArrowheads="1"/>
          </p:cNvPicPr>
          <p:nvPr/>
        </p:nvPicPr>
        <p:blipFill>
          <a:blip r:embed="rId5">
            <a:extLst>
              <a:ext uri="{28A0092B-C50C-407E-A947-70E740481C1C}">
                <a14:useLocalDpi xmlns:a14="http://schemas.microsoft.com/office/drawing/2010/main" val="0"/>
              </a:ext>
            </a:extLst>
          </a:blip>
          <a:srcRect l="5495" t="35165" r="68132" b="59560"/>
          <a:stretch>
            <a:fillRect/>
          </a:stretch>
        </p:blipFill>
        <p:spPr bwMode="auto">
          <a:xfrm>
            <a:off x="1219200" y="4476750"/>
            <a:ext cx="1371600" cy="1714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0" name="Picture 2"/>
          <p:cNvPicPr>
            <a:picLocks noChangeArrowheads="1"/>
          </p:cNvPicPr>
          <p:nvPr/>
        </p:nvPicPr>
        <p:blipFill>
          <a:blip r:embed="rId6">
            <a:extLst>
              <a:ext uri="{28A0092B-C50C-407E-A947-70E740481C1C}">
                <a14:useLocalDpi xmlns:a14="http://schemas.microsoft.com/office/drawing/2010/main" val="0"/>
              </a:ext>
            </a:extLst>
          </a:blip>
          <a:srcRect t="2962" r="28671" b="5183"/>
          <a:stretch>
            <a:fillRect/>
          </a:stretch>
        </p:blipFill>
        <p:spPr bwMode="auto">
          <a:xfrm>
            <a:off x="3657600" y="2668588"/>
            <a:ext cx="1981200" cy="197961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6133" y="254006"/>
            <a:ext cx="2263510" cy="646331"/>
          </a:xfrm>
          <a:prstGeom prst="rect">
            <a:avLst/>
          </a:prstGeom>
          <a:noFill/>
        </p:spPr>
        <p:txBody>
          <a:bodyPr wrap="none" rtlCol="0">
            <a:spAutoFit/>
          </a:bodyPr>
          <a:lstStyle/>
          <a:p>
            <a:r>
              <a:rPr lang="fr-FR" sz="3600" b="1" dirty="0" err="1" smtClean="0">
                <a:solidFill>
                  <a:schemeClr val="bg1"/>
                </a:solidFill>
              </a:rPr>
              <a:t>Disasters</a:t>
            </a:r>
            <a:endParaRPr lang="en-US" sz="3600" b="1" dirty="0">
              <a:solidFill>
                <a:schemeClr val="bg1"/>
              </a:solidFill>
            </a:endParaRPr>
          </a:p>
        </p:txBody>
      </p:sp>
    </p:spTree>
    <p:extLst>
      <p:ext uri="{BB962C8B-B14F-4D97-AF65-F5344CB8AC3E}">
        <p14:creationId xmlns:p14="http://schemas.microsoft.com/office/powerpoint/2010/main" val="4244082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4294967295"/>
          </p:nvPr>
        </p:nvSpPr>
        <p:spPr>
          <a:xfrm>
            <a:off x="3065463" y="6500813"/>
            <a:ext cx="3451225" cy="215900"/>
          </a:xfrm>
          <a:prstGeom prst="rect">
            <a:avLst/>
          </a:prstGeom>
          <a:noFill/>
        </p:spPr>
        <p:txBody>
          <a:bodyPr/>
          <a:lstStyle>
            <a:lvl1pPr eaLnBrk="0" hangingPunct="0">
              <a:defRPr sz="2000" b="1" u="sng">
                <a:solidFill>
                  <a:schemeClr val="tx2"/>
                </a:solidFill>
                <a:latin typeface="Tahoma" pitchFamily="34" charset="0"/>
              </a:defRPr>
            </a:lvl1pPr>
            <a:lvl2pPr marL="742950" indent="-285750" eaLnBrk="0" hangingPunct="0">
              <a:defRPr sz="2000" b="1" u="sng">
                <a:solidFill>
                  <a:schemeClr val="tx2"/>
                </a:solidFill>
                <a:latin typeface="Tahoma" pitchFamily="34" charset="0"/>
              </a:defRPr>
            </a:lvl2pPr>
            <a:lvl3pPr marL="1143000" indent="-228600" eaLnBrk="0" hangingPunct="0">
              <a:defRPr sz="2000" b="1" u="sng">
                <a:solidFill>
                  <a:schemeClr val="tx2"/>
                </a:solidFill>
                <a:latin typeface="Tahoma" pitchFamily="34" charset="0"/>
              </a:defRPr>
            </a:lvl3pPr>
            <a:lvl4pPr marL="1600200" indent="-228600" eaLnBrk="0" hangingPunct="0">
              <a:defRPr sz="2000" b="1" u="sng">
                <a:solidFill>
                  <a:schemeClr val="tx2"/>
                </a:solidFill>
                <a:latin typeface="Tahoma" pitchFamily="34" charset="0"/>
              </a:defRPr>
            </a:lvl4pPr>
            <a:lvl5pPr marL="2057400" indent="-228600" eaLnBrk="0" hangingPunct="0">
              <a:defRPr sz="2000" b="1" u="sng">
                <a:solidFill>
                  <a:schemeClr val="tx2"/>
                </a:solidFill>
                <a:latin typeface="Tahoma" pitchFamily="34" charset="0"/>
              </a:defRPr>
            </a:lvl5pPr>
            <a:lvl6pPr marL="2514600" indent="-228600" algn="ctr" eaLnBrk="0" fontAlgn="base" hangingPunct="0">
              <a:spcBef>
                <a:spcPct val="0"/>
              </a:spcBef>
              <a:spcAft>
                <a:spcPct val="0"/>
              </a:spcAft>
              <a:defRPr sz="2000" b="1" u="sng">
                <a:solidFill>
                  <a:schemeClr val="tx2"/>
                </a:solidFill>
                <a:latin typeface="Tahoma" pitchFamily="34" charset="0"/>
              </a:defRPr>
            </a:lvl6pPr>
            <a:lvl7pPr marL="2971800" indent="-228600" algn="ctr" eaLnBrk="0" fontAlgn="base" hangingPunct="0">
              <a:spcBef>
                <a:spcPct val="0"/>
              </a:spcBef>
              <a:spcAft>
                <a:spcPct val="0"/>
              </a:spcAft>
              <a:defRPr sz="2000" b="1" u="sng">
                <a:solidFill>
                  <a:schemeClr val="tx2"/>
                </a:solidFill>
                <a:latin typeface="Tahoma" pitchFamily="34" charset="0"/>
              </a:defRPr>
            </a:lvl7pPr>
            <a:lvl8pPr marL="3429000" indent="-228600" algn="ctr" eaLnBrk="0" fontAlgn="base" hangingPunct="0">
              <a:spcBef>
                <a:spcPct val="0"/>
              </a:spcBef>
              <a:spcAft>
                <a:spcPct val="0"/>
              </a:spcAft>
              <a:defRPr sz="2000" b="1" u="sng">
                <a:solidFill>
                  <a:schemeClr val="tx2"/>
                </a:solidFill>
                <a:latin typeface="Tahoma" pitchFamily="34" charset="0"/>
              </a:defRPr>
            </a:lvl8pPr>
            <a:lvl9pPr marL="3886200" indent="-228600" algn="ctr" eaLnBrk="0" fontAlgn="base" hangingPunct="0">
              <a:spcBef>
                <a:spcPct val="0"/>
              </a:spcBef>
              <a:spcAft>
                <a:spcPct val="0"/>
              </a:spcAft>
              <a:defRPr sz="2000" b="1" u="sng">
                <a:solidFill>
                  <a:schemeClr val="tx2"/>
                </a:solidFill>
                <a:latin typeface="Tahoma" pitchFamily="34" charset="0"/>
              </a:defRPr>
            </a:lvl9pPr>
          </a:lstStyle>
          <a:p>
            <a:pPr eaLnBrk="1" hangingPunct="1"/>
            <a:r>
              <a:rPr lang="en-GB" altLang="en-US" sz="800" b="0" u="none" smtClean="0">
                <a:solidFill>
                  <a:schemeClr val="tx1"/>
                </a:solidFill>
              </a:rPr>
              <a:t>© GEO Secretariat</a:t>
            </a:r>
          </a:p>
        </p:txBody>
      </p:sp>
      <p:pic>
        <p:nvPicPr>
          <p:cNvPr id="13315" name="Picture 13" descr="Blue-Planet-GEO-SBA-v2-2-community.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819400"/>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11"/>
          <p:cNvSpPr>
            <a:spLocks noChangeArrowheads="1"/>
          </p:cNvSpPr>
          <p:nvPr/>
        </p:nvSpPr>
        <p:spPr bwMode="auto">
          <a:xfrm>
            <a:off x="228600" y="2209800"/>
            <a:ext cx="3505200" cy="4419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10000"/>
              </a:lnSpc>
            </a:pPr>
            <a:r>
              <a:rPr lang="en-US" altLang="en-US" b="0" u="none">
                <a:solidFill>
                  <a:srgbClr val="005FAA"/>
                </a:solidFill>
                <a:ea typeface="SimSun" pitchFamily="2" charset="-122"/>
                <a:cs typeface="Arial" pitchFamily="34" charset="0"/>
              </a:rPr>
              <a:t>* Ocean database (OBIS; </a:t>
            </a:r>
            <a:br>
              <a:rPr lang="en-US" altLang="en-US"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33 million species)</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Coastal and shelf-seas </a:t>
            </a:r>
            <a:br>
              <a:rPr lang="en-US" altLang="en-US"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forecast coordination</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Blue Planet White Paper  </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Workshops on fishery apps </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Scholars trained (POGO)</a:t>
            </a:r>
            <a:br>
              <a:rPr lang="en-US" altLang="en-US" b="0" u="none">
                <a:solidFill>
                  <a:srgbClr val="005FAA"/>
                </a:solidFill>
                <a:ea typeface="SimSun" pitchFamily="2" charset="-122"/>
                <a:cs typeface="Arial" pitchFamily="34" charset="0"/>
              </a:rPr>
            </a:br>
            <a:r>
              <a:rPr lang="en-US" altLang="en-US" sz="800" b="0" u="none">
                <a:solidFill>
                  <a:srgbClr val="005FAA"/>
                </a:solidFill>
                <a:ea typeface="SimSun" pitchFamily="2" charset="-122"/>
                <a:cs typeface="Arial" pitchFamily="34" charset="0"/>
              </a:rPr>
              <a:t/>
            </a:r>
            <a:br>
              <a:rPr lang="en-US" altLang="en-US" sz="800" b="0" u="none">
                <a:solidFill>
                  <a:srgbClr val="005FAA"/>
                </a:solidFill>
                <a:ea typeface="SimSun" pitchFamily="2" charset="-122"/>
                <a:cs typeface="Arial" pitchFamily="34" charset="0"/>
              </a:rPr>
            </a:br>
            <a:r>
              <a:rPr lang="en-US" altLang="en-US" b="0" u="none">
                <a:solidFill>
                  <a:srgbClr val="005FAA"/>
                </a:solidFill>
                <a:ea typeface="SimSun" pitchFamily="2" charset="-122"/>
                <a:cs typeface="Arial" pitchFamily="34" charset="0"/>
              </a:rPr>
              <a:t>* New Transatlantic Initiative</a:t>
            </a:r>
          </a:p>
        </p:txBody>
      </p:sp>
      <p:sp>
        <p:nvSpPr>
          <p:cNvPr id="13317" name="Rectangle 2"/>
          <p:cNvSpPr>
            <a:spLocks noChangeArrowheads="1"/>
          </p:cNvSpPr>
          <p:nvPr/>
        </p:nvSpPr>
        <p:spPr bwMode="auto">
          <a:xfrm>
            <a:off x="0" y="1341120"/>
            <a:ext cx="9144000" cy="1325880"/>
          </a:xfrm>
          <a:prstGeom prst="rect">
            <a:avLst/>
          </a:prstGeom>
          <a:noFill/>
          <a:ln>
            <a:noFill/>
          </a:ln>
          <a:effectLst/>
          <a:extLst>
            <a:ext uri="{909E8E84-426E-40dd-AFC4-6F175D3DCCD1}">
              <a14:hiddenFill xmlns:a14="http://schemas.microsoft.com/office/drawing/2010/main">
                <a:solidFill>
                  <a:srgbClr val="FFFFCC">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fr-CH" altLang="en-US" sz="3200" u="none" dirty="0">
                <a:solidFill>
                  <a:srgbClr val="3595B7"/>
                </a:solidFill>
                <a:latin typeface="Arial" pitchFamily="34" charset="0"/>
              </a:rPr>
              <a:t>Bridging Ocean Communities</a:t>
            </a:r>
            <a:br>
              <a:rPr lang="fr-CH" altLang="en-US" sz="3200" u="none" dirty="0">
                <a:solidFill>
                  <a:srgbClr val="3595B7"/>
                </a:solidFill>
                <a:latin typeface="Arial" pitchFamily="34" charset="0"/>
              </a:rPr>
            </a:br>
            <a:r>
              <a:rPr lang="fr-CH" altLang="en-US" sz="2400" i="1" u="none" dirty="0" smtClean="0">
                <a:solidFill>
                  <a:srgbClr val="005FAA"/>
                </a:solidFill>
                <a:latin typeface="Arial" pitchFamily="34" charset="0"/>
              </a:rPr>
              <a:t>(</a:t>
            </a:r>
            <a:r>
              <a:rPr lang="fr-CH" altLang="en-US" sz="2400" i="1" u="none" dirty="0">
                <a:solidFill>
                  <a:srgbClr val="005FAA"/>
                </a:solidFill>
                <a:latin typeface="Arial" pitchFamily="34" charset="0"/>
              </a:rPr>
              <a:t>Canada, EC, UK, USA, CEOS, GCOS, GOOS, </a:t>
            </a:r>
            <a:r>
              <a:rPr lang="fr-CH" altLang="en-US" sz="2400" i="1" u="none" dirty="0" smtClean="0">
                <a:solidFill>
                  <a:srgbClr val="005FAA"/>
                </a:solidFill>
                <a:latin typeface="Arial" pitchFamily="34" charset="0"/>
              </a:rPr>
              <a:t>IOC</a:t>
            </a:r>
            <a:r>
              <a:rPr lang="fr-CH" altLang="en-US" sz="2400" i="1" u="none" dirty="0">
                <a:solidFill>
                  <a:srgbClr val="005FAA"/>
                </a:solidFill>
                <a:latin typeface="Arial" pitchFamily="34" charset="0"/>
              </a:rPr>
              <a:t>, POGO, UNESCO, WMO)</a:t>
            </a:r>
            <a:endParaRPr lang="en-US" altLang="en-US" sz="2400" i="1" u="none" dirty="0">
              <a:solidFill>
                <a:srgbClr val="005FAA"/>
              </a:solidFill>
              <a:latin typeface="Arial" pitchFamily="34" charset="0"/>
            </a:endParaRPr>
          </a:p>
        </p:txBody>
      </p:sp>
      <p:pic>
        <p:nvPicPr>
          <p:cNvPr id="13318" name="Picture 11" descr="GEOWO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6324600"/>
            <a:ext cx="6858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AutoShape 15" descr="2Q=="/>
          <p:cNvSpPr>
            <a:spLocks noChangeAspect="1" noChangeArrowheads="1"/>
          </p:cNvSpPr>
          <p:nvPr/>
        </p:nvSpPr>
        <p:spPr bwMode="auto">
          <a:xfrm>
            <a:off x="3176588" y="260985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3320" name="Picture 23" descr="safar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400800"/>
            <a:ext cx="609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5" y="6330950"/>
            <a:ext cx="42640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descr="en-small-colo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6248400"/>
            <a:ext cx="838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9" descr="chlorogin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632460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fisherman.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4911725"/>
            <a:ext cx="10731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1" descr="reef-sm.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962400"/>
            <a:ext cx="10842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38" descr="Ocean-Waves-Wallpaper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2989263"/>
            <a:ext cx="1096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41" descr="blue-pla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1" y="118533"/>
            <a:ext cx="2370666" cy="88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8738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Footer Placeholder 4"/>
          <p:cNvSpPr>
            <a:spLocks noGrp="1"/>
          </p:cNvSpPr>
          <p:nvPr>
            <p:ph type="ftr" sz="quarter" idx="11"/>
          </p:nvPr>
        </p:nvSpPr>
        <p:spPr>
          <a:noFill/>
          <a:ln>
            <a:miter lim="800000"/>
            <a:headEnd/>
            <a:tailEnd/>
          </a:ln>
        </p:spPr>
        <p:txBody>
          <a:bodyPr/>
          <a:lstStyle/>
          <a:p>
            <a:r>
              <a:rPr lang="en-GB" smtClean="0">
                <a:latin typeface="Tahoma" pitchFamily="34" charset="0"/>
                <a:ea typeface="ＭＳ Ｐゴシック" pitchFamily="34" charset="-128"/>
              </a:rPr>
              <a:t>© GEO Secretariat</a:t>
            </a:r>
          </a:p>
        </p:txBody>
      </p:sp>
      <p:sp>
        <p:nvSpPr>
          <p:cNvPr id="147458" name="Rectangle 2"/>
          <p:cNvSpPr>
            <a:spLocks noChangeArrowheads="1"/>
          </p:cNvSpPr>
          <p:nvPr/>
        </p:nvSpPr>
        <p:spPr bwMode="auto">
          <a:xfrm>
            <a:off x="0" y="1402080"/>
            <a:ext cx="9144000" cy="1188720"/>
          </a:xfrm>
          <a:prstGeom prst="rect">
            <a:avLst/>
          </a:prstGeom>
          <a:noFill/>
          <a:ln w="9525">
            <a:noFill/>
            <a:miter lim="800000"/>
            <a:headEnd/>
            <a:tailEnd/>
          </a:ln>
        </p:spPr>
        <p:txBody>
          <a:bodyPr anchor="ctr"/>
          <a:lstStyle/>
          <a:p>
            <a:pPr algn="ctr"/>
            <a:r>
              <a:rPr lang="fr-CH" sz="3600" u="none" dirty="0" err="1">
                <a:solidFill>
                  <a:srgbClr val="3595B7"/>
                </a:solidFill>
                <a:latin typeface="Arial" charset="0"/>
              </a:rPr>
              <a:t>Actionable</a:t>
            </a:r>
            <a:r>
              <a:rPr lang="fr-CH" sz="3600" u="none" dirty="0">
                <a:solidFill>
                  <a:srgbClr val="3595B7"/>
                </a:solidFill>
                <a:latin typeface="Arial" charset="0"/>
              </a:rPr>
              <a:t> Water Information</a:t>
            </a:r>
            <a:br>
              <a:rPr lang="fr-CH" sz="3600" u="none" dirty="0">
                <a:solidFill>
                  <a:srgbClr val="3595B7"/>
                </a:solidFill>
                <a:latin typeface="Arial" charset="0"/>
              </a:rPr>
            </a:br>
            <a:r>
              <a:rPr lang="fr-CH" sz="2800" i="1" u="none" dirty="0">
                <a:solidFill>
                  <a:srgbClr val="005FAA"/>
                </a:solidFill>
                <a:latin typeface="Arial" charset="0"/>
              </a:rPr>
              <a:t>(</a:t>
            </a:r>
            <a:r>
              <a:rPr lang="fr-CH" sz="2800" i="1" u="none" dirty="0" err="1">
                <a:solidFill>
                  <a:srgbClr val="005FAA"/>
                </a:solidFill>
                <a:latin typeface="Arial" charset="0"/>
              </a:rPr>
              <a:t>Austria</a:t>
            </a:r>
            <a:r>
              <a:rPr lang="fr-CH" sz="2800" i="1" u="none" dirty="0">
                <a:solidFill>
                  <a:srgbClr val="005FAA"/>
                </a:solidFill>
                <a:latin typeface="Arial" charset="0"/>
              </a:rPr>
              <a:t>, EC, Germany, </a:t>
            </a:r>
            <a:r>
              <a:rPr lang="fr-CH" sz="2800" i="1" u="none" dirty="0" err="1">
                <a:solidFill>
                  <a:srgbClr val="005FAA"/>
                </a:solidFill>
                <a:latin typeface="Arial" charset="0"/>
              </a:rPr>
              <a:t>Japan</a:t>
            </a:r>
            <a:r>
              <a:rPr lang="fr-CH" sz="2800" i="1" u="none" dirty="0">
                <a:solidFill>
                  <a:srgbClr val="005FAA"/>
                </a:solidFill>
                <a:latin typeface="Arial" charset="0"/>
              </a:rPr>
              <a:t>, USA, </a:t>
            </a:r>
            <a:br>
              <a:rPr lang="fr-CH" sz="2800" i="1" u="none" dirty="0">
                <a:solidFill>
                  <a:srgbClr val="005FAA"/>
                </a:solidFill>
                <a:latin typeface="Arial" charset="0"/>
              </a:rPr>
            </a:br>
            <a:r>
              <a:rPr lang="fr-CH" sz="2800" i="1" u="none" dirty="0">
                <a:solidFill>
                  <a:srgbClr val="005FAA"/>
                </a:solidFill>
                <a:latin typeface="Arial" charset="0"/>
              </a:rPr>
              <a:t>CEOS, ESA, WCRP, WMO)</a:t>
            </a:r>
            <a:endParaRPr lang="en-US" sz="2800" i="1" u="none" dirty="0">
              <a:solidFill>
                <a:srgbClr val="005FAA"/>
              </a:solidFill>
              <a:latin typeface="Arial" charset="0"/>
            </a:endParaRPr>
          </a:p>
        </p:txBody>
      </p:sp>
      <p:sp>
        <p:nvSpPr>
          <p:cNvPr id="147459" name="Rectangle 11"/>
          <p:cNvSpPr>
            <a:spLocks noChangeArrowheads="1"/>
          </p:cNvSpPr>
          <p:nvPr/>
        </p:nvSpPr>
        <p:spPr bwMode="auto">
          <a:xfrm>
            <a:off x="5410200" y="2590800"/>
            <a:ext cx="3733800" cy="4038600"/>
          </a:xfrm>
          <a:prstGeom prst="rect">
            <a:avLst/>
          </a:prstGeom>
          <a:noFill/>
          <a:ln w="9525">
            <a:noFill/>
            <a:miter lim="800000"/>
            <a:headEnd/>
            <a:tailEnd/>
          </a:ln>
        </p:spPr>
        <p:txBody>
          <a:bodyPr anchor="ctr"/>
          <a:lstStyle/>
          <a:p>
            <a:pPr>
              <a:lnSpc>
                <a:spcPct val="110000"/>
              </a:lnSpc>
            </a:pPr>
            <a:r>
              <a:rPr lang="en-US" altLang="zh-CN" b="0" u="none">
                <a:solidFill>
                  <a:srgbClr val="005FAA"/>
                </a:solidFill>
                <a:ea typeface="宋体" pitchFamily="2" charset="-122"/>
              </a:rPr>
              <a:t>* Global high-res precipitation</a:t>
            </a:r>
            <a:br>
              <a:rPr lang="en-US" altLang="zh-CN" b="0" u="none">
                <a:solidFill>
                  <a:srgbClr val="005FAA"/>
                </a:solidFill>
                <a:ea typeface="宋体" pitchFamily="2" charset="-122"/>
              </a:rPr>
            </a:br>
            <a:r>
              <a:rPr lang="en-US" altLang="zh-CN" b="0" u="none">
                <a:solidFill>
                  <a:srgbClr val="005FAA"/>
                </a:solidFill>
                <a:ea typeface="宋体" pitchFamily="2" charset="-122"/>
              </a:rPr>
              <a:t>   datasets 1979-2010</a:t>
            </a:r>
            <a:br>
              <a:rPr lang="en-US" altLang="zh-CN" b="0" u="none">
                <a:solidFill>
                  <a:srgbClr val="005FAA"/>
                </a:solidFill>
                <a:ea typeface="宋体" pitchFamily="2" charset="-122"/>
              </a:rPr>
            </a:br>
            <a:r>
              <a:rPr lang="en-US" altLang="zh-CN" sz="1000" b="0" u="none">
                <a:solidFill>
                  <a:srgbClr val="005FAA"/>
                </a:solidFill>
                <a:ea typeface="宋体" pitchFamily="2" charset="-122"/>
              </a:rPr>
              <a:t/>
            </a:r>
            <a:br>
              <a:rPr lang="en-US" altLang="zh-CN" sz="1000" b="0" u="none">
                <a:solidFill>
                  <a:srgbClr val="005FAA"/>
                </a:solidFill>
                <a:ea typeface="宋体" pitchFamily="2" charset="-122"/>
              </a:rPr>
            </a:br>
            <a:r>
              <a:rPr lang="en-US" altLang="zh-CN" b="0" u="none">
                <a:solidFill>
                  <a:srgbClr val="005FAA"/>
                </a:solidFill>
                <a:ea typeface="宋体" pitchFamily="2" charset="-122"/>
              </a:rPr>
              <a:t>* New SMOS products &amp; soil</a:t>
            </a:r>
            <a:br>
              <a:rPr lang="en-US" altLang="zh-CN" b="0" u="none">
                <a:solidFill>
                  <a:srgbClr val="005FAA"/>
                </a:solidFill>
                <a:ea typeface="宋体" pitchFamily="2" charset="-122"/>
              </a:rPr>
            </a:br>
            <a:r>
              <a:rPr lang="en-US" altLang="zh-CN" b="0" u="none">
                <a:solidFill>
                  <a:srgbClr val="005FAA"/>
                </a:solidFill>
                <a:ea typeface="宋体" pitchFamily="2" charset="-122"/>
              </a:rPr>
              <a:t>   moisture datasets 1978-2010</a:t>
            </a:r>
            <a:br>
              <a:rPr lang="en-US" altLang="zh-CN" b="0" u="none">
                <a:solidFill>
                  <a:srgbClr val="005FAA"/>
                </a:solidFill>
                <a:ea typeface="宋体" pitchFamily="2" charset="-122"/>
              </a:rPr>
            </a:br>
            <a:r>
              <a:rPr lang="en-US" altLang="zh-CN" sz="1000" b="0" u="none">
                <a:solidFill>
                  <a:srgbClr val="005FAA"/>
                </a:solidFill>
                <a:ea typeface="宋体" pitchFamily="2" charset="-122"/>
              </a:rPr>
              <a:t/>
            </a:r>
            <a:br>
              <a:rPr lang="en-US" altLang="zh-CN" sz="1000" b="0" u="none">
                <a:solidFill>
                  <a:srgbClr val="005FAA"/>
                </a:solidFill>
                <a:ea typeface="宋体" pitchFamily="2" charset="-122"/>
              </a:rPr>
            </a:br>
            <a:r>
              <a:rPr lang="en-US" altLang="zh-CN" b="0" u="none">
                <a:solidFill>
                  <a:srgbClr val="005FAA"/>
                </a:solidFill>
                <a:ea typeface="宋体" pitchFamily="2" charset="-122"/>
              </a:rPr>
              <a:t>* Satellite data validation</a:t>
            </a:r>
            <a:br>
              <a:rPr lang="en-US" altLang="zh-CN" b="0" u="none">
                <a:solidFill>
                  <a:srgbClr val="005FAA"/>
                </a:solidFill>
                <a:ea typeface="宋体" pitchFamily="2" charset="-122"/>
              </a:rPr>
            </a:br>
            <a:r>
              <a:rPr lang="en-US" altLang="zh-CN" sz="1000" b="0" u="none">
                <a:solidFill>
                  <a:srgbClr val="005FAA"/>
                </a:solidFill>
                <a:ea typeface="宋体" pitchFamily="2" charset="-122"/>
              </a:rPr>
              <a:t/>
            </a:r>
            <a:br>
              <a:rPr lang="en-US" altLang="zh-CN" sz="1000" b="0" u="none">
                <a:solidFill>
                  <a:srgbClr val="005FAA"/>
                </a:solidFill>
                <a:ea typeface="宋体" pitchFamily="2" charset="-122"/>
              </a:rPr>
            </a:br>
            <a:r>
              <a:rPr lang="en-US" altLang="zh-CN" b="0" u="none">
                <a:solidFill>
                  <a:srgbClr val="005FAA"/>
                </a:solidFill>
                <a:ea typeface="宋体" pitchFamily="2" charset="-122"/>
              </a:rPr>
              <a:t>* Global Drought Information </a:t>
            </a:r>
            <a:br>
              <a:rPr lang="en-US" altLang="zh-CN" b="0" u="none">
                <a:solidFill>
                  <a:srgbClr val="005FAA"/>
                </a:solidFill>
                <a:ea typeface="宋体" pitchFamily="2" charset="-122"/>
              </a:rPr>
            </a:br>
            <a:r>
              <a:rPr lang="en-US" altLang="zh-CN" b="0" u="none">
                <a:solidFill>
                  <a:srgbClr val="005FAA"/>
                </a:solidFill>
                <a:ea typeface="宋体" pitchFamily="2" charset="-122"/>
              </a:rPr>
              <a:t>   System underway</a:t>
            </a:r>
            <a:br>
              <a:rPr lang="en-US" altLang="zh-CN" b="0" u="none">
                <a:solidFill>
                  <a:srgbClr val="005FAA"/>
                </a:solidFill>
                <a:ea typeface="宋体" pitchFamily="2" charset="-122"/>
              </a:rPr>
            </a:br>
            <a:r>
              <a:rPr lang="en-US" altLang="zh-CN" sz="1000" b="0" u="none">
                <a:solidFill>
                  <a:srgbClr val="005FAA"/>
                </a:solidFill>
                <a:ea typeface="宋体" pitchFamily="2" charset="-122"/>
              </a:rPr>
              <a:t> </a:t>
            </a:r>
            <a:br>
              <a:rPr lang="en-US" altLang="zh-CN" sz="1000" b="0" u="none">
                <a:solidFill>
                  <a:srgbClr val="005FAA"/>
                </a:solidFill>
                <a:ea typeface="宋体" pitchFamily="2" charset="-122"/>
              </a:rPr>
            </a:br>
            <a:r>
              <a:rPr lang="en-US" altLang="zh-CN" b="0" u="none">
                <a:solidFill>
                  <a:srgbClr val="005FAA"/>
                </a:solidFill>
                <a:ea typeface="宋体" pitchFamily="2" charset="-122"/>
              </a:rPr>
              <a:t>* Asian/African Water Cycle </a:t>
            </a:r>
            <a:br>
              <a:rPr lang="en-US" altLang="zh-CN" b="0" u="none">
                <a:solidFill>
                  <a:srgbClr val="005FAA"/>
                </a:solidFill>
                <a:ea typeface="宋体" pitchFamily="2" charset="-122"/>
              </a:rPr>
            </a:br>
            <a:r>
              <a:rPr lang="en-US" altLang="zh-CN" b="0" u="none">
                <a:solidFill>
                  <a:srgbClr val="005FAA"/>
                </a:solidFill>
                <a:ea typeface="宋体" pitchFamily="2" charset="-122"/>
              </a:rPr>
              <a:t>   Initiative</a:t>
            </a:r>
            <a:endParaRPr lang="en-US" b="0" u="none">
              <a:solidFill>
                <a:srgbClr val="005FAA"/>
              </a:solidFill>
              <a:ea typeface="MS Mincho" pitchFamily="49" charset="-128"/>
              <a:cs typeface="Times New Roman" pitchFamily="18" charset="0"/>
            </a:endParaRPr>
          </a:p>
        </p:txBody>
      </p:sp>
      <p:pic>
        <p:nvPicPr>
          <p:cNvPr id="147460" name="Picture 4" descr="smos_somalia_anv2"/>
          <p:cNvPicPr>
            <a:picLocks noChangeAspect="1" noChangeArrowheads="1" noCrop="1"/>
          </p:cNvPicPr>
          <p:nvPr/>
        </p:nvPicPr>
        <p:blipFill>
          <a:blip r:embed="rId2"/>
          <a:srcRect/>
          <a:stretch>
            <a:fillRect/>
          </a:stretch>
        </p:blipFill>
        <p:spPr bwMode="auto">
          <a:xfrm>
            <a:off x="76200" y="2667000"/>
            <a:ext cx="3429000" cy="2087563"/>
          </a:xfrm>
          <a:prstGeom prst="rect">
            <a:avLst/>
          </a:prstGeom>
          <a:noFill/>
          <a:ln w="9525">
            <a:noFill/>
            <a:miter lim="800000"/>
            <a:headEnd/>
            <a:tailEnd/>
          </a:ln>
        </p:spPr>
      </p:pic>
      <p:pic>
        <p:nvPicPr>
          <p:cNvPr id="147461" name="Picture 5" descr="anntot"/>
          <p:cNvPicPr>
            <a:picLocks noChangeAspect="1" noChangeArrowheads="1"/>
          </p:cNvPicPr>
          <p:nvPr/>
        </p:nvPicPr>
        <p:blipFill>
          <a:blip r:embed="rId3"/>
          <a:srcRect l="4219" b="2675"/>
          <a:stretch>
            <a:fillRect/>
          </a:stretch>
        </p:blipFill>
        <p:spPr bwMode="auto">
          <a:xfrm>
            <a:off x="3360738" y="4889500"/>
            <a:ext cx="2049462" cy="1892300"/>
          </a:xfrm>
          <a:prstGeom prst="rect">
            <a:avLst/>
          </a:prstGeom>
          <a:noFill/>
          <a:ln w="9525">
            <a:noFill/>
            <a:miter lim="800000"/>
            <a:headEnd/>
            <a:tailEnd/>
          </a:ln>
        </p:spPr>
      </p:pic>
      <p:pic>
        <p:nvPicPr>
          <p:cNvPr id="147462" name="Picture 7" descr="plot_gpcp_climo"/>
          <p:cNvPicPr>
            <a:picLocks noChangeAspect="1" noChangeArrowheads="1"/>
          </p:cNvPicPr>
          <p:nvPr/>
        </p:nvPicPr>
        <p:blipFill>
          <a:blip r:embed="rId4"/>
          <a:srcRect l="4651" b="4077"/>
          <a:stretch>
            <a:fillRect/>
          </a:stretch>
        </p:blipFill>
        <p:spPr bwMode="auto">
          <a:xfrm>
            <a:off x="0" y="4876800"/>
            <a:ext cx="3352800" cy="1905000"/>
          </a:xfrm>
          <a:prstGeom prst="rect">
            <a:avLst/>
          </a:prstGeom>
          <a:noFill/>
          <a:ln w="9525">
            <a:noFill/>
            <a:miter lim="800000"/>
            <a:headEnd/>
            <a:tailEnd/>
          </a:ln>
        </p:spPr>
      </p:pic>
      <p:pic>
        <p:nvPicPr>
          <p:cNvPr id="147463" name="Picture 8" descr="NotMicroButSoft%20%28Eid%20Mubarik%20to%20Everyone%29"/>
          <p:cNvPicPr>
            <a:picLocks noChangeAspect="1" noChangeArrowheads="1"/>
          </p:cNvPicPr>
          <p:nvPr/>
        </p:nvPicPr>
        <p:blipFill>
          <a:blip r:embed="rId5"/>
          <a:srcRect/>
          <a:stretch>
            <a:fillRect/>
          </a:stretch>
        </p:blipFill>
        <p:spPr bwMode="auto">
          <a:xfrm>
            <a:off x="3352800" y="2895600"/>
            <a:ext cx="1981200" cy="1622425"/>
          </a:xfrm>
          <a:prstGeom prst="rect">
            <a:avLst/>
          </a:prstGeom>
          <a:noFill/>
          <a:ln w="9525">
            <a:noFill/>
            <a:miter lim="800000"/>
            <a:headEnd/>
            <a:tailEnd/>
          </a:ln>
        </p:spPr>
      </p:pic>
      <p:sp>
        <p:nvSpPr>
          <p:cNvPr id="147464" name="Rectangle 9"/>
          <p:cNvSpPr>
            <a:spLocks noChangeArrowheads="1"/>
          </p:cNvSpPr>
          <p:nvPr/>
        </p:nvSpPr>
        <p:spPr bwMode="auto">
          <a:xfrm>
            <a:off x="533400" y="2466975"/>
            <a:ext cx="1981200" cy="244475"/>
          </a:xfrm>
          <a:prstGeom prst="rect">
            <a:avLst/>
          </a:prstGeom>
          <a:noFill/>
          <a:ln w="9525">
            <a:noFill/>
            <a:miter lim="800000"/>
            <a:headEnd/>
            <a:tailEnd/>
          </a:ln>
        </p:spPr>
        <p:txBody>
          <a:bodyPr anchor="ctr">
            <a:spAutoFit/>
          </a:bodyPr>
          <a:lstStyle/>
          <a:p>
            <a:pPr algn="ctr"/>
            <a:r>
              <a:rPr lang="en-US" altLang="ja-JP" sz="1000" b="0" u="none">
                <a:solidFill>
                  <a:srgbClr val="000000"/>
                </a:solidFill>
              </a:rPr>
              <a:t>Soil Moisture (SMOS, ESA)</a:t>
            </a:r>
          </a:p>
        </p:txBody>
      </p:sp>
      <p:sp>
        <p:nvSpPr>
          <p:cNvPr id="147465" name="Rectangle 11"/>
          <p:cNvSpPr>
            <a:spLocks noChangeArrowheads="1"/>
          </p:cNvSpPr>
          <p:nvPr/>
        </p:nvSpPr>
        <p:spPr bwMode="auto">
          <a:xfrm>
            <a:off x="2667000" y="4806950"/>
            <a:ext cx="1981200" cy="198438"/>
          </a:xfrm>
          <a:prstGeom prst="rect">
            <a:avLst/>
          </a:prstGeom>
          <a:noFill/>
          <a:ln w="9525">
            <a:noFill/>
            <a:miter lim="800000"/>
            <a:headEnd/>
            <a:tailEnd/>
          </a:ln>
        </p:spPr>
        <p:txBody>
          <a:bodyPr anchor="ctr">
            <a:spAutoFit/>
          </a:bodyPr>
          <a:lstStyle/>
          <a:p>
            <a:pPr algn="ctr"/>
            <a:r>
              <a:rPr lang="en-US" altLang="ja-JP" sz="700" b="0" u="none">
                <a:solidFill>
                  <a:srgbClr val="000000"/>
                </a:solidFill>
              </a:rPr>
              <a:t>Precip</a:t>
            </a:r>
          </a:p>
        </p:txBody>
      </p:sp>
      <p:sp>
        <p:nvSpPr>
          <p:cNvPr id="2" name="TextBox 1"/>
          <p:cNvSpPr txBox="1"/>
          <p:nvPr/>
        </p:nvSpPr>
        <p:spPr>
          <a:xfrm>
            <a:off x="3352800" y="270940"/>
            <a:ext cx="1454244" cy="646331"/>
          </a:xfrm>
          <a:prstGeom prst="rect">
            <a:avLst/>
          </a:prstGeom>
          <a:noFill/>
        </p:spPr>
        <p:txBody>
          <a:bodyPr wrap="none" rtlCol="0">
            <a:spAutoFit/>
          </a:bodyPr>
          <a:lstStyle/>
          <a:p>
            <a:r>
              <a:rPr lang="en-US" sz="3600" b="1" dirty="0" smtClean="0">
                <a:solidFill>
                  <a:schemeClr val="bg1"/>
                </a:solidFill>
              </a:rPr>
              <a:t>Water</a:t>
            </a:r>
            <a:endParaRPr lang="en-US" sz="3600" b="1" dirty="0">
              <a:solidFill>
                <a:schemeClr val="bg1"/>
              </a:solidFill>
            </a:endParaRPr>
          </a:p>
        </p:txBody>
      </p:sp>
    </p:spTree>
    <p:extLst>
      <p:ext uri="{BB962C8B-B14F-4D97-AF65-F5344CB8AC3E}">
        <p14:creationId xmlns:p14="http://schemas.microsoft.com/office/powerpoint/2010/main" val="42719721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1"/>
          </p:nvPr>
        </p:nvSpPr>
        <p:spPr>
          <a:noFill/>
        </p:spPr>
        <p:txBody>
          <a:bodyPr/>
          <a:lstStyle>
            <a:lvl1pPr eaLnBrk="0" hangingPunct="0">
              <a:defRPr sz="2000" b="1" u="sng">
                <a:solidFill>
                  <a:schemeClr val="tx2"/>
                </a:solidFill>
                <a:latin typeface="Tahoma" pitchFamily="34" charset="0"/>
              </a:defRPr>
            </a:lvl1pPr>
            <a:lvl2pPr marL="742950" indent="-285750" eaLnBrk="0" hangingPunct="0">
              <a:defRPr sz="2000" b="1" u="sng">
                <a:solidFill>
                  <a:schemeClr val="tx2"/>
                </a:solidFill>
                <a:latin typeface="Tahoma" pitchFamily="34" charset="0"/>
              </a:defRPr>
            </a:lvl2pPr>
            <a:lvl3pPr marL="1143000" indent="-228600" eaLnBrk="0" hangingPunct="0">
              <a:defRPr sz="2000" b="1" u="sng">
                <a:solidFill>
                  <a:schemeClr val="tx2"/>
                </a:solidFill>
                <a:latin typeface="Tahoma" pitchFamily="34" charset="0"/>
              </a:defRPr>
            </a:lvl3pPr>
            <a:lvl4pPr marL="1600200" indent="-228600" eaLnBrk="0" hangingPunct="0">
              <a:defRPr sz="2000" b="1" u="sng">
                <a:solidFill>
                  <a:schemeClr val="tx2"/>
                </a:solidFill>
                <a:latin typeface="Tahoma" pitchFamily="34" charset="0"/>
              </a:defRPr>
            </a:lvl4pPr>
            <a:lvl5pPr marL="2057400" indent="-228600" eaLnBrk="0" hangingPunct="0">
              <a:defRPr sz="2000" b="1" u="sng">
                <a:solidFill>
                  <a:schemeClr val="tx2"/>
                </a:solidFill>
                <a:latin typeface="Tahoma" pitchFamily="34" charset="0"/>
              </a:defRPr>
            </a:lvl5pPr>
            <a:lvl6pPr marL="2514600" indent="-228600" algn="ctr" eaLnBrk="0" fontAlgn="base" hangingPunct="0">
              <a:spcBef>
                <a:spcPct val="0"/>
              </a:spcBef>
              <a:spcAft>
                <a:spcPct val="0"/>
              </a:spcAft>
              <a:defRPr sz="2000" b="1" u="sng">
                <a:solidFill>
                  <a:schemeClr val="tx2"/>
                </a:solidFill>
                <a:latin typeface="Tahoma" pitchFamily="34" charset="0"/>
              </a:defRPr>
            </a:lvl6pPr>
            <a:lvl7pPr marL="2971800" indent="-228600" algn="ctr" eaLnBrk="0" fontAlgn="base" hangingPunct="0">
              <a:spcBef>
                <a:spcPct val="0"/>
              </a:spcBef>
              <a:spcAft>
                <a:spcPct val="0"/>
              </a:spcAft>
              <a:defRPr sz="2000" b="1" u="sng">
                <a:solidFill>
                  <a:schemeClr val="tx2"/>
                </a:solidFill>
                <a:latin typeface="Tahoma" pitchFamily="34" charset="0"/>
              </a:defRPr>
            </a:lvl7pPr>
            <a:lvl8pPr marL="3429000" indent="-228600" algn="ctr" eaLnBrk="0" fontAlgn="base" hangingPunct="0">
              <a:spcBef>
                <a:spcPct val="0"/>
              </a:spcBef>
              <a:spcAft>
                <a:spcPct val="0"/>
              </a:spcAft>
              <a:defRPr sz="2000" b="1" u="sng">
                <a:solidFill>
                  <a:schemeClr val="tx2"/>
                </a:solidFill>
                <a:latin typeface="Tahoma" pitchFamily="34" charset="0"/>
              </a:defRPr>
            </a:lvl8pPr>
            <a:lvl9pPr marL="3886200" indent="-228600" algn="ctr" eaLnBrk="0" fontAlgn="base" hangingPunct="0">
              <a:spcBef>
                <a:spcPct val="0"/>
              </a:spcBef>
              <a:spcAft>
                <a:spcPct val="0"/>
              </a:spcAft>
              <a:defRPr sz="2000" b="1" u="sng">
                <a:solidFill>
                  <a:schemeClr val="tx2"/>
                </a:solidFill>
                <a:latin typeface="Tahoma" pitchFamily="34" charset="0"/>
              </a:defRPr>
            </a:lvl9pPr>
          </a:lstStyle>
          <a:p>
            <a:pPr eaLnBrk="1" hangingPunct="1"/>
            <a:r>
              <a:rPr lang="en-GB" altLang="en-US" sz="800" b="0" u="none" smtClean="0">
                <a:solidFill>
                  <a:schemeClr val="tx1"/>
                </a:solidFill>
              </a:rPr>
              <a:t>© GEO Secretariat</a:t>
            </a:r>
          </a:p>
        </p:txBody>
      </p:sp>
      <p:sp>
        <p:nvSpPr>
          <p:cNvPr id="11267" name="Rectangle 2"/>
          <p:cNvSpPr>
            <a:spLocks noChangeArrowheads="1"/>
          </p:cNvSpPr>
          <p:nvPr/>
        </p:nvSpPr>
        <p:spPr bwMode="auto">
          <a:xfrm>
            <a:off x="0" y="1353312"/>
            <a:ext cx="9144000" cy="1237488"/>
          </a:xfrm>
          <a:prstGeom prst="rect">
            <a:avLst/>
          </a:prstGeom>
          <a:noFill/>
          <a:ln>
            <a:noFill/>
          </a:ln>
          <a:effectLst/>
          <a:extLst>
            <a:ext uri="{909E8E84-426E-40dd-AFC4-6F175D3DCCD1}">
              <a14:hiddenFill xmlns:a14="http://schemas.microsoft.com/office/drawing/2010/main">
                <a:solidFill>
                  <a:srgbClr val="FFFFCC">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fr-CH" altLang="en-US" sz="3200" u="none" dirty="0">
                <a:solidFill>
                  <a:srgbClr val="3595B7"/>
                </a:solidFill>
                <a:latin typeface="Arial" charset="0"/>
              </a:rPr>
              <a:t>Cold </a:t>
            </a:r>
            <a:r>
              <a:rPr lang="fr-CH" altLang="en-US" sz="3200" u="none" dirty="0" err="1">
                <a:solidFill>
                  <a:srgbClr val="3595B7"/>
                </a:solidFill>
                <a:latin typeface="Arial" charset="0"/>
              </a:rPr>
              <a:t>Regions</a:t>
            </a:r>
            <a:r>
              <a:rPr lang="fr-CH" altLang="en-US" sz="3200" u="none" dirty="0">
                <a:solidFill>
                  <a:srgbClr val="3595B7"/>
                </a:solidFill>
                <a:latin typeface="Arial" charset="0"/>
              </a:rPr>
              <a:t> Information </a:t>
            </a:r>
            <a:br>
              <a:rPr lang="fr-CH" altLang="en-US" sz="3200" u="none" dirty="0">
                <a:solidFill>
                  <a:srgbClr val="3595B7"/>
                </a:solidFill>
                <a:latin typeface="Arial" charset="0"/>
              </a:rPr>
            </a:br>
            <a:r>
              <a:rPr lang="fr-CH" altLang="en-US" sz="2400" i="1" u="none" dirty="0">
                <a:solidFill>
                  <a:srgbClr val="005FAA"/>
                </a:solidFill>
                <a:latin typeface="Arial" charset="0"/>
              </a:rPr>
              <a:t>(Canada, China, </a:t>
            </a:r>
            <a:r>
              <a:rPr lang="fr-CH" altLang="en-US" sz="2400" i="1" u="none" dirty="0" err="1">
                <a:solidFill>
                  <a:srgbClr val="005FAA"/>
                </a:solidFill>
                <a:latin typeface="Arial" charset="0"/>
              </a:rPr>
              <a:t>Denmark</a:t>
            </a:r>
            <a:r>
              <a:rPr lang="fr-CH" altLang="en-US" sz="2400" i="1" u="none" dirty="0">
                <a:solidFill>
                  <a:srgbClr val="005FAA"/>
                </a:solidFill>
                <a:latin typeface="Arial" charset="0"/>
              </a:rPr>
              <a:t>, Germany, </a:t>
            </a:r>
            <a:r>
              <a:rPr lang="fr-CH" altLang="en-US" sz="2400" i="1" u="none" dirty="0" err="1">
                <a:solidFill>
                  <a:srgbClr val="005FAA"/>
                </a:solidFill>
                <a:latin typeface="Arial" charset="0"/>
              </a:rPr>
              <a:t>India</a:t>
            </a:r>
            <a:r>
              <a:rPr lang="fr-CH" altLang="en-US" sz="2400" i="1" u="none" dirty="0">
                <a:solidFill>
                  <a:srgbClr val="005FAA"/>
                </a:solidFill>
                <a:latin typeface="Arial" charset="0"/>
              </a:rPr>
              <a:t>, </a:t>
            </a:r>
            <a:r>
              <a:rPr lang="fr-CH" altLang="en-US" sz="2400" i="1" u="none" dirty="0" err="1">
                <a:solidFill>
                  <a:srgbClr val="005FAA"/>
                </a:solidFill>
                <a:latin typeface="Arial" charset="0"/>
              </a:rPr>
              <a:t>Italy</a:t>
            </a:r>
            <a:r>
              <a:rPr lang="fr-CH" altLang="en-US" sz="2400" i="1" u="none" dirty="0">
                <a:solidFill>
                  <a:srgbClr val="005FAA"/>
                </a:solidFill>
                <a:latin typeface="Arial" charset="0"/>
              </a:rPr>
              <a:t>, </a:t>
            </a:r>
            <a:r>
              <a:rPr lang="fr-CH" altLang="en-US" sz="2400" i="1" u="none" dirty="0" err="1">
                <a:solidFill>
                  <a:srgbClr val="005FAA"/>
                </a:solidFill>
                <a:latin typeface="Arial" charset="0"/>
              </a:rPr>
              <a:t>Japan</a:t>
            </a:r>
            <a:r>
              <a:rPr lang="fr-CH" altLang="en-US" sz="2400" i="1" u="none" dirty="0">
                <a:solidFill>
                  <a:srgbClr val="005FAA"/>
                </a:solidFill>
                <a:latin typeface="Arial" charset="0"/>
              </a:rPr>
              <a:t>, </a:t>
            </a:r>
            <a:r>
              <a:rPr lang="fr-CH" altLang="en-US" sz="2400" i="1" u="none" dirty="0" err="1">
                <a:solidFill>
                  <a:srgbClr val="005FAA"/>
                </a:solidFill>
                <a:latin typeface="Arial" charset="0"/>
              </a:rPr>
              <a:t>Norway</a:t>
            </a:r>
            <a:r>
              <a:rPr lang="fr-CH" altLang="en-US" sz="2400" i="1" u="none" dirty="0">
                <a:solidFill>
                  <a:srgbClr val="005FAA"/>
                </a:solidFill>
                <a:latin typeface="Arial" charset="0"/>
              </a:rPr>
              <a:t>, </a:t>
            </a:r>
            <a:r>
              <a:rPr lang="fr-CH" altLang="en-US" sz="2400" i="1" u="none" dirty="0" err="1">
                <a:solidFill>
                  <a:srgbClr val="005FAA"/>
                </a:solidFill>
                <a:latin typeface="Arial" charset="0"/>
              </a:rPr>
              <a:t>Switzerland</a:t>
            </a:r>
            <a:r>
              <a:rPr lang="fr-CH" altLang="en-US" sz="2400" i="1" u="none" dirty="0">
                <a:solidFill>
                  <a:srgbClr val="005FAA"/>
                </a:solidFill>
                <a:latin typeface="Arial" charset="0"/>
              </a:rPr>
              <a:t>, USA, ICIMOD, WMO)</a:t>
            </a:r>
            <a:endParaRPr lang="en-US" altLang="en-US" sz="2400" i="1" u="none" dirty="0">
              <a:solidFill>
                <a:srgbClr val="005FAA"/>
              </a:solidFill>
              <a:latin typeface="Arial" charset="0"/>
            </a:endParaRPr>
          </a:p>
        </p:txBody>
      </p:sp>
      <p:sp>
        <p:nvSpPr>
          <p:cNvPr id="11268" name="Rectangle 11"/>
          <p:cNvSpPr>
            <a:spLocks noChangeArrowheads="1"/>
          </p:cNvSpPr>
          <p:nvPr/>
        </p:nvSpPr>
        <p:spPr bwMode="auto">
          <a:xfrm>
            <a:off x="5562600" y="2667000"/>
            <a:ext cx="3581400" cy="4038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110000"/>
              </a:lnSpc>
            </a:pPr>
            <a:r>
              <a:rPr lang="en-US" altLang="zh-CN" b="0" u="none">
                <a:solidFill>
                  <a:srgbClr val="005FAA"/>
                </a:solidFill>
                <a:ea typeface="SimSun" pitchFamily="2" charset="-122"/>
              </a:rPr>
              <a:t>* Building momentum</a:t>
            </a:r>
            <a:br>
              <a:rPr lang="en-US" altLang="zh-CN" b="0" u="none">
                <a:solidFill>
                  <a:srgbClr val="005FAA"/>
                </a:solidFill>
                <a:ea typeface="SimSun" pitchFamily="2" charset="-122"/>
              </a:rPr>
            </a:br>
            <a:r>
              <a:rPr lang="en-US" altLang="zh-CN" sz="800" b="0" u="none">
                <a:solidFill>
                  <a:srgbClr val="005FAA"/>
                </a:solidFill>
                <a:ea typeface="SimSun" pitchFamily="2" charset="-122"/>
              </a:rPr>
              <a:t/>
            </a:r>
            <a:br>
              <a:rPr lang="en-US" altLang="zh-CN" sz="800" b="0" u="none">
                <a:solidFill>
                  <a:srgbClr val="005FAA"/>
                </a:solidFill>
                <a:ea typeface="SimSun" pitchFamily="2" charset="-122"/>
              </a:rPr>
            </a:br>
            <a:r>
              <a:rPr lang="en-US" altLang="zh-CN" b="0" u="none">
                <a:solidFill>
                  <a:srgbClr val="005FAA"/>
                </a:solidFill>
                <a:ea typeface="SimSun" pitchFamily="2" charset="-122"/>
              </a:rPr>
              <a:t>* Many partners incl.</a:t>
            </a:r>
            <a:br>
              <a:rPr lang="en-US" altLang="zh-CN" b="0" u="none">
                <a:solidFill>
                  <a:srgbClr val="005FAA"/>
                </a:solidFill>
                <a:ea typeface="SimSun" pitchFamily="2" charset="-122"/>
              </a:rPr>
            </a:br>
            <a:r>
              <a:rPr lang="en-US" altLang="zh-CN" b="0" u="none">
                <a:solidFill>
                  <a:srgbClr val="005FAA"/>
                </a:solidFill>
                <a:ea typeface="SimSun" pitchFamily="2" charset="-122"/>
              </a:rPr>
              <a:t>   GCW, NSIDC, CrDAP</a:t>
            </a:r>
            <a:br>
              <a:rPr lang="en-US" altLang="zh-CN" b="0" u="none">
                <a:solidFill>
                  <a:srgbClr val="005FAA"/>
                </a:solidFill>
                <a:ea typeface="SimSun" pitchFamily="2" charset="-122"/>
              </a:rPr>
            </a:br>
            <a:r>
              <a:rPr lang="en-US" altLang="zh-CN" b="0" u="none">
                <a:solidFill>
                  <a:srgbClr val="005FAA"/>
                </a:solidFill>
                <a:ea typeface="SimSun" pitchFamily="2" charset="-122"/>
              </a:rPr>
              <a:t>  </a:t>
            </a:r>
            <a:r>
              <a:rPr lang="en-US" altLang="ja-JP" b="0" u="none">
                <a:solidFill>
                  <a:srgbClr val="005FAA"/>
                </a:solidFill>
                <a:ea typeface="MS PGothic" pitchFamily="34" charset="-128"/>
              </a:rPr>
              <a:t> SAON, CryoClim, CCIN</a:t>
            </a:r>
            <a:br>
              <a:rPr lang="en-US" altLang="ja-JP" b="0" u="none">
                <a:solidFill>
                  <a:srgbClr val="005FAA"/>
                </a:solidFill>
                <a:ea typeface="MS PGothic" pitchFamily="34" charset="-128"/>
              </a:rPr>
            </a:br>
            <a:r>
              <a:rPr lang="en-US" altLang="ja-JP" sz="800" b="0" u="none">
                <a:solidFill>
                  <a:srgbClr val="005FAA"/>
                </a:solidFill>
                <a:ea typeface="MS PGothic" pitchFamily="34" charset="-128"/>
              </a:rPr>
              <a:t/>
            </a:r>
            <a:br>
              <a:rPr lang="en-US" altLang="ja-JP" sz="800" b="0" u="none">
                <a:solidFill>
                  <a:srgbClr val="005FAA"/>
                </a:solidFill>
                <a:ea typeface="MS PGothic" pitchFamily="34" charset="-128"/>
              </a:rPr>
            </a:br>
            <a:r>
              <a:rPr lang="en-US" altLang="en-US" b="0" u="none">
                <a:solidFill>
                  <a:srgbClr val="005FAA"/>
                </a:solidFill>
                <a:ea typeface="SimSun" pitchFamily="2" charset="-122"/>
              </a:rPr>
              <a:t>* Third Pole Env Database</a:t>
            </a:r>
            <a:br>
              <a:rPr lang="en-US" altLang="en-US" b="0" u="none">
                <a:solidFill>
                  <a:srgbClr val="005FAA"/>
                </a:solidFill>
                <a:ea typeface="SimSun" pitchFamily="2" charset="-122"/>
              </a:rPr>
            </a:br>
            <a:r>
              <a:rPr lang="en-US" altLang="en-US" sz="800" b="0" u="none">
                <a:solidFill>
                  <a:srgbClr val="005FAA"/>
                </a:solidFill>
                <a:ea typeface="SimSun" pitchFamily="2" charset="-122"/>
              </a:rPr>
              <a:t> </a:t>
            </a:r>
            <a:br>
              <a:rPr lang="en-US" altLang="en-US" sz="800" b="0" u="none">
                <a:solidFill>
                  <a:srgbClr val="005FAA"/>
                </a:solidFill>
                <a:ea typeface="SimSun" pitchFamily="2" charset="-122"/>
              </a:rPr>
            </a:br>
            <a:r>
              <a:rPr lang="en-US" altLang="en-US" b="0" u="none">
                <a:solidFill>
                  <a:srgbClr val="005FAA"/>
                </a:solidFill>
                <a:ea typeface="SimSun" pitchFamily="2" charset="-122"/>
              </a:rPr>
              <a:t>* CryoClim monitoring service</a:t>
            </a:r>
            <a:br>
              <a:rPr lang="en-US" altLang="en-US" b="0" u="none">
                <a:solidFill>
                  <a:srgbClr val="005FAA"/>
                </a:solidFill>
                <a:ea typeface="SimSun" pitchFamily="2" charset="-122"/>
              </a:rPr>
            </a:br>
            <a:r>
              <a:rPr lang="en-US" altLang="en-US" sz="800" b="0" u="none">
                <a:solidFill>
                  <a:srgbClr val="005FAA"/>
                </a:solidFill>
                <a:ea typeface="SimSun" pitchFamily="2" charset="-122"/>
              </a:rPr>
              <a:t> </a:t>
            </a:r>
            <a:br>
              <a:rPr lang="en-US" altLang="en-US" sz="800" b="0" u="none">
                <a:solidFill>
                  <a:srgbClr val="005FAA"/>
                </a:solidFill>
                <a:ea typeface="SimSun" pitchFamily="2" charset="-122"/>
              </a:rPr>
            </a:br>
            <a:r>
              <a:rPr lang="en-US" altLang="en-US" b="0" u="none">
                <a:solidFill>
                  <a:srgbClr val="005FAA"/>
                </a:solidFill>
                <a:ea typeface="SimSun" pitchFamily="2" charset="-122"/>
              </a:rPr>
              <a:t>* A</a:t>
            </a:r>
            <a:r>
              <a:rPr lang="en-US" altLang="ja-JP" b="0" u="none">
                <a:solidFill>
                  <a:srgbClr val="005FAA"/>
                </a:solidFill>
                <a:ea typeface="MS PGothic" pitchFamily="34" charset="-128"/>
              </a:rPr>
              <a:t>ccess to cold region info</a:t>
            </a:r>
            <a:br>
              <a:rPr lang="en-US" altLang="ja-JP" b="0" u="none">
                <a:solidFill>
                  <a:srgbClr val="005FAA"/>
                </a:solidFill>
                <a:ea typeface="MS PGothic" pitchFamily="34" charset="-128"/>
              </a:rPr>
            </a:br>
            <a:r>
              <a:rPr lang="en-US" altLang="ja-JP" b="0" u="none">
                <a:solidFill>
                  <a:srgbClr val="005FAA"/>
                </a:solidFill>
                <a:ea typeface="MS PGothic" pitchFamily="34" charset="-128"/>
              </a:rPr>
              <a:t>   through GEOSS Portal</a:t>
            </a:r>
            <a:br>
              <a:rPr lang="en-US" altLang="ja-JP" b="0" u="none">
                <a:solidFill>
                  <a:srgbClr val="005FAA"/>
                </a:solidFill>
                <a:ea typeface="MS PGothic" pitchFamily="34" charset="-128"/>
              </a:rPr>
            </a:br>
            <a:r>
              <a:rPr lang="en-US" altLang="en-US" sz="800" b="0" u="none">
                <a:solidFill>
                  <a:srgbClr val="005FAA"/>
                </a:solidFill>
                <a:ea typeface="SimSun" pitchFamily="2" charset="-122"/>
              </a:rPr>
              <a:t/>
            </a:r>
            <a:br>
              <a:rPr lang="en-US" altLang="en-US" sz="800" b="0" u="none">
                <a:solidFill>
                  <a:srgbClr val="005FAA"/>
                </a:solidFill>
                <a:ea typeface="SimSun" pitchFamily="2" charset="-122"/>
              </a:rPr>
            </a:br>
            <a:endParaRPr lang="en-US" altLang="en-US" sz="800" b="0" u="none">
              <a:solidFill>
                <a:srgbClr val="005FAA"/>
              </a:solidFill>
              <a:ea typeface="SimSun" pitchFamily="2" charset="-122"/>
            </a:endParaRPr>
          </a:p>
        </p:txBody>
      </p:sp>
      <p:pic>
        <p:nvPicPr>
          <p:cNvPr id="13334" name="Picture 22" descr="http://lindseynicholson.org/wp-content/uploads/2011/09/cryosphere_atlas_north131616568717007_map2.jpg"/>
          <p:cNvPicPr>
            <a:picLocks noChangeAspect="1" noChangeArrowheads="1"/>
          </p:cNvPicPr>
          <p:nvPr/>
        </p:nvPicPr>
        <p:blipFill>
          <a:blip r:embed="rId2"/>
          <a:srcRect/>
          <a:stretch>
            <a:fillRect/>
          </a:stretch>
        </p:blipFill>
        <p:spPr bwMode="auto">
          <a:xfrm>
            <a:off x="4343400" y="2743200"/>
            <a:ext cx="914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292100" dist="139700" dir="2700000" algn="tl" rotWithShape="0">
                    <a:srgbClr val="333333">
                      <a:alpha val="64999"/>
                    </a:srgbClr>
                  </a:outerShdw>
                </a:effectLst>
              </a14:hiddenEffects>
            </a:ext>
          </a:extLst>
        </p:spPr>
      </p:pic>
      <p:pic>
        <p:nvPicPr>
          <p:cNvPr id="13336" name="Picture 24" descr="http://www.earthmagazine.org/sites/earthmagazine.org/files/styles/medium/public/1324689430/i-4b0-7db-8-13.jpg"/>
          <p:cNvPicPr>
            <a:picLocks noChangeAspect="1" noChangeArrowheads="1"/>
          </p:cNvPicPr>
          <p:nvPr/>
        </p:nvPicPr>
        <p:blipFill>
          <a:blip r:embed="rId3"/>
          <a:srcRect l="12791" r="13875"/>
          <a:stretch>
            <a:fillRect/>
          </a:stretch>
        </p:blipFill>
        <p:spPr bwMode="auto">
          <a:xfrm>
            <a:off x="301625" y="2819400"/>
            <a:ext cx="8191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292100" dist="139700" dir="2700000" algn="tl" rotWithShape="0">
                    <a:srgbClr val="333333">
                      <a:alpha val="64999"/>
                    </a:srgbClr>
                  </a:outerShdw>
                </a:effectLst>
              </a14:hiddenEffects>
            </a:ext>
          </a:extLst>
        </p:spPr>
      </p:pic>
      <p:pic>
        <p:nvPicPr>
          <p:cNvPr id="11271" name="Picture 6" descr="IPY%20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029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AC">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424613"/>
            <a:ext cx="3810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saon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324600"/>
            <a:ext cx="838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logo-defaul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l="4457" r="73201" b="-1613"/>
          <a:stretch>
            <a:fillRect/>
          </a:stretch>
        </p:blipFill>
        <p:spPr bwMode="auto">
          <a:xfrm>
            <a:off x="3124200" y="6365875"/>
            <a:ext cx="685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AutoShape 10" descr="9k="/>
          <p:cNvSpPr>
            <a:spLocks noChangeAspect="1" noChangeArrowheads="1"/>
          </p:cNvSpPr>
          <p:nvPr/>
        </p:nvSpPr>
        <p:spPr bwMode="auto">
          <a:xfrm>
            <a:off x="3367088" y="2481263"/>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76" name="AutoShape 11" descr="9k="/>
          <p:cNvSpPr>
            <a:spLocks noChangeAspect="1" noChangeArrowheads="1"/>
          </p:cNvSpPr>
          <p:nvPr/>
        </p:nvSpPr>
        <p:spPr bwMode="auto">
          <a:xfrm>
            <a:off x="0" y="-19050"/>
            <a:ext cx="1714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77" name="AutoShape 12" descr="9k="/>
          <p:cNvSpPr>
            <a:spLocks noChangeAspect="1" noChangeArrowheads="1"/>
          </p:cNvSpPr>
          <p:nvPr/>
        </p:nvSpPr>
        <p:spPr bwMode="auto">
          <a:xfrm>
            <a:off x="3714750" y="2819400"/>
            <a:ext cx="1714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278" name="Picture 13" descr="SIOS-logo"/>
          <p:cNvPicPr>
            <a:picLocks noChangeAspect="1" noChangeArrowheads="1"/>
          </p:cNvPicPr>
          <p:nvPr/>
        </p:nvPicPr>
        <p:blipFill>
          <a:blip r:embed="rId10">
            <a:extLst>
              <a:ext uri="{28A0092B-C50C-407E-A947-70E740481C1C}">
                <a14:useLocalDpi xmlns:a14="http://schemas.microsoft.com/office/drawing/2010/main" val="0"/>
              </a:ext>
            </a:extLst>
          </a:blip>
          <a:srcRect l="10889" t="14999" r="10889" b="14999"/>
          <a:stretch>
            <a:fillRect/>
          </a:stretch>
        </p:blipFill>
        <p:spPr bwMode="auto">
          <a:xfrm>
            <a:off x="1600200" y="6400800"/>
            <a:ext cx="533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4" descr="p6870_31e679fc48f011d5fcbe9e240743c842Artic_Antarcti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3714750"/>
            <a:ext cx="53054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5" descr="k2_north_fac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2743200"/>
            <a:ext cx="198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6" descr="IPY%20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7" descr="ANd9GcQQUwG4T-N6X7bQLiXrn8qlalQuc2b32CONQ8WqlsHtrAQJEbPZPW8bA5FJ"/>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3025" y="5638800"/>
            <a:ext cx="225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8" descr="gcw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0" y="6324600"/>
            <a:ext cx="6858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osisaf_nh_iceextent_daily"/>
          <p:cNvPicPr>
            <a:picLocks noChangeAspect="1" noChangeArrowheads="1"/>
          </p:cNvPicPr>
          <p:nvPr/>
        </p:nvPicPr>
        <p:blipFill>
          <a:blip r:embed="rId16">
            <a:extLst>
              <a:ext uri="{28A0092B-C50C-407E-A947-70E740481C1C}">
                <a14:useLocalDpi xmlns:a14="http://schemas.microsoft.com/office/drawing/2010/main" val="0"/>
              </a:ext>
            </a:extLst>
          </a:blip>
          <a:srcRect l="4572" t="6107" r="8571" b="5344"/>
          <a:stretch>
            <a:fillRect/>
          </a:stretch>
        </p:blipFill>
        <p:spPr bwMode="auto">
          <a:xfrm>
            <a:off x="3962400" y="2667000"/>
            <a:ext cx="14478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2" descr="File:Area jotunheimen NV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2735263"/>
            <a:ext cx="12954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89220" y="270941"/>
            <a:ext cx="3159789" cy="646331"/>
          </a:xfrm>
          <a:prstGeom prst="rect">
            <a:avLst/>
          </a:prstGeom>
          <a:noFill/>
        </p:spPr>
        <p:txBody>
          <a:bodyPr wrap="none" rtlCol="0">
            <a:spAutoFit/>
          </a:bodyPr>
          <a:lstStyle/>
          <a:p>
            <a:r>
              <a:rPr lang="en-US" sz="3600" b="1" dirty="0" smtClean="0">
                <a:solidFill>
                  <a:srgbClr val="FFFFFF"/>
                </a:solidFill>
              </a:rPr>
              <a:t>Cold Regions</a:t>
            </a:r>
            <a:endParaRPr lang="en-US" sz="3600" b="1" dirty="0">
              <a:solidFill>
                <a:srgbClr val="FFFFFF"/>
              </a:solidFill>
            </a:endParaRPr>
          </a:p>
        </p:txBody>
      </p:sp>
    </p:spTree>
    <p:extLst>
      <p:ext uri="{BB962C8B-B14F-4D97-AF65-F5344CB8AC3E}">
        <p14:creationId xmlns:p14="http://schemas.microsoft.com/office/powerpoint/2010/main" val="863466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72768" y="268665"/>
            <a:ext cx="3560064" cy="584775"/>
          </a:xfrm>
          <a:noFill/>
          <a:ln>
            <a:noFill/>
          </a:ln>
        </p:spPr>
        <p:txBody>
          <a:bodyPr vert="horz" wrap="square" lIns="91440" tIns="45720" rIns="91440" bIns="45720" numCol="1" anchor="ctr" anchorCtr="0" compatLnSpc="1">
            <a:prstTxWarp prst="textNoShape">
              <a:avLst/>
            </a:prstTxWarp>
          </a:bodyPr>
          <a:lstStyle/>
          <a:p>
            <a:r>
              <a:rPr lang="de-DE" sz="3200" kern="1200" dirty="0" err="1" smtClean="0">
                <a:cs typeface="Arial" charset="0"/>
              </a:rPr>
              <a:t>AfriGEOSS</a:t>
            </a:r>
            <a:endParaRPr lang="it-IT" sz="3200" kern="1200" dirty="0">
              <a:cs typeface="Arial" charset="0"/>
            </a:endParaRPr>
          </a:p>
        </p:txBody>
      </p:sp>
      <p:sp>
        <p:nvSpPr>
          <p:cNvPr id="13315" name="Rectangle 2"/>
          <p:cNvSpPr>
            <a:spLocks noGrp="1" noChangeArrowheads="1"/>
          </p:cNvSpPr>
          <p:nvPr>
            <p:ph idx="1"/>
          </p:nvPr>
        </p:nvSpPr>
        <p:spPr>
          <a:xfrm>
            <a:off x="134112" y="1411562"/>
            <a:ext cx="8946388" cy="5327904"/>
          </a:xfrm>
          <a:solidFill>
            <a:schemeClr val="accent3"/>
          </a:solidFill>
          <a:ln>
            <a:noFill/>
          </a:ln>
        </p:spPr>
        <p:txBody>
          <a:bodyPr vert="horz" wrap="square" lIns="91440" tIns="45720" rIns="91440" bIns="45720" numCol="1" anchor="t" anchorCtr="0" compatLnSpc="1">
            <a:prstTxWarp prst="textNoShape">
              <a:avLst/>
            </a:prstTxWarp>
          </a:bodyPr>
          <a:lstStyle/>
          <a:p>
            <a:r>
              <a:rPr lang="en-ZA" sz="2400" dirty="0" smtClean="0"/>
              <a:t>AfriGEOSS </a:t>
            </a:r>
            <a:r>
              <a:rPr lang="en-ZA" sz="2400" dirty="0"/>
              <a:t>Implementation </a:t>
            </a:r>
            <a:r>
              <a:rPr lang="en-ZA" sz="2400" dirty="0" smtClean="0"/>
              <a:t>Plan</a:t>
            </a:r>
            <a:r>
              <a:rPr lang="en-ZA" sz="2400" dirty="0"/>
              <a:t> </a:t>
            </a:r>
            <a:r>
              <a:rPr lang="en-ZA" sz="2400" dirty="0" smtClean="0"/>
              <a:t>for approval by </a:t>
            </a:r>
            <a:r>
              <a:rPr lang="en-ZA" sz="2400" dirty="0"/>
              <a:t>GEO-</a:t>
            </a:r>
            <a:r>
              <a:rPr lang="en-ZA" sz="2400" dirty="0" smtClean="0"/>
              <a:t>XI</a:t>
            </a:r>
          </a:p>
          <a:p>
            <a:pPr marL="265113" indent="-265113"/>
            <a:endParaRPr lang="en-ZA" dirty="0"/>
          </a:p>
          <a:p>
            <a:pPr marL="265113" indent="-265113"/>
            <a:r>
              <a:rPr lang="en-ZA" sz="2000" b="0" dirty="0" smtClean="0"/>
              <a:t>Working Group includes: </a:t>
            </a:r>
            <a:r>
              <a:rPr lang="en-ZA" sz="2000" b="0" dirty="0" smtClean="0">
                <a:cs typeface="Arial" charset="0"/>
              </a:rPr>
              <a:t>Gabon</a:t>
            </a:r>
            <a:r>
              <a:rPr lang="en-ZA" sz="2000" b="0" dirty="0">
                <a:cs typeface="Arial" charset="0"/>
              </a:rPr>
              <a:t>, Ghana, Egypt, Madagascar, Morocco, Nigeria, Senegal, South Africa, AARSE, EIS Africa, RCMRD and </a:t>
            </a:r>
            <a:r>
              <a:rPr lang="en-ZA" sz="2000" b="0" dirty="0" smtClean="0">
                <a:cs typeface="Arial" charset="0"/>
              </a:rPr>
              <a:t>UNECA</a:t>
            </a:r>
          </a:p>
          <a:p>
            <a:pPr marL="265113" indent="-265113"/>
            <a:endParaRPr lang="en-ZA" sz="2000" b="0" dirty="0" smtClean="0">
              <a:cs typeface="Arial" charset="0"/>
            </a:endParaRPr>
          </a:p>
          <a:p>
            <a:pPr marL="265113" indent="-265113"/>
            <a:r>
              <a:rPr lang="en-ZA" b="0" dirty="0" smtClean="0">
                <a:cs typeface="Arial" charset="0"/>
              </a:rPr>
              <a:t>6 Areas of Activity</a:t>
            </a:r>
          </a:p>
          <a:p>
            <a:pPr marL="1065213" lvl="2" indent="-265113"/>
            <a:r>
              <a:rPr lang="en-ZA" sz="1800" b="0" dirty="0">
                <a:cs typeface="Arial" charset="0"/>
              </a:rPr>
              <a:t>Regional and </a:t>
            </a:r>
            <a:r>
              <a:rPr lang="en-ZA" sz="1800" b="0" dirty="0" smtClean="0">
                <a:cs typeface="Arial" charset="0"/>
              </a:rPr>
              <a:t>Continental </a:t>
            </a:r>
            <a:r>
              <a:rPr lang="en-ZA" sz="1800" b="0" dirty="0">
                <a:cs typeface="Arial" charset="0"/>
              </a:rPr>
              <a:t>Coordination</a:t>
            </a:r>
          </a:p>
          <a:p>
            <a:pPr marL="1065213" lvl="2" indent="-265113"/>
            <a:r>
              <a:rPr lang="en-ZA" sz="1800" b="0" dirty="0">
                <a:cs typeface="Arial" charset="0"/>
              </a:rPr>
              <a:t>User Needs and Applications</a:t>
            </a:r>
          </a:p>
          <a:p>
            <a:pPr marL="1065213" lvl="2" indent="-265113"/>
            <a:r>
              <a:rPr lang="en-ZA" sz="1800" b="0" dirty="0">
                <a:cs typeface="Arial" charset="0"/>
              </a:rPr>
              <a:t>Data and Infrastructure</a:t>
            </a:r>
          </a:p>
          <a:p>
            <a:pPr marL="1065213" lvl="2" indent="-265113"/>
            <a:r>
              <a:rPr lang="en-ZA" sz="1800" b="0" dirty="0">
                <a:cs typeface="Arial" charset="0"/>
              </a:rPr>
              <a:t>Human Capital Development</a:t>
            </a:r>
          </a:p>
          <a:p>
            <a:pPr marL="1065213" lvl="2" indent="-265113"/>
            <a:r>
              <a:rPr lang="en-ZA" sz="1800" b="0" dirty="0">
                <a:cs typeface="Arial" charset="0"/>
              </a:rPr>
              <a:t>Resource Mobilisation</a:t>
            </a:r>
          </a:p>
          <a:p>
            <a:pPr marL="1065213" lvl="2" indent="-265113"/>
            <a:r>
              <a:rPr lang="en-ZA" sz="1800" b="0" dirty="0">
                <a:cs typeface="Arial" charset="0"/>
              </a:rPr>
              <a:t>Communication and </a:t>
            </a:r>
            <a:r>
              <a:rPr lang="en-ZA" sz="1800" b="0" dirty="0" smtClean="0">
                <a:cs typeface="Arial" charset="0"/>
              </a:rPr>
              <a:t>Outreach</a:t>
            </a:r>
          </a:p>
          <a:p>
            <a:pPr marL="1065213" lvl="2" indent="-265113"/>
            <a:endParaRPr lang="en-ZA" sz="1800" b="0" dirty="0" smtClean="0">
              <a:cs typeface="Arial" charset="0"/>
            </a:endParaRPr>
          </a:p>
          <a:p>
            <a:pPr marL="265113" indent="-265113"/>
            <a:r>
              <a:rPr lang="en-ZA" sz="2000" b="0" dirty="0"/>
              <a:t>D</a:t>
            </a:r>
            <a:r>
              <a:rPr lang="en-ZA" sz="2000" b="0" dirty="0" smtClean="0"/>
              <a:t>emonstrate, with activities, connected to the GEO Work Plan, how AfriGEOSS can add value to existing continental efforts</a:t>
            </a:r>
            <a:endParaRPr lang="en-ZA" sz="2000" b="0" dirty="0"/>
          </a:p>
        </p:txBody>
      </p:sp>
    </p:spTree>
    <p:extLst>
      <p:ext uri="{BB962C8B-B14F-4D97-AF65-F5344CB8AC3E}">
        <p14:creationId xmlns:p14="http://schemas.microsoft.com/office/powerpoint/2010/main" val="29671295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3830638"/>
            <a:ext cx="3449637"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9375"/>
            <a:ext cx="5864225" cy="726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97"/>
          <p:cNvSpPr>
            <a:spLocks noChangeArrowheads="1"/>
          </p:cNvSpPr>
          <p:nvPr/>
        </p:nvSpPr>
        <p:spPr bwMode="auto">
          <a:xfrm>
            <a:off x="6059424" y="645097"/>
            <a:ext cx="3084575" cy="92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ja-JP" altLang="en-US" sz="2000">
              <a:solidFill>
                <a:schemeClr val="tx2"/>
              </a:solidFill>
              <a:latin typeface="Tahoma" pitchFamily="34" charset="0"/>
            </a:endParaRPr>
          </a:p>
        </p:txBody>
      </p:sp>
      <p:grpSp>
        <p:nvGrpSpPr>
          <p:cNvPr id="5125" name="Group 80"/>
          <p:cNvGrpSpPr>
            <a:grpSpLocks/>
          </p:cNvGrpSpPr>
          <p:nvPr/>
        </p:nvGrpSpPr>
        <p:grpSpPr bwMode="auto">
          <a:xfrm>
            <a:off x="6858000" y="1001713"/>
            <a:ext cx="1676400" cy="1793875"/>
            <a:chOff x="5405" y="6"/>
            <a:chExt cx="1597" cy="1681"/>
          </a:xfrm>
        </p:grpSpPr>
        <p:pic>
          <p:nvPicPr>
            <p:cNvPr id="5139" name="Picture 68" descr="GEOSS_Portal_Website_link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5" y="6"/>
              <a:ext cx="1597"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Line 69"/>
            <p:cNvSpPr>
              <a:spLocks noChangeShapeType="1"/>
            </p:cNvSpPr>
            <p:nvPr/>
          </p:nvSpPr>
          <p:spPr bwMode="auto">
            <a:xfrm flipH="1">
              <a:off x="5431" y="71"/>
              <a:ext cx="917" cy="3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1" name="Line 70"/>
            <p:cNvSpPr>
              <a:spLocks noChangeShapeType="1"/>
            </p:cNvSpPr>
            <p:nvPr/>
          </p:nvSpPr>
          <p:spPr bwMode="auto">
            <a:xfrm flipH="1">
              <a:off x="6418" y="205"/>
              <a:ext cx="71" cy="14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2" name="Line 71"/>
            <p:cNvSpPr>
              <a:spLocks noChangeShapeType="1"/>
            </p:cNvSpPr>
            <p:nvPr/>
          </p:nvSpPr>
          <p:spPr bwMode="auto">
            <a:xfrm flipH="1">
              <a:off x="5944" y="148"/>
              <a:ext cx="409" cy="4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3" name="Freeform 72"/>
            <p:cNvSpPr>
              <a:spLocks/>
            </p:cNvSpPr>
            <p:nvPr/>
          </p:nvSpPr>
          <p:spPr bwMode="auto">
            <a:xfrm>
              <a:off x="6138" y="157"/>
              <a:ext cx="338" cy="377"/>
            </a:xfrm>
            <a:custGeom>
              <a:avLst/>
              <a:gdLst>
                <a:gd name="T0" fmla="*/ 0 w 276"/>
                <a:gd name="T1" fmla="*/ 0 h 315"/>
                <a:gd name="T2" fmla="*/ 0 w 276"/>
                <a:gd name="T3" fmla="*/ 2147483646 h 315"/>
                <a:gd name="T4" fmla="*/ 2147483646 w 276"/>
                <a:gd name="T5" fmla="*/ 2147483646 h 315"/>
                <a:gd name="T6" fmla="*/ 2147483646 w 276"/>
                <a:gd name="T7" fmla="*/ 2147483646 h 315"/>
                <a:gd name="T8" fmla="*/ 0 w 276"/>
                <a:gd name="T9" fmla="*/ 0 h 315"/>
                <a:gd name="T10" fmla="*/ 0 60000 65536"/>
                <a:gd name="T11" fmla="*/ 0 60000 65536"/>
                <a:gd name="T12" fmla="*/ 0 60000 65536"/>
                <a:gd name="T13" fmla="*/ 0 60000 65536"/>
                <a:gd name="T14" fmla="*/ 0 60000 65536"/>
                <a:gd name="T15" fmla="*/ 0 w 276"/>
                <a:gd name="T16" fmla="*/ 0 h 315"/>
                <a:gd name="T17" fmla="*/ 276 w 276"/>
                <a:gd name="T18" fmla="*/ 315 h 315"/>
              </a:gdLst>
              <a:ahLst/>
              <a:cxnLst>
                <a:cxn ang="T10">
                  <a:pos x="T0" y="T1"/>
                </a:cxn>
                <a:cxn ang="T11">
                  <a:pos x="T2" y="T3"/>
                </a:cxn>
                <a:cxn ang="T12">
                  <a:pos x="T4" y="T5"/>
                </a:cxn>
                <a:cxn ang="T13">
                  <a:pos x="T6" y="T7"/>
                </a:cxn>
                <a:cxn ang="T14">
                  <a:pos x="T8" y="T9"/>
                </a:cxn>
              </a:cxnLst>
              <a:rect l="T15" t="T16" r="T17" b="T18"/>
              <a:pathLst>
                <a:path w="276" h="315">
                  <a:moveTo>
                    <a:pt x="0" y="0"/>
                  </a:moveTo>
                  <a:lnTo>
                    <a:pt x="0" y="204"/>
                  </a:lnTo>
                  <a:lnTo>
                    <a:pt x="276" y="315"/>
                  </a:lnTo>
                  <a:lnTo>
                    <a:pt x="274" y="103"/>
                  </a:lnTo>
                  <a:lnTo>
                    <a:pt x="0" y="0"/>
                  </a:lnTo>
                  <a:close/>
                </a:path>
              </a:pathLst>
            </a:custGeom>
            <a:solidFill>
              <a:schemeClr val="accent1">
                <a:alpha val="36862"/>
              </a:schemeClr>
            </a:solidFill>
            <a:ln w="9525">
              <a:solidFill>
                <a:schemeClr val="tx1"/>
              </a:solidFill>
              <a:round/>
              <a:headEnd/>
              <a:tailEnd/>
            </a:ln>
          </p:spPr>
          <p:txBody>
            <a:bodyPr/>
            <a:lstStyle/>
            <a:p>
              <a:endParaRPr lang="en-US"/>
            </a:p>
          </p:txBody>
        </p:sp>
        <p:sp>
          <p:nvSpPr>
            <p:cNvPr id="5144" name="Line 73"/>
            <p:cNvSpPr>
              <a:spLocks noChangeShapeType="1"/>
            </p:cNvSpPr>
            <p:nvPr/>
          </p:nvSpPr>
          <p:spPr bwMode="auto">
            <a:xfrm flipH="1">
              <a:off x="6405" y="133"/>
              <a:ext cx="84" cy="6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6" name="Text Box 72"/>
          <p:cNvSpPr txBox="1">
            <a:spLocks noChangeArrowheads="1"/>
          </p:cNvSpPr>
          <p:nvPr/>
        </p:nvSpPr>
        <p:spPr bwMode="auto">
          <a:xfrm>
            <a:off x="8030147" y="1710754"/>
            <a:ext cx="1113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fr-CH" altLang="ja-JP" sz="1200" b="1" i="1" u="none" dirty="0">
                <a:solidFill>
                  <a:srgbClr val="C00000"/>
                </a:solidFill>
              </a:rPr>
              <a:t>GEO</a:t>
            </a:r>
            <a:r>
              <a:rPr kumimoji="0" lang="fr-CH" altLang="ja-JP" sz="1200" b="1" u="none" dirty="0"/>
              <a:t> </a:t>
            </a:r>
            <a:r>
              <a:rPr kumimoji="0" lang="fr-CH" altLang="ja-JP" sz="1200" b="1" i="1" u="none" dirty="0" smtClean="0">
                <a:solidFill>
                  <a:srgbClr val="C00000"/>
                </a:solidFill>
              </a:rPr>
              <a:t>Web</a:t>
            </a:r>
            <a:endParaRPr kumimoji="0" lang="fr-CH" altLang="ja-JP" sz="1200" b="1" i="1" u="none" dirty="0">
              <a:solidFill>
                <a:srgbClr val="C00000"/>
              </a:solidFill>
            </a:endParaRPr>
          </a:p>
        </p:txBody>
      </p:sp>
      <p:pic>
        <p:nvPicPr>
          <p:cNvPr id="5127" name="Picture 74" descr="e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0525" y="2408238"/>
            <a:ext cx="8350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2"/>
          <p:cNvSpPr txBox="1">
            <a:spLocks noChangeArrowheads="1"/>
          </p:cNvSpPr>
          <p:nvPr/>
        </p:nvSpPr>
        <p:spPr bwMode="auto">
          <a:xfrm>
            <a:off x="7262218" y="2804478"/>
            <a:ext cx="14857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fr-CH" altLang="ja-JP" sz="1200" b="1" i="1" u="none" dirty="0" smtClean="0">
                <a:solidFill>
                  <a:srgbClr val="C00000"/>
                </a:solidFill>
              </a:rPr>
              <a:t>GEOSS Portal</a:t>
            </a:r>
            <a:endParaRPr kumimoji="0" lang="fr-CH" altLang="ja-JP" sz="1200" b="1" i="1" u="none" dirty="0">
              <a:solidFill>
                <a:srgbClr val="C00000"/>
              </a:solidFill>
            </a:endParaRPr>
          </a:p>
        </p:txBody>
      </p:sp>
      <p:sp>
        <p:nvSpPr>
          <p:cNvPr id="5129" name="Rectangle 2"/>
          <p:cNvSpPr>
            <a:spLocks noChangeArrowheads="1"/>
          </p:cNvSpPr>
          <p:nvPr/>
        </p:nvSpPr>
        <p:spPr bwMode="auto">
          <a:xfrm>
            <a:off x="2455332" y="25634"/>
            <a:ext cx="668866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fr-CH" altLang="ja-JP" sz="2800" b="1" u="none" dirty="0" smtClean="0">
                <a:solidFill>
                  <a:schemeClr val="bg1"/>
                </a:solidFill>
                <a:latin typeface="Arial"/>
                <a:cs typeface="Arial"/>
              </a:rPr>
              <a:t>GEOSS Common Infrastructure</a:t>
            </a:r>
            <a:endParaRPr kumimoji="0" lang="en-US" altLang="ja-JP" sz="2800" b="1" u="none" dirty="0">
              <a:solidFill>
                <a:schemeClr val="bg1"/>
              </a:solidFill>
              <a:latin typeface="Arial"/>
              <a:cs typeface="Arial"/>
            </a:endParaRPr>
          </a:p>
        </p:txBody>
      </p:sp>
      <p:sp>
        <p:nvSpPr>
          <p:cNvPr id="5130" name="Freccia in giù 2"/>
          <p:cNvSpPr>
            <a:spLocks noChangeArrowheads="1"/>
          </p:cNvSpPr>
          <p:nvPr/>
        </p:nvSpPr>
        <p:spPr bwMode="auto">
          <a:xfrm rot="1877827">
            <a:off x="6615113" y="2495550"/>
            <a:ext cx="509587" cy="712788"/>
          </a:xfrm>
          <a:prstGeom prst="downArrow">
            <a:avLst>
              <a:gd name="adj1" fmla="val 50000"/>
              <a:gd name="adj2" fmla="val 49960"/>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chemeClr val="tx2"/>
              </a:solidFill>
              <a:latin typeface="Tahoma" pitchFamily="34" charset="0"/>
            </a:endParaRPr>
          </a:p>
        </p:txBody>
      </p:sp>
      <p:pic>
        <p:nvPicPr>
          <p:cNvPr id="5131" name="Immagin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8663" y="3524250"/>
            <a:ext cx="3889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grpSp>
        <p:nvGrpSpPr>
          <p:cNvPr id="106" name="Group 26"/>
          <p:cNvGrpSpPr>
            <a:grpSpLocks/>
          </p:cNvGrpSpPr>
          <p:nvPr/>
        </p:nvGrpSpPr>
        <p:grpSpPr bwMode="auto">
          <a:xfrm>
            <a:off x="5867400" y="628650"/>
            <a:ext cx="2209800" cy="1200150"/>
            <a:chOff x="3497" y="273"/>
            <a:chExt cx="1392" cy="756"/>
          </a:xfrm>
        </p:grpSpPr>
        <p:pic>
          <p:nvPicPr>
            <p:cNvPr id="5136" name="Immagine 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9464"/>
            <a:stretch>
              <a:fillRect/>
            </a:stretch>
          </p:blipFill>
          <p:spPr bwMode="auto">
            <a:xfrm>
              <a:off x="3678" y="338"/>
              <a:ext cx="40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Immagine 25"/>
            <p:cNvPicPr>
              <a:picLocks noChangeAspect="1"/>
            </p:cNvPicPr>
            <p:nvPr/>
          </p:nvPicPr>
          <p:blipFill>
            <a:blip r:embed="rId9">
              <a:clrChange>
                <a:clrFrom>
                  <a:srgbClr val="F5F6E8"/>
                </a:clrFrom>
                <a:clrTo>
                  <a:srgbClr val="F5F6E8">
                    <a:alpha val="0"/>
                  </a:srgbClr>
                </a:clrTo>
              </a:clrChange>
              <a:extLst>
                <a:ext uri="{28A0092B-C50C-407E-A947-70E740481C1C}">
                  <a14:useLocalDpi xmlns:a14="http://schemas.microsoft.com/office/drawing/2010/main" val="0"/>
                </a:ext>
              </a:extLst>
            </a:blip>
            <a:srcRect t="86078" r="79437" b="2097"/>
            <a:stretch>
              <a:fillRect/>
            </a:stretch>
          </p:blipFill>
          <p:spPr bwMode="auto">
            <a:xfrm>
              <a:off x="3497" y="782"/>
              <a:ext cx="583"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Immagine 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9410" t="59428" r="3648" b="25609"/>
            <a:stretch>
              <a:fillRect/>
            </a:stretch>
          </p:blipFill>
          <p:spPr bwMode="auto">
            <a:xfrm rot="-610650">
              <a:off x="3868" y="273"/>
              <a:ext cx="1021"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3" name="Gruppo 3"/>
          <p:cNvGrpSpPr>
            <a:grpSpLocks/>
          </p:cNvGrpSpPr>
          <p:nvPr/>
        </p:nvGrpSpPr>
        <p:grpSpPr bwMode="auto">
          <a:xfrm>
            <a:off x="5130800" y="3000375"/>
            <a:ext cx="2252663" cy="1425575"/>
            <a:chOff x="2893311" y="3212976"/>
            <a:chExt cx="1998405" cy="1024128"/>
          </a:xfrm>
        </p:grpSpPr>
        <p:pic>
          <p:nvPicPr>
            <p:cNvPr id="60" name="Picture 2" descr="C:\Users\nativi\Downloads\MC900441388.PNG"/>
            <p:cNvPicPr>
              <a:picLocks noChangeAspect="1" noChangeArrowheads="1"/>
            </p:cNvPicPr>
            <p:nvPr/>
          </p:nvPicPr>
          <p:blipFill>
            <a:blip r:embed="rId11" cstate="print"/>
            <a:srcRect/>
            <a:stretch>
              <a:fillRect/>
            </a:stretch>
          </p:blipFill>
          <p:spPr bwMode="auto">
            <a:xfrm>
              <a:off x="2915817" y="3212976"/>
              <a:ext cx="1975899" cy="1024128"/>
            </a:xfrm>
            <a:prstGeom prst="rect">
              <a:avLst/>
            </a:prstGeom>
            <a:noFill/>
            <a:scene3d>
              <a:camera prst="perspectiveContrastingLeftFacing"/>
              <a:lightRig rig="threePt" dir="t"/>
            </a:scene3d>
          </p:spPr>
        </p:pic>
        <p:sp>
          <p:nvSpPr>
            <p:cNvPr id="67" name="CasellaDiTesto 66"/>
            <p:cNvSpPr txBox="1"/>
            <p:nvPr/>
          </p:nvSpPr>
          <p:spPr>
            <a:xfrm>
              <a:off x="2893311" y="3417154"/>
              <a:ext cx="1977372" cy="705780"/>
            </a:xfrm>
            <a:prstGeom prst="rect">
              <a:avLst/>
            </a:prstGeom>
            <a:noFill/>
            <a:scene3d>
              <a:camera prst="perspectiveContrastingLeftFacing"/>
              <a:lightRig rig="threePt" dir="t"/>
            </a:scene3d>
          </p:spPr>
          <p:txBody>
            <a:bodyPr>
              <a:spAutoFit/>
            </a:bodyPr>
            <a:lstStyle/>
            <a:p>
              <a:pPr algn="ctr" eaLnBrk="1" fontAlgn="auto" hangingPunct="1">
                <a:spcBef>
                  <a:spcPts val="0"/>
                </a:spcBef>
                <a:spcAft>
                  <a:spcPts val="0"/>
                </a:spcAft>
                <a:defRPr/>
              </a:pPr>
              <a:r>
                <a:rPr lang="en-US" sz="2400" b="0" u="none" kern="0" dirty="0">
                  <a:solidFill>
                    <a:srgbClr val="002060"/>
                  </a:solidFill>
                  <a:effectLst>
                    <a:outerShdw blurRad="38100" dist="38100" dir="2700000" algn="tl">
                      <a:srgbClr val="000000">
                        <a:alpha val="43137"/>
                      </a:srgbClr>
                    </a:outerShdw>
                  </a:effectLst>
                  <a:latin typeface="Arial" charset="0"/>
                  <a:ea typeface="+mn-ea"/>
                </a:rPr>
                <a:t>GEO</a:t>
              </a:r>
              <a:br>
                <a:rPr lang="en-US" sz="2400" b="0" u="none" kern="0" dirty="0">
                  <a:solidFill>
                    <a:srgbClr val="002060"/>
                  </a:solidFill>
                  <a:effectLst>
                    <a:outerShdw blurRad="38100" dist="38100" dir="2700000" algn="tl">
                      <a:srgbClr val="000000">
                        <a:alpha val="43137"/>
                      </a:srgbClr>
                    </a:outerShdw>
                  </a:effectLst>
                  <a:latin typeface="Arial" charset="0"/>
                  <a:ea typeface="+mn-ea"/>
                </a:rPr>
              </a:br>
              <a:r>
                <a:rPr lang="en-US" sz="2400" b="0" u="none" kern="0" dirty="0">
                  <a:solidFill>
                    <a:srgbClr val="002060"/>
                  </a:solidFill>
                  <a:effectLst>
                    <a:outerShdw blurRad="38100" dist="38100" dir="2700000" algn="tl">
                      <a:srgbClr val="000000">
                        <a:alpha val="43137"/>
                      </a:srgbClr>
                    </a:outerShdw>
                  </a:effectLst>
                  <a:latin typeface="Arial" charset="0"/>
                  <a:ea typeface="+mn-ea"/>
                </a:rPr>
                <a:t>DAB</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ox(in)">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riangolo isoscele 21"/>
          <p:cNvSpPr>
            <a:spLocks noChangeArrowheads="1"/>
          </p:cNvSpPr>
          <p:nvPr/>
        </p:nvSpPr>
        <p:spPr bwMode="auto">
          <a:xfrm>
            <a:off x="3733800" y="1219200"/>
            <a:ext cx="5638800" cy="5461000"/>
          </a:xfrm>
          <a:prstGeom prst="triangle">
            <a:avLst>
              <a:gd name="adj" fmla="val 49787"/>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rgbClr val="000000"/>
              </a:solidFill>
              <a:latin typeface="Tahoma" pitchFamily="34" charset="0"/>
            </a:endParaRPr>
          </a:p>
        </p:txBody>
      </p:sp>
      <p:sp>
        <p:nvSpPr>
          <p:cNvPr id="7171" name="Titolo 1"/>
          <p:cNvSpPr>
            <a:spLocks noGrp="1"/>
          </p:cNvSpPr>
          <p:nvPr>
            <p:ph type="title" idx="4294967295"/>
          </p:nvPr>
        </p:nvSpPr>
        <p:spPr>
          <a:xfrm>
            <a:off x="-143914" y="-25401"/>
            <a:ext cx="8229600" cy="992188"/>
          </a:xfrm>
        </p:spPr>
        <p:txBody>
          <a:bodyPr/>
          <a:lstStyle/>
          <a:p>
            <a:pPr algn="ctr"/>
            <a:r>
              <a:rPr lang="it-IT" altLang="ja-JP" sz="3600" dirty="0" err="1" smtClean="0">
                <a:solidFill>
                  <a:srgbClr val="FFFFFF"/>
                </a:solidFill>
                <a:latin typeface="Arial"/>
                <a:ea typeface="MS PGothic" pitchFamily="34" charset="-128"/>
                <a:cs typeface="Arial"/>
              </a:rPr>
              <a:t>Current</a:t>
            </a:r>
            <a:r>
              <a:rPr lang="it-IT" altLang="ja-JP" sz="3600" dirty="0" smtClean="0">
                <a:solidFill>
                  <a:srgbClr val="FFFFFF"/>
                </a:solidFill>
                <a:latin typeface="Arial"/>
                <a:ea typeface="MS PGothic" pitchFamily="34" charset="-128"/>
                <a:cs typeface="Arial"/>
              </a:rPr>
              <a:t> </a:t>
            </a:r>
            <a:r>
              <a:rPr lang="it-IT" altLang="ja-JP" sz="3600" dirty="0" err="1" smtClean="0">
                <a:solidFill>
                  <a:srgbClr val="FFFFFF"/>
                </a:solidFill>
                <a:latin typeface="Arial"/>
                <a:ea typeface="MS PGothic" pitchFamily="34" charset="-128"/>
                <a:cs typeface="Arial"/>
              </a:rPr>
              <a:t>Assets</a:t>
            </a:r>
            <a:endParaRPr lang="en-US" altLang="ja-JP" sz="3600" dirty="0" smtClean="0">
              <a:solidFill>
                <a:srgbClr val="FFFFFF"/>
              </a:solidFill>
              <a:latin typeface="Arial"/>
              <a:ea typeface="MS PGothic" pitchFamily="34" charset="-128"/>
              <a:cs typeface="Arial"/>
            </a:endParaRPr>
          </a:p>
        </p:txBody>
      </p:sp>
      <p:grpSp>
        <p:nvGrpSpPr>
          <p:cNvPr id="9" name="Gruppo 8"/>
          <p:cNvGrpSpPr>
            <a:grpSpLocks/>
          </p:cNvGrpSpPr>
          <p:nvPr/>
        </p:nvGrpSpPr>
        <p:grpSpPr bwMode="auto">
          <a:xfrm>
            <a:off x="-228600" y="1373188"/>
            <a:ext cx="8382000" cy="941387"/>
            <a:chOff x="-228600" y="1373188"/>
            <a:chExt cx="8382000" cy="941387"/>
          </a:xfrm>
        </p:grpSpPr>
        <p:sp>
          <p:nvSpPr>
            <p:cNvPr id="35" name="Rettangolo arrotondato 34"/>
            <p:cNvSpPr/>
            <p:nvPr/>
          </p:nvSpPr>
          <p:spPr bwMode="auto">
            <a:xfrm>
              <a:off x="-228600" y="1373188"/>
              <a:ext cx="8382000" cy="941387"/>
            </a:xfrm>
            <a:prstGeom prst="roundRect">
              <a:avLst/>
            </a:prstGeom>
            <a:solidFill>
              <a:schemeClr val="accent2">
                <a:lumMod val="20000"/>
                <a:lumOff val="80000"/>
                <a:alpha val="52000"/>
              </a:schemeClr>
            </a:solidFill>
            <a:ln>
              <a:noFill/>
            </a:ln>
            <a:effectLst/>
            <a:extLst/>
          </p:spPr>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rgbClr val="000000"/>
                </a:solidFill>
                <a:latin typeface="Tahoma" pitchFamily="34" charset="0"/>
              </a:endParaRPr>
            </a:p>
          </p:txBody>
        </p:sp>
        <p:sp>
          <p:nvSpPr>
            <p:cNvPr id="7206" name="Rettangolo 1"/>
            <p:cNvSpPr>
              <a:spLocks noChangeArrowheads="1"/>
            </p:cNvSpPr>
            <p:nvPr/>
          </p:nvSpPr>
          <p:spPr bwMode="auto">
            <a:xfrm>
              <a:off x="304800" y="1600200"/>
              <a:ext cx="388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buFontTx/>
                <a:buNone/>
              </a:pPr>
              <a:r>
                <a:rPr lang="en-US" altLang="ja-JP" sz="1600" b="0" u="none">
                  <a:solidFill>
                    <a:srgbClr val="009999"/>
                  </a:solidFill>
                </a:rPr>
                <a:t>More than </a:t>
              </a:r>
              <a:r>
                <a:rPr lang="en-US" altLang="ja-JP" sz="1600" b="0" u="none">
                  <a:solidFill>
                    <a:srgbClr val="FF0000"/>
                  </a:solidFill>
                </a:rPr>
                <a:t>35</a:t>
              </a:r>
              <a:r>
                <a:rPr lang="en-US" altLang="ja-JP" sz="1600" b="0" u="none">
                  <a:solidFill>
                    <a:srgbClr val="009999"/>
                  </a:solidFill>
                </a:rPr>
                <a:t> brokered data providers – capacities, systems, Communities</a:t>
              </a:r>
            </a:p>
          </p:txBody>
        </p:sp>
        <p:pic>
          <p:nvPicPr>
            <p:cNvPr id="7207" name="Immagin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70500" y="1427163"/>
              <a:ext cx="9017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1639888"/>
              <a:ext cx="5365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9"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1614488"/>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CasellaDiTesto 9"/>
            <p:cNvSpPr txBox="1">
              <a:spLocks noChangeArrowheads="1"/>
            </p:cNvSpPr>
            <p:nvPr/>
          </p:nvSpPr>
          <p:spPr bwMode="auto">
            <a:xfrm>
              <a:off x="6721475" y="1746249"/>
              <a:ext cx="62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en-US" altLang="ja-JP" sz="1800" b="0" u="none">
                  <a:solidFill>
                    <a:srgbClr val="000000"/>
                  </a:solidFill>
                  <a:latin typeface="Tahoma" pitchFamily="34" charset="0"/>
                </a:rPr>
                <a:t>.. .</a:t>
              </a:r>
            </a:p>
          </p:txBody>
        </p:sp>
      </p:grpSp>
      <p:grpSp>
        <p:nvGrpSpPr>
          <p:cNvPr id="10" name="Gruppo 9"/>
          <p:cNvGrpSpPr>
            <a:grpSpLocks/>
          </p:cNvGrpSpPr>
          <p:nvPr/>
        </p:nvGrpSpPr>
        <p:grpSpPr bwMode="auto">
          <a:xfrm>
            <a:off x="-228600" y="2206625"/>
            <a:ext cx="8991600" cy="1974850"/>
            <a:chOff x="-228600" y="2359152"/>
            <a:chExt cx="8991600" cy="1974704"/>
          </a:xfrm>
        </p:grpSpPr>
        <p:sp>
          <p:nvSpPr>
            <p:cNvPr id="39" name="Rettangolo arrotondato 38"/>
            <p:cNvSpPr/>
            <p:nvPr/>
          </p:nvSpPr>
          <p:spPr bwMode="auto">
            <a:xfrm>
              <a:off x="-228600" y="3071887"/>
              <a:ext cx="8991600" cy="1261969"/>
            </a:xfrm>
            <a:prstGeom prst="roundRect">
              <a:avLst/>
            </a:prstGeom>
            <a:solidFill>
              <a:schemeClr val="accent5">
                <a:lumMod val="90000"/>
                <a:alpha val="52000"/>
              </a:schemeClr>
            </a:solidFill>
            <a:ln>
              <a:noFill/>
            </a:ln>
            <a:effectLst/>
            <a:extLst/>
          </p:spPr>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rgbClr val="000000"/>
                </a:solidFill>
                <a:latin typeface="Tahoma" pitchFamily="34" charset="0"/>
              </a:endParaRPr>
            </a:p>
          </p:txBody>
        </p:sp>
        <p:sp>
          <p:nvSpPr>
            <p:cNvPr id="7198" name="Rettangolo 2"/>
            <p:cNvSpPr>
              <a:spLocks noChangeArrowheads="1"/>
            </p:cNvSpPr>
            <p:nvPr/>
          </p:nvSpPr>
          <p:spPr bwMode="auto">
            <a:xfrm>
              <a:off x="300038" y="3189280"/>
              <a:ext cx="4195762" cy="106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buFontTx/>
                <a:buNone/>
              </a:pPr>
              <a:r>
                <a:rPr lang="en-US" altLang="ja-JP" sz="1600" b="0" u="none">
                  <a:solidFill>
                    <a:srgbClr val="009999"/>
                  </a:solidFill>
                </a:rPr>
                <a:t>About </a:t>
              </a:r>
              <a:r>
                <a:rPr lang="en-US" altLang="ja-JP" sz="1600" b="0" u="none">
                  <a:solidFill>
                    <a:srgbClr val="FF0000"/>
                  </a:solidFill>
                </a:rPr>
                <a:t>14 Million </a:t>
              </a:r>
              <a:r>
                <a:rPr lang="en-US" altLang="ja-JP" sz="1600" b="0" u="none">
                  <a:solidFill>
                    <a:srgbClr val="009999"/>
                  </a:solidFill>
                </a:rPr>
                <a:t>(</a:t>
              </a:r>
              <a:r>
                <a:rPr lang="en-US" altLang="ja-JP" sz="1600" b="0" u="none">
                  <a:solidFill>
                    <a:srgbClr val="FF0000"/>
                  </a:solidFill>
                </a:rPr>
                <a:t>2 Million</a:t>
              </a:r>
              <a:r>
                <a:rPr lang="en-US" altLang="ja-JP" sz="1600" b="0" u="none">
                  <a:solidFill>
                    <a:srgbClr val="009999"/>
                  </a:solidFill>
                </a:rPr>
                <a:t> GEOSS Data Core) potentially Discoverable and Accessible resources (mix of data collections, datasets and individual images) </a:t>
              </a:r>
            </a:p>
          </p:txBody>
        </p:sp>
        <p:pic>
          <p:nvPicPr>
            <p:cNvPr id="11" name="Immagine 10"/>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blip>
            <a:stretch>
              <a:fillRect/>
            </a:stretch>
          </p:blipFill>
          <p:spPr>
            <a:xfrm>
              <a:off x="6160023" y="2362200"/>
              <a:ext cx="621777" cy="563814"/>
            </a:xfrm>
            <a:prstGeom prst="rect">
              <a:avLst/>
            </a:prstGeom>
          </p:spPr>
        </p:pic>
        <p:pic>
          <p:nvPicPr>
            <p:cNvPr id="7200" name="Immagin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3441700"/>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Immagine 1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3482975"/>
              <a:ext cx="6365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Immagine 1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4713" y="3441700"/>
              <a:ext cx="86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Immagin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3750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4" name="CasellaDiTesto 24"/>
            <p:cNvSpPr txBox="1">
              <a:spLocks noChangeArrowheads="1"/>
            </p:cNvSpPr>
            <p:nvPr/>
          </p:nvSpPr>
          <p:spPr bwMode="auto">
            <a:xfrm>
              <a:off x="7129463" y="3495675"/>
              <a:ext cx="46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en-US" altLang="ja-JP" sz="1800" b="0" u="none">
                  <a:solidFill>
                    <a:srgbClr val="000000"/>
                  </a:solidFill>
                  <a:latin typeface="Tahoma" pitchFamily="34" charset="0"/>
                </a:rPr>
                <a:t>.. .</a:t>
              </a:r>
            </a:p>
          </p:txBody>
        </p:sp>
      </p:grpSp>
      <p:sp>
        <p:nvSpPr>
          <p:cNvPr id="7174" name="Triangolo isoscele 20"/>
          <p:cNvSpPr>
            <a:spLocks noChangeArrowheads="1"/>
          </p:cNvSpPr>
          <p:nvPr/>
        </p:nvSpPr>
        <p:spPr bwMode="auto">
          <a:xfrm>
            <a:off x="6629400" y="1219200"/>
            <a:ext cx="2133600" cy="4833938"/>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rgbClr val="000000"/>
              </a:solidFill>
              <a:latin typeface="Tahoma" pitchFamily="34" charset="0"/>
            </a:endParaRPr>
          </a:p>
        </p:txBody>
      </p:sp>
      <p:grpSp>
        <p:nvGrpSpPr>
          <p:cNvPr id="50" name="Gruppo 49"/>
          <p:cNvGrpSpPr>
            <a:grpSpLocks/>
          </p:cNvGrpSpPr>
          <p:nvPr/>
        </p:nvGrpSpPr>
        <p:grpSpPr bwMode="auto">
          <a:xfrm>
            <a:off x="381000" y="2209800"/>
            <a:ext cx="1371600" cy="822325"/>
            <a:chOff x="381000" y="2184975"/>
            <a:chExt cx="1371602" cy="939225"/>
          </a:xfrm>
        </p:grpSpPr>
        <p:sp>
          <p:nvSpPr>
            <p:cNvPr id="7195" name="CasellaDiTesto 40"/>
            <p:cNvSpPr txBox="1">
              <a:spLocks noChangeArrowheads="1"/>
            </p:cNvSpPr>
            <p:nvPr/>
          </p:nvSpPr>
          <p:spPr bwMode="auto">
            <a:xfrm>
              <a:off x="767781" y="2396099"/>
              <a:ext cx="984821" cy="45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en-US" altLang="ja-JP" sz="2000" b="0" i="1" u="none">
                  <a:solidFill>
                    <a:srgbClr val="002060"/>
                  </a:solidFill>
                  <a:latin typeface="Tahoma" pitchFamily="34" charset="0"/>
                </a:rPr>
                <a:t>Publish</a:t>
              </a:r>
            </a:p>
          </p:txBody>
        </p:sp>
        <p:sp>
          <p:nvSpPr>
            <p:cNvPr id="43" name="Freccia in giù 42"/>
            <p:cNvSpPr/>
            <p:nvPr/>
          </p:nvSpPr>
          <p:spPr bwMode="auto">
            <a:xfrm>
              <a:off x="381000" y="2184975"/>
              <a:ext cx="457201" cy="939225"/>
            </a:xfrm>
            <a:prstGeom prst="downArrow">
              <a:avLst/>
            </a:prstGeom>
            <a:solidFill>
              <a:schemeClr val="accent6">
                <a:lumMod val="40000"/>
                <a:lumOff val="60000"/>
              </a:schemeClr>
            </a:solidFill>
            <a:ln/>
            <a:extLst/>
          </p:spPr>
          <p:style>
            <a:lnRef idx="2">
              <a:schemeClr val="accent2"/>
            </a:lnRef>
            <a:fillRef idx="1">
              <a:schemeClr val="lt1"/>
            </a:fillRef>
            <a:effectRef idx="0">
              <a:schemeClr val="accent2"/>
            </a:effectRef>
            <a:fontRef idx="minor">
              <a:schemeClr val="dk1"/>
            </a:fontRef>
          </p:style>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rgbClr val="000000"/>
                </a:solidFill>
                <a:latin typeface="Tahoma" pitchFamily="34" charset="0"/>
              </a:endParaRPr>
            </a:p>
          </p:txBody>
        </p:sp>
      </p:grpSp>
      <p:grpSp>
        <p:nvGrpSpPr>
          <p:cNvPr id="53" name="Gruppo 52"/>
          <p:cNvGrpSpPr>
            <a:grpSpLocks/>
          </p:cNvGrpSpPr>
          <p:nvPr/>
        </p:nvGrpSpPr>
        <p:grpSpPr bwMode="auto">
          <a:xfrm>
            <a:off x="381000" y="4114800"/>
            <a:ext cx="3657600" cy="1143000"/>
            <a:chOff x="381000" y="4318575"/>
            <a:chExt cx="3657830" cy="939225"/>
          </a:xfrm>
        </p:grpSpPr>
        <p:sp>
          <p:nvSpPr>
            <p:cNvPr id="7193" name="CasellaDiTesto 50"/>
            <p:cNvSpPr txBox="1">
              <a:spLocks noChangeArrowheads="1"/>
            </p:cNvSpPr>
            <p:nvPr/>
          </p:nvSpPr>
          <p:spPr bwMode="auto">
            <a:xfrm>
              <a:off x="734786" y="4529584"/>
              <a:ext cx="3304044" cy="32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en-US" altLang="ja-JP" sz="2000" b="0" i="1" u="none">
                  <a:solidFill>
                    <a:srgbClr val="7575D1"/>
                  </a:solidFill>
                  <a:latin typeface="Tahoma" pitchFamily="34" charset="0"/>
                </a:rPr>
                <a:t>Contain </a:t>
              </a:r>
              <a:r>
                <a:rPr kumimoji="0" lang="en-US" altLang="ja-JP" sz="1600" b="0" i="1" u="none">
                  <a:solidFill>
                    <a:srgbClr val="7575D1"/>
                  </a:solidFill>
                  <a:latin typeface="Tahoma" pitchFamily="34" charset="0"/>
                </a:rPr>
                <a:t>[source: data providers]</a:t>
              </a:r>
            </a:p>
          </p:txBody>
        </p:sp>
        <p:sp>
          <p:nvSpPr>
            <p:cNvPr id="52" name="Freccia in giù 51"/>
            <p:cNvSpPr/>
            <p:nvPr/>
          </p:nvSpPr>
          <p:spPr bwMode="auto">
            <a:xfrm>
              <a:off x="381000" y="4318575"/>
              <a:ext cx="457229" cy="939225"/>
            </a:xfrm>
            <a:prstGeom prst="downArrow">
              <a:avLst/>
            </a:prstGeom>
            <a:ln>
              <a:solidFill>
                <a:schemeClr val="accent2">
                  <a:lumMod val="40000"/>
                  <a:lumOff val="60000"/>
                </a:schemeClr>
              </a:solidFill>
            </a:ln>
            <a:extLst/>
          </p:spPr>
          <p:style>
            <a:lnRef idx="2">
              <a:schemeClr val="accent2"/>
            </a:lnRef>
            <a:fillRef idx="1">
              <a:schemeClr val="lt1"/>
            </a:fillRef>
            <a:effectRef idx="0">
              <a:schemeClr val="accent2"/>
            </a:effectRef>
            <a:fontRef idx="minor">
              <a:schemeClr val="dk1"/>
            </a:fontRef>
          </p:style>
          <p:txBody>
            <a:bodyPr anchor="ct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endParaRPr kumimoji="0" lang="en-US" altLang="en-US" sz="2000">
                <a:solidFill>
                  <a:srgbClr val="000000"/>
                </a:solidFill>
                <a:latin typeface="Tahoma" pitchFamily="34" charset="0"/>
              </a:endParaRPr>
            </a:p>
          </p:txBody>
        </p:sp>
      </p:grpSp>
      <p:pic>
        <p:nvPicPr>
          <p:cNvPr id="7177" name="Immagine 48"/>
          <p:cNvPicPr>
            <a:picLocks noChangeAspect="1"/>
          </p:cNvPicPr>
          <p:nvPr/>
        </p:nvPicPr>
        <p:blipFill>
          <a:blip r:embed="rId11">
            <a:extLst>
              <a:ext uri="{28A0092B-C50C-407E-A947-70E740481C1C}">
                <a14:useLocalDpi xmlns:a14="http://schemas.microsoft.com/office/drawing/2010/main" val="0"/>
              </a:ext>
            </a:extLst>
          </a:blip>
          <a:srcRect r="65094" b="-11359"/>
          <a:stretch>
            <a:fillRect/>
          </a:stretch>
        </p:blipFill>
        <p:spPr bwMode="auto">
          <a:xfrm>
            <a:off x="6049963" y="817563"/>
            <a:ext cx="10366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o 11"/>
          <p:cNvGrpSpPr>
            <a:grpSpLocks/>
          </p:cNvGrpSpPr>
          <p:nvPr/>
        </p:nvGrpSpPr>
        <p:grpSpPr bwMode="auto">
          <a:xfrm>
            <a:off x="246063" y="4332289"/>
            <a:ext cx="7564437" cy="2263240"/>
            <a:chOff x="304800" y="4344107"/>
            <a:chExt cx="7565241" cy="2263448"/>
          </a:xfrm>
        </p:grpSpPr>
        <p:sp>
          <p:nvSpPr>
            <p:cNvPr id="7189" name="Rettangolo 6"/>
            <p:cNvSpPr>
              <a:spLocks noChangeArrowheads="1"/>
            </p:cNvSpPr>
            <p:nvPr/>
          </p:nvSpPr>
          <p:spPr bwMode="auto">
            <a:xfrm>
              <a:off x="304800" y="5283994"/>
              <a:ext cx="3843745" cy="132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buFontTx/>
                <a:buNone/>
              </a:pPr>
              <a:r>
                <a:rPr lang="en-US" altLang="ja-JP" sz="1600" b="0" u="none" dirty="0">
                  <a:solidFill>
                    <a:srgbClr val="009999"/>
                  </a:solidFill>
                </a:rPr>
                <a:t>More than </a:t>
              </a:r>
              <a:r>
                <a:rPr lang="en-US" altLang="ja-JP" sz="1600" b="0" u="none" dirty="0">
                  <a:solidFill>
                    <a:srgbClr val="FF0000"/>
                  </a:solidFill>
                </a:rPr>
                <a:t>75 Million </a:t>
              </a:r>
              <a:r>
                <a:rPr lang="en-US" altLang="ja-JP" sz="1600" b="0" u="none" dirty="0">
                  <a:solidFill>
                    <a:srgbClr val="009999"/>
                  </a:solidFill>
                </a:rPr>
                <a:t>(more than </a:t>
              </a:r>
              <a:r>
                <a:rPr lang="en-US" altLang="ja-JP" sz="1600" b="0" u="none" dirty="0">
                  <a:solidFill>
                    <a:srgbClr val="FF0000"/>
                  </a:solidFill>
                </a:rPr>
                <a:t>50 Million</a:t>
              </a:r>
              <a:r>
                <a:rPr lang="en-US" altLang="ja-JP" sz="1600" b="0" u="none" dirty="0">
                  <a:solidFill>
                    <a:srgbClr val="009999"/>
                  </a:solidFill>
                </a:rPr>
                <a:t> GEOSS Data Core) potentially Discoverable and Accessible resources (e.g. satellite </a:t>
              </a:r>
              <a:r>
                <a:rPr lang="en-US" altLang="ja-JP" sz="1600" b="0" u="none" dirty="0" smtClean="0">
                  <a:solidFill>
                    <a:srgbClr val="009999"/>
                  </a:solidFill>
                </a:rPr>
                <a:t>scenes, </a:t>
              </a:r>
              <a:r>
                <a:rPr lang="en-US" altLang="ja-JP" sz="1600" b="0" u="none" dirty="0" err="1">
                  <a:solidFill>
                    <a:srgbClr val="009999"/>
                  </a:solidFill>
                </a:rPr>
                <a:t>raingauge</a:t>
              </a:r>
              <a:r>
                <a:rPr lang="en-US" altLang="ja-JP" sz="1600" b="0" u="none" dirty="0">
                  <a:solidFill>
                    <a:srgbClr val="009999"/>
                  </a:solidFill>
                </a:rPr>
                <a:t> </a:t>
              </a:r>
              <a:r>
                <a:rPr lang="en-US" altLang="ja-JP" sz="1600" b="0" u="none" dirty="0" smtClean="0">
                  <a:solidFill>
                    <a:srgbClr val="009999"/>
                  </a:solidFill>
                </a:rPr>
                <a:t>records) </a:t>
              </a:r>
              <a:endParaRPr lang="en-US" altLang="ja-JP" sz="1600" b="0" u="none" dirty="0">
                <a:solidFill>
                  <a:srgbClr val="009999"/>
                </a:solidFill>
              </a:endParaRPr>
            </a:p>
          </p:txBody>
        </p:sp>
        <p:pic>
          <p:nvPicPr>
            <p:cNvPr id="26" name="Immagine 25"/>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blip>
            <a:stretch>
              <a:fillRect/>
            </a:stretch>
          </p:blipFill>
          <p:spPr>
            <a:xfrm>
              <a:off x="5486400" y="4348016"/>
              <a:ext cx="621777" cy="563814"/>
            </a:xfrm>
            <a:prstGeom prst="rect">
              <a:avLst/>
            </a:prstGeom>
          </p:spPr>
        </p:pic>
        <p:sp>
          <p:nvSpPr>
            <p:cNvPr id="7191" name="CasellaDiTesto 27"/>
            <p:cNvSpPr txBox="1">
              <a:spLocks noChangeArrowheads="1"/>
            </p:cNvSpPr>
            <p:nvPr/>
          </p:nvSpPr>
          <p:spPr bwMode="auto">
            <a:xfrm>
              <a:off x="7374392" y="4390042"/>
              <a:ext cx="495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charset="0"/>
                  <a:ea typeface="MS PGothic" pitchFamily="34" charset="-128"/>
                </a:defRPr>
              </a:lvl1pPr>
              <a:lvl2pPr marL="742950" indent="-285750">
                <a:spcBef>
                  <a:spcPct val="20000"/>
                </a:spcBef>
                <a:buChar char="–"/>
                <a:defRPr kumimoji="1" sz="2400">
                  <a:solidFill>
                    <a:schemeClr val="tx1"/>
                  </a:solidFill>
                  <a:latin typeface="Arial" charset="0"/>
                  <a:ea typeface="MS PGothic" pitchFamily="34" charset="-128"/>
                </a:defRPr>
              </a:lvl2pPr>
              <a:lvl3pPr marL="1143000" indent="-228600">
                <a:spcBef>
                  <a:spcPct val="20000"/>
                </a:spcBef>
                <a:buChar char="•"/>
                <a:defRPr kumimoji="1" sz="2400">
                  <a:solidFill>
                    <a:schemeClr val="tx1"/>
                  </a:solidFill>
                  <a:latin typeface="Arial" charset="0"/>
                  <a:ea typeface="MS PGothic" pitchFamily="34" charset="-128"/>
                </a:defRPr>
              </a:lvl3pPr>
              <a:lvl4pPr marL="1600200" indent="-228600">
                <a:spcBef>
                  <a:spcPct val="20000"/>
                </a:spcBef>
                <a:buChar char="–"/>
                <a:defRPr kumimoji="1" sz="2400">
                  <a:solidFill>
                    <a:schemeClr val="tx1"/>
                  </a:solidFill>
                  <a:latin typeface="Arial" charset="0"/>
                  <a:ea typeface="MS PGothic" pitchFamily="34" charset="-128"/>
                </a:defRPr>
              </a:lvl4pPr>
              <a:lvl5pPr marL="2057400" indent="-228600">
                <a:spcBef>
                  <a:spcPct val="20000"/>
                </a:spcBef>
                <a:buChar char="»"/>
                <a:defRPr kumimoji="1" sz="24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kumimoji="1" sz="2400">
                  <a:solidFill>
                    <a:schemeClr val="tx1"/>
                  </a:solidFill>
                  <a:latin typeface="Arial" charset="0"/>
                  <a:ea typeface="MS PGothic" pitchFamily="34" charset="-128"/>
                </a:defRPr>
              </a:lvl9pPr>
            </a:lstStyle>
            <a:p>
              <a:pPr algn="ctr" eaLnBrk="1" hangingPunct="1">
                <a:spcBef>
                  <a:spcPct val="0"/>
                </a:spcBef>
                <a:buFontTx/>
                <a:buNone/>
              </a:pPr>
              <a:r>
                <a:rPr kumimoji="0" lang="en-US" altLang="ja-JP" sz="2000" b="0" u="none">
                  <a:solidFill>
                    <a:srgbClr val="000000"/>
                  </a:solidFill>
                  <a:latin typeface="Tahoma" pitchFamily="34" charset="0"/>
                </a:rPr>
                <a:t>.. .</a:t>
              </a:r>
            </a:p>
          </p:txBody>
        </p:sp>
        <p:pic>
          <p:nvPicPr>
            <p:cNvPr id="37" name="Immagine 36"/>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blip>
            <a:stretch>
              <a:fillRect/>
            </a:stretch>
          </p:blipFill>
          <p:spPr>
            <a:xfrm>
              <a:off x="6157249" y="4344107"/>
              <a:ext cx="621777" cy="563814"/>
            </a:xfrm>
            <a:prstGeom prst="rect">
              <a:avLst/>
            </a:prstGeom>
          </p:spPr>
        </p:pic>
      </p:grpSp>
      <p:sp>
        <p:nvSpPr>
          <p:cNvPr id="13" name="Rettangolo 12"/>
          <p:cNvSpPr/>
          <p:nvPr/>
        </p:nvSpPr>
        <p:spPr>
          <a:xfrm>
            <a:off x="5583868" y="6382725"/>
            <a:ext cx="2036135" cy="523220"/>
          </a:xfrm>
          <a:prstGeom prst="rect">
            <a:avLst/>
          </a:prstGeom>
          <a:noFill/>
        </p:spPr>
        <p:txBody>
          <a:bodyPr wrap="none">
            <a:spAutoFit/>
          </a:bodyPr>
          <a:lstStyle/>
          <a:p>
            <a:pPr algn="ctr">
              <a:defRPr/>
            </a:pPr>
            <a:r>
              <a:rPr lang="it-IT" sz="2800" u="none" dirty="0" err="1">
                <a:ln w="6600">
                  <a:solidFill>
                    <a:srgbClr val="333399"/>
                  </a:solidFill>
                  <a:prstDash val="solid"/>
                </a:ln>
                <a:solidFill>
                  <a:srgbClr val="00B0F0"/>
                </a:solidFill>
                <a:effectLst>
                  <a:outerShdw dist="38100" dir="2700000" algn="tl" rotWithShape="0">
                    <a:srgbClr val="333399"/>
                  </a:outerShdw>
                </a:effectLst>
              </a:rPr>
              <a:t>Resources</a:t>
            </a:r>
            <a:endParaRPr lang="it-IT" sz="2800" u="none" dirty="0">
              <a:ln w="6600">
                <a:solidFill>
                  <a:srgbClr val="333399"/>
                </a:solidFill>
                <a:prstDash val="solid"/>
              </a:ln>
              <a:solidFill>
                <a:srgbClr val="00B0F0"/>
              </a:solidFill>
              <a:effectLst>
                <a:outerShdw dist="38100" dir="2700000" algn="tl" rotWithShape="0">
                  <a:srgbClr val="333399"/>
                </a:outerShdw>
              </a:effectLst>
            </a:endParaRPr>
          </a:p>
        </p:txBody>
      </p:sp>
      <p:pic>
        <p:nvPicPr>
          <p:cNvPr id="59" name="Immagine 5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89400" y="5021263"/>
            <a:ext cx="936625" cy="12795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 name="Immagine 59"/>
          <p:cNvPicPr>
            <a:picLocks noChangeAspect="1"/>
          </p:cNvPicPr>
          <p:nvPr/>
        </p:nvPicPr>
        <p:blipFill>
          <a:blip r:embed="rId13">
            <a:duotone>
              <a:prstClr val="black"/>
              <a:schemeClr val="accent6">
                <a:tint val="45000"/>
                <a:satMod val="400000"/>
              </a:schemeClr>
            </a:duotone>
          </a:blip>
          <a:stretch>
            <a:fillRect/>
          </a:stretch>
        </p:blipFill>
        <p:spPr>
          <a:xfrm>
            <a:off x="8136930" y="5017361"/>
            <a:ext cx="936568" cy="1280130"/>
          </a:xfrm>
          <a:prstGeom prst="rect">
            <a:avLst/>
          </a:prstGeom>
          <a:ln w="57150">
            <a:solidFill>
              <a:schemeClr val="bg1"/>
            </a:solidFill>
          </a:ln>
        </p:spPr>
      </p:pic>
      <p:grpSp>
        <p:nvGrpSpPr>
          <p:cNvPr id="8" name="Gruppo 7"/>
          <p:cNvGrpSpPr>
            <a:grpSpLocks/>
          </p:cNvGrpSpPr>
          <p:nvPr/>
        </p:nvGrpSpPr>
        <p:grpSpPr bwMode="auto">
          <a:xfrm>
            <a:off x="4581525" y="5199063"/>
            <a:ext cx="3948113" cy="1279525"/>
            <a:chOff x="4559998" y="5146655"/>
            <a:chExt cx="3948703" cy="1280130"/>
          </a:xfrm>
        </p:grpSpPr>
        <p:grpSp>
          <p:nvGrpSpPr>
            <p:cNvPr id="7183" name="Gruppo 5"/>
            <p:cNvGrpSpPr>
              <a:grpSpLocks/>
            </p:cNvGrpSpPr>
            <p:nvPr/>
          </p:nvGrpSpPr>
          <p:grpSpPr bwMode="auto">
            <a:xfrm>
              <a:off x="5606860" y="5146655"/>
              <a:ext cx="2901841" cy="1280130"/>
              <a:chOff x="5606860" y="5153750"/>
              <a:chExt cx="2901841" cy="1280130"/>
            </a:xfrm>
          </p:grpSpPr>
          <p:grpSp>
            <p:nvGrpSpPr>
              <p:cNvPr id="7185" name="Gruppo 21"/>
              <p:cNvGrpSpPr>
                <a:grpSpLocks/>
              </p:cNvGrpSpPr>
              <p:nvPr/>
            </p:nvGrpSpPr>
            <p:grpSpPr bwMode="auto">
              <a:xfrm>
                <a:off x="5606860" y="5153750"/>
                <a:ext cx="1896770" cy="1280130"/>
                <a:chOff x="5713197" y="5177542"/>
                <a:chExt cx="1809855" cy="1176338"/>
              </a:xfrm>
            </p:grpSpPr>
            <p:pic>
              <p:nvPicPr>
                <p:cNvPr id="7187" name="Immagin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3197" y="5177542"/>
                  <a:ext cx="893652" cy="11763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88" name="Immagine 6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5177542"/>
                  <a:ext cx="893652" cy="11763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7186" name="Immagine 5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571656" y="5181437"/>
                <a:ext cx="937045" cy="1224757"/>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57" name="Immagine 56"/>
            <p:cNvPicPr>
              <a:picLocks noChangeAspect="1"/>
            </p:cNvPicPr>
            <p:nvPr/>
          </p:nvPicPr>
          <p:blipFill>
            <a:blip r:embed="rId16">
              <a:duotone>
                <a:schemeClr val="accent2">
                  <a:shade val="45000"/>
                  <a:satMod val="135000"/>
                </a:schemeClr>
                <a:prstClr val="white"/>
              </a:duotone>
            </a:blip>
            <a:stretch>
              <a:fillRect/>
            </a:stretch>
          </p:blipFill>
          <p:spPr>
            <a:xfrm>
              <a:off x="4559998" y="5147034"/>
              <a:ext cx="978830" cy="1279372"/>
            </a:xfrm>
            <a:prstGeom prst="rect">
              <a:avLst/>
            </a:prstGeom>
            <a:ln w="57150">
              <a:solidFill>
                <a:schemeClr val="bg1"/>
              </a:solidFill>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0-#ppt_w/2"/>
                                          </p:val>
                                        </p:tav>
                                        <p:tav tm="100000">
                                          <p:val>
                                            <p:strVal val="#ppt_x"/>
                                          </p:val>
                                        </p:tav>
                                      </p:tavLst>
                                    </p:anim>
                                    <p:anim calcmode="lin" valueType="num">
                                      <p:cBhvr additive="base">
                                        <p:cTn id="1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fill="hold"/>
                                        <p:tgtEl>
                                          <p:spTgt spid="59"/>
                                        </p:tgtEl>
                                        <p:attrNameLst>
                                          <p:attrName>ppt_x</p:attrName>
                                        </p:attrNameLst>
                                      </p:cBhvr>
                                      <p:tavLst>
                                        <p:tav tm="0">
                                          <p:val>
                                            <p:strVal val="0-#ppt_w/2"/>
                                          </p:val>
                                        </p:tav>
                                        <p:tav tm="100000">
                                          <p:val>
                                            <p:strVal val="#ppt_x"/>
                                          </p:val>
                                        </p:tav>
                                      </p:tavLst>
                                    </p:anim>
                                    <p:anim calcmode="lin" valueType="num">
                                      <p:cBhvr additive="base">
                                        <p:cTn id="33" dur="500" fill="hold"/>
                                        <p:tgtEl>
                                          <p:spTgt spid="5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0-#ppt_w/2"/>
                                          </p:val>
                                        </p:tav>
                                        <p:tav tm="100000">
                                          <p:val>
                                            <p:strVal val="#ppt_x"/>
                                          </p:val>
                                        </p:tav>
                                      </p:tavLst>
                                    </p:anim>
                                    <p:anim calcmode="lin" valueType="num">
                                      <p:cBhvr additive="base">
                                        <p:cTn id="37" dur="500" fill="hold"/>
                                        <p:tgtEl>
                                          <p:spTgt spid="60"/>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0-#ppt_w/2"/>
                                          </p:val>
                                        </p:tav>
                                        <p:tav tm="100000">
                                          <p:val>
                                            <p:strVal val="#ppt_x"/>
                                          </p:val>
                                        </p:tav>
                                      </p:tavLst>
                                    </p:anim>
                                    <p:anim calcmode="lin" valueType="num">
                                      <p:cBhvr additive="base">
                                        <p:cTn id="42"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 y="1981200"/>
            <a:ext cx="9150350" cy="4876800"/>
          </a:xfrm>
          <a:prstGeom prst="rect">
            <a:avLst/>
          </a:prstGeom>
          <a:gradFill flip="none" rotWithShape="1">
            <a:gsLst>
              <a:gs pos="0">
                <a:srgbClr val="DDE2E6"/>
              </a:gs>
              <a:gs pos="50000">
                <a:srgbClr val="E8EBEE"/>
              </a:gs>
              <a:gs pos="100000">
                <a:srgbClr val="EFF1F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u="none"/>
          </a:p>
        </p:txBody>
      </p:sp>
      <p:pic>
        <p:nvPicPr>
          <p:cNvPr id="150530" name="Picture 2"/>
          <p:cNvPicPr>
            <a:picLocks noChangeAspect="1" noChangeArrowheads="1"/>
          </p:cNvPicPr>
          <p:nvPr/>
        </p:nvPicPr>
        <p:blipFill>
          <a:blip r:embed="rId2"/>
          <a:srcRect/>
          <a:stretch>
            <a:fillRect/>
          </a:stretch>
        </p:blipFill>
        <p:spPr bwMode="auto">
          <a:xfrm>
            <a:off x="-6350" y="0"/>
            <a:ext cx="9150350" cy="2076450"/>
          </a:xfrm>
          <a:prstGeom prst="rect">
            <a:avLst/>
          </a:prstGeom>
          <a:noFill/>
          <a:ln w="9525">
            <a:noFill/>
            <a:miter lim="800000"/>
            <a:headEnd/>
            <a:tailEnd/>
          </a:ln>
        </p:spPr>
      </p:pic>
      <p:sp>
        <p:nvSpPr>
          <p:cNvPr id="150531" name="Rectangle 1"/>
          <p:cNvSpPr>
            <a:spLocks noChangeArrowheads="1"/>
          </p:cNvSpPr>
          <p:nvPr/>
        </p:nvSpPr>
        <p:spPr bwMode="auto">
          <a:xfrm>
            <a:off x="304800" y="1995488"/>
            <a:ext cx="8686800" cy="2893100"/>
          </a:xfrm>
          <a:prstGeom prst="rect">
            <a:avLst/>
          </a:prstGeom>
          <a:noFill/>
          <a:ln w="9525">
            <a:noFill/>
            <a:miter lim="800000"/>
            <a:headEnd/>
            <a:tailEnd/>
          </a:ln>
        </p:spPr>
        <p:txBody>
          <a:bodyPr>
            <a:spAutoFit/>
          </a:bodyPr>
          <a:lstStyle/>
          <a:p>
            <a:pPr algn="ctr"/>
            <a:r>
              <a:rPr lang="en-US" sz="1800" b="0" u="none" dirty="0">
                <a:solidFill>
                  <a:schemeClr val="tx1"/>
                </a:solidFill>
                <a:latin typeface="Calibri" pitchFamily="34" charset="0"/>
              </a:rPr>
              <a:t>Open worldwide to any non-commercial entity, individual or team (students, scientists and developers) wanting to unleash the power of Earth Observation data</a:t>
            </a:r>
          </a:p>
          <a:p>
            <a:pPr algn="ctr"/>
            <a:r>
              <a:rPr lang="en-US" sz="1800" b="0" u="none" dirty="0">
                <a:solidFill>
                  <a:schemeClr val="tx1"/>
                </a:solidFill>
                <a:latin typeface="Calibri" pitchFamily="34" charset="0"/>
              </a:rPr>
              <a:t>to allow us all to make smarter decisions. </a:t>
            </a:r>
          </a:p>
          <a:p>
            <a:pPr algn="ctr"/>
            <a:endParaRPr lang="en-US" sz="1800" b="0" u="none" dirty="0">
              <a:solidFill>
                <a:schemeClr val="tx1"/>
              </a:solidFill>
              <a:latin typeface="Calibri" pitchFamily="34" charset="0"/>
            </a:endParaRPr>
          </a:p>
          <a:p>
            <a:pPr algn="ctr"/>
            <a:r>
              <a:rPr lang="en-US" sz="1800" b="0" u="none" dirty="0">
                <a:solidFill>
                  <a:schemeClr val="tx1"/>
                </a:solidFill>
                <a:latin typeface="Calibri" pitchFamily="34" charset="0"/>
              </a:rPr>
              <a:t>Be inspired, unleash the power and win cash prizes ($20,000 USD).</a:t>
            </a:r>
          </a:p>
          <a:p>
            <a:pPr algn="ctr"/>
            <a:endParaRPr lang="fr-CH" sz="1800" b="0" u="none" dirty="0">
              <a:solidFill>
                <a:schemeClr val="tx1"/>
              </a:solidFill>
              <a:latin typeface="Calibri" pitchFamily="34" charset="0"/>
            </a:endParaRPr>
          </a:p>
          <a:p>
            <a:pPr algn="ctr"/>
            <a:r>
              <a:rPr lang="fr-CH" sz="2400" b="0" u="none" dirty="0" smtClean="0">
                <a:solidFill>
                  <a:schemeClr val="tx1"/>
                </a:solidFill>
                <a:latin typeface="Calibri" pitchFamily="34" charset="0"/>
              </a:rPr>
              <a:t>www.geoappathon.org</a:t>
            </a:r>
            <a:endParaRPr lang="fr-CH" sz="2400" b="0" u="none" dirty="0">
              <a:solidFill>
                <a:schemeClr val="tx1"/>
              </a:solidFill>
              <a:latin typeface="Calibri" pitchFamily="34" charset="0"/>
            </a:endParaRPr>
          </a:p>
          <a:p>
            <a:pPr algn="ctr"/>
            <a:endParaRPr lang="fr-CH" sz="800" b="0" u="none" dirty="0">
              <a:solidFill>
                <a:schemeClr val="tx1"/>
              </a:solidFill>
              <a:latin typeface="Calibri" pitchFamily="34" charset="0"/>
            </a:endParaRPr>
          </a:p>
          <a:p>
            <a:pPr algn="ctr"/>
            <a:r>
              <a:rPr lang="fr-CH" sz="2400" b="0" u="none" dirty="0">
                <a:solidFill>
                  <a:schemeClr val="tx1"/>
                </a:solidFill>
                <a:latin typeface="Calibri" pitchFamily="34" charset="0"/>
              </a:rPr>
              <a:t>@geosec2025		#</a:t>
            </a:r>
            <a:r>
              <a:rPr lang="fr-CH" sz="2400" b="0" u="none" dirty="0" err="1">
                <a:solidFill>
                  <a:schemeClr val="tx1"/>
                </a:solidFill>
                <a:latin typeface="Calibri" pitchFamily="34" charset="0"/>
              </a:rPr>
              <a:t>geoappathon</a:t>
            </a:r>
            <a:endParaRPr lang="en-US" sz="2400" b="0" u="none" dirty="0">
              <a:solidFill>
                <a:schemeClr val="tx1"/>
              </a:solidFill>
              <a:latin typeface="Calibri" pitchFamily="34" charset="0"/>
            </a:endParaRPr>
          </a:p>
          <a:p>
            <a:pPr algn="ctr"/>
            <a:endParaRPr lang="en-US" sz="1800" b="0" u="none" dirty="0">
              <a:solidFill>
                <a:schemeClr val="tx1"/>
              </a:solidFill>
              <a:latin typeface="Calibri" pitchFamily="34" charset="0"/>
            </a:endParaRPr>
          </a:p>
        </p:txBody>
      </p:sp>
      <p:pic>
        <p:nvPicPr>
          <p:cNvPr id="150532" name="Picture 3"/>
          <p:cNvPicPr>
            <a:picLocks noChangeAspect="1" noChangeArrowheads="1"/>
          </p:cNvPicPr>
          <p:nvPr/>
        </p:nvPicPr>
        <p:blipFill>
          <a:blip r:embed="rId3"/>
          <a:srcRect t="8823" r="64" b="19601"/>
          <a:stretch>
            <a:fillRect/>
          </a:stretch>
        </p:blipFill>
        <p:spPr bwMode="auto">
          <a:xfrm>
            <a:off x="0" y="5297488"/>
            <a:ext cx="9144000" cy="15605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2"/>
          <a:srcRect/>
          <a:stretch>
            <a:fillRect/>
          </a:stretch>
        </p:blipFill>
        <p:spPr bwMode="auto">
          <a:xfrm>
            <a:off x="0" y="38100"/>
            <a:ext cx="9601200" cy="7200900"/>
          </a:xfrm>
          <a:prstGeom prst="rect">
            <a:avLst/>
          </a:prstGeom>
          <a:noFill/>
          <a:ln w="9525">
            <a:noFill/>
            <a:miter lim="800000"/>
            <a:headEnd/>
            <a:tailEnd/>
          </a:ln>
        </p:spPr>
      </p:pic>
      <p:sp>
        <p:nvSpPr>
          <p:cNvPr id="151554" name="Rectangle 3"/>
          <p:cNvSpPr>
            <a:spLocks noChangeArrowheads="1"/>
          </p:cNvSpPr>
          <p:nvPr/>
        </p:nvSpPr>
        <p:spPr bwMode="auto">
          <a:xfrm>
            <a:off x="228600" y="681570"/>
            <a:ext cx="5943600" cy="6647973"/>
          </a:xfrm>
          <a:prstGeom prst="rect">
            <a:avLst/>
          </a:prstGeom>
          <a:noFill/>
          <a:ln w="9525">
            <a:noFill/>
            <a:miter lim="800000"/>
            <a:headEnd/>
            <a:tailEnd/>
          </a:ln>
        </p:spPr>
        <p:txBody>
          <a:bodyPr>
            <a:spAutoFit/>
          </a:bodyPr>
          <a:lstStyle/>
          <a:p>
            <a:endParaRPr lang="en-GB" sz="3200" u="none" dirty="0" smtClean="0">
              <a:solidFill>
                <a:srgbClr val="005FAA"/>
              </a:solidFill>
              <a:latin typeface="Arial Narrow" pitchFamily="34" charset="0"/>
            </a:endParaRPr>
          </a:p>
          <a:p>
            <a:r>
              <a:rPr lang="en-GB" sz="3200" b="1" u="none" dirty="0" smtClean="0">
                <a:solidFill>
                  <a:srgbClr val="005FAA"/>
                </a:solidFill>
                <a:latin typeface="Arial Narrow" pitchFamily="34" charset="0"/>
              </a:rPr>
              <a:t>GEO-XI </a:t>
            </a:r>
            <a:r>
              <a:rPr lang="en-GB" sz="3200" b="1" u="none" dirty="0">
                <a:solidFill>
                  <a:srgbClr val="005FAA"/>
                </a:solidFill>
                <a:latin typeface="Arial Narrow" pitchFamily="34" charset="0"/>
              </a:rPr>
              <a:t>Plenary</a:t>
            </a:r>
          </a:p>
          <a:p>
            <a:r>
              <a:rPr lang="en-GB" sz="3200" b="1" u="none" dirty="0">
                <a:solidFill>
                  <a:srgbClr val="005FAA"/>
                </a:solidFill>
                <a:latin typeface="Arial Narrow" pitchFamily="34" charset="0"/>
              </a:rPr>
              <a:t>13-14 November 2014</a:t>
            </a:r>
          </a:p>
          <a:p>
            <a:r>
              <a:rPr lang="en-GB" sz="3200" b="1" dirty="0" smtClean="0">
                <a:solidFill>
                  <a:srgbClr val="005FAA"/>
                </a:solidFill>
                <a:latin typeface="Arial Narrow" pitchFamily="34" charset="0"/>
              </a:rPr>
              <a:t>G</a:t>
            </a:r>
            <a:r>
              <a:rPr lang="en-GB" sz="3200" b="1" u="none" dirty="0" smtClean="0">
                <a:solidFill>
                  <a:srgbClr val="005FAA"/>
                </a:solidFill>
                <a:latin typeface="Arial Narrow" pitchFamily="34" charset="0"/>
              </a:rPr>
              <a:t>eneva</a:t>
            </a:r>
          </a:p>
          <a:p>
            <a:endParaRPr lang="en-GB" sz="3200" dirty="0">
              <a:solidFill>
                <a:srgbClr val="005FAA"/>
              </a:solidFill>
              <a:latin typeface="Arial Narrow" pitchFamily="34" charset="0"/>
            </a:endParaRPr>
          </a:p>
          <a:p>
            <a:r>
              <a:rPr lang="en-GB" sz="2400" b="1" u="none" dirty="0" smtClean="0">
                <a:solidFill>
                  <a:schemeClr val="bg2"/>
                </a:solidFill>
                <a:latin typeface="Arial Narrow" pitchFamily="34" charset="0"/>
              </a:rPr>
              <a:t>Thank you to </a:t>
            </a:r>
            <a:r>
              <a:rPr lang="en-GB" sz="2400" b="1" u="none" dirty="0" err="1" smtClean="0">
                <a:solidFill>
                  <a:schemeClr val="bg2"/>
                </a:solidFill>
                <a:latin typeface="Arial Narrow" pitchFamily="34" charset="0"/>
              </a:rPr>
              <a:t>Espen</a:t>
            </a:r>
            <a:r>
              <a:rPr lang="en-GB" sz="2400" b="1" u="none" dirty="0" smtClean="0">
                <a:solidFill>
                  <a:schemeClr val="bg2"/>
                </a:solidFill>
                <a:latin typeface="Arial Narrow" pitchFamily="34" charset="0"/>
              </a:rPr>
              <a:t> </a:t>
            </a:r>
            <a:r>
              <a:rPr lang="en-GB" sz="2400" b="1" u="none" dirty="0" err="1" smtClean="0">
                <a:solidFill>
                  <a:schemeClr val="bg2"/>
                </a:solidFill>
                <a:latin typeface="Arial Narrow" pitchFamily="34" charset="0"/>
              </a:rPr>
              <a:t>Volden</a:t>
            </a:r>
            <a:r>
              <a:rPr lang="en-GB" sz="2400" b="1" u="none" dirty="0" smtClean="0">
                <a:solidFill>
                  <a:schemeClr val="bg2"/>
                </a:solidFill>
                <a:latin typeface="Arial Narrow" pitchFamily="34" charset="0"/>
              </a:rPr>
              <a:t> &amp; ESA</a:t>
            </a:r>
          </a:p>
          <a:p>
            <a:r>
              <a:rPr lang="en-GB" sz="2400" b="1" dirty="0">
                <a:solidFill>
                  <a:schemeClr val="bg2"/>
                </a:solidFill>
                <a:latin typeface="Arial Narrow" pitchFamily="34" charset="0"/>
              </a:rPr>
              <a:t>a</a:t>
            </a:r>
            <a:r>
              <a:rPr lang="en-GB" sz="2400" b="1" dirty="0" smtClean="0">
                <a:solidFill>
                  <a:schemeClr val="bg2"/>
                </a:solidFill>
                <a:latin typeface="Arial Narrow" pitchFamily="34" charset="0"/>
              </a:rPr>
              <a:t>nd Kerry Sawyer &amp; NOAA</a:t>
            </a:r>
          </a:p>
          <a:p>
            <a:endParaRPr lang="en-GB" sz="2400" b="1" u="none" dirty="0" smtClean="0">
              <a:solidFill>
                <a:schemeClr val="bg2"/>
              </a:solidFill>
              <a:latin typeface="Arial Narrow" pitchFamily="34" charset="0"/>
            </a:endParaRPr>
          </a:p>
          <a:p>
            <a:r>
              <a:rPr lang="en-GB" sz="2400" b="1" dirty="0" smtClean="0">
                <a:solidFill>
                  <a:schemeClr val="bg2"/>
                </a:solidFill>
                <a:latin typeface="Arial Narrow" pitchFamily="34" charset="0"/>
              </a:rPr>
              <a:t>Welcome (back) to Osamu Ochiai &amp; JAXA</a:t>
            </a:r>
          </a:p>
          <a:p>
            <a:r>
              <a:rPr lang="en-GB" sz="2400" b="1" dirty="0">
                <a:solidFill>
                  <a:schemeClr val="bg2"/>
                </a:solidFill>
                <a:latin typeface="Arial Narrow" pitchFamily="34" charset="0"/>
              </a:rPr>
              <a:t>a</a:t>
            </a:r>
            <a:r>
              <a:rPr lang="en-GB" sz="2400" b="1" dirty="0" smtClean="0">
                <a:solidFill>
                  <a:schemeClr val="bg2"/>
                </a:solidFill>
                <a:latin typeface="Arial Narrow" pitchFamily="34" charset="0"/>
              </a:rPr>
              <a:t>nd Marie-</a:t>
            </a:r>
            <a:r>
              <a:rPr lang="en-GB" sz="2400" b="1" dirty="0" err="1" smtClean="0">
                <a:solidFill>
                  <a:schemeClr val="bg2"/>
                </a:solidFill>
                <a:latin typeface="Arial Narrow" pitchFamily="34" charset="0"/>
              </a:rPr>
              <a:t>Josee</a:t>
            </a:r>
            <a:r>
              <a:rPr lang="en-GB" sz="2400" b="1" dirty="0" smtClean="0">
                <a:solidFill>
                  <a:schemeClr val="bg2"/>
                </a:solidFill>
                <a:latin typeface="Arial Narrow" pitchFamily="34" charset="0"/>
              </a:rPr>
              <a:t> Bourassa &amp; CSA</a:t>
            </a:r>
          </a:p>
          <a:p>
            <a:endParaRPr lang="en-GB" sz="2400" b="1" dirty="0" smtClean="0">
              <a:solidFill>
                <a:schemeClr val="bg2"/>
              </a:solidFill>
              <a:latin typeface="Arial Narrow" pitchFamily="34" charset="0"/>
            </a:endParaRPr>
          </a:p>
          <a:p>
            <a:r>
              <a:rPr lang="en-GB" sz="2400" b="1" u="none" dirty="0" smtClean="0">
                <a:solidFill>
                  <a:schemeClr val="bg2"/>
                </a:solidFill>
                <a:latin typeface="Arial Narrow" pitchFamily="34" charset="0"/>
              </a:rPr>
              <a:t>Welcome to Gary Geller &amp; NASA</a:t>
            </a:r>
          </a:p>
          <a:p>
            <a:endParaRPr lang="en-GB" sz="2400" b="1" u="none" dirty="0">
              <a:solidFill>
                <a:schemeClr val="bg2"/>
              </a:solidFill>
              <a:latin typeface="Arial Narrow" pitchFamily="34" charset="0"/>
            </a:endParaRPr>
          </a:p>
          <a:p>
            <a:endParaRPr lang="en-GB" u="none" dirty="0">
              <a:solidFill>
                <a:srgbClr val="008C7D"/>
              </a:solidFill>
              <a:latin typeface="Arial Narrow" pitchFamily="34" charset="0"/>
            </a:endParaRPr>
          </a:p>
          <a:p>
            <a:r>
              <a:rPr lang="en-GB" sz="2800" b="1" u="none" dirty="0">
                <a:solidFill>
                  <a:srgbClr val="3595B7"/>
                </a:solidFill>
                <a:latin typeface="Arial Narrow" pitchFamily="34" charset="0"/>
              </a:rPr>
              <a:t>http://www.earthobservations.org</a:t>
            </a:r>
            <a:br>
              <a:rPr lang="en-GB" sz="2800" b="1" u="none" dirty="0">
                <a:solidFill>
                  <a:srgbClr val="3595B7"/>
                </a:solidFill>
                <a:latin typeface="Arial Narrow" pitchFamily="34" charset="0"/>
              </a:rPr>
            </a:br>
            <a:endParaRPr lang="en-US" sz="2800" b="1" u="none" dirty="0">
              <a:solidFill>
                <a:srgbClr val="3595B7"/>
              </a:solidFill>
              <a:latin typeface="Arial Narrow"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304800" y="1464727"/>
            <a:ext cx="8839200" cy="2057400"/>
          </a:xfrm>
        </p:spPr>
        <p:txBody>
          <a:bodyPr/>
          <a:lstStyle/>
          <a:p>
            <a:pPr marL="0" indent="0">
              <a:lnSpc>
                <a:spcPct val="80000"/>
              </a:lnSpc>
              <a:buClr>
                <a:srgbClr val="005FAA"/>
              </a:buClr>
              <a:buFontTx/>
              <a:buNone/>
              <a:defRPr/>
            </a:pPr>
            <a:endParaRPr lang="en-US" sz="2800" dirty="0" smtClean="0">
              <a:solidFill>
                <a:srgbClr val="005FAA"/>
              </a:solidFill>
              <a:latin typeface="Arial" charset="0"/>
              <a:cs typeface="Arial" charset="0"/>
            </a:endParaRPr>
          </a:p>
          <a:p>
            <a:pPr marL="0" indent="0">
              <a:lnSpc>
                <a:spcPct val="80000"/>
              </a:lnSpc>
              <a:buClr>
                <a:srgbClr val="005FAA"/>
              </a:buClr>
              <a:buFontTx/>
              <a:buNone/>
              <a:defRPr/>
            </a:pPr>
            <a:endParaRPr lang="en-US" sz="2800" dirty="0" smtClean="0">
              <a:solidFill>
                <a:srgbClr val="005FAA"/>
              </a:solidFill>
              <a:latin typeface="Arial" charset="0"/>
              <a:cs typeface="Arial" charset="0"/>
            </a:endParaRPr>
          </a:p>
          <a:p>
            <a:pPr>
              <a:lnSpc>
                <a:spcPct val="80000"/>
              </a:lnSpc>
              <a:buClr>
                <a:srgbClr val="005FAA"/>
              </a:buClr>
              <a:defRPr/>
            </a:pPr>
            <a:r>
              <a:rPr lang="en-US" sz="2800" dirty="0" smtClean="0">
                <a:solidFill>
                  <a:srgbClr val="005FAA"/>
                </a:solidFill>
                <a:latin typeface="Arial" charset="0"/>
                <a:cs typeface="Arial" charset="0"/>
              </a:rPr>
              <a:t>Improve and Coordinate Observation Systems</a:t>
            </a:r>
          </a:p>
          <a:p>
            <a:pPr>
              <a:lnSpc>
                <a:spcPct val="80000"/>
              </a:lnSpc>
              <a:buClr>
                <a:srgbClr val="005FAA"/>
              </a:buClr>
              <a:defRPr/>
            </a:pPr>
            <a:endParaRPr lang="en-US" sz="2800" dirty="0" smtClean="0">
              <a:solidFill>
                <a:srgbClr val="005FAA"/>
              </a:solidFill>
              <a:latin typeface="Arial" charset="0"/>
              <a:cs typeface="Arial" charset="0"/>
            </a:endParaRPr>
          </a:p>
          <a:p>
            <a:pPr>
              <a:lnSpc>
                <a:spcPct val="80000"/>
              </a:lnSpc>
              <a:buClr>
                <a:srgbClr val="005FAA"/>
              </a:buClr>
              <a:defRPr/>
            </a:pPr>
            <a:r>
              <a:rPr lang="en-US" sz="2800" dirty="0" smtClean="0">
                <a:solidFill>
                  <a:srgbClr val="005FAA"/>
                </a:solidFill>
                <a:latin typeface="Arial" charset="0"/>
                <a:cs typeface="Arial" charset="0"/>
              </a:rPr>
              <a:t>Advance Broad Open Data Policies/Practices</a:t>
            </a:r>
          </a:p>
          <a:p>
            <a:pPr>
              <a:lnSpc>
                <a:spcPct val="80000"/>
              </a:lnSpc>
              <a:buClr>
                <a:srgbClr val="005FAA"/>
              </a:buClr>
              <a:defRPr/>
            </a:pPr>
            <a:endParaRPr lang="fr-CH" sz="2800" dirty="0">
              <a:solidFill>
                <a:srgbClr val="005FAA"/>
              </a:solidFill>
              <a:latin typeface="Arial" charset="0"/>
              <a:cs typeface="Arial" charset="0"/>
            </a:endParaRPr>
          </a:p>
          <a:p>
            <a:pPr>
              <a:lnSpc>
                <a:spcPct val="80000"/>
              </a:lnSpc>
              <a:buClr>
                <a:srgbClr val="005FAA"/>
              </a:buClr>
              <a:defRPr/>
            </a:pPr>
            <a:r>
              <a:rPr lang="fr-CH" sz="2800" dirty="0" smtClean="0">
                <a:solidFill>
                  <a:srgbClr val="005FAA"/>
                </a:solidFill>
                <a:latin typeface="Arial" charset="0"/>
                <a:cs typeface="Arial" charset="0"/>
              </a:rPr>
              <a:t>Foster </a:t>
            </a:r>
            <a:r>
              <a:rPr lang="fr-CH" sz="2800" dirty="0" err="1" smtClean="0">
                <a:solidFill>
                  <a:srgbClr val="005FAA"/>
                </a:solidFill>
                <a:latin typeface="Arial" charset="0"/>
                <a:cs typeface="Arial" charset="0"/>
              </a:rPr>
              <a:t>Increased</a:t>
            </a:r>
            <a:r>
              <a:rPr lang="fr-CH" sz="2800" dirty="0" smtClean="0">
                <a:solidFill>
                  <a:srgbClr val="005FAA"/>
                </a:solidFill>
                <a:latin typeface="Arial" charset="0"/>
                <a:cs typeface="Arial" charset="0"/>
              </a:rPr>
              <a:t> Use of EO Data and Information</a:t>
            </a:r>
            <a:endParaRPr lang="en-US" sz="2800" dirty="0" smtClean="0">
              <a:solidFill>
                <a:srgbClr val="005FAA"/>
              </a:solidFill>
              <a:latin typeface="Arial" charset="0"/>
              <a:cs typeface="Arial" charset="0"/>
            </a:endParaRPr>
          </a:p>
          <a:p>
            <a:pPr>
              <a:lnSpc>
                <a:spcPct val="80000"/>
              </a:lnSpc>
              <a:buClr>
                <a:srgbClr val="005FAA"/>
              </a:buClr>
              <a:defRPr/>
            </a:pPr>
            <a:endParaRPr lang="en-US" sz="2800" dirty="0" smtClean="0">
              <a:solidFill>
                <a:srgbClr val="005FAA"/>
              </a:solidFill>
              <a:latin typeface="Arial" charset="0"/>
              <a:cs typeface="Arial" charset="0"/>
            </a:endParaRPr>
          </a:p>
          <a:p>
            <a:pPr>
              <a:lnSpc>
                <a:spcPct val="80000"/>
              </a:lnSpc>
              <a:buClr>
                <a:srgbClr val="005FAA"/>
              </a:buClr>
              <a:defRPr/>
            </a:pPr>
            <a:r>
              <a:rPr lang="en-US" sz="2800" dirty="0" smtClean="0">
                <a:solidFill>
                  <a:srgbClr val="005FAA"/>
                </a:solidFill>
                <a:latin typeface="Arial" charset="0"/>
                <a:cs typeface="Arial" charset="0"/>
              </a:rPr>
              <a:t>Build Capacity </a:t>
            </a:r>
            <a:endParaRPr lang="en-US" sz="2800" dirty="0" smtClean="0">
              <a:solidFill>
                <a:schemeClr val="accent2"/>
              </a:solidFill>
              <a:latin typeface="Arial" charset="0"/>
              <a:cs typeface="Arial" charset="0"/>
            </a:endParaRPr>
          </a:p>
        </p:txBody>
      </p:sp>
      <p:sp>
        <p:nvSpPr>
          <p:cNvPr id="80898" name="Rectangle 4"/>
          <p:cNvSpPr>
            <a:spLocks noGrp="1" noChangeArrowheads="1"/>
          </p:cNvSpPr>
          <p:nvPr>
            <p:ph type="title"/>
          </p:nvPr>
        </p:nvSpPr>
        <p:spPr>
          <a:xfrm>
            <a:off x="165100" y="97536"/>
            <a:ext cx="7772400" cy="816864"/>
          </a:xfrm>
        </p:spPr>
        <p:txBody>
          <a:bodyPr/>
          <a:lstStyle/>
          <a:p>
            <a:pPr algn="ctr"/>
            <a:r>
              <a:rPr lang="en-US" b="1" dirty="0" smtClean="0">
                <a:latin typeface="Arial" charset="0"/>
                <a:cs typeface="Arial" charset="0"/>
              </a:rPr>
              <a:t/>
            </a:r>
            <a:br>
              <a:rPr lang="en-US" b="1" dirty="0" smtClean="0">
                <a:latin typeface="Arial" charset="0"/>
                <a:cs typeface="Arial" charset="0"/>
              </a:rPr>
            </a:br>
            <a:r>
              <a:rPr lang="en-US" b="1" dirty="0" smtClean="0">
                <a:latin typeface="Arial" charset="0"/>
                <a:cs typeface="Arial" charset="0"/>
              </a:rPr>
              <a:t>GEO Objectives</a:t>
            </a:r>
            <a:br>
              <a:rPr lang="en-US" b="1" dirty="0" smtClean="0">
                <a:latin typeface="Arial" charset="0"/>
                <a:cs typeface="Arial" charset="0"/>
              </a:rPr>
            </a:br>
            <a:endParaRPr lang="en-US" b="1" dirty="0" smtClean="0">
              <a:latin typeface="Arial" charset="0"/>
              <a:cs typeface="Arial" charset="0"/>
            </a:endParaRPr>
          </a:p>
        </p:txBody>
      </p:sp>
    </p:spTree>
    <p:extLst>
      <p:ext uri="{BB962C8B-B14F-4D97-AF65-F5344CB8AC3E}">
        <p14:creationId xmlns:p14="http://schemas.microsoft.com/office/powerpoint/2010/main" val="581368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61" y="1438657"/>
            <a:ext cx="8827299" cy="5391444"/>
          </a:xfrm>
          <a:prstGeom prst="rect">
            <a:avLst/>
          </a:prstGeom>
        </p:spPr>
      </p:pic>
      <p:sp>
        <p:nvSpPr>
          <p:cNvPr id="2" name="TextBox 1"/>
          <p:cNvSpPr txBox="1"/>
          <p:nvPr/>
        </p:nvSpPr>
        <p:spPr>
          <a:xfrm>
            <a:off x="1879600" y="270940"/>
            <a:ext cx="4301067" cy="584776"/>
          </a:xfrm>
          <a:prstGeom prst="rect">
            <a:avLst/>
          </a:prstGeom>
          <a:noFill/>
        </p:spPr>
        <p:txBody>
          <a:bodyPr wrap="square" rtlCol="0">
            <a:spAutoFit/>
          </a:bodyPr>
          <a:lstStyle/>
          <a:p>
            <a:r>
              <a:rPr lang="en-US" sz="3200" b="1" dirty="0" smtClean="0">
                <a:solidFill>
                  <a:schemeClr val="bg1"/>
                </a:solidFill>
                <a:cs typeface="Arial" charset="0"/>
              </a:rPr>
              <a:t>A System of Systems </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
          <p:cNvSpPr>
            <a:spLocks noGrp="1" noChangeArrowheads="1"/>
          </p:cNvSpPr>
          <p:nvPr>
            <p:ph type="body" sz="half" idx="1"/>
          </p:nvPr>
        </p:nvSpPr>
        <p:spPr>
          <a:xfrm>
            <a:off x="694944" y="1450848"/>
            <a:ext cx="5669280" cy="609600"/>
          </a:xfrm>
        </p:spPr>
        <p:txBody>
          <a:bodyPr/>
          <a:lstStyle/>
          <a:p>
            <a:pPr marL="0" indent="0" eaLnBrk="1" hangingPunct="1">
              <a:buFontTx/>
              <a:buNone/>
            </a:pPr>
            <a:r>
              <a:rPr lang="en-US" sz="2000" kern="1200" dirty="0">
                <a:solidFill>
                  <a:schemeClr val="tx1"/>
                </a:solidFill>
                <a:ea typeface="ＭＳ Ｐゴシック" pitchFamily="-106" charset="-128"/>
                <a:cs typeface="+mn-cs"/>
              </a:rPr>
              <a:t>Member </a:t>
            </a:r>
            <a:r>
              <a:rPr lang="en-US" sz="2000" kern="1200" dirty="0" smtClean="0">
                <a:solidFill>
                  <a:schemeClr val="tx1"/>
                </a:solidFill>
                <a:ea typeface="ＭＳ Ｐゴシック" pitchFamily="-106" charset="-128"/>
                <a:cs typeface="+mn-cs"/>
              </a:rPr>
              <a:t>Countries</a:t>
            </a:r>
            <a:endParaRPr lang="en-US" sz="2000" kern="1200" dirty="0">
              <a:solidFill>
                <a:schemeClr val="tx1"/>
              </a:solidFill>
              <a:ea typeface="ＭＳ Ｐゴシック" pitchFamily="-106" charset="-128"/>
              <a:cs typeface="+mn-cs"/>
            </a:endParaRPr>
          </a:p>
          <a:p>
            <a:pPr marL="0" indent="0" eaLnBrk="1" hangingPunct="1">
              <a:buFontTx/>
              <a:buNone/>
            </a:pPr>
            <a:endParaRPr lang="en-US" b="1" dirty="0" smtClean="0">
              <a:solidFill>
                <a:srgbClr val="0033CC"/>
              </a:solidFill>
              <a:latin typeface="Arial" charset="0"/>
              <a:cs typeface="Arial" charset="0"/>
            </a:endParaRPr>
          </a:p>
        </p:txBody>
      </p:sp>
      <p:sp>
        <p:nvSpPr>
          <p:cNvPr id="82946" name="Rectangle 3"/>
          <p:cNvSpPr txBox="1">
            <a:spLocks noChangeArrowheads="1"/>
          </p:cNvSpPr>
          <p:nvPr/>
        </p:nvSpPr>
        <p:spPr bwMode="auto">
          <a:xfrm>
            <a:off x="398959" y="6235532"/>
            <a:ext cx="7778496" cy="469392"/>
          </a:xfrm>
          <a:prstGeom prst="rect">
            <a:avLst/>
          </a:prstGeom>
          <a:noFill/>
          <a:ln w="9525">
            <a:noFill/>
            <a:miter lim="800000"/>
            <a:headEnd/>
            <a:tailEnd/>
          </a:ln>
        </p:spPr>
        <p:txBody>
          <a:bodyPr/>
          <a:lstStyle/>
          <a:p>
            <a:pPr>
              <a:lnSpc>
                <a:spcPct val="150000"/>
              </a:lnSpc>
              <a:spcBef>
                <a:spcPct val="20000"/>
              </a:spcBef>
            </a:pPr>
            <a:r>
              <a:rPr lang="en-US" sz="2000" b="1" dirty="0" smtClean="0"/>
              <a:t>+ </a:t>
            </a:r>
            <a:r>
              <a:rPr lang="en-US" sz="2000" b="1" u="none" dirty="0" smtClean="0"/>
              <a:t>77 </a:t>
            </a:r>
            <a:r>
              <a:rPr lang="en-US" sz="2000" b="1" u="none" dirty="0"/>
              <a:t>Participating </a:t>
            </a:r>
            <a:r>
              <a:rPr lang="en-US" sz="2000" b="1" u="none" dirty="0" smtClean="0"/>
              <a:t>Organizations </a:t>
            </a:r>
            <a:r>
              <a:rPr lang="en-US" sz="2000" b="1" dirty="0" smtClean="0"/>
              <a:t>+ 10 candidates</a:t>
            </a:r>
            <a:endParaRPr lang="en-US" sz="2000" b="1" u="none"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119" t="30910" r="20238" b="22613"/>
          <a:stretch/>
        </p:blipFill>
        <p:spPr bwMode="auto">
          <a:xfrm>
            <a:off x="36575" y="1816608"/>
            <a:ext cx="9079611" cy="432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1700600" y="228241"/>
            <a:ext cx="4980616"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Arial"/>
                <a:cs typeface="Arial"/>
              </a:rPr>
              <a:t>GEO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6253163" y="4362450"/>
            <a:ext cx="368300" cy="327025"/>
          </a:xfrm>
          <a:prstGeom prst="rect">
            <a:avLst/>
          </a:prstGeom>
          <a:noFill/>
          <a:ln w="9525">
            <a:noFill/>
            <a:miter lim="800000"/>
            <a:headEnd/>
            <a:tailEnd/>
          </a:ln>
        </p:spPr>
      </p:pic>
      <p:pic>
        <p:nvPicPr>
          <p:cNvPr id="84995" name="Picture 4"/>
          <p:cNvPicPr>
            <a:picLocks noChangeAspect="1"/>
          </p:cNvPicPr>
          <p:nvPr/>
        </p:nvPicPr>
        <p:blipFill>
          <a:blip r:embed="rId3"/>
          <a:srcRect/>
          <a:stretch>
            <a:fillRect/>
          </a:stretch>
        </p:blipFill>
        <p:spPr bwMode="auto">
          <a:xfrm>
            <a:off x="8516938" y="5597525"/>
            <a:ext cx="398462" cy="388938"/>
          </a:xfrm>
          <a:prstGeom prst="rect">
            <a:avLst/>
          </a:prstGeom>
          <a:noFill/>
          <a:ln w="9525">
            <a:noFill/>
            <a:miter lim="800000"/>
            <a:headEnd/>
            <a:tailEnd/>
          </a:ln>
        </p:spPr>
      </p:pic>
      <p:pic>
        <p:nvPicPr>
          <p:cNvPr id="84996" name="Picture 5"/>
          <p:cNvPicPr>
            <a:picLocks noChangeAspect="1"/>
          </p:cNvPicPr>
          <p:nvPr/>
        </p:nvPicPr>
        <p:blipFill>
          <a:blip r:embed="rId4"/>
          <a:srcRect/>
          <a:stretch>
            <a:fillRect/>
          </a:stretch>
        </p:blipFill>
        <p:spPr bwMode="auto">
          <a:xfrm>
            <a:off x="8534400" y="4873625"/>
            <a:ext cx="373063" cy="257175"/>
          </a:xfrm>
          <a:prstGeom prst="rect">
            <a:avLst/>
          </a:prstGeom>
          <a:noFill/>
          <a:ln w="9525">
            <a:noFill/>
            <a:miter lim="800000"/>
            <a:headEnd/>
            <a:tailEnd/>
          </a:ln>
        </p:spPr>
      </p:pic>
      <p:pic>
        <p:nvPicPr>
          <p:cNvPr id="84997" name="Picture 6"/>
          <p:cNvPicPr>
            <a:picLocks noChangeAspect="1"/>
          </p:cNvPicPr>
          <p:nvPr/>
        </p:nvPicPr>
        <p:blipFill>
          <a:blip r:embed="rId5"/>
          <a:srcRect/>
          <a:stretch>
            <a:fillRect/>
          </a:stretch>
        </p:blipFill>
        <p:spPr bwMode="auto">
          <a:xfrm>
            <a:off x="5699125" y="4876800"/>
            <a:ext cx="914400" cy="228600"/>
          </a:xfrm>
          <a:prstGeom prst="rect">
            <a:avLst/>
          </a:prstGeom>
          <a:noFill/>
          <a:ln w="9525">
            <a:noFill/>
            <a:miter lim="800000"/>
            <a:headEnd/>
            <a:tailEnd/>
          </a:ln>
        </p:spPr>
      </p:pic>
      <p:pic>
        <p:nvPicPr>
          <p:cNvPr id="84998" name="Picture 7"/>
          <p:cNvPicPr>
            <a:picLocks noChangeAspect="1"/>
          </p:cNvPicPr>
          <p:nvPr/>
        </p:nvPicPr>
        <p:blipFill>
          <a:blip r:embed="rId6"/>
          <a:srcRect/>
          <a:stretch>
            <a:fillRect/>
          </a:stretch>
        </p:blipFill>
        <p:spPr bwMode="auto">
          <a:xfrm>
            <a:off x="4114800" y="4881563"/>
            <a:ext cx="1217613" cy="300037"/>
          </a:xfrm>
          <a:prstGeom prst="rect">
            <a:avLst/>
          </a:prstGeom>
          <a:noFill/>
          <a:ln w="9525">
            <a:noFill/>
            <a:miter lim="800000"/>
            <a:headEnd/>
            <a:tailEnd/>
          </a:ln>
        </p:spPr>
      </p:pic>
      <p:pic>
        <p:nvPicPr>
          <p:cNvPr id="84999" name="Picture 8"/>
          <p:cNvPicPr>
            <a:picLocks noChangeAspect="1"/>
          </p:cNvPicPr>
          <p:nvPr/>
        </p:nvPicPr>
        <p:blipFill>
          <a:blip r:embed="rId7"/>
          <a:srcRect/>
          <a:stretch>
            <a:fillRect/>
          </a:stretch>
        </p:blipFill>
        <p:spPr bwMode="auto">
          <a:xfrm>
            <a:off x="2349500" y="3786188"/>
            <a:ext cx="903288" cy="357187"/>
          </a:xfrm>
          <a:prstGeom prst="rect">
            <a:avLst/>
          </a:prstGeom>
          <a:noFill/>
          <a:ln w="9525">
            <a:noFill/>
            <a:miter lim="800000"/>
            <a:headEnd/>
            <a:tailEnd/>
          </a:ln>
        </p:spPr>
      </p:pic>
      <p:pic>
        <p:nvPicPr>
          <p:cNvPr id="85000" name="Picture 9"/>
          <p:cNvPicPr>
            <a:picLocks noChangeAspect="1"/>
          </p:cNvPicPr>
          <p:nvPr/>
        </p:nvPicPr>
        <p:blipFill>
          <a:blip r:embed="rId8"/>
          <a:srcRect/>
          <a:stretch>
            <a:fillRect/>
          </a:stretch>
        </p:blipFill>
        <p:spPr bwMode="auto">
          <a:xfrm>
            <a:off x="3808413" y="4273550"/>
            <a:ext cx="300037" cy="273050"/>
          </a:xfrm>
          <a:prstGeom prst="rect">
            <a:avLst/>
          </a:prstGeom>
          <a:noFill/>
          <a:ln w="9525">
            <a:noFill/>
            <a:miter lim="800000"/>
            <a:headEnd/>
            <a:tailEnd/>
          </a:ln>
        </p:spPr>
      </p:pic>
      <p:pic>
        <p:nvPicPr>
          <p:cNvPr id="85001" name="Picture 10"/>
          <p:cNvPicPr>
            <a:picLocks noChangeAspect="1"/>
          </p:cNvPicPr>
          <p:nvPr/>
        </p:nvPicPr>
        <p:blipFill>
          <a:blip r:embed="rId9"/>
          <a:srcRect l="18182" r="19296"/>
          <a:stretch>
            <a:fillRect/>
          </a:stretch>
        </p:blipFill>
        <p:spPr bwMode="auto">
          <a:xfrm>
            <a:off x="6767513" y="3676650"/>
            <a:ext cx="417512" cy="444500"/>
          </a:xfrm>
          <a:prstGeom prst="rect">
            <a:avLst/>
          </a:prstGeom>
          <a:noFill/>
          <a:ln w="9525">
            <a:noFill/>
            <a:miter lim="800000"/>
            <a:headEnd/>
            <a:tailEnd/>
          </a:ln>
        </p:spPr>
      </p:pic>
      <p:pic>
        <p:nvPicPr>
          <p:cNvPr id="85002" name="Picture 11"/>
          <p:cNvPicPr>
            <a:picLocks noChangeAspect="1"/>
          </p:cNvPicPr>
          <p:nvPr/>
        </p:nvPicPr>
        <p:blipFill>
          <a:blip r:embed="rId10"/>
          <a:srcRect/>
          <a:stretch>
            <a:fillRect/>
          </a:stretch>
        </p:blipFill>
        <p:spPr bwMode="auto">
          <a:xfrm>
            <a:off x="5153025" y="5367338"/>
            <a:ext cx="363538" cy="392112"/>
          </a:xfrm>
          <a:prstGeom prst="rect">
            <a:avLst/>
          </a:prstGeom>
          <a:noFill/>
          <a:ln w="9525">
            <a:noFill/>
            <a:miter lim="800000"/>
            <a:headEnd/>
            <a:tailEnd/>
          </a:ln>
        </p:spPr>
      </p:pic>
      <p:pic>
        <p:nvPicPr>
          <p:cNvPr id="85003" name="Picture 12"/>
          <p:cNvPicPr>
            <a:picLocks noChangeAspect="1"/>
          </p:cNvPicPr>
          <p:nvPr/>
        </p:nvPicPr>
        <p:blipFill>
          <a:blip r:embed="rId11"/>
          <a:srcRect/>
          <a:stretch>
            <a:fillRect/>
          </a:stretch>
        </p:blipFill>
        <p:spPr bwMode="auto">
          <a:xfrm>
            <a:off x="6969125" y="5341938"/>
            <a:ext cx="565150" cy="355600"/>
          </a:xfrm>
          <a:prstGeom prst="rect">
            <a:avLst/>
          </a:prstGeom>
          <a:noFill/>
          <a:ln w="9525">
            <a:noFill/>
            <a:miter lim="800000"/>
            <a:headEnd/>
            <a:tailEnd/>
          </a:ln>
        </p:spPr>
      </p:pic>
      <p:pic>
        <p:nvPicPr>
          <p:cNvPr id="85004" name="Picture 13"/>
          <p:cNvPicPr>
            <a:picLocks noChangeAspect="1"/>
          </p:cNvPicPr>
          <p:nvPr/>
        </p:nvPicPr>
        <p:blipFill>
          <a:blip r:embed="rId12"/>
          <a:srcRect r="19833"/>
          <a:stretch>
            <a:fillRect/>
          </a:stretch>
        </p:blipFill>
        <p:spPr bwMode="auto">
          <a:xfrm>
            <a:off x="7458075" y="5873750"/>
            <a:ext cx="771525" cy="374650"/>
          </a:xfrm>
          <a:prstGeom prst="rect">
            <a:avLst/>
          </a:prstGeom>
          <a:noFill/>
          <a:ln w="9525">
            <a:noFill/>
            <a:miter lim="800000"/>
            <a:headEnd/>
            <a:tailEnd/>
          </a:ln>
        </p:spPr>
      </p:pic>
      <p:pic>
        <p:nvPicPr>
          <p:cNvPr id="85005" name="Picture 14"/>
          <p:cNvPicPr>
            <a:picLocks noChangeAspect="1"/>
          </p:cNvPicPr>
          <p:nvPr/>
        </p:nvPicPr>
        <p:blipFill>
          <a:blip r:embed="rId13"/>
          <a:srcRect/>
          <a:stretch>
            <a:fillRect/>
          </a:stretch>
        </p:blipFill>
        <p:spPr bwMode="auto">
          <a:xfrm>
            <a:off x="5029200" y="3733800"/>
            <a:ext cx="1239838" cy="220663"/>
          </a:xfrm>
          <a:prstGeom prst="rect">
            <a:avLst/>
          </a:prstGeom>
          <a:noFill/>
          <a:ln w="9525">
            <a:noFill/>
            <a:miter lim="800000"/>
            <a:headEnd/>
            <a:tailEnd/>
          </a:ln>
        </p:spPr>
      </p:pic>
      <p:pic>
        <p:nvPicPr>
          <p:cNvPr id="85006" name="Picture 15"/>
          <p:cNvPicPr>
            <a:picLocks noChangeAspect="1"/>
          </p:cNvPicPr>
          <p:nvPr/>
        </p:nvPicPr>
        <p:blipFill>
          <a:blip r:embed="rId14"/>
          <a:srcRect/>
          <a:stretch>
            <a:fillRect/>
          </a:stretch>
        </p:blipFill>
        <p:spPr bwMode="auto">
          <a:xfrm>
            <a:off x="7848600" y="5051425"/>
            <a:ext cx="393700" cy="434975"/>
          </a:xfrm>
          <a:prstGeom prst="rect">
            <a:avLst/>
          </a:prstGeom>
          <a:noFill/>
          <a:ln w="9525">
            <a:noFill/>
            <a:miter lim="800000"/>
            <a:headEnd/>
            <a:tailEnd/>
          </a:ln>
        </p:spPr>
      </p:pic>
      <p:pic>
        <p:nvPicPr>
          <p:cNvPr id="85007" name="Picture 16"/>
          <p:cNvPicPr>
            <a:picLocks noChangeAspect="1"/>
          </p:cNvPicPr>
          <p:nvPr/>
        </p:nvPicPr>
        <p:blipFill>
          <a:blip r:embed="rId15"/>
          <a:srcRect/>
          <a:stretch>
            <a:fillRect/>
          </a:stretch>
        </p:blipFill>
        <p:spPr bwMode="auto">
          <a:xfrm>
            <a:off x="7970838" y="4354513"/>
            <a:ext cx="265112" cy="334962"/>
          </a:xfrm>
          <a:prstGeom prst="rect">
            <a:avLst/>
          </a:prstGeom>
          <a:noFill/>
          <a:ln w="9525">
            <a:noFill/>
            <a:miter lim="800000"/>
            <a:headEnd/>
            <a:tailEnd/>
          </a:ln>
        </p:spPr>
      </p:pic>
      <p:pic>
        <p:nvPicPr>
          <p:cNvPr id="85008" name="Picture 17"/>
          <p:cNvPicPr>
            <a:picLocks noChangeAspect="1"/>
          </p:cNvPicPr>
          <p:nvPr/>
        </p:nvPicPr>
        <p:blipFill>
          <a:blip r:embed="rId16"/>
          <a:srcRect/>
          <a:stretch>
            <a:fillRect/>
          </a:stretch>
        </p:blipFill>
        <p:spPr bwMode="auto">
          <a:xfrm>
            <a:off x="7121525" y="4286250"/>
            <a:ext cx="582613" cy="249238"/>
          </a:xfrm>
          <a:prstGeom prst="rect">
            <a:avLst/>
          </a:prstGeom>
          <a:noFill/>
          <a:ln w="9525">
            <a:noFill/>
            <a:miter lim="800000"/>
            <a:headEnd/>
            <a:tailEnd/>
          </a:ln>
        </p:spPr>
      </p:pic>
      <p:pic>
        <p:nvPicPr>
          <p:cNvPr id="85009" name="Picture 18"/>
          <p:cNvPicPr>
            <a:picLocks noChangeAspect="1"/>
          </p:cNvPicPr>
          <p:nvPr/>
        </p:nvPicPr>
        <p:blipFill>
          <a:blip r:embed="rId17"/>
          <a:srcRect/>
          <a:stretch>
            <a:fillRect/>
          </a:stretch>
        </p:blipFill>
        <p:spPr bwMode="auto">
          <a:xfrm>
            <a:off x="3995738" y="5410200"/>
            <a:ext cx="804862" cy="317500"/>
          </a:xfrm>
          <a:prstGeom prst="rect">
            <a:avLst/>
          </a:prstGeom>
          <a:noFill/>
          <a:ln w="9525">
            <a:noFill/>
            <a:miter lim="800000"/>
            <a:headEnd/>
            <a:tailEnd/>
          </a:ln>
        </p:spPr>
      </p:pic>
      <p:pic>
        <p:nvPicPr>
          <p:cNvPr id="85010" name="Picture 19"/>
          <p:cNvPicPr>
            <a:picLocks noChangeAspect="1"/>
          </p:cNvPicPr>
          <p:nvPr/>
        </p:nvPicPr>
        <p:blipFill>
          <a:blip r:embed="rId18"/>
          <a:srcRect/>
          <a:stretch>
            <a:fillRect/>
          </a:stretch>
        </p:blipFill>
        <p:spPr bwMode="auto">
          <a:xfrm>
            <a:off x="6811963" y="3060700"/>
            <a:ext cx="460375" cy="342900"/>
          </a:xfrm>
          <a:prstGeom prst="rect">
            <a:avLst/>
          </a:prstGeom>
          <a:noFill/>
          <a:ln w="9525">
            <a:noFill/>
            <a:miter lim="800000"/>
            <a:headEnd/>
            <a:tailEnd/>
          </a:ln>
        </p:spPr>
      </p:pic>
      <p:pic>
        <p:nvPicPr>
          <p:cNvPr id="85011" name="Picture 20"/>
          <p:cNvPicPr>
            <a:picLocks noChangeAspect="1"/>
          </p:cNvPicPr>
          <p:nvPr/>
        </p:nvPicPr>
        <p:blipFill>
          <a:blip r:embed="rId19"/>
          <a:srcRect/>
          <a:stretch>
            <a:fillRect/>
          </a:stretch>
        </p:blipFill>
        <p:spPr bwMode="auto">
          <a:xfrm>
            <a:off x="3200400" y="5943600"/>
            <a:ext cx="1319213" cy="280988"/>
          </a:xfrm>
          <a:prstGeom prst="rect">
            <a:avLst/>
          </a:prstGeom>
          <a:noFill/>
          <a:ln w="9525">
            <a:noFill/>
            <a:miter lim="800000"/>
            <a:headEnd/>
            <a:tailEnd/>
          </a:ln>
        </p:spPr>
      </p:pic>
      <p:pic>
        <p:nvPicPr>
          <p:cNvPr id="85012" name="Picture 21"/>
          <p:cNvPicPr>
            <a:picLocks noChangeAspect="1"/>
          </p:cNvPicPr>
          <p:nvPr/>
        </p:nvPicPr>
        <p:blipFill>
          <a:blip r:embed="rId20"/>
          <a:srcRect/>
          <a:stretch>
            <a:fillRect/>
          </a:stretch>
        </p:blipFill>
        <p:spPr bwMode="auto">
          <a:xfrm>
            <a:off x="5257800" y="5943600"/>
            <a:ext cx="1368425" cy="334963"/>
          </a:xfrm>
          <a:prstGeom prst="rect">
            <a:avLst/>
          </a:prstGeom>
          <a:noFill/>
          <a:ln w="9525">
            <a:noFill/>
            <a:miter lim="800000"/>
            <a:headEnd/>
            <a:tailEnd/>
          </a:ln>
        </p:spPr>
      </p:pic>
      <p:pic>
        <p:nvPicPr>
          <p:cNvPr id="85013" name="Picture 22"/>
          <p:cNvPicPr>
            <a:picLocks noChangeAspect="1"/>
          </p:cNvPicPr>
          <p:nvPr/>
        </p:nvPicPr>
        <p:blipFill>
          <a:blip r:embed="rId21"/>
          <a:srcRect/>
          <a:stretch>
            <a:fillRect/>
          </a:stretch>
        </p:blipFill>
        <p:spPr bwMode="auto">
          <a:xfrm>
            <a:off x="7467600" y="3581400"/>
            <a:ext cx="798513" cy="407988"/>
          </a:xfrm>
          <a:prstGeom prst="rect">
            <a:avLst/>
          </a:prstGeom>
          <a:noFill/>
          <a:ln w="9525">
            <a:noFill/>
            <a:miter lim="800000"/>
            <a:headEnd/>
            <a:tailEnd/>
          </a:ln>
        </p:spPr>
      </p:pic>
      <p:pic>
        <p:nvPicPr>
          <p:cNvPr id="85014" name="Picture 23"/>
          <p:cNvPicPr>
            <a:picLocks noChangeAspect="1"/>
          </p:cNvPicPr>
          <p:nvPr/>
        </p:nvPicPr>
        <p:blipFill>
          <a:blip r:embed="rId22"/>
          <a:srcRect/>
          <a:stretch>
            <a:fillRect/>
          </a:stretch>
        </p:blipFill>
        <p:spPr bwMode="auto">
          <a:xfrm>
            <a:off x="4619625" y="4121150"/>
            <a:ext cx="1119188" cy="525463"/>
          </a:xfrm>
          <a:prstGeom prst="rect">
            <a:avLst/>
          </a:prstGeom>
          <a:noFill/>
          <a:ln w="9525">
            <a:noFill/>
            <a:miter lim="800000"/>
            <a:headEnd/>
            <a:tailEnd/>
          </a:ln>
        </p:spPr>
      </p:pic>
      <p:pic>
        <p:nvPicPr>
          <p:cNvPr id="85015" name="Picture 24"/>
          <p:cNvPicPr>
            <a:picLocks noChangeAspect="1"/>
          </p:cNvPicPr>
          <p:nvPr/>
        </p:nvPicPr>
        <p:blipFill>
          <a:blip r:embed="rId23"/>
          <a:srcRect l="23714" r="18105"/>
          <a:stretch>
            <a:fillRect/>
          </a:stretch>
        </p:blipFill>
        <p:spPr bwMode="auto">
          <a:xfrm>
            <a:off x="3149600" y="4703763"/>
            <a:ext cx="498475" cy="398462"/>
          </a:xfrm>
          <a:prstGeom prst="rect">
            <a:avLst/>
          </a:prstGeom>
          <a:noFill/>
          <a:ln w="9525">
            <a:noFill/>
            <a:miter lim="800000"/>
            <a:headEnd/>
            <a:tailEnd/>
          </a:ln>
        </p:spPr>
      </p:pic>
      <p:pic>
        <p:nvPicPr>
          <p:cNvPr id="85016" name="Picture 25"/>
          <p:cNvPicPr>
            <a:picLocks noChangeAspect="1"/>
          </p:cNvPicPr>
          <p:nvPr/>
        </p:nvPicPr>
        <p:blipFill>
          <a:blip r:embed="rId24"/>
          <a:srcRect/>
          <a:stretch>
            <a:fillRect/>
          </a:stretch>
        </p:blipFill>
        <p:spPr bwMode="auto">
          <a:xfrm>
            <a:off x="6953250" y="6334125"/>
            <a:ext cx="835025" cy="425450"/>
          </a:xfrm>
          <a:prstGeom prst="rect">
            <a:avLst/>
          </a:prstGeom>
          <a:noFill/>
          <a:ln w="9525">
            <a:noFill/>
            <a:miter lim="800000"/>
            <a:headEnd/>
            <a:tailEnd/>
          </a:ln>
        </p:spPr>
      </p:pic>
      <p:pic>
        <p:nvPicPr>
          <p:cNvPr id="85017" name="Picture 26"/>
          <p:cNvPicPr>
            <a:picLocks noChangeAspect="1"/>
          </p:cNvPicPr>
          <p:nvPr/>
        </p:nvPicPr>
        <p:blipFill>
          <a:blip r:embed="rId25"/>
          <a:srcRect/>
          <a:stretch>
            <a:fillRect/>
          </a:stretch>
        </p:blipFill>
        <p:spPr bwMode="auto">
          <a:xfrm>
            <a:off x="8382000" y="4089400"/>
            <a:ext cx="603250" cy="539750"/>
          </a:xfrm>
          <a:prstGeom prst="rect">
            <a:avLst/>
          </a:prstGeom>
          <a:noFill/>
          <a:ln w="9525">
            <a:noFill/>
            <a:miter lim="800000"/>
            <a:headEnd/>
            <a:tailEnd/>
          </a:ln>
        </p:spPr>
      </p:pic>
      <p:pic>
        <p:nvPicPr>
          <p:cNvPr id="85018" name="Picture 27"/>
          <p:cNvPicPr>
            <a:picLocks noChangeAspect="1"/>
          </p:cNvPicPr>
          <p:nvPr/>
        </p:nvPicPr>
        <p:blipFill>
          <a:blip r:embed="rId26"/>
          <a:srcRect/>
          <a:stretch>
            <a:fillRect/>
          </a:stretch>
        </p:blipFill>
        <p:spPr bwMode="auto">
          <a:xfrm>
            <a:off x="2074863" y="4795838"/>
            <a:ext cx="841375" cy="361950"/>
          </a:xfrm>
          <a:prstGeom prst="rect">
            <a:avLst/>
          </a:prstGeom>
          <a:noFill/>
          <a:ln w="9525">
            <a:noFill/>
            <a:miter lim="800000"/>
            <a:headEnd/>
            <a:tailEnd/>
          </a:ln>
        </p:spPr>
      </p:pic>
      <p:pic>
        <p:nvPicPr>
          <p:cNvPr id="85019" name="Picture 28"/>
          <p:cNvPicPr>
            <a:picLocks noChangeAspect="1"/>
          </p:cNvPicPr>
          <p:nvPr/>
        </p:nvPicPr>
        <p:blipFill>
          <a:blip r:embed="rId27"/>
          <a:srcRect/>
          <a:stretch>
            <a:fillRect/>
          </a:stretch>
        </p:blipFill>
        <p:spPr bwMode="auto">
          <a:xfrm>
            <a:off x="2428875" y="3173413"/>
            <a:ext cx="646113" cy="320675"/>
          </a:xfrm>
          <a:prstGeom prst="rect">
            <a:avLst/>
          </a:prstGeom>
          <a:noFill/>
          <a:ln w="9525">
            <a:noFill/>
            <a:miter lim="800000"/>
            <a:headEnd/>
            <a:tailEnd/>
          </a:ln>
        </p:spPr>
      </p:pic>
      <p:pic>
        <p:nvPicPr>
          <p:cNvPr id="85020" name="Picture 29"/>
          <p:cNvPicPr>
            <a:picLocks noChangeAspect="1"/>
          </p:cNvPicPr>
          <p:nvPr/>
        </p:nvPicPr>
        <p:blipFill>
          <a:blip r:embed="rId28"/>
          <a:srcRect/>
          <a:stretch>
            <a:fillRect/>
          </a:stretch>
        </p:blipFill>
        <p:spPr bwMode="auto">
          <a:xfrm>
            <a:off x="8174038" y="6334125"/>
            <a:ext cx="790575" cy="314325"/>
          </a:xfrm>
          <a:prstGeom prst="rect">
            <a:avLst/>
          </a:prstGeom>
          <a:noFill/>
          <a:ln w="9525">
            <a:noFill/>
            <a:miter lim="800000"/>
            <a:headEnd/>
            <a:tailEnd/>
          </a:ln>
        </p:spPr>
      </p:pic>
      <p:pic>
        <p:nvPicPr>
          <p:cNvPr id="85021" name="Picture 30"/>
          <p:cNvPicPr>
            <a:picLocks noChangeAspect="1"/>
          </p:cNvPicPr>
          <p:nvPr/>
        </p:nvPicPr>
        <p:blipFill>
          <a:blip r:embed="rId29"/>
          <a:srcRect/>
          <a:stretch>
            <a:fillRect/>
          </a:stretch>
        </p:blipFill>
        <p:spPr bwMode="auto">
          <a:xfrm>
            <a:off x="8534400" y="3494088"/>
            <a:ext cx="304800" cy="338137"/>
          </a:xfrm>
          <a:prstGeom prst="rect">
            <a:avLst/>
          </a:prstGeom>
          <a:noFill/>
          <a:ln w="9525">
            <a:noFill/>
            <a:miter lim="800000"/>
            <a:headEnd/>
            <a:tailEnd/>
          </a:ln>
        </p:spPr>
      </p:pic>
      <p:pic>
        <p:nvPicPr>
          <p:cNvPr id="85022" name="Picture 31"/>
          <p:cNvPicPr>
            <a:picLocks noChangeAspect="1"/>
          </p:cNvPicPr>
          <p:nvPr/>
        </p:nvPicPr>
        <p:blipFill>
          <a:blip r:embed="rId30"/>
          <a:srcRect/>
          <a:stretch>
            <a:fillRect/>
          </a:stretch>
        </p:blipFill>
        <p:spPr bwMode="auto">
          <a:xfrm>
            <a:off x="2741613" y="2606675"/>
            <a:ext cx="923925" cy="290513"/>
          </a:xfrm>
          <a:prstGeom prst="rect">
            <a:avLst/>
          </a:prstGeom>
          <a:noFill/>
          <a:ln w="9525">
            <a:noFill/>
            <a:miter lim="800000"/>
            <a:headEnd/>
            <a:tailEnd/>
          </a:ln>
        </p:spPr>
      </p:pic>
      <p:pic>
        <p:nvPicPr>
          <p:cNvPr id="85023" name="Picture 32"/>
          <p:cNvPicPr>
            <a:picLocks noChangeAspect="1"/>
          </p:cNvPicPr>
          <p:nvPr/>
        </p:nvPicPr>
        <p:blipFill>
          <a:blip r:embed="rId31"/>
          <a:srcRect/>
          <a:stretch>
            <a:fillRect/>
          </a:stretch>
        </p:blipFill>
        <p:spPr bwMode="auto">
          <a:xfrm>
            <a:off x="5849938" y="3108325"/>
            <a:ext cx="560387" cy="322263"/>
          </a:xfrm>
          <a:prstGeom prst="rect">
            <a:avLst/>
          </a:prstGeom>
          <a:noFill/>
          <a:ln w="9525">
            <a:noFill/>
            <a:miter lim="800000"/>
            <a:headEnd/>
            <a:tailEnd/>
          </a:ln>
        </p:spPr>
      </p:pic>
      <p:pic>
        <p:nvPicPr>
          <p:cNvPr id="85024" name="Picture 33"/>
          <p:cNvPicPr>
            <a:picLocks noChangeAspect="1"/>
          </p:cNvPicPr>
          <p:nvPr/>
        </p:nvPicPr>
        <p:blipFill>
          <a:blip r:embed="rId32"/>
          <a:srcRect/>
          <a:stretch>
            <a:fillRect/>
          </a:stretch>
        </p:blipFill>
        <p:spPr bwMode="auto">
          <a:xfrm>
            <a:off x="5883275" y="5295900"/>
            <a:ext cx="806450" cy="352425"/>
          </a:xfrm>
          <a:prstGeom prst="rect">
            <a:avLst/>
          </a:prstGeom>
          <a:noFill/>
          <a:ln w="9525">
            <a:noFill/>
            <a:miter lim="800000"/>
            <a:headEnd/>
            <a:tailEnd/>
          </a:ln>
        </p:spPr>
      </p:pic>
      <p:pic>
        <p:nvPicPr>
          <p:cNvPr id="85025" name="Picture 34"/>
          <p:cNvPicPr>
            <a:picLocks noChangeAspect="1"/>
          </p:cNvPicPr>
          <p:nvPr/>
        </p:nvPicPr>
        <p:blipFill>
          <a:blip r:embed="rId33"/>
          <a:srcRect r="17529"/>
          <a:stretch>
            <a:fillRect/>
          </a:stretch>
        </p:blipFill>
        <p:spPr bwMode="auto">
          <a:xfrm>
            <a:off x="420688" y="2532063"/>
            <a:ext cx="1911350" cy="296862"/>
          </a:xfrm>
          <a:prstGeom prst="rect">
            <a:avLst/>
          </a:prstGeom>
          <a:noFill/>
          <a:ln w="9525">
            <a:noFill/>
            <a:miter lim="800000"/>
            <a:headEnd/>
            <a:tailEnd/>
          </a:ln>
        </p:spPr>
      </p:pic>
      <p:pic>
        <p:nvPicPr>
          <p:cNvPr id="85026" name="Picture 35"/>
          <p:cNvPicPr>
            <a:picLocks noChangeAspect="1"/>
          </p:cNvPicPr>
          <p:nvPr/>
        </p:nvPicPr>
        <p:blipFill>
          <a:blip r:embed="rId34"/>
          <a:srcRect/>
          <a:stretch>
            <a:fillRect/>
          </a:stretch>
        </p:blipFill>
        <p:spPr bwMode="auto">
          <a:xfrm>
            <a:off x="7067550" y="4743450"/>
            <a:ext cx="312738" cy="361950"/>
          </a:xfrm>
          <a:prstGeom prst="rect">
            <a:avLst/>
          </a:prstGeom>
          <a:noFill/>
          <a:ln w="9525">
            <a:noFill/>
            <a:miter lim="800000"/>
            <a:headEnd/>
            <a:tailEnd/>
          </a:ln>
        </p:spPr>
      </p:pic>
      <p:pic>
        <p:nvPicPr>
          <p:cNvPr id="85027" name="Picture 37"/>
          <p:cNvPicPr>
            <a:picLocks noChangeAspect="1"/>
          </p:cNvPicPr>
          <p:nvPr/>
        </p:nvPicPr>
        <p:blipFill>
          <a:blip r:embed="rId35"/>
          <a:srcRect/>
          <a:stretch>
            <a:fillRect/>
          </a:stretch>
        </p:blipFill>
        <p:spPr bwMode="auto">
          <a:xfrm>
            <a:off x="2432050" y="6272213"/>
            <a:ext cx="539750" cy="433387"/>
          </a:xfrm>
          <a:prstGeom prst="rect">
            <a:avLst/>
          </a:prstGeom>
          <a:noFill/>
          <a:ln w="9525">
            <a:noFill/>
            <a:miter lim="800000"/>
            <a:headEnd/>
            <a:tailEnd/>
          </a:ln>
        </p:spPr>
      </p:pic>
      <p:pic>
        <p:nvPicPr>
          <p:cNvPr id="85028" name="Picture 38"/>
          <p:cNvPicPr>
            <a:picLocks noChangeAspect="1"/>
          </p:cNvPicPr>
          <p:nvPr/>
        </p:nvPicPr>
        <p:blipFill>
          <a:blip r:embed="rId36"/>
          <a:srcRect/>
          <a:stretch>
            <a:fillRect/>
          </a:stretch>
        </p:blipFill>
        <p:spPr bwMode="auto">
          <a:xfrm>
            <a:off x="3927475" y="3778250"/>
            <a:ext cx="827088" cy="242888"/>
          </a:xfrm>
          <a:prstGeom prst="rect">
            <a:avLst/>
          </a:prstGeom>
          <a:noFill/>
          <a:ln w="9525">
            <a:noFill/>
            <a:miter lim="800000"/>
            <a:headEnd/>
            <a:tailEnd/>
          </a:ln>
        </p:spPr>
      </p:pic>
      <p:pic>
        <p:nvPicPr>
          <p:cNvPr id="85029" name="Picture 39"/>
          <p:cNvPicPr>
            <a:picLocks noChangeAspect="1"/>
          </p:cNvPicPr>
          <p:nvPr/>
        </p:nvPicPr>
        <p:blipFill>
          <a:blip r:embed="rId37"/>
          <a:srcRect/>
          <a:stretch>
            <a:fillRect/>
          </a:stretch>
        </p:blipFill>
        <p:spPr bwMode="auto">
          <a:xfrm>
            <a:off x="1752600" y="4322763"/>
            <a:ext cx="1485900" cy="307975"/>
          </a:xfrm>
          <a:prstGeom prst="rect">
            <a:avLst/>
          </a:prstGeom>
          <a:noFill/>
          <a:ln w="9525">
            <a:noFill/>
            <a:miter lim="800000"/>
            <a:headEnd/>
            <a:tailEnd/>
          </a:ln>
        </p:spPr>
      </p:pic>
      <p:pic>
        <p:nvPicPr>
          <p:cNvPr id="85030" name="Picture 40"/>
          <p:cNvPicPr>
            <a:picLocks noChangeAspect="1"/>
          </p:cNvPicPr>
          <p:nvPr/>
        </p:nvPicPr>
        <p:blipFill>
          <a:blip r:embed="rId38"/>
          <a:srcRect/>
          <a:stretch>
            <a:fillRect/>
          </a:stretch>
        </p:blipFill>
        <p:spPr bwMode="auto">
          <a:xfrm>
            <a:off x="414338" y="6022975"/>
            <a:ext cx="1787525" cy="319088"/>
          </a:xfrm>
          <a:prstGeom prst="rect">
            <a:avLst/>
          </a:prstGeom>
          <a:noFill/>
          <a:ln w="9525">
            <a:noFill/>
            <a:miter lim="800000"/>
            <a:headEnd/>
            <a:tailEnd/>
          </a:ln>
        </p:spPr>
      </p:pic>
      <p:grpSp>
        <p:nvGrpSpPr>
          <p:cNvPr id="85031" name="Group 69"/>
          <p:cNvGrpSpPr>
            <a:grpSpLocks/>
          </p:cNvGrpSpPr>
          <p:nvPr/>
        </p:nvGrpSpPr>
        <p:grpSpPr bwMode="auto">
          <a:xfrm>
            <a:off x="8077200" y="1981200"/>
            <a:ext cx="854075" cy="541338"/>
            <a:chOff x="8104265" y="1990769"/>
            <a:chExt cx="854389" cy="541690"/>
          </a:xfrm>
        </p:grpSpPr>
        <p:sp>
          <p:nvSpPr>
            <p:cNvPr id="69" name="Rectangle 68"/>
            <p:cNvSpPr/>
            <p:nvPr/>
          </p:nvSpPr>
          <p:spPr>
            <a:xfrm>
              <a:off x="8104265" y="1990769"/>
              <a:ext cx="854389" cy="541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u="none"/>
            </a:p>
          </p:txBody>
        </p:sp>
        <p:pic>
          <p:nvPicPr>
            <p:cNvPr id="85070" name="Picture 41"/>
            <p:cNvPicPr>
              <a:picLocks noChangeAspect="1"/>
            </p:cNvPicPr>
            <p:nvPr/>
          </p:nvPicPr>
          <p:blipFill>
            <a:blip r:embed="rId39"/>
            <a:srcRect/>
            <a:stretch>
              <a:fillRect/>
            </a:stretch>
          </p:blipFill>
          <p:spPr bwMode="auto">
            <a:xfrm>
              <a:off x="8163021" y="2041963"/>
              <a:ext cx="761671" cy="468428"/>
            </a:xfrm>
            <a:prstGeom prst="rect">
              <a:avLst/>
            </a:prstGeom>
            <a:noFill/>
            <a:ln w="9525">
              <a:noFill/>
              <a:miter lim="800000"/>
              <a:headEnd/>
              <a:tailEnd/>
            </a:ln>
          </p:spPr>
        </p:pic>
      </p:grpSp>
      <p:pic>
        <p:nvPicPr>
          <p:cNvPr id="85032" name="Picture 42"/>
          <p:cNvPicPr>
            <a:picLocks noChangeAspect="1"/>
          </p:cNvPicPr>
          <p:nvPr/>
        </p:nvPicPr>
        <p:blipFill>
          <a:blip r:embed="rId40"/>
          <a:srcRect r="36682" b="-7390"/>
          <a:stretch>
            <a:fillRect/>
          </a:stretch>
        </p:blipFill>
        <p:spPr bwMode="auto">
          <a:xfrm>
            <a:off x="414338" y="5597525"/>
            <a:ext cx="1490662" cy="346075"/>
          </a:xfrm>
          <a:prstGeom prst="rect">
            <a:avLst/>
          </a:prstGeom>
          <a:noFill/>
          <a:ln w="9525">
            <a:noFill/>
            <a:miter lim="800000"/>
            <a:headEnd/>
            <a:tailEnd/>
          </a:ln>
        </p:spPr>
      </p:pic>
      <p:pic>
        <p:nvPicPr>
          <p:cNvPr id="85033" name="Picture 43"/>
          <p:cNvPicPr>
            <a:picLocks noChangeAspect="1"/>
          </p:cNvPicPr>
          <p:nvPr/>
        </p:nvPicPr>
        <p:blipFill>
          <a:blip r:embed="rId41"/>
          <a:srcRect/>
          <a:stretch>
            <a:fillRect/>
          </a:stretch>
        </p:blipFill>
        <p:spPr bwMode="auto">
          <a:xfrm>
            <a:off x="447675" y="4976813"/>
            <a:ext cx="1274763" cy="441325"/>
          </a:xfrm>
          <a:prstGeom prst="rect">
            <a:avLst/>
          </a:prstGeom>
          <a:noFill/>
          <a:ln w="9525">
            <a:noFill/>
            <a:miter lim="800000"/>
            <a:headEnd/>
            <a:tailEnd/>
          </a:ln>
        </p:spPr>
      </p:pic>
      <p:pic>
        <p:nvPicPr>
          <p:cNvPr id="85034" name="Picture 44"/>
          <p:cNvPicPr>
            <a:picLocks noChangeAspect="1"/>
          </p:cNvPicPr>
          <p:nvPr/>
        </p:nvPicPr>
        <p:blipFill>
          <a:blip r:embed="rId42"/>
          <a:srcRect/>
          <a:stretch>
            <a:fillRect/>
          </a:stretch>
        </p:blipFill>
        <p:spPr bwMode="auto">
          <a:xfrm>
            <a:off x="6324600" y="2600325"/>
            <a:ext cx="1565275" cy="249238"/>
          </a:xfrm>
          <a:prstGeom prst="rect">
            <a:avLst/>
          </a:prstGeom>
          <a:noFill/>
          <a:ln w="9525">
            <a:noFill/>
            <a:miter lim="800000"/>
            <a:headEnd/>
            <a:tailEnd/>
          </a:ln>
        </p:spPr>
      </p:pic>
      <p:pic>
        <p:nvPicPr>
          <p:cNvPr id="85035" name="Picture 45"/>
          <p:cNvPicPr>
            <a:picLocks noChangeAspect="1"/>
          </p:cNvPicPr>
          <p:nvPr/>
        </p:nvPicPr>
        <p:blipFill>
          <a:blip r:embed="rId43"/>
          <a:srcRect/>
          <a:stretch>
            <a:fillRect/>
          </a:stretch>
        </p:blipFill>
        <p:spPr bwMode="auto">
          <a:xfrm>
            <a:off x="3429000" y="3754438"/>
            <a:ext cx="417513" cy="404812"/>
          </a:xfrm>
          <a:prstGeom prst="rect">
            <a:avLst/>
          </a:prstGeom>
          <a:noFill/>
          <a:ln w="9525">
            <a:noFill/>
            <a:miter lim="800000"/>
            <a:headEnd/>
            <a:tailEnd/>
          </a:ln>
        </p:spPr>
      </p:pic>
      <p:pic>
        <p:nvPicPr>
          <p:cNvPr id="85036" name="Picture 46"/>
          <p:cNvPicPr>
            <a:picLocks noChangeAspect="1"/>
          </p:cNvPicPr>
          <p:nvPr/>
        </p:nvPicPr>
        <p:blipFill>
          <a:blip r:embed="rId44"/>
          <a:srcRect/>
          <a:stretch>
            <a:fillRect/>
          </a:stretch>
        </p:blipFill>
        <p:spPr bwMode="auto">
          <a:xfrm>
            <a:off x="4340225" y="6445250"/>
            <a:ext cx="912813" cy="265113"/>
          </a:xfrm>
          <a:prstGeom prst="rect">
            <a:avLst/>
          </a:prstGeom>
          <a:noFill/>
          <a:ln w="9525">
            <a:noFill/>
            <a:miter lim="800000"/>
            <a:headEnd/>
            <a:tailEnd/>
          </a:ln>
        </p:spPr>
      </p:pic>
      <p:pic>
        <p:nvPicPr>
          <p:cNvPr id="85037" name="Picture 47"/>
          <p:cNvPicPr>
            <a:picLocks noChangeAspect="1"/>
          </p:cNvPicPr>
          <p:nvPr/>
        </p:nvPicPr>
        <p:blipFill>
          <a:blip r:embed="rId45"/>
          <a:srcRect/>
          <a:stretch>
            <a:fillRect/>
          </a:stretch>
        </p:blipFill>
        <p:spPr bwMode="auto">
          <a:xfrm>
            <a:off x="2970213" y="2022475"/>
            <a:ext cx="1143000" cy="311150"/>
          </a:xfrm>
          <a:prstGeom prst="rect">
            <a:avLst/>
          </a:prstGeom>
          <a:noFill/>
          <a:ln w="9525">
            <a:noFill/>
            <a:miter lim="800000"/>
            <a:headEnd/>
            <a:tailEnd/>
          </a:ln>
        </p:spPr>
      </p:pic>
      <p:pic>
        <p:nvPicPr>
          <p:cNvPr id="85038" name="Picture 48"/>
          <p:cNvPicPr>
            <a:picLocks noChangeAspect="1"/>
          </p:cNvPicPr>
          <p:nvPr/>
        </p:nvPicPr>
        <p:blipFill>
          <a:blip r:embed="rId46"/>
          <a:srcRect/>
          <a:stretch>
            <a:fillRect/>
          </a:stretch>
        </p:blipFill>
        <p:spPr bwMode="auto">
          <a:xfrm>
            <a:off x="423863" y="1990725"/>
            <a:ext cx="2214562" cy="363538"/>
          </a:xfrm>
          <a:prstGeom prst="rect">
            <a:avLst/>
          </a:prstGeom>
          <a:noFill/>
          <a:ln w="9525">
            <a:noFill/>
            <a:miter lim="800000"/>
            <a:headEnd/>
            <a:tailEnd/>
          </a:ln>
        </p:spPr>
      </p:pic>
      <p:pic>
        <p:nvPicPr>
          <p:cNvPr id="85039" name="Picture 49"/>
          <p:cNvPicPr>
            <a:picLocks noChangeAspect="1"/>
          </p:cNvPicPr>
          <p:nvPr/>
        </p:nvPicPr>
        <p:blipFill>
          <a:blip r:embed="rId47"/>
          <a:srcRect/>
          <a:stretch>
            <a:fillRect/>
          </a:stretch>
        </p:blipFill>
        <p:spPr bwMode="auto">
          <a:xfrm>
            <a:off x="3351213" y="6400800"/>
            <a:ext cx="474662" cy="403225"/>
          </a:xfrm>
          <a:prstGeom prst="rect">
            <a:avLst/>
          </a:prstGeom>
          <a:noFill/>
          <a:ln w="9525">
            <a:noFill/>
            <a:miter lim="800000"/>
            <a:headEnd/>
            <a:tailEnd/>
          </a:ln>
        </p:spPr>
      </p:pic>
      <p:pic>
        <p:nvPicPr>
          <p:cNvPr id="85040" name="Picture 50"/>
          <p:cNvPicPr>
            <a:picLocks noChangeAspect="1"/>
          </p:cNvPicPr>
          <p:nvPr/>
        </p:nvPicPr>
        <p:blipFill>
          <a:blip r:embed="rId48"/>
          <a:srcRect/>
          <a:stretch>
            <a:fillRect/>
          </a:stretch>
        </p:blipFill>
        <p:spPr bwMode="auto">
          <a:xfrm>
            <a:off x="2286000" y="5462588"/>
            <a:ext cx="685800" cy="328612"/>
          </a:xfrm>
          <a:prstGeom prst="rect">
            <a:avLst/>
          </a:prstGeom>
          <a:noFill/>
          <a:ln w="9525">
            <a:noFill/>
            <a:miter lim="800000"/>
            <a:headEnd/>
            <a:tailEnd/>
          </a:ln>
        </p:spPr>
      </p:pic>
      <p:pic>
        <p:nvPicPr>
          <p:cNvPr id="85041" name="Picture 51"/>
          <p:cNvPicPr>
            <a:picLocks noChangeAspect="1"/>
          </p:cNvPicPr>
          <p:nvPr/>
        </p:nvPicPr>
        <p:blipFill>
          <a:blip r:embed="rId49"/>
          <a:srcRect/>
          <a:stretch>
            <a:fillRect/>
          </a:stretch>
        </p:blipFill>
        <p:spPr bwMode="auto">
          <a:xfrm>
            <a:off x="4806950" y="3173413"/>
            <a:ext cx="762000" cy="254000"/>
          </a:xfrm>
          <a:prstGeom prst="rect">
            <a:avLst/>
          </a:prstGeom>
          <a:noFill/>
          <a:ln w="9525">
            <a:noFill/>
            <a:miter lim="800000"/>
            <a:headEnd/>
            <a:tailEnd/>
          </a:ln>
        </p:spPr>
      </p:pic>
      <p:pic>
        <p:nvPicPr>
          <p:cNvPr id="85042" name="Picture 52"/>
          <p:cNvPicPr>
            <a:picLocks noChangeAspect="1"/>
          </p:cNvPicPr>
          <p:nvPr/>
        </p:nvPicPr>
        <p:blipFill>
          <a:blip r:embed="rId50"/>
          <a:srcRect/>
          <a:stretch>
            <a:fillRect/>
          </a:stretch>
        </p:blipFill>
        <p:spPr bwMode="auto">
          <a:xfrm>
            <a:off x="7962900" y="3048000"/>
            <a:ext cx="800100" cy="247650"/>
          </a:xfrm>
          <a:prstGeom prst="rect">
            <a:avLst/>
          </a:prstGeom>
          <a:noFill/>
          <a:ln w="9525">
            <a:noFill/>
            <a:miter lim="800000"/>
            <a:headEnd/>
            <a:tailEnd/>
          </a:ln>
        </p:spPr>
      </p:pic>
      <p:pic>
        <p:nvPicPr>
          <p:cNvPr id="85043" name="Picture 53"/>
          <p:cNvPicPr>
            <a:picLocks noChangeAspect="1"/>
          </p:cNvPicPr>
          <p:nvPr/>
        </p:nvPicPr>
        <p:blipFill>
          <a:blip r:embed="rId51"/>
          <a:srcRect/>
          <a:stretch>
            <a:fillRect/>
          </a:stretch>
        </p:blipFill>
        <p:spPr bwMode="auto">
          <a:xfrm>
            <a:off x="779463" y="6443663"/>
            <a:ext cx="935037" cy="315912"/>
          </a:xfrm>
          <a:prstGeom prst="rect">
            <a:avLst/>
          </a:prstGeom>
          <a:noFill/>
          <a:ln w="9525">
            <a:noFill/>
            <a:miter lim="800000"/>
            <a:headEnd/>
            <a:tailEnd/>
          </a:ln>
        </p:spPr>
      </p:pic>
      <p:pic>
        <p:nvPicPr>
          <p:cNvPr id="85044" name="Picture 54"/>
          <p:cNvPicPr>
            <a:picLocks noChangeAspect="1"/>
          </p:cNvPicPr>
          <p:nvPr/>
        </p:nvPicPr>
        <p:blipFill>
          <a:blip r:embed="rId52"/>
          <a:srcRect l="83440" b="60017"/>
          <a:stretch>
            <a:fillRect/>
          </a:stretch>
        </p:blipFill>
        <p:spPr bwMode="auto">
          <a:xfrm>
            <a:off x="5483225" y="6400800"/>
            <a:ext cx="944563" cy="354013"/>
          </a:xfrm>
          <a:prstGeom prst="rect">
            <a:avLst/>
          </a:prstGeom>
          <a:noFill/>
          <a:ln w="9525">
            <a:noFill/>
            <a:miter lim="800000"/>
            <a:headEnd/>
            <a:tailEnd/>
          </a:ln>
        </p:spPr>
      </p:pic>
      <p:pic>
        <p:nvPicPr>
          <p:cNvPr id="85045" name="Picture 55"/>
          <p:cNvPicPr>
            <a:picLocks noChangeAspect="1"/>
          </p:cNvPicPr>
          <p:nvPr/>
        </p:nvPicPr>
        <p:blipFill>
          <a:blip r:embed="rId53"/>
          <a:srcRect/>
          <a:stretch>
            <a:fillRect/>
          </a:stretch>
        </p:blipFill>
        <p:spPr bwMode="auto">
          <a:xfrm>
            <a:off x="3476625" y="3122613"/>
            <a:ext cx="1095375" cy="355600"/>
          </a:xfrm>
          <a:prstGeom prst="rect">
            <a:avLst/>
          </a:prstGeom>
          <a:noFill/>
          <a:ln w="9525">
            <a:solidFill>
              <a:srgbClr val="000000"/>
            </a:solidFill>
            <a:miter lim="800000"/>
            <a:headEnd/>
            <a:tailEnd/>
          </a:ln>
        </p:spPr>
      </p:pic>
      <p:pic>
        <p:nvPicPr>
          <p:cNvPr id="85046" name="Picture 56"/>
          <p:cNvPicPr>
            <a:picLocks noChangeAspect="1"/>
          </p:cNvPicPr>
          <p:nvPr/>
        </p:nvPicPr>
        <p:blipFill>
          <a:blip r:embed="rId54"/>
          <a:srcRect b="50000"/>
          <a:stretch>
            <a:fillRect/>
          </a:stretch>
        </p:blipFill>
        <p:spPr bwMode="auto">
          <a:xfrm>
            <a:off x="1282700" y="3173413"/>
            <a:ext cx="814388" cy="228600"/>
          </a:xfrm>
          <a:prstGeom prst="rect">
            <a:avLst/>
          </a:prstGeom>
          <a:noFill/>
          <a:ln w="9525">
            <a:noFill/>
            <a:miter lim="800000"/>
            <a:headEnd/>
            <a:tailEnd/>
          </a:ln>
        </p:spPr>
      </p:pic>
      <p:pic>
        <p:nvPicPr>
          <p:cNvPr id="85047" name="Picture 57"/>
          <p:cNvPicPr>
            <a:picLocks noChangeAspect="1"/>
          </p:cNvPicPr>
          <p:nvPr/>
        </p:nvPicPr>
        <p:blipFill>
          <a:blip r:embed="rId55"/>
          <a:srcRect/>
          <a:stretch>
            <a:fillRect/>
          </a:stretch>
        </p:blipFill>
        <p:spPr bwMode="auto">
          <a:xfrm>
            <a:off x="282575" y="4351338"/>
            <a:ext cx="1123950" cy="468312"/>
          </a:xfrm>
          <a:prstGeom prst="rect">
            <a:avLst/>
          </a:prstGeom>
          <a:noFill/>
          <a:ln w="9525">
            <a:noFill/>
            <a:miter lim="800000"/>
            <a:headEnd/>
            <a:tailEnd/>
          </a:ln>
        </p:spPr>
      </p:pic>
      <p:pic>
        <p:nvPicPr>
          <p:cNvPr id="85048" name="Picture 58"/>
          <p:cNvPicPr>
            <a:picLocks noChangeAspect="1"/>
          </p:cNvPicPr>
          <p:nvPr/>
        </p:nvPicPr>
        <p:blipFill>
          <a:blip r:embed="rId56"/>
          <a:srcRect b="32158"/>
          <a:stretch>
            <a:fillRect/>
          </a:stretch>
        </p:blipFill>
        <p:spPr bwMode="auto">
          <a:xfrm>
            <a:off x="5943600" y="1943100"/>
            <a:ext cx="908050" cy="411163"/>
          </a:xfrm>
          <a:prstGeom prst="rect">
            <a:avLst/>
          </a:prstGeom>
          <a:noFill/>
          <a:ln w="9525">
            <a:noFill/>
            <a:miter lim="800000"/>
            <a:headEnd/>
            <a:tailEnd/>
          </a:ln>
        </p:spPr>
      </p:pic>
      <p:pic>
        <p:nvPicPr>
          <p:cNvPr id="85049" name="Picture 60"/>
          <p:cNvPicPr>
            <a:picLocks noChangeAspect="1"/>
          </p:cNvPicPr>
          <p:nvPr/>
        </p:nvPicPr>
        <p:blipFill>
          <a:blip r:embed="rId57"/>
          <a:srcRect/>
          <a:stretch>
            <a:fillRect/>
          </a:stretch>
        </p:blipFill>
        <p:spPr bwMode="auto">
          <a:xfrm>
            <a:off x="4398963" y="1825625"/>
            <a:ext cx="1233487" cy="508000"/>
          </a:xfrm>
          <a:prstGeom prst="rect">
            <a:avLst/>
          </a:prstGeom>
          <a:noFill/>
          <a:ln w="9525">
            <a:noFill/>
            <a:miter lim="800000"/>
            <a:headEnd/>
            <a:tailEnd/>
          </a:ln>
        </p:spPr>
      </p:pic>
      <p:pic>
        <p:nvPicPr>
          <p:cNvPr id="85050" name="Picture 61"/>
          <p:cNvPicPr>
            <a:picLocks noChangeAspect="1"/>
          </p:cNvPicPr>
          <p:nvPr/>
        </p:nvPicPr>
        <p:blipFill>
          <a:blip r:embed="rId58"/>
          <a:srcRect/>
          <a:stretch>
            <a:fillRect/>
          </a:stretch>
        </p:blipFill>
        <p:spPr bwMode="auto">
          <a:xfrm>
            <a:off x="1314450" y="3725863"/>
            <a:ext cx="709613" cy="461962"/>
          </a:xfrm>
          <a:prstGeom prst="rect">
            <a:avLst/>
          </a:prstGeom>
          <a:noFill/>
          <a:ln w="9525">
            <a:noFill/>
            <a:miter lim="800000"/>
            <a:headEnd/>
            <a:tailEnd/>
          </a:ln>
        </p:spPr>
      </p:pic>
      <p:pic>
        <p:nvPicPr>
          <p:cNvPr id="85051" name="Picture 62"/>
          <p:cNvPicPr>
            <a:picLocks noChangeAspect="1"/>
          </p:cNvPicPr>
          <p:nvPr/>
        </p:nvPicPr>
        <p:blipFill>
          <a:blip r:embed="rId59"/>
          <a:srcRect/>
          <a:stretch>
            <a:fillRect/>
          </a:stretch>
        </p:blipFill>
        <p:spPr bwMode="auto">
          <a:xfrm>
            <a:off x="336550" y="3778250"/>
            <a:ext cx="687388" cy="446088"/>
          </a:xfrm>
          <a:prstGeom prst="rect">
            <a:avLst/>
          </a:prstGeom>
          <a:noFill/>
          <a:ln w="9525">
            <a:noFill/>
            <a:miter lim="800000"/>
            <a:headEnd/>
            <a:tailEnd/>
          </a:ln>
        </p:spPr>
      </p:pic>
      <p:pic>
        <p:nvPicPr>
          <p:cNvPr id="85052" name="Picture 64"/>
          <p:cNvPicPr>
            <a:picLocks noChangeAspect="1"/>
          </p:cNvPicPr>
          <p:nvPr/>
        </p:nvPicPr>
        <p:blipFill>
          <a:blip r:embed="rId60"/>
          <a:srcRect/>
          <a:stretch>
            <a:fillRect/>
          </a:stretch>
        </p:blipFill>
        <p:spPr bwMode="auto">
          <a:xfrm>
            <a:off x="414338" y="3124200"/>
            <a:ext cx="503237" cy="304800"/>
          </a:xfrm>
          <a:prstGeom prst="rect">
            <a:avLst/>
          </a:prstGeom>
          <a:noFill/>
          <a:ln w="9525">
            <a:noFill/>
            <a:miter lim="800000"/>
            <a:headEnd/>
            <a:tailEnd/>
          </a:ln>
        </p:spPr>
      </p:pic>
      <p:pic>
        <p:nvPicPr>
          <p:cNvPr id="85053" name="Picture 65"/>
          <p:cNvPicPr>
            <a:picLocks noChangeAspect="1"/>
          </p:cNvPicPr>
          <p:nvPr/>
        </p:nvPicPr>
        <p:blipFill>
          <a:blip r:embed="rId61"/>
          <a:srcRect/>
          <a:stretch>
            <a:fillRect/>
          </a:stretch>
        </p:blipFill>
        <p:spPr bwMode="auto">
          <a:xfrm>
            <a:off x="3252788" y="5334000"/>
            <a:ext cx="465137" cy="423863"/>
          </a:xfrm>
          <a:prstGeom prst="rect">
            <a:avLst/>
          </a:prstGeom>
          <a:noFill/>
          <a:ln w="9525">
            <a:noFill/>
            <a:miter lim="800000"/>
            <a:headEnd/>
            <a:tailEnd/>
          </a:ln>
        </p:spPr>
      </p:pic>
      <p:pic>
        <p:nvPicPr>
          <p:cNvPr id="85054" name="Picture 66"/>
          <p:cNvPicPr>
            <a:picLocks noChangeAspect="1"/>
          </p:cNvPicPr>
          <p:nvPr/>
        </p:nvPicPr>
        <p:blipFill>
          <a:blip r:embed="rId62"/>
          <a:srcRect/>
          <a:stretch>
            <a:fillRect/>
          </a:stretch>
        </p:blipFill>
        <p:spPr bwMode="auto">
          <a:xfrm>
            <a:off x="7134225" y="1981200"/>
            <a:ext cx="782638" cy="347663"/>
          </a:xfrm>
          <a:prstGeom prst="rect">
            <a:avLst/>
          </a:prstGeom>
          <a:noFill/>
          <a:ln w="9525">
            <a:noFill/>
            <a:miter lim="800000"/>
            <a:headEnd/>
            <a:tailEnd/>
          </a:ln>
        </p:spPr>
      </p:pic>
      <p:pic>
        <p:nvPicPr>
          <p:cNvPr id="85055" name="Picture 67"/>
          <p:cNvPicPr>
            <a:picLocks noChangeAspect="1"/>
          </p:cNvPicPr>
          <p:nvPr/>
        </p:nvPicPr>
        <p:blipFill>
          <a:blip r:embed="rId63"/>
          <a:srcRect/>
          <a:stretch>
            <a:fillRect/>
          </a:stretch>
        </p:blipFill>
        <p:spPr bwMode="auto">
          <a:xfrm>
            <a:off x="4160838" y="2600325"/>
            <a:ext cx="1795462" cy="228600"/>
          </a:xfrm>
          <a:prstGeom prst="rect">
            <a:avLst/>
          </a:prstGeom>
          <a:noFill/>
          <a:ln w="9525">
            <a:noFill/>
            <a:miter lim="800000"/>
            <a:headEnd/>
            <a:tailEnd/>
          </a:ln>
        </p:spPr>
      </p:pic>
      <p:sp>
        <p:nvSpPr>
          <p:cNvPr id="85056" name="Rectangle 11"/>
          <p:cNvSpPr>
            <a:spLocks noChangeArrowheads="1"/>
          </p:cNvSpPr>
          <p:nvPr/>
        </p:nvSpPr>
        <p:spPr bwMode="auto">
          <a:xfrm>
            <a:off x="-169327" y="155786"/>
            <a:ext cx="9144000" cy="586740"/>
          </a:xfrm>
          <a:prstGeom prst="rect">
            <a:avLst/>
          </a:prstGeom>
          <a:noFill/>
          <a:ln w="9525">
            <a:noFill/>
            <a:miter lim="800000"/>
            <a:headEnd/>
            <a:tailEnd/>
          </a:ln>
        </p:spPr>
        <p:txBody>
          <a:bodyPr anchor="ctr"/>
          <a:lstStyle/>
          <a:p>
            <a:pPr algn="ctr"/>
            <a:r>
              <a:rPr lang="fr-CH" sz="3200" b="1" u="none" dirty="0">
                <a:solidFill>
                  <a:schemeClr val="bg1"/>
                </a:solidFill>
              </a:rPr>
              <a:t>77 </a:t>
            </a:r>
            <a:r>
              <a:rPr lang="fr-CH" sz="3200" b="1" u="none" dirty="0" err="1">
                <a:solidFill>
                  <a:schemeClr val="bg1"/>
                </a:solidFill>
              </a:rPr>
              <a:t>Participating</a:t>
            </a:r>
            <a:r>
              <a:rPr lang="fr-CH" sz="3200" b="1" u="none" dirty="0">
                <a:solidFill>
                  <a:schemeClr val="bg1"/>
                </a:solidFill>
              </a:rPr>
              <a:t> </a:t>
            </a:r>
            <a:r>
              <a:rPr lang="fr-CH" sz="3200" b="1" u="none" dirty="0" err="1">
                <a:solidFill>
                  <a:schemeClr val="bg1"/>
                </a:solidFill>
              </a:rPr>
              <a:t>Organizations</a:t>
            </a:r>
            <a:endParaRPr lang="en-US" sz="3200" b="1" u="none" dirty="0">
              <a:solidFill>
                <a:schemeClr val="bg1"/>
              </a:solidFill>
            </a:endParaRPr>
          </a:p>
        </p:txBody>
      </p:sp>
      <p:sp>
        <p:nvSpPr>
          <p:cNvPr id="85057" name="Oval 1"/>
          <p:cNvSpPr>
            <a:spLocks noChangeArrowheads="1"/>
          </p:cNvSpPr>
          <p:nvPr/>
        </p:nvSpPr>
        <p:spPr bwMode="auto">
          <a:xfrm>
            <a:off x="2432050" y="3108325"/>
            <a:ext cx="966788" cy="568325"/>
          </a:xfrm>
          <a:prstGeom prst="ellipse">
            <a:avLst/>
          </a:prstGeom>
          <a:noFill/>
          <a:ln w="9525">
            <a:noFill/>
            <a:round/>
            <a:headEnd/>
            <a:tailEnd/>
          </a:ln>
        </p:spPr>
        <p:txBody>
          <a:bodyPr anchor="ctr"/>
          <a:lstStyle/>
          <a:p>
            <a:pPr algn="ctr"/>
            <a:endParaRPr lang="en-US"/>
          </a:p>
        </p:txBody>
      </p:sp>
      <p:pic>
        <p:nvPicPr>
          <p:cNvPr id="85058" name="Picture 71" descr="unescap"/>
          <p:cNvPicPr>
            <a:picLocks noChangeAspect="1" noChangeArrowheads="1"/>
          </p:cNvPicPr>
          <p:nvPr/>
        </p:nvPicPr>
        <p:blipFill>
          <a:blip r:embed="rId64"/>
          <a:srcRect r="67432"/>
          <a:stretch>
            <a:fillRect/>
          </a:stretch>
        </p:blipFill>
        <p:spPr bwMode="auto">
          <a:xfrm>
            <a:off x="2209800" y="1447800"/>
            <a:ext cx="990600" cy="365125"/>
          </a:xfrm>
          <a:prstGeom prst="rect">
            <a:avLst/>
          </a:prstGeom>
          <a:noFill/>
          <a:ln w="9525">
            <a:noFill/>
            <a:miter lim="800000"/>
            <a:headEnd/>
            <a:tailEnd/>
          </a:ln>
        </p:spPr>
      </p:pic>
      <p:pic>
        <p:nvPicPr>
          <p:cNvPr id="85059" name="Picture 72" descr="IUGG"/>
          <p:cNvPicPr>
            <a:picLocks noChangeAspect="1" noChangeArrowheads="1"/>
          </p:cNvPicPr>
          <p:nvPr/>
        </p:nvPicPr>
        <p:blipFill>
          <a:blip r:embed="rId65"/>
          <a:srcRect/>
          <a:stretch>
            <a:fillRect/>
          </a:stretch>
        </p:blipFill>
        <p:spPr bwMode="auto">
          <a:xfrm>
            <a:off x="3379788" y="1447800"/>
            <a:ext cx="811212" cy="365125"/>
          </a:xfrm>
          <a:prstGeom prst="rect">
            <a:avLst/>
          </a:prstGeom>
          <a:noFill/>
          <a:ln w="9525">
            <a:noFill/>
            <a:miter lim="800000"/>
            <a:headEnd/>
            <a:tailEnd/>
          </a:ln>
        </p:spPr>
      </p:pic>
      <p:pic>
        <p:nvPicPr>
          <p:cNvPr id="85060" name="Picture 73" descr="SWF"/>
          <p:cNvPicPr>
            <a:picLocks noChangeAspect="1" noChangeArrowheads="1"/>
          </p:cNvPicPr>
          <p:nvPr/>
        </p:nvPicPr>
        <p:blipFill>
          <a:blip r:embed="rId66"/>
          <a:srcRect/>
          <a:stretch>
            <a:fillRect/>
          </a:stretch>
        </p:blipFill>
        <p:spPr bwMode="auto">
          <a:xfrm>
            <a:off x="4343400" y="1371600"/>
            <a:ext cx="596900" cy="365125"/>
          </a:xfrm>
          <a:prstGeom prst="rect">
            <a:avLst/>
          </a:prstGeom>
          <a:noFill/>
          <a:ln w="9525">
            <a:noFill/>
            <a:miter lim="800000"/>
            <a:headEnd/>
            <a:tailEnd/>
          </a:ln>
        </p:spPr>
      </p:pic>
      <p:pic>
        <p:nvPicPr>
          <p:cNvPr id="85061" name="Picture 74" descr="MTS"/>
          <p:cNvPicPr>
            <a:picLocks noChangeAspect="1" noChangeArrowheads="1"/>
          </p:cNvPicPr>
          <p:nvPr/>
        </p:nvPicPr>
        <p:blipFill>
          <a:blip r:embed="rId67"/>
          <a:srcRect/>
          <a:stretch>
            <a:fillRect/>
          </a:stretch>
        </p:blipFill>
        <p:spPr bwMode="auto">
          <a:xfrm>
            <a:off x="5229225" y="1447800"/>
            <a:ext cx="638175" cy="365125"/>
          </a:xfrm>
          <a:prstGeom prst="rect">
            <a:avLst/>
          </a:prstGeom>
          <a:noFill/>
          <a:ln w="9525">
            <a:noFill/>
            <a:miter lim="800000"/>
            <a:headEnd/>
            <a:tailEnd/>
          </a:ln>
        </p:spPr>
      </p:pic>
      <p:pic>
        <p:nvPicPr>
          <p:cNvPr id="85062" name="Picture 75" descr="ITC"/>
          <p:cNvPicPr>
            <a:picLocks noChangeAspect="1" noChangeArrowheads="1"/>
          </p:cNvPicPr>
          <p:nvPr/>
        </p:nvPicPr>
        <p:blipFill>
          <a:blip r:embed="rId68"/>
          <a:srcRect r="90964" b="3479"/>
          <a:stretch>
            <a:fillRect/>
          </a:stretch>
        </p:blipFill>
        <p:spPr bwMode="auto">
          <a:xfrm>
            <a:off x="1676400" y="1447800"/>
            <a:ext cx="381000" cy="457200"/>
          </a:xfrm>
          <a:prstGeom prst="rect">
            <a:avLst/>
          </a:prstGeom>
          <a:noFill/>
          <a:ln w="9525">
            <a:noFill/>
            <a:miter lim="800000"/>
            <a:headEnd/>
            <a:tailEnd/>
          </a:ln>
        </p:spPr>
      </p:pic>
      <p:pic>
        <p:nvPicPr>
          <p:cNvPr id="85063" name="Picture 76" descr="IEC"/>
          <p:cNvPicPr>
            <a:picLocks noChangeAspect="1" noChangeArrowheads="1"/>
          </p:cNvPicPr>
          <p:nvPr/>
        </p:nvPicPr>
        <p:blipFill>
          <a:blip r:embed="rId69"/>
          <a:srcRect/>
          <a:stretch>
            <a:fillRect/>
          </a:stretch>
        </p:blipFill>
        <p:spPr bwMode="auto">
          <a:xfrm>
            <a:off x="990600" y="1463675"/>
            <a:ext cx="407988" cy="365125"/>
          </a:xfrm>
          <a:prstGeom prst="rect">
            <a:avLst/>
          </a:prstGeom>
          <a:noFill/>
          <a:ln w="9525">
            <a:noFill/>
            <a:miter lim="800000"/>
            <a:headEnd/>
            <a:tailEnd/>
          </a:ln>
        </p:spPr>
      </p:pic>
      <p:pic>
        <p:nvPicPr>
          <p:cNvPr id="85064" name="Picture 77" descr="IAF"/>
          <p:cNvPicPr>
            <a:picLocks noChangeAspect="1" noChangeArrowheads="1"/>
          </p:cNvPicPr>
          <p:nvPr/>
        </p:nvPicPr>
        <p:blipFill>
          <a:blip r:embed="rId70"/>
          <a:srcRect/>
          <a:stretch>
            <a:fillRect/>
          </a:stretch>
        </p:blipFill>
        <p:spPr bwMode="auto">
          <a:xfrm>
            <a:off x="381000" y="1447800"/>
            <a:ext cx="409575" cy="365125"/>
          </a:xfrm>
          <a:prstGeom prst="rect">
            <a:avLst/>
          </a:prstGeom>
          <a:noFill/>
          <a:ln w="9525">
            <a:noFill/>
            <a:miter lim="800000"/>
            <a:headEnd/>
            <a:tailEnd/>
          </a:ln>
        </p:spPr>
      </p:pic>
      <p:pic>
        <p:nvPicPr>
          <p:cNvPr id="85065" name="Picture 78" descr="EU SatCen"/>
          <p:cNvPicPr>
            <a:picLocks noChangeAspect="1" noChangeArrowheads="1"/>
          </p:cNvPicPr>
          <p:nvPr/>
        </p:nvPicPr>
        <p:blipFill>
          <a:blip r:embed="rId71"/>
          <a:srcRect r="80110"/>
          <a:stretch>
            <a:fillRect/>
          </a:stretch>
        </p:blipFill>
        <p:spPr bwMode="auto">
          <a:xfrm>
            <a:off x="6172200" y="1447800"/>
            <a:ext cx="457200" cy="365125"/>
          </a:xfrm>
          <a:prstGeom prst="rect">
            <a:avLst/>
          </a:prstGeom>
          <a:noFill/>
          <a:ln w="9525">
            <a:noFill/>
            <a:miter lim="800000"/>
            <a:headEnd/>
            <a:tailEnd/>
          </a:ln>
        </p:spPr>
      </p:pic>
      <p:pic>
        <p:nvPicPr>
          <p:cNvPr id="85066" name="Picture 79" descr="ESIP"/>
          <p:cNvPicPr>
            <a:picLocks noChangeAspect="1" noChangeArrowheads="1"/>
          </p:cNvPicPr>
          <p:nvPr/>
        </p:nvPicPr>
        <p:blipFill>
          <a:blip r:embed="rId72"/>
          <a:srcRect/>
          <a:stretch>
            <a:fillRect/>
          </a:stretch>
        </p:blipFill>
        <p:spPr bwMode="auto">
          <a:xfrm>
            <a:off x="6781800" y="1447800"/>
            <a:ext cx="609600" cy="365125"/>
          </a:xfrm>
          <a:prstGeom prst="rect">
            <a:avLst/>
          </a:prstGeom>
          <a:noFill/>
          <a:ln w="9525">
            <a:noFill/>
            <a:miter lim="800000"/>
            <a:headEnd/>
            <a:tailEnd/>
          </a:ln>
        </p:spPr>
      </p:pic>
      <p:pic>
        <p:nvPicPr>
          <p:cNvPr id="85067" name="Picture 80" descr="CC"/>
          <p:cNvPicPr>
            <a:picLocks noChangeAspect="1" noChangeArrowheads="1"/>
          </p:cNvPicPr>
          <p:nvPr/>
        </p:nvPicPr>
        <p:blipFill>
          <a:blip r:embed="rId73"/>
          <a:srcRect/>
          <a:stretch>
            <a:fillRect/>
          </a:stretch>
        </p:blipFill>
        <p:spPr bwMode="auto">
          <a:xfrm>
            <a:off x="7543800" y="1447800"/>
            <a:ext cx="1312863" cy="311150"/>
          </a:xfrm>
          <a:prstGeom prst="rect">
            <a:avLst/>
          </a:prstGeom>
          <a:noFill/>
          <a:ln w="9525">
            <a:noFill/>
            <a:miter lim="800000"/>
            <a:headEnd/>
            <a:tailEnd/>
          </a:ln>
        </p:spPr>
      </p:pic>
      <p:sp>
        <p:nvSpPr>
          <p:cNvPr id="85068" name="Oval 1"/>
          <p:cNvSpPr>
            <a:spLocks noChangeArrowheads="1"/>
          </p:cNvSpPr>
          <p:nvPr/>
        </p:nvSpPr>
        <p:spPr bwMode="auto">
          <a:xfrm>
            <a:off x="1219200" y="1600200"/>
            <a:ext cx="914400" cy="914400"/>
          </a:xfrm>
          <a:prstGeom prst="ellipse">
            <a:avLst/>
          </a:prstGeom>
          <a:noFill/>
          <a:ln w="9525">
            <a:noFill/>
            <a:round/>
            <a:headEnd/>
            <a:tailEnd/>
          </a:ln>
        </p:spPr>
        <p:txBody>
          <a:bodyPr anchor="ctr"/>
          <a:lstStyle/>
          <a:p>
            <a:pPr algn="ctr"/>
            <a:endParaRPr lang="en-US">
              <a:solidFill>
                <a:srgbClr val="FF0000"/>
              </a:solidFill>
            </a:endParaRPr>
          </a:p>
        </p:txBody>
      </p:sp>
      <p:sp>
        <p:nvSpPr>
          <p:cNvPr id="79" name="Oval 78"/>
          <p:cNvSpPr/>
          <p:nvPr/>
        </p:nvSpPr>
        <p:spPr bwMode="auto">
          <a:xfrm>
            <a:off x="2209800" y="3676650"/>
            <a:ext cx="1219199" cy="595630"/>
          </a:xfrm>
          <a:prstGeom prst="ellipse">
            <a:avLst/>
          </a:prstGeom>
          <a:noFill/>
          <a:ln w="38100" cap="flat" cmpd="sng" algn="ctr">
            <a:solidFill>
              <a:srgbClr val="FF0000"/>
            </a:solidFill>
            <a:prstDash val="solid"/>
            <a:round/>
            <a:headEnd type="none" w="med" len="med"/>
            <a:tailEnd type="none" w="med" len="med"/>
          </a:ln>
          <a:effectLst/>
        </p:spPr>
        <p:txBody>
          <a:bodyPr/>
          <a:lstStyle/>
          <a:p>
            <a:endParaRPr lang="en-US">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4999"/>
                                        </p:tgtEl>
                                        <p:attrNameLst>
                                          <p:attrName>style.visibility</p:attrName>
                                        </p:attrNameLst>
                                      </p:cBhvr>
                                      <p:to>
                                        <p:strVal val="visible"/>
                                      </p:to>
                                    </p:set>
                                    <p:animEffect transition="in" filter="fade">
                                      <p:cBhvr>
                                        <p:cTn id="7" dur="5000"/>
                                        <p:tgtEl>
                                          <p:spTgt spid="84999"/>
                                        </p:tgtEl>
                                      </p:cBhvr>
                                    </p:animEffect>
                                    <p:anim calcmode="lin" valueType="num">
                                      <p:cBhvr>
                                        <p:cTn id="8" dur="5000" fill="hold"/>
                                        <p:tgtEl>
                                          <p:spTgt spid="84999"/>
                                        </p:tgtEl>
                                        <p:attrNameLst>
                                          <p:attrName>ppt_w</p:attrName>
                                        </p:attrNameLst>
                                      </p:cBhvr>
                                      <p:tavLst>
                                        <p:tav tm="0" fmla="#ppt_w*sin(2.5*pi*$)">
                                          <p:val>
                                            <p:fltVal val="0"/>
                                          </p:val>
                                        </p:tav>
                                        <p:tav tm="100000">
                                          <p:val>
                                            <p:fltVal val="1"/>
                                          </p:val>
                                        </p:tav>
                                      </p:tavLst>
                                    </p:anim>
                                    <p:anim calcmode="lin" valueType="num">
                                      <p:cBhvr>
                                        <p:cTn id="9" dur="5000" fill="hold"/>
                                        <p:tgtEl>
                                          <p:spTgt spid="849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4"/>
          <p:cNvSpPr>
            <a:spLocks noChangeArrowheads="1"/>
          </p:cNvSpPr>
          <p:nvPr/>
        </p:nvSpPr>
        <p:spPr bwMode="auto">
          <a:xfrm>
            <a:off x="0" y="4876800"/>
            <a:ext cx="9180513" cy="1981200"/>
          </a:xfrm>
          <a:prstGeom prst="rect">
            <a:avLst/>
          </a:prstGeom>
          <a:gradFill rotWithShape="1">
            <a:gsLst>
              <a:gs pos="0">
                <a:srgbClr val="205A3D"/>
              </a:gs>
              <a:gs pos="100000">
                <a:srgbClr val="46C284"/>
              </a:gs>
            </a:gsLst>
            <a:lin ang="5400000" scaled="1"/>
          </a:gradFill>
          <a:ln w="9525">
            <a:noFill/>
            <a:miter lim="800000"/>
            <a:headEnd/>
            <a:tailEnd/>
          </a:ln>
        </p:spPr>
        <p:txBody>
          <a:bodyPr wrap="none" anchor="ctr"/>
          <a:lstStyle/>
          <a:p>
            <a:pPr algn="ctr"/>
            <a:endParaRPr lang="en-US"/>
          </a:p>
        </p:txBody>
      </p:sp>
      <p:sp>
        <p:nvSpPr>
          <p:cNvPr id="86018" name="Rectangle 23"/>
          <p:cNvSpPr>
            <a:spLocks noChangeArrowheads="1"/>
          </p:cNvSpPr>
          <p:nvPr/>
        </p:nvSpPr>
        <p:spPr bwMode="auto">
          <a:xfrm>
            <a:off x="0" y="1219200"/>
            <a:ext cx="9144000" cy="2232025"/>
          </a:xfrm>
          <a:prstGeom prst="rect">
            <a:avLst/>
          </a:prstGeom>
          <a:gradFill rotWithShape="1">
            <a:gsLst>
              <a:gs pos="0">
                <a:srgbClr val="5C94D2">
                  <a:alpha val="56000"/>
                </a:srgbClr>
              </a:gs>
              <a:gs pos="100000">
                <a:srgbClr val="406793"/>
              </a:gs>
            </a:gsLst>
            <a:lin ang="5400000" scaled="1"/>
          </a:gradFill>
          <a:ln w="9525">
            <a:noFill/>
            <a:miter lim="800000"/>
            <a:headEnd/>
            <a:tailEnd/>
          </a:ln>
        </p:spPr>
        <p:txBody>
          <a:bodyPr wrap="none" anchor="ctr"/>
          <a:lstStyle/>
          <a:p>
            <a:pPr algn="ctr"/>
            <a:endParaRPr lang="en-US"/>
          </a:p>
        </p:txBody>
      </p:sp>
      <p:pic>
        <p:nvPicPr>
          <p:cNvPr id="86019" name="Immagine 4" descr="landsat8-earth.jpg"/>
          <p:cNvPicPr>
            <a:picLocks noChangeAspect="1"/>
          </p:cNvPicPr>
          <p:nvPr/>
        </p:nvPicPr>
        <p:blipFill>
          <a:blip r:embed="rId2"/>
          <a:srcRect l="27455" r="10370"/>
          <a:stretch>
            <a:fillRect/>
          </a:stretch>
        </p:blipFill>
        <p:spPr bwMode="auto">
          <a:xfrm>
            <a:off x="1331913" y="1400175"/>
            <a:ext cx="2160587" cy="1952625"/>
          </a:xfrm>
          <a:prstGeom prst="rect">
            <a:avLst/>
          </a:prstGeom>
          <a:noFill/>
          <a:ln w="9525">
            <a:noFill/>
            <a:miter lim="800000"/>
            <a:headEnd/>
            <a:tailEnd/>
          </a:ln>
        </p:spPr>
      </p:pic>
      <p:pic>
        <p:nvPicPr>
          <p:cNvPr id="86020" name="Immagine 5" descr="AWS_antarctica.jpg"/>
          <p:cNvPicPr>
            <a:picLocks noChangeAspect="1"/>
          </p:cNvPicPr>
          <p:nvPr/>
        </p:nvPicPr>
        <p:blipFill>
          <a:blip r:embed="rId3"/>
          <a:srcRect l="8762"/>
          <a:stretch>
            <a:fillRect/>
          </a:stretch>
        </p:blipFill>
        <p:spPr bwMode="auto">
          <a:xfrm>
            <a:off x="3563938" y="1398588"/>
            <a:ext cx="1239837" cy="1954212"/>
          </a:xfrm>
          <a:prstGeom prst="rect">
            <a:avLst/>
          </a:prstGeom>
          <a:noFill/>
          <a:ln w="9525">
            <a:noFill/>
            <a:miter lim="800000"/>
            <a:headEnd/>
            <a:tailEnd/>
          </a:ln>
        </p:spPr>
      </p:pic>
      <p:pic>
        <p:nvPicPr>
          <p:cNvPr id="86021" name="Immagine 6" descr="BostonBuoySmall.jpg"/>
          <p:cNvPicPr>
            <a:picLocks noChangeAspect="1"/>
          </p:cNvPicPr>
          <p:nvPr/>
        </p:nvPicPr>
        <p:blipFill>
          <a:blip r:embed="rId4"/>
          <a:srcRect l="14172" r="19176"/>
          <a:stretch>
            <a:fillRect/>
          </a:stretch>
        </p:blipFill>
        <p:spPr bwMode="auto">
          <a:xfrm>
            <a:off x="4859338" y="1400175"/>
            <a:ext cx="1252537" cy="1952625"/>
          </a:xfrm>
          <a:prstGeom prst="rect">
            <a:avLst/>
          </a:prstGeom>
          <a:noFill/>
          <a:ln w="9525">
            <a:noFill/>
            <a:miter lim="800000"/>
            <a:headEnd/>
            <a:tailEnd/>
          </a:ln>
        </p:spPr>
      </p:pic>
      <p:pic>
        <p:nvPicPr>
          <p:cNvPr id="86022" name="Immagine 7" descr="radar_meteo_uk.jpg"/>
          <p:cNvPicPr>
            <a:picLocks noChangeAspect="1"/>
          </p:cNvPicPr>
          <p:nvPr/>
        </p:nvPicPr>
        <p:blipFill>
          <a:blip r:embed="rId5"/>
          <a:srcRect/>
          <a:stretch>
            <a:fillRect/>
          </a:stretch>
        </p:blipFill>
        <p:spPr bwMode="auto">
          <a:xfrm>
            <a:off x="6156325" y="1398588"/>
            <a:ext cx="1368425" cy="1954212"/>
          </a:xfrm>
          <a:prstGeom prst="rect">
            <a:avLst/>
          </a:prstGeom>
          <a:noFill/>
          <a:ln w="9525">
            <a:noFill/>
            <a:miter lim="800000"/>
            <a:headEnd/>
            <a:tailEnd/>
          </a:ln>
        </p:spPr>
      </p:pic>
      <p:pic>
        <p:nvPicPr>
          <p:cNvPr id="86023" name="Immagine 8" descr="Fig18_Positioning forest floor consumption pins_Nenana Ridge_AK.jpg"/>
          <p:cNvPicPr>
            <a:picLocks noChangeAspect="1"/>
          </p:cNvPicPr>
          <p:nvPr/>
        </p:nvPicPr>
        <p:blipFill>
          <a:blip r:embed="rId6"/>
          <a:srcRect l="11174" r="11093"/>
          <a:stretch>
            <a:fillRect/>
          </a:stretch>
        </p:blipFill>
        <p:spPr bwMode="auto">
          <a:xfrm>
            <a:off x="7596188" y="1400175"/>
            <a:ext cx="1512887" cy="1952625"/>
          </a:xfrm>
          <a:prstGeom prst="rect">
            <a:avLst/>
          </a:prstGeom>
          <a:noFill/>
          <a:ln w="9525">
            <a:noFill/>
            <a:miter lim="800000"/>
            <a:headEnd/>
            <a:tailEnd/>
          </a:ln>
        </p:spPr>
      </p:pic>
      <p:pic>
        <p:nvPicPr>
          <p:cNvPr id="86024" name="Immagine 11" descr="Calvin-Perry-with-VRI-map-at-control-box-c-Mark-Godfrey-TNC-WOPA050203_D001-1.jpg"/>
          <p:cNvPicPr>
            <a:picLocks noChangeAspect="1"/>
          </p:cNvPicPr>
          <p:nvPr/>
        </p:nvPicPr>
        <p:blipFill>
          <a:blip r:embed="rId7"/>
          <a:srcRect r="26968"/>
          <a:stretch>
            <a:fillRect/>
          </a:stretch>
        </p:blipFill>
        <p:spPr bwMode="auto">
          <a:xfrm>
            <a:off x="1476375" y="5111750"/>
            <a:ext cx="1828800" cy="1670050"/>
          </a:xfrm>
          <a:prstGeom prst="rect">
            <a:avLst/>
          </a:prstGeom>
          <a:noFill/>
          <a:ln w="9525">
            <a:noFill/>
            <a:miter lim="800000"/>
            <a:headEnd/>
            <a:tailEnd/>
          </a:ln>
        </p:spPr>
      </p:pic>
      <p:pic>
        <p:nvPicPr>
          <p:cNvPr id="86025" name="Immagine 17" descr="hydropower-project-on-the-Yangtze-river.jpg"/>
          <p:cNvPicPr>
            <a:picLocks noChangeAspect="1"/>
          </p:cNvPicPr>
          <p:nvPr/>
        </p:nvPicPr>
        <p:blipFill>
          <a:blip r:embed="rId8"/>
          <a:srcRect l="29411" r="8824"/>
          <a:stretch>
            <a:fillRect/>
          </a:stretch>
        </p:blipFill>
        <p:spPr bwMode="auto">
          <a:xfrm>
            <a:off x="4876800" y="5122863"/>
            <a:ext cx="1600200" cy="1658937"/>
          </a:xfrm>
          <a:prstGeom prst="rect">
            <a:avLst/>
          </a:prstGeom>
          <a:noFill/>
          <a:ln w="9525">
            <a:noFill/>
            <a:miter lim="800000"/>
            <a:headEnd/>
            <a:tailEnd/>
          </a:ln>
        </p:spPr>
      </p:pic>
      <p:pic>
        <p:nvPicPr>
          <p:cNvPr id="86026" name="Immagine 18" descr="mining-lungs-400x400.jpg"/>
          <p:cNvPicPr>
            <a:picLocks noChangeAspect="1"/>
          </p:cNvPicPr>
          <p:nvPr/>
        </p:nvPicPr>
        <p:blipFill>
          <a:blip r:embed="rId9"/>
          <a:srcRect l="26221"/>
          <a:stretch>
            <a:fillRect/>
          </a:stretch>
        </p:blipFill>
        <p:spPr bwMode="auto">
          <a:xfrm>
            <a:off x="6516688" y="5122863"/>
            <a:ext cx="1223962" cy="1658937"/>
          </a:xfrm>
          <a:prstGeom prst="rect">
            <a:avLst/>
          </a:prstGeom>
          <a:noFill/>
          <a:ln w="9525">
            <a:noFill/>
            <a:miter lim="800000"/>
            <a:headEnd/>
            <a:tailEnd/>
          </a:ln>
        </p:spPr>
      </p:pic>
      <p:pic>
        <p:nvPicPr>
          <p:cNvPr id="86027" name="Immagine 19" descr="Screen shot 2010-01-25 at 15.13.55.png"/>
          <p:cNvPicPr>
            <a:picLocks noChangeAspect="1"/>
          </p:cNvPicPr>
          <p:nvPr/>
        </p:nvPicPr>
        <p:blipFill>
          <a:blip r:embed="rId10"/>
          <a:srcRect l="40678"/>
          <a:stretch>
            <a:fillRect/>
          </a:stretch>
        </p:blipFill>
        <p:spPr bwMode="auto">
          <a:xfrm>
            <a:off x="2590800" y="3490913"/>
            <a:ext cx="2667000" cy="1385887"/>
          </a:xfrm>
          <a:prstGeom prst="rect">
            <a:avLst/>
          </a:prstGeom>
          <a:noFill/>
          <a:ln w="9525">
            <a:noFill/>
            <a:miter lim="800000"/>
            <a:headEnd/>
            <a:tailEnd/>
          </a:ln>
        </p:spPr>
      </p:pic>
      <p:pic>
        <p:nvPicPr>
          <p:cNvPr id="86028" name="Picture 15" descr="adrc"/>
          <p:cNvPicPr>
            <a:picLocks noChangeAspect="1" noChangeArrowheads="1"/>
          </p:cNvPicPr>
          <p:nvPr/>
        </p:nvPicPr>
        <p:blipFill>
          <a:blip r:embed="rId11"/>
          <a:srcRect/>
          <a:stretch>
            <a:fillRect/>
          </a:stretch>
        </p:blipFill>
        <p:spPr bwMode="auto">
          <a:xfrm>
            <a:off x="5257800" y="3482975"/>
            <a:ext cx="1828800" cy="1317625"/>
          </a:xfrm>
          <a:prstGeom prst="rect">
            <a:avLst/>
          </a:prstGeom>
          <a:noFill/>
          <a:ln w="9525">
            <a:noFill/>
            <a:miter lim="800000"/>
            <a:headEnd/>
            <a:tailEnd/>
          </a:ln>
        </p:spPr>
      </p:pic>
      <p:pic>
        <p:nvPicPr>
          <p:cNvPr id="86029" name="Picture 16" descr="nasa_computers"/>
          <p:cNvPicPr>
            <a:picLocks noChangeAspect="1" noChangeArrowheads="1"/>
          </p:cNvPicPr>
          <p:nvPr/>
        </p:nvPicPr>
        <p:blipFill>
          <a:blip r:embed="rId12"/>
          <a:srcRect/>
          <a:stretch>
            <a:fillRect/>
          </a:stretch>
        </p:blipFill>
        <p:spPr bwMode="auto">
          <a:xfrm>
            <a:off x="7124700" y="3508375"/>
            <a:ext cx="1943100" cy="1292225"/>
          </a:xfrm>
          <a:prstGeom prst="rect">
            <a:avLst/>
          </a:prstGeom>
          <a:noFill/>
          <a:ln w="9525">
            <a:noFill/>
            <a:miter lim="800000"/>
            <a:headEnd/>
            <a:tailEnd/>
          </a:ln>
        </p:spPr>
      </p:pic>
      <p:pic>
        <p:nvPicPr>
          <p:cNvPr id="86030" name="Picture 17" descr="PolandCVO"/>
          <p:cNvPicPr>
            <a:picLocks noChangeAspect="1" noChangeArrowheads="1"/>
          </p:cNvPicPr>
          <p:nvPr/>
        </p:nvPicPr>
        <p:blipFill>
          <a:blip r:embed="rId13"/>
          <a:srcRect l="22491" r="19359"/>
          <a:stretch>
            <a:fillRect/>
          </a:stretch>
        </p:blipFill>
        <p:spPr bwMode="auto">
          <a:xfrm>
            <a:off x="7812088" y="5108575"/>
            <a:ext cx="1296987" cy="1673225"/>
          </a:xfrm>
          <a:prstGeom prst="rect">
            <a:avLst/>
          </a:prstGeom>
          <a:noFill/>
          <a:ln w="9525">
            <a:noFill/>
            <a:miter lim="800000"/>
            <a:headEnd/>
            <a:tailEnd/>
          </a:ln>
        </p:spPr>
      </p:pic>
      <p:pic>
        <p:nvPicPr>
          <p:cNvPr id="86031" name="Picture 18" descr="gis-workshop-at-toliara-web"/>
          <p:cNvPicPr>
            <a:picLocks noChangeAspect="1" noChangeArrowheads="1"/>
          </p:cNvPicPr>
          <p:nvPr/>
        </p:nvPicPr>
        <p:blipFill>
          <a:blip r:embed="rId14"/>
          <a:srcRect l="41257"/>
          <a:stretch>
            <a:fillRect/>
          </a:stretch>
        </p:blipFill>
        <p:spPr bwMode="auto">
          <a:xfrm>
            <a:off x="3348038" y="5105400"/>
            <a:ext cx="1504950" cy="1660525"/>
          </a:xfrm>
          <a:prstGeom prst="rect">
            <a:avLst/>
          </a:prstGeom>
          <a:noFill/>
          <a:ln w="9525">
            <a:noFill/>
            <a:miter lim="800000"/>
            <a:headEnd/>
            <a:tailEnd/>
          </a:ln>
        </p:spPr>
      </p:pic>
      <p:sp>
        <p:nvSpPr>
          <p:cNvPr id="86032" name="Text Box 19"/>
          <p:cNvSpPr txBox="1">
            <a:spLocks noChangeArrowheads="1"/>
          </p:cNvSpPr>
          <p:nvPr/>
        </p:nvSpPr>
        <p:spPr bwMode="auto">
          <a:xfrm>
            <a:off x="-76200" y="262478"/>
            <a:ext cx="9220200" cy="1508105"/>
          </a:xfrm>
          <a:prstGeom prst="rect">
            <a:avLst/>
          </a:prstGeom>
          <a:noFill/>
          <a:ln w="9525">
            <a:noFill/>
            <a:miter lim="800000"/>
            <a:headEnd/>
            <a:tailEnd/>
          </a:ln>
        </p:spPr>
        <p:txBody>
          <a:bodyPr>
            <a:spAutoFit/>
          </a:bodyPr>
          <a:lstStyle/>
          <a:p>
            <a:pPr algn="ctr"/>
            <a:r>
              <a:rPr lang="en-US" sz="2800" b="1" u="none" dirty="0">
                <a:solidFill>
                  <a:schemeClr val="bg1"/>
                </a:solidFill>
              </a:rPr>
              <a:t>A broad Commercial Sector spans the entire information value chain</a:t>
            </a:r>
          </a:p>
          <a:p>
            <a:pPr algn="ctr"/>
            <a:endParaRPr lang="en-US" dirty="0">
              <a:solidFill>
                <a:srgbClr val="000098"/>
              </a:solidFill>
            </a:endParaRPr>
          </a:p>
          <a:p>
            <a:pPr algn="ctr">
              <a:spcBef>
                <a:spcPct val="50000"/>
              </a:spcBef>
            </a:pPr>
            <a:endParaRPr lang="en-US" dirty="0"/>
          </a:p>
        </p:txBody>
      </p:sp>
      <p:sp>
        <p:nvSpPr>
          <p:cNvPr id="86033" name="Text Box 20"/>
          <p:cNvSpPr txBox="1">
            <a:spLocks noChangeArrowheads="1"/>
          </p:cNvSpPr>
          <p:nvPr/>
        </p:nvSpPr>
        <p:spPr bwMode="auto">
          <a:xfrm>
            <a:off x="-76200" y="1728788"/>
            <a:ext cx="1447800" cy="861774"/>
          </a:xfrm>
          <a:prstGeom prst="rect">
            <a:avLst/>
          </a:prstGeom>
          <a:noFill/>
          <a:ln w="9525">
            <a:noFill/>
            <a:miter lim="800000"/>
            <a:headEnd/>
            <a:tailEnd/>
          </a:ln>
        </p:spPr>
        <p:txBody>
          <a:bodyPr>
            <a:spAutoFit/>
          </a:bodyPr>
          <a:lstStyle/>
          <a:p>
            <a:pPr algn="ctr">
              <a:spcBef>
                <a:spcPct val="50000"/>
              </a:spcBef>
            </a:pPr>
            <a:r>
              <a:rPr lang="en-US" sz="2000" b="1" u="none" dirty="0">
                <a:solidFill>
                  <a:schemeClr val="bg1"/>
                </a:solidFill>
              </a:rPr>
              <a:t>Data</a:t>
            </a:r>
          </a:p>
          <a:p>
            <a:pPr algn="ctr">
              <a:spcBef>
                <a:spcPct val="50000"/>
              </a:spcBef>
            </a:pPr>
            <a:r>
              <a:rPr lang="en-US" sz="2000" b="1" u="none" dirty="0">
                <a:solidFill>
                  <a:schemeClr val="bg1"/>
                </a:solidFill>
              </a:rPr>
              <a:t>providers</a:t>
            </a:r>
          </a:p>
        </p:txBody>
      </p:sp>
      <p:sp>
        <p:nvSpPr>
          <p:cNvPr id="86034" name="Text Box 21"/>
          <p:cNvSpPr txBox="1">
            <a:spLocks noChangeArrowheads="1"/>
          </p:cNvSpPr>
          <p:nvPr/>
        </p:nvSpPr>
        <p:spPr bwMode="auto">
          <a:xfrm>
            <a:off x="-290513" y="3736976"/>
            <a:ext cx="2881313" cy="707886"/>
          </a:xfrm>
          <a:prstGeom prst="rect">
            <a:avLst/>
          </a:prstGeom>
          <a:noFill/>
          <a:ln w="9525">
            <a:noFill/>
            <a:miter lim="800000"/>
            <a:headEnd/>
            <a:tailEnd/>
          </a:ln>
        </p:spPr>
        <p:txBody>
          <a:bodyPr>
            <a:spAutoFit/>
          </a:bodyPr>
          <a:lstStyle/>
          <a:p>
            <a:pPr algn="ctr">
              <a:spcBef>
                <a:spcPct val="50000"/>
              </a:spcBef>
            </a:pPr>
            <a:r>
              <a:rPr lang="en-US" sz="2000" b="1" u="none" dirty="0">
                <a:solidFill>
                  <a:schemeClr val="bg1"/>
                </a:solidFill>
              </a:rPr>
              <a:t>Value-Added providers</a:t>
            </a:r>
          </a:p>
        </p:txBody>
      </p:sp>
      <p:sp>
        <p:nvSpPr>
          <p:cNvPr id="86035" name="Text Box 22"/>
          <p:cNvSpPr txBox="1">
            <a:spLocks noChangeArrowheads="1"/>
          </p:cNvSpPr>
          <p:nvPr/>
        </p:nvSpPr>
        <p:spPr bwMode="auto">
          <a:xfrm>
            <a:off x="-152400" y="5462588"/>
            <a:ext cx="1828800" cy="861774"/>
          </a:xfrm>
          <a:prstGeom prst="rect">
            <a:avLst/>
          </a:prstGeom>
          <a:noFill/>
          <a:ln w="9525">
            <a:noFill/>
            <a:miter lim="800000"/>
            <a:headEnd/>
            <a:tailEnd/>
          </a:ln>
        </p:spPr>
        <p:txBody>
          <a:bodyPr>
            <a:spAutoFit/>
          </a:bodyPr>
          <a:lstStyle/>
          <a:p>
            <a:pPr algn="ctr">
              <a:spcBef>
                <a:spcPct val="50000"/>
              </a:spcBef>
            </a:pPr>
            <a:r>
              <a:rPr lang="en-US" sz="2000" b="1" u="none" dirty="0">
                <a:solidFill>
                  <a:schemeClr val="bg1"/>
                </a:solidFill>
              </a:rPr>
              <a:t>Downstream</a:t>
            </a:r>
          </a:p>
          <a:p>
            <a:pPr algn="ctr">
              <a:spcBef>
                <a:spcPct val="50000"/>
              </a:spcBef>
            </a:pPr>
            <a:r>
              <a:rPr lang="en-US" sz="2000" b="1" u="none" dirty="0">
                <a:solidFill>
                  <a:schemeClr val="bg1"/>
                </a:solidFill>
              </a:rPr>
              <a:t>users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202252" y="109729"/>
            <a:ext cx="6870192" cy="938783"/>
          </a:xfrm>
        </p:spPr>
        <p:txBody>
          <a:bodyPr/>
          <a:lstStyle/>
          <a:p>
            <a:pPr algn="ctr"/>
            <a:r>
              <a:rPr lang="en-US" altLang="en-US" sz="2800" dirty="0" smtClean="0"/>
              <a:t>Engagement Strategy with Commercial Sector</a:t>
            </a:r>
          </a:p>
        </p:txBody>
      </p:sp>
      <p:sp>
        <p:nvSpPr>
          <p:cNvPr id="8195" name="Content Placeholder 2"/>
          <p:cNvSpPr>
            <a:spLocks noGrp="1"/>
          </p:cNvSpPr>
          <p:nvPr>
            <p:ph idx="1"/>
          </p:nvPr>
        </p:nvSpPr>
        <p:spPr>
          <a:xfrm>
            <a:off x="457200" y="1828800"/>
            <a:ext cx="8229600" cy="4297363"/>
          </a:xfrm>
        </p:spPr>
        <p:txBody>
          <a:bodyPr/>
          <a:lstStyle/>
          <a:p>
            <a:r>
              <a:rPr lang="en-US" altLang="en-US" sz="2400" dirty="0" smtClean="0"/>
              <a:t>Private Sector Think Tank (Oct 2013) laid foundation</a:t>
            </a:r>
          </a:p>
          <a:p>
            <a:endParaRPr lang="en-US" altLang="en-US" sz="2400" dirty="0" smtClean="0"/>
          </a:p>
          <a:p>
            <a:r>
              <a:rPr lang="en-US" altLang="en-US" sz="2400" dirty="0" smtClean="0"/>
              <a:t>Two-pronged </a:t>
            </a:r>
            <a:r>
              <a:rPr lang="en-US" altLang="en-US" dirty="0" smtClean="0"/>
              <a:t>approach</a:t>
            </a:r>
            <a:r>
              <a:rPr lang="en-US" altLang="en-US" sz="2400" dirty="0" smtClean="0"/>
              <a:t> moving forward:</a:t>
            </a:r>
          </a:p>
          <a:p>
            <a:endParaRPr lang="en-US" altLang="en-US" sz="2400" dirty="0" smtClean="0"/>
          </a:p>
          <a:p>
            <a:pPr lvl="1"/>
            <a:r>
              <a:rPr lang="en-US" altLang="en-US" dirty="0" smtClean="0"/>
              <a:t>Increasing Small and Medium Enterprise (SMEs) engagement in GEO (data providers/value-added providers) -- Collaboration with Members and POs to create regional initiatives </a:t>
            </a:r>
          </a:p>
          <a:p>
            <a:pPr lvl="2"/>
            <a:endParaRPr lang="en-US" altLang="en-US" dirty="0" smtClean="0"/>
          </a:p>
          <a:p>
            <a:pPr lvl="1"/>
            <a:r>
              <a:rPr lang="en-US" altLang="en-US" dirty="0" smtClean="0"/>
              <a:t>Developing specific downstream user engagements</a:t>
            </a:r>
          </a:p>
          <a:p>
            <a:pPr lvl="1"/>
            <a:endParaRPr lang="en-US" altLang="en-US" sz="2000" dirty="0" smtClean="0"/>
          </a:p>
          <a:p>
            <a:pPr lvl="1">
              <a:buFontTx/>
              <a:buNone/>
            </a:pPr>
            <a:endParaRPr lang="en-US" altLang="en-US" sz="2000" dirty="0" smtClean="0"/>
          </a:p>
          <a:p>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reen Shot 2014-03-25 at 5.37.12 pm.png"/>
          <p:cNvPicPr>
            <a:picLocks noChangeAspect="1"/>
          </p:cNvPicPr>
          <p:nvPr/>
        </p:nvPicPr>
        <p:blipFill>
          <a:blip r:embed="rId2">
            <a:extLst>
              <a:ext uri="{28A0092B-C50C-407E-A947-70E740481C1C}">
                <a14:useLocalDpi xmlns:a14="http://schemas.microsoft.com/office/drawing/2010/main" val="0"/>
              </a:ext>
            </a:extLst>
          </a:blip>
          <a:srcRect b="14594"/>
          <a:stretch>
            <a:fillRect/>
          </a:stretch>
        </p:blipFill>
        <p:spPr bwMode="auto">
          <a:xfrm>
            <a:off x="134938" y="2041525"/>
            <a:ext cx="887412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7" descr="divid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7938"/>
            <a:ext cx="94980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GFOILead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5894388"/>
            <a:ext cx="8794750" cy="963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38200" y="1112837"/>
            <a:ext cx="1562100" cy="637849"/>
          </a:xfrm>
          <a:prstGeom prst="rect">
            <a:avLst/>
          </a:prstGeom>
          <a:solidFill>
            <a:schemeClr val="tx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spAutoFit/>
          </a:bodyPr>
          <a:lstStyle>
            <a:lvl1pPr defTabSz="3016250" eaLnBrk="0" hangingPunct="0">
              <a:defRPr sz="2000" b="1" u="sng">
                <a:solidFill>
                  <a:schemeClr val="tx2"/>
                </a:solidFill>
                <a:latin typeface="Tahoma" pitchFamily="34" charset="0"/>
                <a:ea typeface="MS PGothic" pitchFamily="34" charset="-128"/>
              </a:defRPr>
            </a:lvl1pPr>
            <a:lvl2pPr marL="742950" indent="-285750" defTabSz="3016250" eaLnBrk="0" hangingPunct="0">
              <a:defRPr sz="2000" b="1" u="sng">
                <a:solidFill>
                  <a:schemeClr val="tx2"/>
                </a:solidFill>
                <a:latin typeface="Tahoma" pitchFamily="34" charset="0"/>
                <a:ea typeface="MS PGothic" pitchFamily="34" charset="-128"/>
              </a:defRPr>
            </a:lvl2pPr>
            <a:lvl3pPr marL="1143000" indent="-228600" defTabSz="3016250" eaLnBrk="0" hangingPunct="0">
              <a:defRPr sz="2000" b="1" u="sng">
                <a:solidFill>
                  <a:schemeClr val="tx2"/>
                </a:solidFill>
                <a:latin typeface="Tahoma" pitchFamily="34" charset="0"/>
                <a:ea typeface="MS PGothic" pitchFamily="34" charset="-128"/>
              </a:defRPr>
            </a:lvl3pPr>
            <a:lvl4pPr marL="1600200" indent="-228600" defTabSz="3016250" eaLnBrk="0" hangingPunct="0">
              <a:defRPr sz="2000" b="1" u="sng">
                <a:solidFill>
                  <a:schemeClr val="tx2"/>
                </a:solidFill>
                <a:latin typeface="Tahoma" pitchFamily="34" charset="0"/>
                <a:ea typeface="MS PGothic" pitchFamily="34" charset="-128"/>
              </a:defRPr>
            </a:lvl4pPr>
            <a:lvl5pPr marL="2057400" indent="-228600" defTabSz="3016250" eaLnBrk="0" hangingPunct="0">
              <a:defRPr sz="2000" b="1" u="sng">
                <a:solidFill>
                  <a:schemeClr val="tx2"/>
                </a:solidFill>
                <a:latin typeface="Tahoma" pitchFamily="34" charset="0"/>
                <a:ea typeface="MS PGothic" pitchFamily="34" charset="-128"/>
              </a:defRPr>
            </a:lvl5pPr>
            <a:lvl6pPr marL="25146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6pPr>
            <a:lvl7pPr marL="29718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7pPr>
            <a:lvl8pPr marL="34290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8pPr>
            <a:lvl9pPr marL="38862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9pPr>
          </a:lstStyle>
          <a:p>
            <a:pPr eaLnBrk="1" hangingPunct="1"/>
            <a:r>
              <a:rPr lang="en-GB" sz="1600" u="none" dirty="0" smtClean="0">
                <a:solidFill>
                  <a:schemeClr val="bg1"/>
                </a:solidFill>
                <a:latin typeface="Arial Narrow" pitchFamily="34" charset="0"/>
              </a:rPr>
              <a:t>GFOI acquires core </a:t>
            </a:r>
            <a:r>
              <a:rPr lang="en-GB" sz="1600" u="none" dirty="0">
                <a:solidFill>
                  <a:schemeClr val="bg1"/>
                </a:solidFill>
                <a:latin typeface="Arial Narrow" pitchFamily="34" charset="0"/>
              </a:rPr>
              <a:t>satellite </a:t>
            </a:r>
            <a:r>
              <a:rPr lang="en-GB" sz="1600" u="none" dirty="0" smtClean="0">
                <a:solidFill>
                  <a:schemeClr val="bg1"/>
                </a:solidFill>
                <a:latin typeface="Arial Narrow" pitchFamily="34" charset="0"/>
              </a:rPr>
              <a:t>data</a:t>
            </a:r>
            <a:endParaRPr lang="en-GB" sz="1600" u="none" dirty="0">
              <a:solidFill>
                <a:schemeClr val="bg1"/>
              </a:solidFill>
              <a:latin typeface="Arial Narrow" pitchFamily="34" charset="0"/>
            </a:endParaRPr>
          </a:p>
        </p:txBody>
      </p:sp>
      <p:pic>
        <p:nvPicPr>
          <p:cNvPr id="6" name="Picture 7" descr="Boca_do_acre_ASAR_WSM_multitemporal"/>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74" y="1112839"/>
            <a:ext cx="1019174" cy="707257"/>
          </a:xfrm>
          <a:prstGeom prst="rect">
            <a:avLst/>
          </a:prstGeom>
          <a:solidFill>
            <a:schemeClr val="tx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5435600" y="1184274"/>
            <a:ext cx="1395413" cy="2314575"/>
          </a:xfrm>
          <a:prstGeom prst="rect">
            <a:avLst/>
          </a:prstGeom>
          <a:solidFill>
            <a:schemeClr val="tx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80000" rIns="108000" bIns="180000">
            <a:spAutoFit/>
          </a:bodyPr>
          <a:lstStyle>
            <a:lvl1pPr defTabSz="3016250" eaLnBrk="0" hangingPunct="0">
              <a:defRPr sz="2000" b="1" u="sng">
                <a:solidFill>
                  <a:schemeClr val="tx2"/>
                </a:solidFill>
                <a:latin typeface="Tahoma" pitchFamily="34" charset="0"/>
                <a:ea typeface="MS PGothic" pitchFamily="34" charset="-128"/>
              </a:defRPr>
            </a:lvl1pPr>
            <a:lvl2pPr marL="742950" indent="-285750" defTabSz="3016250" eaLnBrk="0" hangingPunct="0">
              <a:defRPr sz="2000" b="1" u="sng">
                <a:solidFill>
                  <a:schemeClr val="tx2"/>
                </a:solidFill>
                <a:latin typeface="Tahoma" pitchFamily="34" charset="0"/>
                <a:ea typeface="MS PGothic" pitchFamily="34" charset="-128"/>
              </a:defRPr>
            </a:lvl2pPr>
            <a:lvl3pPr marL="1143000" indent="-228600" defTabSz="3016250" eaLnBrk="0" hangingPunct="0">
              <a:defRPr sz="2000" b="1" u="sng">
                <a:solidFill>
                  <a:schemeClr val="tx2"/>
                </a:solidFill>
                <a:latin typeface="Tahoma" pitchFamily="34" charset="0"/>
                <a:ea typeface="MS PGothic" pitchFamily="34" charset="-128"/>
              </a:defRPr>
            </a:lvl3pPr>
            <a:lvl4pPr marL="1600200" indent="-228600" defTabSz="3016250" eaLnBrk="0" hangingPunct="0">
              <a:defRPr sz="2000" b="1" u="sng">
                <a:solidFill>
                  <a:schemeClr val="tx2"/>
                </a:solidFill>
                <a:latin typeface="Tahoma" pitchFamily="34" charset="0"/>
                <a:ea typeface="MS PGothic" pitchFamily="34" charset="-128"/>
              </a:defRPr>
            </a:lvl4pPr>
            <a:lvl5pPr marL="2057400" indent="-228600" defTabSz="3016250" eaLnBrk="0" hangingPunct="0">
              <a:defRPr sz="2000" b="1" u="sng">
                <a:solidFill>
                  <a:schemeClr val="tx2"/>
                </a:solidFill>
                <a:latin typeface="Tahoma" pitchFamily="34" charset="0"/>
                <a:ea typeface="MS PGothic" pitchFamily="34" charset="-128"/>
              </a:defRPr>
            </a:lvl5pPr>
            <a:lvl6pPr marL="25146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6pPr>
            <a:lvl7pPr marL="29718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7pPr>
            <a:lvl8pPr marL="34290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8pPr>
            <a:lvl9pPr marL="38862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9pPr>
          </a:lstStyle>
          <a:p>
            <a:pPr algn="r" eaLnBrk="1" hangingPunct="1">
              <a:spcBef>
                <a:spcPct val="50000"/>
              </a:spcBef>
            </a:pPr>
            <a:r>
              <a:rPr lang="en-GB" sz="1600" u="none" dirty="0">
                <a:solidFill>
                  <a:schemeClr val="bg1"/>
                </a:solidFill>
                <a:latin typeface="Arial Narrow" pitchFamily="34" charset="0"/>
              </a:rPr>
              <a:t>GFOI reviews and promotes research and development needed to implement national forest monitoring</a:t>
            </a:r>
          </a:p>
        </p:txBody>
      </p:sp>
      <p:pic>
        <p:nvPicPr>
          <p:cNvPr id="8" name="Picture 10" descr="RADCove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075" y="1187449"/>
            <a:ext cx="16287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169863" y="2897188"/>
            <a:ext cx="1974850" cy="2978150"/>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144000" rIns="72000" bIns="144000">
            <a:spAutoFit/>
          </a:bodyPr>
          <a:lstStyle>
            <a:lvl1pPr defTabSz="3016250" eaLnBrk="0" hangingPunct="0">
              <a:defRPr sz="2000" b="1" u="sng">
                <a:solidFill>
                  <a:schemeClr val="tx2"/>
                </a:solidFill>
                <a:latin typeface="Tahoma" pitchFamily="34" charset="0"/>
                <a:ea typeface="MS PGothic" pitchFamily="34" charset="-128"/>
              </a:defRPr>
            </a:lvl1pPr>
            <a:lvl2pPr marL="742950" indent="-285750" defTabSz="3016250" eaLnBrk="0" hangingPunct="0">
              <a:defRPr sz="2000" b="1" u="sng">
                <a:solidFill>
                  <a:schemeClr val="tx2"/>
                </a:solidFill>
                <a:latin typeface="Tahoma" pitchFamily="34" charset="0"/>
                <a:ea typeface="MS PGothic" pitchFamily="34" charset="-128"/>
              </a:defRPr>
            </a:lvl2pPr>
            <a:lvl3pPr marL="1143000" indent="-228600" defTabSz="3016250" eaLnBrk="0" hangingPunct="0">
              <a:defRPr sz="2000" b="1" u="sng">
                <a:solidFill>
                  <a:schemeClr val="tx2"/>
                </a:solidFill>
                <a:latin typeface="Tahoma" pitchFamily="34" charset="0"/>
                <a:ea typeface="MS PGothic" pitchFamily="34" charset="-128"/>
              </a:defRPr>
            </a:lvl3pPr>
            <a:lvl4pPr marL="1600200" indent="-228600" defTabSz="3016250" eaLnBrk="0" hangingPunct="0">
              <a:defRPr sz="2000" b="1" u="sng">
                <a:solidFill>
                  <a:schemeClr val="tx2"/>
                </a:solidFill>
                <a:latin typeface="Tahoma" pitchFamily="34" charset="0"/>
                <a:ea typeface="MS PGothic" pitchFamily="34" charset="-128"/>
              </a:defRPr>
            </a:lvl4pPr>
            <a:lvl5pPr marL="2057400" indent="-228600" defTabSz="3016250" eaLnBrk="0" hangingPunct="0">
              <a:defRPr sz="2000" b="1" u="sng">
                <a:solidFill>
                  <a:schemeClr val="tx2"/>
                </a:solidFill>
                <a:latin typeface="Tahoma" pitchFamily="34" charset="0"/>
                <a:ea typeface="MS PGothic" pitchFamily="34" charset="-128"/>
              </a:defRPr>
            </a:lvl5pPr>
            <a:lvl6pPr marL="25146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6pPr>
            <a:lvl7pPr marL="29718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7pPr>
            <a:lvl8pPr marL="34290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8pPr>
            <a:lvl9pPr marL="38862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9pPr>
          </a:lstStyle>
          <a:p>
            <a:pPr algn="r" eaLnBrk="1" hangingPunct="1">
              <a:spcBef>
                <a:spcPct val="50000"/>
              </a:spcBef>
            </a:pPr>
            <a:r>
              <a:rPr lang="en-GB" sz="1600" u="none" dirty="0">
                <a:solidFill>
                  <a:schemeClr val="bg1"/>
                </a:solidFill>
                <a:latin typeface="Arial Narrow" pitchFamily="34" charset="0"/>
              </a:rPr>
              <a:t>GFOI provides capacity building in coordination with others such as UN-REDD.  </a:t>
            </a:r>
            <a:r>
              <a:rPr lang="en-GB" sz="1600" u="none" dirty="0" smtClean="0">
                <a:solidFill>
                  <a:schemeClr val="bg1"/>
                </a:solidFill>
                <a:latin typeface="Arial Narrow" pitchFamily="34" charset="0"/>
              </a:rPr>
              <a:t>Supports </a:t>
            </a:r>
            <a:r>
              <a:rPr lang="en-GB" sz="1600" u="none" dirty="0">
                <a:solidFill>
                  <a:schemeClr val="bg1"/>
                </a:solidFill>
                <a:latin typeface="Arial Narrow" pitchFamily="34" charset="0"/>
              </a:rPr>
              <a:t>the use of satellite and ground data to monitor forests, estimate carbon</a:t>
            </a:r>
            <a:r>
              <a:rPr lang="en-GB" sz="1600" u="none" dirty="0">
                <a:solidFill>
                  <a:schemeClr val="tx1"/>
                </a:solidFill>
                <a:latin typeface="Arial Narrow" pitchFamily="34" charset="0"/>
              </a:rPr>
              <a:t> </a:t>
            </a:r>
            <a:r>
              <a:rPr lang="en-GB" sz="1600" u="none" dirty="0">
                <a:solidFill>
                  <a:schemeClr val="bg1"/>
                </a:solidFill>
                <a:latin typeface="Arial Narrow" pitchFamily="34" charset="0"/>
              </a:rPr>
              <a:t>stocks and greenhouse gas emissions</a:t>
            </a:r>
            <a:r>
              <a:rPr lang="en-GB" sz="1600" u="none" dirty="0">
                <a:solidFill>
                  <a:schemeClr val="tx1"/>
                </a:solidFill>
                <a:latin typeface="Arial Narrow" pitchFamily="34" charset="0"/>
              </a:rPr>
              <a:t> </a:t>
            </a:r>
          </a:p>
        </p:txBody>
      </p:sp>
      <p:pic>
        <p:nvPicPr>
          <p:cNvPr id="12" name="Picture 5"/>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0" y="2895600"/>
            <a:ext cx="16954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6857999" y="3681739"/>
            <a:ext cx="2459039" cy="1992066"/>
          </a:xfrm>
          <a:prstGeom prst="rect">
            <a:avLst/>
          </a:prstGeom>
          <a:solidFill>
            <a:schemeClr val="tx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spAutoFit/>
          </a:bodyPr>
          <a:lstStyle>
            <a:lvl1pPr defTabSz="3016250" eaLnBrk="0" hangingPunct="0">
              <a:defRPr sz="2000" b="1" u="sng">
                <a:solidFill>
                  <a:schemeClr val="tx2"/>
                </a:solidFill>
                <a:latin typeface="Tahoma" pitchFamily="34" charset="0"/>
                <a:ea typeface="MS PGothic" pitchFamily="34" charset="-128"/>
              </a:defRPr>
            </a:lvl1pPr>
            <a:lvl2pPr marL="742950" indent="-285750" defTabSz="3016250" eaLnBrk="0" hangingPunct="0">
              <a:defRPr sz="2000" b="1" u="sng">
                <a:solidFill>
                  <a:schemeClr val="tx2"/>
                </a:solidFill>
                <a:latin typeface="Tahoma" pitchFamily="34" charset="0"/>
                <a:ea typeface="MS PGothic" pitchFamily="34" charset="-128"/>
              </a:defRPr>
            </a:lvl2pPr>
            <a:lvl3pPr marL="1143000" indent="-228600" defTabSz="3016250" eaLnBrk="0" hangingPunct="0">
              <a:defRPr sz="2000" b="1" u="sng">
                <a:solidFill>
                  <a:schemeClr val="tx2"/>
                </a:solidFill>
                <a:latin typeface="Tahoma" pitchFamily="34" charset="0"/>
                <a:ea typeface="MS PGothic" pitchFamily="34" charset="-128"/>
              </a:defRPr>
            </a:lvl3pPr>
            <a:lvl4pPr marL="1600200" indent="-228600" defTabSz="3016250" eaLnBrk="0" hangingPunct="0">
              <a:defRPr sz="2000" b="1" u="sng">
                <a:solidFill>
                  <a:schemeClr val="tx2"/>
                </a:solidFill>
                <a:latin typeface="Tahoma" pitchFamily="34" charset="0"/>
                <a:ea typeface="MS PGothic" pitchFamily="34" charset="-128"/>
              </a:defRPr>
            </a:lvl4pPr>
            <a:lvl5pPr marL="2057400" indent="-228600" defTabSz="3016250" eaLnBrk="0" hangingPunct="0">
              <a:defRPr sz="2000" b="1" u="sng">
                <a:solidFill>
                  <a:schemeClr val="tx2"/>
                </a:solidFill>
                <a:latin typeface="Tahoma" pitchFamily="34" charset="0"/>
                <a:ea typeface="MS PGothic" pitchFamily="34" charset="-128"/>
              </a:defRPr>
            </a:lvl5pPr>
            <a:lvl6pPr marL="25146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6pPr>
            <a:lvl7pPr marL="29718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7pPr>
            <a:lvl8pPr marL="34290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8pPr>
            <a:lvl9pPr marL="3886200" indent="-228600" defTabSz="3016250" eaLnBrk="0" fontAlgn="base" hangingPunct="0">
              <a:spcBef>
                <a:spcPct val="0"/>
              </a:spcBef>
              <a:spcAft>
                <a:spcPct val="0"/>
              </a:spcAft>
              <a:defRPr sz="2000" b="1" u="sng">
                <a:solidFill>
                  <a:schemeClr val="tx2"/>
                </a:solidFill>
                <a:latin typeface="Tahoma" pitchFamily="34" charset="0"/>
                <a:ea typeface="MS PGothic" pitchFamily="34" charset="-128"/>
              </a:defRPr>
            </a:lvl9pPr>
          </a:lstStyle>
          <a:p>
            <a:pPr eaLnBrk="1" hangingPunct="1">
              <a:spcBef>
                <a:spcPct val="50000"/>
              </a:spcBef>
            </a:pPr>
            <a:r>
              <a:rPr lang="en-GB" sz="1600" u="none" dirty="0">
                <a:solidFill>
                  <a:schemeClr val="bg1"/>
                </a:solidFill>
                <a:latin typeface="Arial Narrow" pitchFamily="34" charset="0"/>
              </a:rPr>
              <a:t>GFOI Methods and </a:t>
            </a:r>
            <a:r>
              <a:rPr lang="en-GB" sz="1600" u="none" dirty="0" smtClean="0">
                <a:solidFill>
                  <a:schemeClr val="bg1"/>
                </a:solidFill>
                <a:latin typeface="Arial Narrow" pitchFamily="34" charset="0"/>
              </a:rPr>
              <a:t>Guidance: </a:t>
            </a:r>
            <a:endParaRPr lang="en-GB" sz="1600" u="none" dirty="0">
              <a:solidFill>
                <a:schemeClr val="bg1"/>
              </a:solidFill>
              <a:latin typeface="Arial Narrow" pitchFamily="34" charset="0"/>
            </a:endParaRPr>
          </a:p>
          <a:p>
            <a:pPr eaLnBrk="1" hangingPunct="1">
              <a:spcBef>
                <a:spcPct val="50000"/>
              </a:spcBef>
            </a:pPr>
            <a:r>
              <a:rPr lang="en-GB" sz="1600" u="none" dirty="0">
                <a:solidFill>
                  <a:schemeClr val="bg1"/>
                </a:solidFill>
                <a:latin typeface="Arial Narrow" pitchFamily="34" charset="0"/>
              </a:rPr>
              <a:t>Use of Satellite and Ground data for national forest monitoring and estimation of carbon stocks and greenhouse gas </a:t>
            </a:r>
            <a:r>
              <a:rPr lang="en-GB" sz="1600" u="none" dirty="0" smtClean="0">
                <a:solidFill>
                  <a:schemeClr val="bg1"/>
                </a:solidFill>
                <a:latin typeface="Arial Narrow" pitchFamily="34" charset="0"/>
              </a:rPr>
              <a:t>emissions</a:t>
            </a:r>
            <a:endParaRPr lang="en-GB" sz="1600" u="none" dirty="0">
              <a:solidFill>
                <a:schemeClr val="bg1"/>
              </a:solidFill>
              <a:latin typeface="Arial Narrow" pitchFamily="34" charset="0"/>
            </a:endParaRPr>
          </a:p>
        </p:txBody>
      </p:sp>
      <p:pic>
        <p:nvPicPr>
          <p:cNvPr id="14" name="Picture 9" descr="MGDCover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8200" y="3657600"/>
            <a:ext cx="16167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56" y="188913"/>
            <a:ext cx="7396162" cy="501650"/>
          </a:xfrm>
        </p:spPr>
        <p:txBody>
          <a:bodyPr/>
          <a:lstStyle/>
          <a:p>
            <a:r>
              <a:rPr lang="fr-FR" dirty="0" smtClean="0"/>
              <a:t>GEOGLAM: </a:t>
            </a:r>
            <a:r>
              <a:rPr lang="fr-FR" dirty="0" err="1"/>
              <a:t>W</a:t>
            </a:r>
            <a:r>
              <a:rPr lang="fr-FR" dirty="0" err="1" smtClean="0"/>
              <a:t>hat’s</a:t>
            </a:r>
            <a:r>
              <a:rPr lang="fr-FR" dirty="0" smtClean="0"/>
              <a:t> </a:t>
            </a:r>
            <a:r>
              <a:rPr lang="fr-FR" dirty="0"/>
              <a:t>N</a:t>
            </a:r>
            <a:r>
              <a:rPr lang="fr-FR" dirty="0" smtClean="0"/>
              <a:t>ew?</a:t>
            </a:r>
            <a:endParaRPr lang="en-US" dirty="0"/>
          </a:p>
        </p:txBody>
      </p:sp>
      <p:sp>
        <p:nvSpPr>
          <p:cNvPr id="3" name="Content Placeholder 2"/>
          <p:cNvSpPr>
            <a:spLocks noGrp="1"/>
          </p:cNvSpPr>
          <p:nvPr>
            <p:ph idx="1"/>
          </p:nvPr>
        </p:nvSpPr>
        <p:spPr>
          <a:xfrm>
            <a:off x="77470" y="3492033"/>
            <a:ext cx="9066530" cy="3200722"/>
          </a:xfrm>
        </p:spPr>
        <p:txBody>
          <a:bodyPr/>
          <a:lstStyle/>
          <a:p>
            <a:pPr marL="268288" indent="-268288">
              <a:spcBef>
                <a:spcPts val="1800"/>
              </a:spcBef>
            </a:pPr>
            <a:r>
              <a:rPr lang="en-US" dirty="0"/>
              <a:t>E</a:t>
            </a:r>
            <a:r>
              <a:rPr lang="en-US" dirty="0" smtClean="0"/>
              <a:t>merging collaboration</a:t>
            </a:r>
          </a:p>
          <a:p>
            <a:pPr marL="668338" lvl="1" indent="-268288">
              <a:spcBef>
                <a:spcPts val="300"/>
              </a:spcBef>
            </a:pPr>
            <a:r>
              <a:rPr lang="en-US" sz="2000" b="0" spc="-90" dirty="0" smtClean="0"/>
              <a:t>Countries at Risk: </a:t>
            </a:r>
            <a:r>
              <a:rPr lang="en-US" sz="2000" spc="-90" dirty="0" smtClean="0"/>
              <a:t>Early Warning Crop Monitor </a:t>
            </a:r>
            <a:r>
              <a:rPr lang="en-US" sz="2000" b="0" spc="-90" dirty="0" smtClean="0"/>
              <a:t>(EWCM) + Link with UN Secretary General </a:t>
            </a:r>
            <a:r>
              <a:rPr lang="en-US" sz="2000" b="0" i="1" spc="-90" dirty="0" smtClean="0"/>
              <a:t>High Level Task Force on Food Security Crisis</a:t>
            </a:r>
          </a:p>
          <a:p>
            <a:pPr marL="268288" indent="-268288">
              <a:spcBef>
                <a:spcPts val="1200"/>
              </a:spcBef>
            </a:pPr>
            <a:r>
              <a:rPr lang="en-US" dirty="0" smtClean="0"/>
              <a:t>Links with CEOS</a:t>
            </a:r>
          </a:p>
          <a:p>
            <a:pPr marL="668338" lvl="1" indent="-268288">
              <a:spcBef>
                <a:spcPts val="300"/>
              </a:spcBef>
            </a:pPr>
            <a:r>
              <a:rPr lang="en-US" sz="2000" b="0" spc="-90" dirty="0" smtClean="0"/>
              <a:t>Data requirements well-defined; data management services under evaluation</a:t>
            </a:r>
          </a:p>
          <a:p>
            <a:pPr marL="668338" lvl="1" indent="-268288">
              <a:spcBef>
                <a:spcPts val="300"/>
              </a:spcBef>
            </a:pPr>
            <a:r>
              <a:rPr lang="en-US" sz="2000" b="0" spc="-90" dirty="0" smtClean="0"/>
              <a:t>Progress on provision of SAR imagery (RadarSat2, Sentinel-1, ALOS-2..), in particular for rice monitoring </a:t>
            </a:r>
            <a:r>
              <a:rPr lang="en-US" sz="2000" spc="-90" dirty="0" smtClean="0"/>
              <a:t>(</a:t>
            </a:r>
            <a:r>
              <a:rPr lang="en-US" sz="2000" spc="-90" dirty="0" err="1" smtClean="0"/>
              <a:t>AsiaRiCE</a:t>
            </a:r>
            <a:r>
              <a:rPr lang="en-US" sz="2000" spc="-90" dirty="0" smtClean="0"/>
              <a:t> and JECAM</a:t>
            </a:r>
            <a:r>
              <a:rPr lang="en-US" sz="2000" b="0" spc="-90" dirty="0" smtClean="0"/>
              <a:t>) and SDMS  for </a:t>
            </a:r>
            <a:r>
              <a:rPr lang="en-US" sz="2000" b="0" spc="-90" dirty="0" err="1" smtClean="0"/>
              <a:t>AsiaRiCE</a:t>
            </a:r>
            <a:endParaRPr lang="en-US" sz="2000" b="0" spc="-90" dirty="0" smtClean="0"/>
          </a:p>
          <a:p>
            <a:pPr marL="668338" lvl="1" indent="-268288">
              <a:spcBef>
                <a:spcPts val="300"/>
              </a:spcBef>
            </a:pPr>
            <a:r>
              <a:rPr lang="en-US" sz="2000" b="0" spc="-90" dirty="0" smtClean="0"/>
              <a:t>GEOGLAM-JECAM  and </a:t>
            </a:r>
            <a:r>
              <a:rPr lang="en-US" sz="2000" b="0" spc="-90" dirty="0" err="1" smtClean="0"/>
              <a:t>AsiaRiCE</a:t>
            </a:r>
            <a:r>
              <a:rPr lang="en-US" sz="2000" b="0" spc="-90" dirty="0" smtClean="0"/>
              <a:t> request for multiple user data licenses – enhancing data access among JECAM sites and </a:t>
            </a:r>
            <a:r>
              <a:rPr lang="en-US" sz="2000" b="0" spc="-90" dirty="0" err="1" smtClean="0"/>
              <a:t>AsiaRiCE</a:t>
            </a:r>
            <a:r>
              <a:rPr lang="en-US" sz="2000" b="0" spc="-90" dirty="0" smtClean="0"/>
              <a:t> sites</a:t>
            </a:r>
          </a:p>
          <a:p>
            <a:pPr marL="668338" lvl="1" indent="-268288">
              <a:spcBef>
                <a:spcPts val="300"/>
              </a:spcBef>
            </a:pPr>
            <a:endParaRPr lang="en-US" spc="-90" dirty="0"/>
          </a:p>
        </p:txBody>
      </p:sp>
      <p:sp>
        <p:nvSpPr>
          <p:cNvPr id="7" name="Content Placeholder 2"/>
          <p:cNvSpPr txBox="1">
            <a:spLocks/>
          </p:cNvSpPr>
          <p:nvPr/>
        </p:nvSpPr>
        <p:spPr bwMode="auto">
          <a:xfrm>
            <a:off x="0" y="1377817"/>
            <a:ext cx="4660900" cy="3023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Font typeface="Arial" charset="0"/>
              <a:buChar char="•"/>
              <a:defRPr sz="2400" b="1">
                <a:solidFill>
                  <a:schemeClr val="tx2"/>
                </a:solidFill>
                <a:latin typeface="Arial Narrow" panose="020B0606020202030204" pitchFamily="34" charset="0"/>
                <a:ea typeface="ＭＳ Ｐゴシック" charset="-128"/>
                <a:cs typeface="ＭＳ Ｐゴシック" charset="-128"/>
              </a:defRPr>
            </a:lvl1pPr>
            <a:lvl2pPr marL="536575" indent="-165100" algn="l" rtl="0" eaLnBrk="0" fontAlgn="base" hangingPunct="0">
              <a:spcBef>
                <a:spcPct val="20000"/>
              </a:spcBef>
              <a:spcAft>
                <a:spcPct val="0"/>
              </a:spcAft>
              <a:buFont typeface="Arial" charset="0"/>
              <a:buChar char="•"/>
              <a:defRPr sz="2200" b="1">
                <a:solidFill>
                  <a:srgbClr val="0070C0"/>
                </a:solidFill>
                <a:latin typeface="Arial Narrow" panose="020B0606020202030204" pitchFamily="34"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rgbClr val="0070C0"/>
                </a:solidFill>
                <a:latin typeface="Arial Narrow" panose="020B0606020202030204" pitchFamily="34"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Narrow" panose="020B0606020202030204" pitchFamily="34"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Narrow" panose="020B0606020202030204" pitchFamily="34"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268288" indent="-268288"/>
            <a:r>
              <a:rPr lang="en-US" dirty="0" smtClean="0"/>
              <a:t>Strong </a:t>
            </a:r>
            <a:r>
              <a:rPr lang="en-US" dirty="0"/>
              <a:t>GEOGLAM-AMIS collaboration </a:t>
            </a:r>
            <a:r>
              <a:rPr lang="en-US" dirty="0" smtClean="0"/>
              <a:t>with </a:t>
            </a:r>
            <a:r>
              <a:rPr lang="en-US" dirty="0"/>
              <a:t>G20 </a:t>
            </a:r>
            <a:r>
              <a:rPr lang="en-US" dirty="0" smtClean="0"/>
              <a:t>support</a:t>
            </a:r>
            <a:endParaRPr lang="en-US" dirty="0"/>
          </a:p>
          <a:p>
            <a:pPr marL="668338" lvl="1" indent="-268288"/>
            <a:r>
              <a:rPr lang="en-US" sz="2000" b="0" dirty="0"/>
              <a:t>Delivering monthly </a:t>
            </a:r>
            <a:br>
              <a:rPr lang="en-US" sz="2000" b="0" dirty="0"/>
            </a:br>
            <a:r>
              <a:rPr lang="en-US" sz="2000" dirty="0"/>
              <a:t>Crop Monitor </a:t>
            </a:r>
            <a:r>
              <a:rPr lang="en-US" sz="2000" b="0" dirty="0"/>
              <a:t>to AMIS</a:t>
            </a:r>
          </a:p>
          <a:p>
            <a:pPr marL="668338" lvl="1" indent="-268288">
              <a:spcBef>
                <a:spcPts val="300"/>
              </a:spcBef>
            </a:pPr>
            <a:r>
              <a:rPr lang="en-US" sz="2000" b="0" dirty="0"/>
              <a:t>1 Year </a:t>
            </a:r>
            <a:r>
              <a:rPr lang="en-US" sz="2000" b="0" dirty="0" smtClean="0"/>
              <a:t>Operational </a:t>
            </a:r>
            <a:r>
              <a:rPr lang="en-US" sz="2000" b="0" dirty="0"/>
              <a:t>– </a:t>
            </a:r>
            <a:r>
              <a:rPr lang="en-US" sz="2000" b="0" dirty="0" smtClean="0"/>
              <a:t>new results presentation</a:t>
            </a:r>
            <a:endParaRPr lang="en-US" sz="2000" b="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039" y="1675496"/>
            <a:ext cx="4299584" cy="2210635"/>
          </a:xfrm>
          <a:prstGeom prst="rect">
            <a:avLst/>
          </a:prstGeom>
        </p:spPr>
      </p:pic>
      <p:sp>
        <p:nvSpPr>
          <p:cNvPr id="9" name="TextBox 8"/>
          <p:cNvSpPr txBox="1"/>
          <p:nvPr/>
        </p:nvSpPr>
        <p:spPr>
          <a:xfrm>
            <a:off x="4423835" y="1360884"/>
            <a:ext cx="4516966" cy="369332"/>
          </a:xfrm>
          <a:prstGeom prst="rect">
            <a:avLst/>
          </a:prstGeom>
          <a:noFill/>
        </p:spPr>
        <p:txBody>
          <a:bodyPr wrap="square" rtlCol="0">
            <a:spAutoFit/>
          </a:bodyPr>
          <a:lstStyle/>
          <a:p>
            <a:pPr algn="ctr"/>
            <a:r>
              <a:rPr lang="en-US" b="1" dirty="0" smtClean="0"/>
              <a:t>Synthesis of Crop Condition – Sep 2014</a:t>
            </a:r>
            <a:endParaRPr lang="en-US" b="1" dirty="0"/>
          </a:p>
        </p:txBody>
      </p:sp>
    </p:spTree>
    <p:extLst>
      <p:ext uri="{BB962C8B-B14F-4D97-AF65-F5344CB8AC3E}">
        <p14:creationId xmlns:p14="http://schemas.microsoft.com/office/powerpoint/2010/main" val="11010456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TotalTime>
  <Words>1127</Words>
  <Application>Microsoft Macintosh PowerPoint</Application>
  <PresentationFormat>On-screen Show (4:3)</PresentationFormat>
  <Paragraphs>154</Paragraphs>
  <Slides>18</Slides>
  <Notes>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4_EUM_template_v03</vt:lpstr>
      <vt:lpstr>28th CEOS Plenary Session </vt:lpstr>
      <vt:lpstr> GEO Objectives </vt:lpstr>
      <vt:lpstr>PowerPoint Presentation</vt:lpstr>
      <vt:lpstr>PowerPoint Presentation</vt:lpstr>
      <vt:lpstr>PowerPoint Presentation</vt:lpstr>
      <vt:lpstr>PowerPoint Presentation</vt:lpstr>
      <vt:lpstr>Engagement Strategy with Commercial Sector</vt:lpstr>
      <vt:lpstr>PowerPoint Presentation</vt:lpstr>
      <vt:lpstr>GEOGLAM: What’s New?</vt:lpstr>
      <vt:lpstr>PowerPoint Presentation</vt:lpstr>
      <vt:lpstr>PowerPoint Presentation</vt:lpstr>
      <vt:lpstr>PowerPoint Presentation</vt:lpstr>
      <vt:lpstr>PowerPoint Presentation</vt:lpstr>
      <vt:lpstr>AfriGEOSS</vt:lpstr>
      <vt:lpstr>PowerPoint Presentation</vt:lpstr>
      <vt:lpstr>Current Assets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Barbara Ryan</cp:lastModifiedBy>
  <cp:revision>359</cp:revision>
  <dcterms:created xsi:type="dcterms:W3CDTF">2012-08-31T01:11:17Z</dcterms:created>
  <dcterms:modified xsi:type="dcterms:W3CDTF">2014-10-29T06:08:04Z</dcterms:modified>
</cp:coreProperties>
</file>