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280" r:id="rId3"/>
    <p:sldId id="282" r:id="rId4"/>
    <p:sldId id="283" r:id="rId5"/>
    <p:sldId id="287" r:id="rId6"/>
    <p:sldId id="288" r:id="rId7"/>
    <p:sldId id="290" r:id="rId8"/>
    <p:sldId id="285" r:id="rId9"/>
    <p:sldId id="28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90" d="100"/>
          <a:sy n="90" d="100"/>
        </p:scale>
        <p:origin x="-1160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Alain </a:t>
            </a:r>
            <a:r>
              <a:rPr lang="en-US" b="0" dirty="0" err="1" smtClean="0"/>
              <a:t>Ratier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CEOS Plenary, Agenda Item 28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- Overview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40814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“Climate Research and Earth Observation from Space – Climate Information for Decision Making”</a:t>
            </a:r>
          </a:p>
          <a:p>
            <a:pPr marL="285750" indent="-285750">
              <a:buFont typeface="Arial"/>
              <a:buChar char="•"/>
            </a:pPr>
            <a:endParaRPr lang="en-US" sz="800" b="1" dirty="0" smtClean="0"/>
          </a:p>
          <a:p>
            <a:pPr marL="800100" lvl="1" indent="-342900">
              <a:buFont typeface="Lucida Grande"/>
              <a:buChar char="-"/>
            </a:pPr>
            <a:r>
              <a:rPr lang="en-US" sz="2200" b="1" dirty="0" err="1" smtClean="0"/>
              <a:t>Organised</a:t>
            </a:r>
            <a:r>
              <a:rPr lang="en-US" sz="2200" b="1" dirty="0" smtClean="0"/>
              <a:t> by EUMETSAT and WCRP, on 13-17 October, in Darmstadt, Germany, with support of EU, ESA and other CEOS agencies </a:t>
            </a:r>
          </a:p>
          <a:p>
            <a:pPr marL="800100" lvl="1" indent="-342900">
              <a:buFont typeface="Lucida Grande"/>
              <a:buChar char="-"/>
            </a:pPr>
            <a:endParaRPr lang="en-US" sz="800" b="1" dirty="0" smtClean="0"/>
          </a:p>
          <a:p>
            <a:pPr marL="800100" lvl="1" indent="-342900">
              <a:buFont typeface="Lucida Grande"/>
              <a:buChar char="-"/>
            </a:pPr>
            <a:r>
              <a:rPr lang="en-US" sz="2200" b="1" dirty="0" smtClean="0"/>
              <a:t>Around 500 participants from 50 countries, representing over 200 </a:t>
            </a:r>
            <a:r>
              <a:rPr lang="en-US" sz="2200" b="1" dirty="0" err="1" smtClean="0"/>
              <a:t>organisations</a:t>
            </a:r>
            <a:r>
              <a:rPr lang="en-US" sz="2200" b="1" dirty="0" smtClean="0"/>
              <a:t>, with another 500 following remotely </a:t>
            </a:r>
            <a:r>
              <a:rPr lang="en-US" sz="2200" b="1" smtClean="0"/>
              <a:t>via </a:t>
            </a:r>
            <a:r>
              <a:rPr lang="en-US" sz="2200" b="1" smtClean="0"/>
              <a:t>“</a:t>
            </a:r>
            <a:r>
              <a:rPr lang="en-US" sz="2200" b="1" smtClean="0"/>
              <a:t>live-streaming”</a:t>
            </a:r>
            <a:endParaRPr lang="en-US" sz="2200" b="1" dirty="0" smtClean="0"/>
          </a:p>
          <a:p>
            <a:pPr marL="800100" lvl="1" indent="-342900">
              <a:buFont typeface="Lucida Grande"/>
              <a:buChar char="-"/>
            </a:pPr>
            <a:endParaRPr lang="en-US" sz="800" b="1" dirty="0" smtClean="0"/>
          </a:p>
          <a:p>
            <a:pPr marL="800100" lvl="1" indent="-342900">
              <a:buFont typeface="Lucida Grande"/>
              <a:buChar char="-"/>
            </a:pPr>
            <a:r>
              <a:rPr lang="en-US" sz="2200" b="1" dirty="0" smtClean="0"/>
              <a:t>Opening speeches from German Space Minister, Brigitte </a:t>
            </a:r>
            <a:r>
              <a:rPr lang="en-US" sz="2200" b="1" dirty="0" err="1" smtClean="0"/>
              <a:t>Zypries</a:t>
            </a:r>
            <a:r>
              <a:rPr lang="en-US" sz="2200" b="1" dirty="0" smtClean="0"/>
              <a:t>, other high-level German officials, Michel </a:t>
            </a:r>
            <a:r>
              <a:rPr lang="en-US" sz="2200" b="1" dirty="0" err="1" smtClean="0"/>
              <a:t>Jarraud</a:t>
            </a:r>
            <a:r>
              <a:rPr lang="en-US" sz="2200" b="1" dirty="0" smtClean="0"/>
              <a:t>, WMO Secretary-General and Barbara Ryan, GEO Director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99314"/>
            <a:ext cx="8642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For those who missed it: full proceedings, </a:t>
            </a:r>
            <a:r>
              <a:rPr lang="en-US" sz="2400" b="1" dirty="0"/>
              <a:t>including </a:t>
            </a:r>
            <a:r>
              <a:rPr lang="en-US" sz="2400" b="1" dirty="0" smtClean="0"/>
              <a:t>streaming and presentations, </a:t>
            </a:r>
            <a:r>
              <a:rPr lang="en-US" sz="2400" b="1" dirty="0"/>
              <a:t>can be found </a:t>
            </a:r>
            <a:r>
              <a:rPr lang="en-US" sz="2400" b="1" dirty="0" smtClean="0"/>
              <a:t>at:</a:t>
            </a:r>
            <a:endParaRPr lang="en-US" sz="2400" b="1" dirty="0"/>
          </a:p>
          <a:p>
            <a:pPr marL="285750" lvl="1" indent="-285750">
              <a:buFont typeface="Arial"/>
              <a:buChar char="•"/>
            </a:pPr>
            <a:endParaRPr lang="en-US" sz="800" b="1" dirty="0"/>
          </a:p>
          <a:p>
            <a:pPr marL="0" lvl="1" algn="ctr"/>
            <a:r>
              <a:rPr lang="en-US" sz="2400" b="1" dirty="0"/>
              <a:t>http://www.theclimatesymposium2014.com</a:t>
            </a:r>
          </a:p>
        </p:txBody>
      </p:sp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- Programme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573" y="1518498"/>
            <a:ext cx="87735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200" b="1" dirty="0" err="1" smtClean="0"/>
              <a:t>Programme</a:t>
            </a:r>
            <a:r>
              <a:rPr lang="en-US" sz="2200" b="1" dirty="0" smtClean="0"/>
              <a:t> established </a:t>
            </a:r>
            <a:r>
              <a:rPr lang="en-US" sz="2200" b="1" dirty="0"/>
              <a:t>by </a:t>
            </a:r>
            <a:r>
              <a:rPr lang="en-US" sz="2200" b="1" dirty="0" smtClean="0"/>
              <a:t>an </a:t>
            </a:r>
            <a:r>
              <a:rPr lang="en-US" sz="2200" b="1" dirty="0"/>
              <a:t>international Science </a:t>
            </a:r>
            <a:r>
              <a:rPr lang="en-US" sz="2200" b="1" dirty="0" err="1"/>
              <a:t>Programme</a:t>
            </a:r>
            <a:r>
              <a:rPr lang="en-US" sz="2200" b="1" dirty="0"/>
              <a:t> </a:t>
            </a:r>
            <a:r>
              <a:rPr lang="en-US" sz="2200" b="1" dirty="0" smtClean="0"/>
              <a:t>Committee, structured </a:t>
            </a:r>
            <a:r>
              <a:rPr lang="en-US" sz="2200" b="1" dirty="0"/>
              <a:t>around the 6 </a:t>
            </a:r>
            <a:r>
              <a:rPr lang="en-US" sz="2200" b="1" dirty="0" smtClean="0"/>
              <a:t>“Grand Science Challenges” of WCRP:</a:t>
            </a:r>
          </a:p>
          <a:p>
            <a:pPr marL="285750" lvl="1" indent="-285750">
              <a:buFont typeface="Arial"/>
              <a:buChar char="•"/>
            </a:pPr>
            <a:endParaRPr lang="en-US" sz="800" b="1" dirty="0" smtClean="0"/>
          </a:p>
          <a:p>
            <a:pPr marL="800100" lvl="2" indent="-342900">
              <a:buFont typeface="Lucida Grande"/>
              <a:buChar char="-"/>
            </a:pPr>
            <a:r>
              <a:rPr lang="en-US" sz="2200" b="1" dirty="0" smtClean="0"/>
              <a:t>Clouds, Circulation and Climate Sensitivity</a:t>
            </a:r>
          </a:p>
          <a:p>
            <a:pPr marL="800100" lvl="2" indent="-342900">
              <a:buFont typeface="Lucida Grande"/>
              <a:buChar char="-"/>
            </a:pPr>
            <a:r>
              <a:rPr lang="en-US" sz="2200" b="1" dirty="0" smtClean="0"/>
              <a:t>The Changing Water Cycle</a:t>
            </a:r>
          </a:p>
          <a:p>
            <a:pPr marL="800100" lvl="2" indent="-342900">
              <a:buFont typeface="Lucida Grande"/>
              <a:buChar char="-"/>
            </a:pPr>
            <a:r>
              <a:rPr lang="en-US" sz="2200" b="1" dirty="0" err="1" smtClean="0"/>
              <a:t>Cryosphere</a:t>
            </a:r>
            <a:r>
              <a:rPr lang="en-US" sz="2200" b="1" dirty="0" smtClean="0"/>
              <a:t> in a Warming World</a:t>
            </a:r>
          </a:p>
          <a:p>
            <a:pPr marL="800100" lvl="2" indent="-342900">
              <a:buFont typeface="Lucida Grande"/>
              <a:buChar char="-"/>
            </a:pPr>
            <a:r>
              <a:rPr lang="en-US" sz="2200" b="1" dirty="0" smtClean="0"/>
              <a:t>Ocean Circulation and Regional Sea Level Rise</a:t>
            </a:r>
          </a:p>
          <a:p>
            <a:pPr marL="800100" lvl="2" indent="-342900">
              <a:buFont typeface="Lucida Grande"/>
              <a:buChar char="-"/>
            </a:pPr>
            <a:r>
              <a:rPr lang="en-US" sz="2200" b="1" dirty="0" smtClean="0"/>
              <a:t>Prediction and Attribution of Extremes: from Climate to Weather</a:t>
            </a:r>
          </a:p>
          <a:p>
            <a:pPr marL="800100" lvl="2" indent="-342900">
              <a:buFont typeface="Lucida Grande"/>
              <a:buChar char="-"/>
            </a:pPr>
            <a:r>
              <a:rPr lang="en-US" sz="2200" b="1" dirty="0" smtClean="0"/>
              <a:t>Regional Climate Variability and Change: Enabling Climate Services</a:t>
            </a:r>
          </a:p>
          <a:p>
            <a:pPr marL="800100" lvl="2" indent="-342900">
              <a:buFont typeface="Lucida Grande"/>
              <a:buChar char="-"/>
            </a:pPr>
            <a:endParaRPr lang="en-US" sz="800" b="1" dirty="0" smtClean="0"/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These Grand Challenges were placed in the context of the 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Assessment Report of the IPCC</a:t>
            </a:r>
            <a:r>
              <a:rPr lang="en-US" sz="2200" b="1" dirty="0"/>
              <a:t> </a:t>
            </a:r>
            <a:r>
              <a:rPr lang="en-US" sz="2200" b="1" dirty="0" smtClean="0"/>
              <a:t>presented in the Opening Session by Thomas Stocker (IPCC Vice-Chair)</a:t>
            </a:r>
          </a:p>
        </p:txBody>
      </p:sp>
    </p:spTree>
    <p:extLst>
      <p:ext uri="{BB962C8B-B14F-4D97-AF65-F5344CB8AC3E}">
        <p14:creationId xmlns:p14="http://schemas.microsoft.com/office/powerpoint/2010/main" val="7148336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Programme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7465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Dedicated sessions on each Grand Challenge addressed the specific need for, and role of, Climate </a:t>
            </a:r>
            <a:r>
              <a:rPr lang="en-US" sz="2400" b="1" dirty="0"/>
              <a:t>O</a:t>
            </a:r>
            <a:r>
              <a:rPr lang="en-US" sz="2400" b="1" dirty="0" smtClean="0"/>
              <a:t>bservations from Space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Round table involving high-level representatives from the Energy, Transport and </a:t>
            </a:r>
            <a:r>
              <a:rPr lang="en-US" sz="2400" b="1" dirty="0"/>
              <a:t>I</a:t>
            </a:r>
            <a:r>
              <a:rPr lang="en-US" sz="2400" b="1" dirty="0" smtClean="0"/>
              <a:t>nsurance sectors addressed the needs of decision makers for climate information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/>
              <a:t>CEOS agencies had the possibility to present showcases </a:t>
            </a:r>
            <a:r>
              <a:rPr lang="en-US" sz="2400" b="1" dirty="0" smtClean="0"/>
              <a:t>using the </a:t>
            </a:r>
            <a:r>
              <a:rPr lang="en-US" sz="2400" b="1" dirty="0"/>
              <a:t>NASA </a:t>
            </a:r>
            <a:r>
              <a:rPr lang="en-US" sz="2400" b="1" dirty="0" err="1" smtClean="0"/>
              <a:t>Hyperwall</a:t>
            </a:r>
            <a:r>
              <a:rPr lang="en-US" sz="2400" b="1" dirty="0" smtClean="0"/>
              <a:t> kindly provided by NASA – ESA, NASA</a:t>
            </a:r>
            <a:r>
              <a:rPr lang="en-US" sz="2400" b="1" dirty="0"/>
              <a:t>, </a:t>
            </a:r>
            <a:r>
              <a:rPr lang="en-US" sz="2400" b="1" dirty="0" smtClean="0"/>
              <a:t>JAXA, JMA</a:t>
            </a:r>
            <a:r>
              <a:rPr lang="en-US" sz="2400" b="1" dirty="0"/>
              <a:t>, NSC, EUMETSAT and NOAA availed of this </a:t>
            </a:r>
            <a:r>
              <a:rPr lang="en-US" sz="2400" b="1" dirty="0" smtClean="0"/>
              <a:t>opportunity </a:t>
            </a:r>
            <a:endParaRPr lang="en-US" sz="2400" b="1" dirty="0"/>
          </a:p>
          <a:p>
            <a:pPr marL="285750" lvl="1" indent="-285750">
              <a:buFont typeface="Arial"/>
              <a:buChar char="•"/>
            </a:pPr>
            <a:endParaRPr lang="en-US" sz="2200" b="1" dirty="0" smtClean="0"/>
          </a:p>
          <a:p>
            <a:pPr marL="285750" lvl="1" indent="-285750">
              <a:buFont typeface="Arial"/>
              <a:buChar char="•"/>
            </a:pPr>
            <a:endParaRPr lang="en-US" sz="2200" b="1" dirty="0"/>
          </a:p>
          <a:p>
            <a:pPr marL="0"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057811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Programme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1088571"/>
            <a:ext cx="9144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A dedicated Early Career Scientist </a:t>
            </a:r>
            <a:r>
              <a:rPr lang="en-US" sz="2400" b="1" dirty="0" err="1" smtClean="0"/>
              <a:t>Programme</a:t>
            </a:r>
            <a:r>
              <a:rPr lang="en-US" sz="2400" b="1" dirty="0" smtClean="0"/>
              <a:t> promoted dialogue with senior scientists/representatives of space agencies: coffee break discussions and poster awards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/>
              <a:t>The </a:t>
            </a:r>
            <a:r>
              <a:rPr lang="en-US" sz="2400" b="1" dirty="0" smtClean="0"/>
              <a:t>Symposium </a:t>
            </a:r>
            <a:r>
              <a:rPr lang="en-US" sz="2400" b="1" dirty="0"/>
              <a:t>concluded </a:t>
            </a:r>
            <a:r>
              <a:rPr lang="en-US" sz="2400" b="1" dirty="0" smtClean="0"/>
              <a:t>with:</a:t>
            </a:r>
          </a:p>
          <a:p>
            <a:pPr marL="742950" lvl="2" indent="-285750">
              <a:buFont typeface="Arial"/>
              <a:buChar char="•"/>
            </a:pPr>
            <a:r>
              <a:rPr lang="en-US" sz="2400" b="1" dirty="0" smtClean="0"/>
              <a:t>A </a:t>
            </a:r>
            <a:r>
              <a:rPr lang="en-US" sz="2400" b="1" dirty="0"/>
              <a:t>presentation of </a:t>
            </a:r>
            <a:r>
              <a:rPr lang="en-US" sz="2400" b="1" dirty="0" smtClean="0"/>
              <a:t>the findings </a:t>
            </a:r>
            <a:r>
              <a:rPr lang="en-US" sz="2400" b="1" dirty="0"/>
              <a:t>of each Grand Challenge </a:t>
            </a:r>
            <a:r>
              <a:rPr lang="en-US" sz="2400" b="1" dirty="0" smtClean="0"/>
              <a:t>session</a:t>
            </a:r>
          </a:p>
          <a:p>
            <a:pPr marL="742950" lvl="2" indent="-285750">
              <a:buFont typeface="Arial"/>
              <a:buChar char="•"/>
            </a:pPr>
            <a:r>
              <a:rPr lang="en-US" sz="2400" b="1" dirty="0" smtClean="0"/>
              <a:t>An introduction of the Architecture for climate monitoring from space and the CEOS-CMS JWG on Climate</a:t>
            </a:r>
          </a:p>
          <a:p>
            <a:pPr marL="742950" lvl="2" indent="-285750">
              <a:buFont typeface="Arial"/>
              <a:buChar char="•"/>
            </a:pPr>
            <a:r>
              <a:rPr lang="en-US" sz="2400" b="1" dirty="0" smtClean="0"/>
              <a:t>A </a:t>
            </a:r>
            <a:r>
              <a:rPr lang="en-US" sz="2400" b="1" dirty="0"/>
              <a:t>final round table </a:t>
            </a:r>
            <a:r>
              <a:rPr lang="en-US" sz="2400" b="1" dirty="0" smtClean="0"/>
              <a:t>moderated by GCOS, where representatives </a:t>
            </a:r>
            <a:r>
              <a:rPr lang="en-US" sz="2400" b="1" dirty="0"/>
              <a:t>of operational and research space </a:t>
            </a:r>
            <a:r>
              <a:rPr lang="en-US" sz="2400" b="1" dirty="0" smtClean="0"/>
              <a:t>agencies </a:t>
            </a:r>
            <a:r>
              <a:rPr lang="en-US" sz="2400" b="1" dirty="0"/>
              <a:t>and of the European </a:t>
            </a:r>
            <a:r>
              <a:rPr lang="en-US" sz="2400" b="1" dirty="0" smtClean="0"/>
              <a:t>Commission </a:t>
            </a:r>
            <a:r>
              <a:rPr lang="en-US" sz="2400" b="1" dirty="0"/>
              <a:t>had the opportunity to offer a preliminary response </a:t>
            </a:r>
          </a:p>
        </p:txBody>
      </p:sp>
    </p:spTree>
    <p:extLst>
      <p:ext uri="{BB962C8B-B14F-4D97-AF65-F5344CB8AC3E}">
        <p14:creationId xmlns:p14="http://schemas.microsoft.com/office/powerpoint/2010/main" val="13394920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26256" y="109710"/>
            <a:ext cx="8029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Some Outcomes</a:t>
            </a:r>
            <a:endParaRPr lang="en-US" sz="30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573" y="1517287"/>
            <a:ext cx="87735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Consensus that the </a:t>
            </a:r>
            <a:r>
              <a:rPr lang="en-US" sz="2400" b="1" dirty="0"/>
              <a:t>thermodynamic aspects of the Grand Challenges </a:t>
            </a:r>
            <a:r>
              <a:rPr lang="en-US" sz="2400" b="1" dirty="0" smtClean="0"/>
              <a:t>are </a:t>
            </a:r>
            <a:r>
              <a:rPr lang="en-US" sz="2400" b="1" dirty="0"/>
              <a:t>generally better understood than the dynamic </a:t>
            </a:r>
            <a:r>
              <a:rPr lang="en-US" sz="2400" b="1" dirty="0" smtClean="0"/>
              <a:t>aspects: circulation is a </a:t>
            </a:r>
            <a:r>
              <a:rPr lang="en-US" sz="2400" b="1" dirty="0"/>
              <a:t>common uncertainty across </a:t>
            </a:r>
            <a:r>
              <a:rPr lang="en-US" sz="2400" b="1" dirty="0" smtClean="0"/>
              <a:t>several Grand Challenges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 smtClean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The broad range of needs and priorities formulated by the research community for space-based observations can only be fulfilled through international cooperation, in particular through the Architecture for Climate Monitoring from Space coordinated by the CEOS-CGMS WG on Climate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endParaRPr lang="en-US" sz="2200" b="1" dirty="0"/>
          </a:p>
          <a:p>
            <a:pPr marL="285750" lvl="1" indent="-285750">
              <a:buFont typeface="Arial"/>
              <a:buChar char="•"/>
            </a:pPr>
            <a:endParaRPr lang="en-US" sz="800" b="1" dirty="0"/>
          </a:p>
          <a:p>
            <a:pPr marL="800100" lvl="2" indent="-342900">
              <a:buFont typeface="Lucida Grande"/>
              <a:buChar char="-"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8281377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26256" y="109710"/>
            <a:ext cx="8029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Some Outcomes</a:t>
            </a:r>
            <a:endParaRPr lang="en-US" sz="30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573" y="1502688"/>
            <a:ext cx="87735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en-US" sz="22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Links between Grand Challenges and their needs/ priorities for space-based observations and Climate Data Records should be further developed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Grand Challenges need to be more explicitly traced to associated Societal Benefits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 smtClean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This could support decisions on the funding of new observation systems</a:t>
            </a:r>
            <a:endParaRPr lang="en-US" sz="2400" b="1" dirty="0"/>
          </a:p>
          <a:p>
            <a:pPr marL="800100" lvl="2" indent="-342900">
              <a:buFont typeface="Lucida Grande"/>
              <a:buChar char="-"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41842764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26256" y="109710"/>
            <a:ext cx="8029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Some Outcomes</a:t>
            </a:r>
            <a:endParaRPr lang="en-US" sz="30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573" y="1502688"/>
            <a:ext cx="87735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The unique potential of the combination of multi-satellite operational </a:t>
            </a:r>
            <a:r>
              <a:rPr lang="en-US" sz="2400" b="1" dirty="0" err="1" smtClean="0"/>
              <a:t>programmes</a:t>
            </a:r>
            <a:r>
              <a:rPr lang="en-US" sz="2400" b="1" dirty="0" smtClean="0"/>
              <a:t> and research missions was highlighted, noting that:</a:t>
            </a:r>
          </a:p>
          <a:p>
            <a:pPr marL="285750" lvl="1" indent="-285750">
              <a:buFont typeface="Arial"/>
              <a:buChar char="•"/>
            </a:pPr>
            <a:endParaRPr lang="en-US" sz="800" b="1" dirty="0" smtClean="0"/>
          </a:p>
          <a:p>
            <a:pPr marL="800100" lvl="2" indent="-342900">
              <a:buFont typeface="Lucida Grande"/>
              <a:buChar char="-"/>
            </a:pPr>
            <a:r>
              <a:rPr lang="en-US" sz="2400" b="1" dirty="0" smtClean="0"/>
              <a:t>The continuation of the high precision  ocean altimetry measurements, expected from the Sentinel-6/Jason-CS mission, is a top priority of several Grand Challenges </a:t>
            </a:r>
          </a:p>
          <a:p>
            <a:pPr marL="800100" lvl="2" indent="-342900">
              <a:buFont typeface="Lucida Grande"/>
              <a:buChar char="-"/>
            </a:pPr>
            <a:endParaRPr lang="en-US" sz="800" b="1" dirty="0"/>
          </a:p>
          <a:p>
            <a:pPr marL="800100" lvl="2" indent="-342900">
              <a:buFont typeface="Lucida Grande"/>
              <a:buChar char="-"/>
            </a:pPr>
            <a:r>
              <a:rPr lang="en-US" sz="2400" b="1" dirty="0" smtClean="0"/>
              <a:t>Some research missions (e.g. GRACE, Active atmospheric sounding, GPM…) need to be continued beyond one single satellite to consolidate understanding of key climate processes or brought to operational status</a:t>
            </a:r>
          </a:p>
          <a:p>
            <a:pPr marL="800100" lvl="2" indent="-342900">
              <a:buFont typeface="Lucida Grande"/>
              <a:buChar char="-"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4925886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Climate Symposium – Next Steps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793" y="1751355"/>
            <a:ext cx="87757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A consolidated set of outcomes </a:t>
            </a:r>
            <a:r>
              <a:rPr lang="en-US" sz="2400" b="1" dirty="0"/>
              <a:t>of the Symposium will be </a:t>
            </a:r>
            <a:r>
              <a:rPr lang="en-US" sz="2400" b="1" dirty="0" smtClean="0"/>
              <a:t>formulated by the Science Programme Committee</a:t>
            </a:r>
          </a:p>
          <a:p>
            <a:pPr marL="285750" lvl="1" indent="-285750">
              <a:buFont typeface="Arial"/>
              <a:buChar char="•"/>
            </a:pPr>
            <a:endParaRPr lang="en-US" sz="2400" b="1" dirty="0" smtClean="0"/>
          </a:p>
          <a:p>
            <a:pPr marL="285750" lvl="1" indent="-285750">
              <a:buFont typeface="Arial"/>
              <a:buChar char="•"/>
            </a:pPr>
            <a:r>
              <a:rPr lang="en-US" sz="2400" b="1" dirty="0" smtClean="0"/>
              <a:t>Need to consider the most appropriate process for conveying relevant outcomes to COP-21 in Paris at the end of 2015 and to GCOS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71853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688</Words>
  <Application>Microsoft Macintosh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4_EUM_template_v03</vt:lpstr>
      <vt:lpstr>28th CEOS Plenary Session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357</cp:revision>
  <dcterms:created xsi:type="dcterms:W3CDTF">2012-08-31T01:11:17Z</dcterms:created>
  <dcterms:modified xsi:type="dcterms:W3CDTF">2014-10-29T11:09:17Z</dcterms:modified>
</cp:coreProperties>
</file>