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82" r:id="rId3"/>
    <p:sldId id="283" r:id="rId4"/>
    <p:sldId id="285" r:id="rId5"/>
    <p:sldId id="284" r:id="rId6"/>
    <p:sldId id="28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71" d="100"/>
          <a:sy n="71" d="100"/>
        </p:scale>
        <p:origin x="-1350" y="-9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214337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214337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Extension of Mandates of Ad Hoc Initiatives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Kerry Ann Sawyer</a:t>
            </a:r>
          </a:p>
          <a:p>
            <a:r>
              <a:rPr lang="en-US" b="0" dirty="0" smtClean="0"/>
              <a:t>CEOS Executive Officer (NOAA)</a:t>
            </a:r>
          </a:p>
          <a:p>
            <a:r>
              <a:rPr lang="en-US" b="0" dirty="0" smtClean="0"/>
              <a:t>CEOS Plenary, Agenda Item 36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172C4-1607-4785-93E7-F63F1FAEFB3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42203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event that the permanent </a:t>
            </a:r>
            <a:r>
              <a:rPr lang="en-US" dirty="0" smtClean="0"/>
              <a:t>mechanisms…are </a:t>
            </a:r>
            <a:r>
              <a:rPr lang="en-US" dirty="0"/>
              <a:t>judged to be insufficient for CEOS to undertake a particular activity, the capability exists for the Plenary to create </a:t>
            </a:r>
            <a:r>
              <a:rPr lang="en-US" dirty="0">
                <a:solidFill>
                  <a:srgbClr val="CC0066"/>
                </a:solidFill>
              </a:rPr>
              <a:t>Ad Hoc</a:t>
            </a:r>
            <a:r>
              <a:rPr lang="en-US" i="1" dirty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CC0066"/>
                </a:solidFill>
              </a:rPr>
              <a:t>Teams. </a:t>
            </a:r>
            <a:r>
              <a:rPr lang="en-US" dirty="0"/>
              <a:t>The Plenary assigns </a:t>
            </a:r>
            <a:r>
              <a:rPr lang="en-US" dirty="0">
                <a:solidFill>
                  <a:srgbClr val="CC0066"/>
                </a:solidFill>
              </a:rPr>
              <a:t>short-term objectives </a:t>
            </a:r>
            <a:r>
              <a:rPr lang="en-US" dirty="0"/>
              <a:t>to each </a:t>
            </a:r>
            <a:r>
              <a:rPr lang="en-US" dirty="0">
                <a:solidFill>
                  <a:srgbClr val="CC0066"/>
                </a:solidFill>
              </a:rPr>
              <a:t>Ad Hoc Team </a:t>
            </a:r>
            <a:r>
              <a:rPr lang="en-US" dirty="0"/>
              <a:t>and </a:t>
            </a:r>
            <a:r>
              <a:rPr lang="en-US" dirty="0">
                <a:solidFill>
                  <a:srgbClr val="CC0066"/>
                </a:solidFill>
              </a:rPr>
              <a:t>defines the team lifetime when the team is created. </a:t>
            </a:r>
            <a:r>
              <a:rPr lang="en-US" dirty="0"/>
              <a:t>The </a:t>
            </a:r>
            <a:r>
              <a:rPr lang="en-US" dirty="0">
                <a:solidFill>
                  <a:srgbClr val="CC0066"/>
                </a:solidFill>
              </a:rPr>
              <a:t>primary reporting path for an Ad Hoc Team is either to the CEOS Chair or to the SIT Chair, as designated by the Plenary</a:t>
            </a:r>
            <a:r>
              <a:rPr lang="en-US" dirty="0"/>
              <a:t> according to the purpose and function of the Ad Hoc Team. </a:t>
            </a:r>
            <a:r>
              <a:rPr lang="en-US" dirty="0">
                <a:solidFill>
                  <a:srgbClr val="CC0066"/>
                </a:solidFill>
              </a:rPr>
              <a:t>Annually, the Plenary reviews all Ad Hoc Teams for continuation, termination, or transition to a permanent mechanism</a:t>
            </a:r>
            <a:r>
              <a:rPr lang="en-US" dirty="0" smtClean="0">
                <a:solidFill>
                  <a:srgbClr val="CC0066"/>
                </a:solidFill>
              </a:rPr>
              <a:t>.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5729" y="188913"/>
            <a:ext cx="7602071" cy="501650"/>
          </a:xfrm>
        </p:spPr>
        <p:txBody>
          <a:bodyPr/>
          <a:lstStyle/>
          <a:p>
            <a:r>
              <a:rPr lang="en-US" dirty="0" smtClean="0"/>
              <a:t>Governance and Processes Document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923" y="6480557"/>
            <a:ext cx="40907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</a:t>
            </a:r>
            <a:r>
              <a:rPr lang="en-US" sz="1400" dirty="0" smtClean="0">
                <a:latin typeface="Berlin Sans FB Demi" panose="020E0802020502020306" pitchFamily="34" charset="0"/>
              </a:rPr>
              <a:t>Satellites</a:t>
            </a:r>
            <a:r>
              <a:rPr lang="en-US" sz="1400" dirty="0">
                <a:latin typeface="Berlin Sans FB Demi" panose="020E0802020502020306" pitchFamily="34" charset="0"/>
              </a:rPr>
              <a:t>, understanding below from above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464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32316" y="1291239"/>
            <a:ext cx="9035483" cy="4316186"/>
          </a:xfrm>
        </p:spPr>
        <p:txBody>
          <a:bodyPr/>
          <a:lstStyle/>
          <a:p>
            <a:pPr marL="282575" indent="-282575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i="1" dirty="0">
                <a:solidFill>
                  <a:schemeClr val="tx1"/>
                </a:solidFill>
              </a:rPr>
              <a:t>Ad Hoc </a:t>
            </a:r>
            <a:r>
              <a:rPr lang="en-US" altLang="en-US" sz="2000" dirty="0">
                <a:solidFill>
                  <a:schemeClr val="tx1"/>
                </a:solidFill>
              </a:rPr>
              <a:t>Space Data Coordination Group (SDCG) for the Global Forest Observation Initiative (GFOI</a:t>
            </a:r>
            <a:r>
              <a:rPr lang="en-US" altLang="en-US" sz="2000" dirty="0" smtClean="0">
                <a:solidFill>
                  <a:schemeClr val="tx1"/>
                </a:solidFill>
              </a:rPr>
              <a:t>)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Created 2011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rgbClr val="CC0066"/>
                </a:solidFill>
              </a:rPr>
              <a:t>CONTINUATION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Reports to CEOS Chair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SDCG </a:t>
            </a:r>
            <a:r>
              <a:rPr lang="en-US" altLang="en-US" sz="1800" dirty="0">
                <a:solidFill>
                  <a:schemeClr val="tx1"/>
                </a:solidFill>
              </a:rPr>
              <a:t>Leads: </a:t>
            </a:r>
            <a:r>
              <a:rPr lang="en-US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Ake </a:t>
            </a:r>
            <a:r>
              <a:rPr lang="en-US" altLang="en-US" sz="18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Rosenqvist</a:t>
            </a:r>
            <a:r>
              <a:rPr lang="en-US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(NSC</a:t>
            </a:r>
            <a:r>
              <a:rPr lang="en-US" alt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(until 31 Dec – then vacant)</a:t>
            </a:r>
            <a:r>
              <a:rPr lang="en-US" altLang="en-US" sz="1800" dirty="0" smtClean="0">
                <a:solidFill>
                  <a:schemeClr val="tx1"/>
                </a:solidFill>
              </a:rPr>
              <a:t>, </a:t>
            </a:r>
            <a:r>
              <a:rPr lang="en-US" altLang="en-US" sz="1800" dirty="0">
                <a:solidFill>
                  <a:schemeClr val="tx1"/>
                </a:solidFill>
              </a:rPr>
              <a:t>Frank Martin Seifert (ESA), </a:t>
            </a:r>
            <a:r>
              <a:rPr lang="en-US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Eugene </a:t>
            </a:r>
            <a:r>
              <a:rPr lang="en-US" altLang="en-US" sz="18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Fosnight</a:t>
            </a:r>
            <a:r>
              <a:rPr lang="en-US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(USGS</a:t>
            </a:r>
            <a:r>
              <a:rPr lang="en-US" alt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(retiring)</a:t>
            </a:r>
            <a:endParaRPr lang="en-US" altLang="en-US" sz="18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SDCG Exec:  Stephen Ward and George Dyke (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Dept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Envt</a:t>
            </a:r>
            <a:r>
              <a:rPr lang="en-US" altLang="en-US" sz="1800" dirty="0" smtClean="0">
                <a:solidFill>
                  <a:schemeClr val="tx1"/>
                </a:solidFill>
              </a:rPr>
              <a:t>,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Aus</a:t>
            </a:r>
            <a:r>
              <a:rPr lang="en-US" altLang="en-US" sz="18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1200" dirty="0" smtClean="0">
              <a:solidFill>
                <a:schemeClr val="tx1"/>
              </a:solidFill>
            </a:endParaRPr>
          </a:p>
          <a:p>
            <a:pPr marL="282575" indent="-282575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CEOS</a:t>
            </a:r>
            <a:r>
              <a:rPr lang="en-US" alt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Ad </a:t>
            </a:r>
            <a:r>
              <a:rPr lang="en-US" altLang="en-US" sz="2000" i="1" dirty="0">
                <a:solidFill>
                  <a:schemeClr val="tx1"/>
                </a:solidFill>
              </a:rPr>
              <a:t>Hoc </a:t>
            </a:r>
            <a:r>
              <a:rPr lang="en-US" altLang="en-US" sz="2000" dirty="0">
                <a:solidFill>
                  <a:schemeClr val="tx1"/>
                </a:solidFill>
              </a:rPr>
              <a:t>Working Group on </a:t>
            </a:r>
            <a:r>
              <a:rPr lang="en-US" altLang="en-US" sz="2000" dirty="0" smtClean="0">
                <a:solidFill>
                  <a:schemeClr val="tx1"/>
                </a:solidFill>
              </a:rPr>
              <a:t>GEOGLAM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Created 2011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rgbClr val="CC0066"/>
                </a:solidFill>
              </a:rPr>
              <a:t>CONTINUATION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Reports to CEOS Chair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Leads:  Brad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Doorn</a:t>
            </a:r>
            <a:r>
              <a:rPr lang="en-US" altLang="en-US" sz="1800" dirty="0" smtClean="0">
                <a:solidFill>
                  <a:schemeClr val="tx1"/>
                </a:solidFill>
              </a:rPr>
              <a:t> (NASA) and </a:t>
            </a:r>
            <a:r>
              <a:rPr lang="en-US" sz="1800" dirty="0"/>
              <a:t>Selma </a:t>
            </a:r>
            <a:r>
              <a:rPr lang="en-US" sz="1800" dirty="0" err="1" smtClean="0"/>
              <a:t>Cherchali</a:t>
            </a:r>
            <a:r>
              <a:rPr lang="en-US" sz="1800" dirty="0" smtClean="0"/>
              <a:t> (CNES)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GEOGLAM Exec:  George Dyke (CSIRO) and Brian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Killough</a:t>
            </a:r>
            <a:r>
              <a:rPr lang="en-US" altLang="en-US" sz="1800" dirty="0" smtClean="0">
                <a:solidFill>
                  <a:schemeClr val="tx1"/>
                </a:solidFill>
              </a:rPr>
              <a:t> (NASA)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321724" y="0"/>
            <a:ext cx="7746076" cy="839585"/>
          </a:xfrm>
        </p:spPr>
        <p:txBody>
          <a:bodyPr/>
          <a:lstStyle/>
          <a:p>
            <a:r>
              <a:rPr lang="en-US" sz="2800" dirty="0" smtClean="0"/>
              <a:t>Continuation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23" y="6480557"/>
            <a:ext cx="40907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</a:t>
            </a:r>
            <a:r>
              <a:rPr lang="en-US" sz="1400" dirty="0">
                <a:latin typeface="Berlin Sans FB Demi" panose="020E0802020502020306" pitchFamily="34" charset="0"/>
              </a:rPr>
              <a:t>CEOS - Viewing Earth, Serving Humanity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647281">
            <a:off x="4599615" y="1541038"/>
            <a:ext cx="1633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Previously endorsed under Agenda 20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94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924" y="6480557"/>
            <a:ext cx="3418418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</a:t>
            </a:r>
            <a:r>
              <a:rPr lang="en-US" sz="1400" dirty="0">
                <a:latin typeface="Berlin Sans FB Demi" panose="020E0802020502020306" pitchFamily="34" charset="0"/>
              </a:rPr>
              <a:t>Inspiring Earth Future from space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32316" y="1318132"/>
            <a:ext cx="9035483" cy="3065609"/>
          </a:xfrm>
        </p:spPr>
        <p:txBody>
          <a:bodyPr/>
          <a:lstStyle/>
          <a:p>
            <a:pPr marL="282575" indent="-282575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i="1" dirty="0" smtClean="0">
                <a:solidFill>
                  <a:schemeClr val="tx1"/>
                </a:solidFill>
              </a:rPr>
              <a:t>Ad Hoc Carbon Strategy Implementation Study Team (CSIST)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Created April 2014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rgbClr val="CC0066"/>
                </a:solidFill>
              </a:rPr>
              <a:t>ENDORSEMENT </a:t>
            </a:r>
            <a:r>
              <a:rPr lang="en-US" altLang="en-US" sz="1800" dirty="0" smtClean="0">
                <a:solidFill>
                  <a:srgbClr val="CC0066"/>
                </a:solidFill>
              </a:rPr>
              <a:t>or CESSATION</a:t>
            </a:r>
            <a:r>
              <a:rPr lang="en-US" altLang="en-US" sz="1800" dirty="0" smtClean="0">
                <a:solidFill>
                  <a:srgbClr val="CC0066"/>
                </a:solidFill>
              </a:rPr>
              <a:t>; </a:t>
            </a:r>
            <a:r>
              <a:rPr lang="en-US" altLang="en-US" sz="1800" dirty="0" smtClean="0">
                <a:solidFill>
                  <a:schemeClr val="tx1"/>
                </a:solidFill>
              </a:rPr>
              <a:t>mandate and term </a:t>
            </a:r>
            <a:r>
              <a:rPr lang="en-US" altLang="en-US" sz="1800" dirty="0" smtClean="0">
                <a:solidFill>
                  <a:schemeClr val="tx1"/>
                </a:solidFill>
              </a:rPr>
              <a:t>was expected to be complete but per discussion, should continue until SIT-30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Report </a:t>
            </a:r>
            <a:r>
              <a:rPr lang="en-US" altLang="en-US" sz="1800" dirty="0" smtClean="0">
                <a:solidFill>
                  <a:schemeClr val="tx1"/>
                </a:solidFill>
              </a:rPr>
              <a:t>to </a:t>
            </a:r>
            <a:r>
              <a:rPr lang="en-US" altLang="en-US" sz="1800" dirty="0" smtClean="0">
                <a:solidFill>
                  <a:schemeClr val="tx1"/>
                </a:solidFill>
              </a:rPr>
              <a:t>SIT Chair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Leads:  Stephen Briggs (ESA) and Kerry Sawyer (CEO)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321724" y="0"/>
            <a:ext cx="7746076" cy="839585"/>
          </a:xfrm>
        </p:spPr>
        <p:txBody>
          <a:bodyPr/>
          <a:lstStyle/>
          <a:p>
            <a:r>
              <a:rPr lang="en-US" sz="2800" dirty="0" smtClean="0"/>
              <a:t>Endorsement? Cessation?</a:t>
            </a:r>
            <a:endParaRPr lang="en-US" sz="2800" dirty="0" smtClean="0"/>
          </a:p>
        </p:txBody>
      </p:sp>
      <p:pic>
        <p:nvPicPr>
          <p:cNvPr id="5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157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32316" y="1318132"/>
            <a:ext cx="9035483" cy="4612021"/>
          </a:xfrm>
        </p:spPr>
        <p:txBody>
          <a:bodyPr/>
          <a:lstStyle/>
          <a:p>
            <a:pPr marL="282575" indent="-282575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i="1" dirty="0" smtClean="0">
                <a:solidFill>
                  <a:schemeClr val="tx1"/>
                </a:solidFill>
              </a:rPr>
              <a:t>Ad Hoc Water Strategy Implementation Study Team (WSIST)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Created September 2014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rgbClr val="CC0066"/>
                </a:solidFill>
              </a:rPr>
              <a:t>ENDORSEMENT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Reports to SIT Chair</a:t>
            </a:r>
          </a:p>
          <a:p>
            <a:pPr marL="515938" lvl="1" indent="-233363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Leads</a:t>
            </a:r>
            <a:r>
              <a:rPr lang="en-US" altLang="en-US" sz="1800" dirty="0" smtClean="0">
                <a:solidFill>
                  <a:schemeClr val="tx1"/>
                </a:solidFill>
              </a:rPr>
              <a:t>: TBD</a:t>
            </a:r>
            <a:endParaRPr lang="en-US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321724" y="0"/>
            <a:ext cx="7746076" cy="839585"/>
          </a:xfrm>
        </p:spPr>
        <p:txBody>
          <a:bodyPr/>
          <a:lstStyle/>
          <a:p>
            <a:r>
              <a:rPr lang="en-US" sz="2800" dirty="0" smtClean="0"/>
              <a:t>Endorsement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24" y="6480557"/>
            <a:ext cx="3768042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</a:t>
            </a:r>
            <a:r>
              <a:rPr lang="en-US" sz="1400" dirty="0">
                <a:latin typeface="Berlin Sans FB Demi" panose="020E0802020502020306" pitchFamily="34" charset="0"/>
              </a:rPr>
              <a:t>Serving humanity, society, and industry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New Ad Hoc Teams??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24" y="6480557"/>
            <a:ext cx="236954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Berlin Sans FB Demi" panose="020E0802020502020306" pitchFamily="34" charset="0"/>
              </a:rPr>
              <a:t>        </a:t>
            </a:r>
            <a:r>
              <a:rPr lang="en-US" sz="1400" dirty="0">
                <a:latin typeface="Berlin Sans FB Demi" panose="020E0802020502020306" pitchFamily="34" charset="0"/>
              </a:rPr>
              <a:t>CEOS, an Earth ahead</a:t>
            </a:r>
            <a:endParaRPr lang="en-US" sz="14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2" descr="C:\Users\Kerry.Sawyer\AppData\Local\Microsoft\Windows\Temporary Internet Files\Content.IE5\XA65N2TW\MC90043256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0" y="6430424"/>
            <a:ext cx="397326" cy="3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1581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381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4_EUM_template_v03</vt:lpstr>
      <vt:lpstr>Extension of Mandates of Ad Hoc Initiatives </vt:lpstr>
      <vt:lpstr>Governance and Processes Document</vt:lpstr>
      <vt:lpstr>Continuation</vt:lpstr>
      <vt:lpstr>Endorsement? Cessation?</vt:lpstr>
      <vt:lpstr>Endorsement</vt:lpstr>
      <vt:lpstr>Any New Ad Hoc Teams??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333</cp:revision>
  <dcterms:created xsi:type="dcterms:W3CDTF">2012-08-31T01:11:17Z</dcterms:created>
  <dcterms:modified xsi:type="dcterms:W3CDTF">2014-10-30T08:05:33Z</dcterms:modified>
</cp:coreProperties>
</file>