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58" r:id="rId3"/>
    <p:sldId id="265" r:id="rId4"/>
    <p:sldId id="266" r:id="rId5"/>
    <p:sldId id="267" r:id="rId6"/>
    <p:sldId id="268" r:id="rId7"/>
    <p:sldId id="269" r:id="rId8"/>
    <p:sldId id="270" r:id="rId9"/>
    <p:sldId id="271" r:id="rId1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D044"/>
    <a:srgbClr val="3784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4660"/>
  </p:normalViewPr>
  <p:slideViewPr>
    <p:cSldViewPr>
      <p:cViewPr>
        <p:scale>
          <a:sx n="99" d="100"/>
          <a:sy n="99" d="100"/>
        </p:scale>
        <p:origin x="-416" y="440"/>
      </p:cViewPr>
      <p:guideLst>
        <p:guide orient="horz" pos="2160"/>
        <p:guide pos="288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11/4/15</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7554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7554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7554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7554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7554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7554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7554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7554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iming>
    <p:tnLst>
      <p:par>
        <p:cTn xmlns:p14="http://schemas.microsoft.com/office/powerpoint/2010/main" id="1" dur="indefinite" restart="never" nodeType="tmRoot"/>
      </p:par>
    </p:tnLst>
  </p:timing>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ageos.ga" TargetMode="External"/><Relationship Id="rId5" Type="http://schemas.openxmlformats.org/officeDocument/2006/relationships/image" Target="../media/image9.jpeg"/><Relationship Id="rId6" Type="http://schemas.openxmlformats.org/officeDocument/2006/relationships/image" Target="../media/image6.png"/><Relationship Id="rId7" Type="http://schemas.openxmlformats.org/officeDocument/2006/relationships/image" Target="../media/image10.jpe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2">
            <a:extLst/>
          </a:blip>
          <a:stretch>
            <a:fillRect/>
          </a:stretch>
        </p:blipFill>
        <p:spPr>
          <a:xfrm>
            <a:off x="622789" y="457200"/>
            <a:ext cx="2507906" cy="993132"/>
          </a:xfrm>
          <a:prstGeom prst="rect">
            <a:avLst/>
          </a:prstGeom>
          <a:ln w="12700">
            <a:miter lim="400000"/>
          </a:ln>
        </p:spPr>
      </p:pic>
      <p:sp>
        <p:nvSpPr>
          <p:cNvPr id="9" name="Shape 10"/>
          <p:cNvSpPr txBox="1">
            <a:spLocks/>
          </p:cNvSpPr>
          <p:nvPr/>
        </p:nvSpPr>
        <p:spPr>
          <a:xfrm>
            <a:off x="622789" y="1486429"/>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11" name="Shape 11"/>
          <p:cNvSpPr/>
          <p:nvPr/>
        </p:nvSpPr>
        <p:spPr>
          <a:xfrm>
            <a:off x="609600" y="4697411"/>
            <a:ext cx="4810858" cy="20081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sz="2000" dirty="0" smtClean="0">
                <a:solidFill>
                  <a:srgbClr val="FFFFFF"/>
                </a:solidFill>
                <a:latin typeface="Arial Bold"/>
                <a:ea typeface="Arial Bold"/>
                <a:cs typeface="Arial Bold"/>
                <a:sym typeface="Arial Bold"/>
              </a:rPr>
              <a:t>Plenary </a:t>
            </a:r>
            <a:r>
              <a:rPr sz="2000" dirty="0" smtClean="0">
                <a:solidFill>
                  <a:srgbClr val="FFFFFF"/>
                </a:solidFill>
                <a:latin typeface="Arial Bold"/>
                <a:ea typeface="Arial Bold"/>
                <a:cs typeface="Arial Bold"/>
                <a:sym typeface="Arial Bold"/>
              </a:rPr>
              <a:t>Agenda </a:t>
            </a:r>
            <a:r>
              <a:rPr sz="2000" dirty="0">
                <a:solidFill>
                  <a:srgbClr val="FFFFFF"/>
                </a:solidFill>
                <a:latin typeface="Arial Bold"/>
                <a:ea typeface="Arial Bold"/>
                <a:cs typeface="Arial Bold"/>
                <a:sym typeface="Arial Bold"/>
              </a:rPr>
              <a:t>Item </a:t>
            </a:r>
            <a:r>
              <a:rPr sz="2000" dirty="0" smtClean="0">
                <a:solidFill>
                  <a:srgbClr val="FFFFFF"/>
                </a:solidFill>
                <a:latin typeface="Arial Bold"/>
                <a:ea typeface="Arial Bold"/>
                <a:cs typeface="Arial Bold"/>
                <a:sym typeface="Arial Bold"/>
              </a:rPr>
              <a:t>#</a:t>
            </a:r>
            <a:r>
              <a:rPr lang="fr-FR" sz="2000" dirty="0" smtClean="0">
                <a:solidFill>
                  <a:srgbClr val="FFFFFF"/>
                </a:solidFill>
                <a:latin typeface="Arial Bold"/>
                <a:ea typeface="Arial Bold"/>
                <a:cs typeface="Arial Bold"/>
                <a:sym typeface="Arial Bold"/>
              </a:rPr>
              <a:t>3</a:t>
            </a:r>
            <a:endParaRPr sz="2000"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sz="2000" dirty="0" smtClean="0">
                <a:solidFill>
                  <a:srgbClr val="FFFFFF"/>
                </a:solidFill>
                <a:latin typeface="Arial Bold"/>
                <a:ea typeface="Arial Bold"/>
                <a:cs typeface="Arial Bold"/>
                <a:sym typeface="Arial Bold"/>
              </a:rPr>
              <a:t>29</a:t>
            </a:r>
            <a:r>
              <a:rPr lang="en-US" sz="2000" baseline="30000" dirty="0" smtClean="0">
                <a:solidFill>
                  <a:srgbClr val="FFFFFF"/>
                </a:solidFill>
                <a:latin typeface="Arial Bold"/>
                <a:ea typeface="Arial Bold"/>
                <a:cs typeface="Arial Bold"/>
                <a:sym typeface="Arial Bold"/>
              </a:rPr>
              <a:t>th</a:t>
            </a:r>
            <a:r>
              <a:rPr lang="en-US" sz="2000" dirty="0" smtClean="0">
                <a:solidFill>
                  <a:srgbClr val="FFFFFF"/>
                </a:solidFill>
                <a:latin typeface="Arial Bold"/>
                <a:ea typeface="Arial Bold"/>
                <a:cs typeface="Arial Bold"/>
                <a:sym typeface="Arial Bold"/>
              </a:rPr>
              <a:t> CEOS Plenary</a:t>
            </a:r>
            <a:endParaRPr sz="2000" dirty="0">
              <a:solidFill>
                <a:srgbClr val="FFFFFF"/>
              </a:solidFill>
              <a:latin typeface="Arial Bold"/>
              <a:ea typeface="Arial Bold"/>
              <a:cs typeface="Arial Bold"/>
              <a:sym typeface="Arial Bold"/>
            </a:endParaRPr>
          </a:p>
          <a:p>
            <a:pPr lvl="0" defTabSz="914400">
              <a:defRPr>
                <a:solidFill>
                  <a:srgbClr val="000000"/>
                </a:solidFill>
              </a:defRPr>
            </a:pPr>
            <a:r>
              <a:rPr lang="en-US" dirty="0" smtClean="0">
                <a:solidFill>
                  <a:srgbClr val="FFFFFF"/>
                </a:solidFill>
                <a:latin typeface="Arial Bold"/>
                <a:ea typeface="Arial Bold"/>
                <a:cs typeface="Arial Bold"/>
                <a:sym typeface="Arial Bold"/>
              </a:rPr>
              <a:t>Kyoto International Conference Center</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Kyoto, Japan</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5 – 6 November 2015</a:t>
            </a: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609600" y="1752600"/>
            <a:ext cx="5092211" cy="31700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600" b="1" dirty="0" smtClean="0">
                <a:solidFill>
                  <a:srgbClr val="56D044"/>
                </a:solidFill>
                <a:latin typeface="Droid Serif"/>
              </a:rPr>
              <a:t>AGEOS</a:t>
            </a:r>
          </a:p>
          <a:p>
            <a:pPr lvl="0" algn="l" rtl="0" latinLnBrk="1" hangingPunct="0"/>
            <a:r>
              <a:rPr lang="en-US" sz="2800" dirty="0">
                <a:solidFill>
                  <a:srgbClr val="FFFFFF"/>
                </a:solidFill>
                <a:latin typeface="Arial Bold"/>
                <a:ea typeface="Arial Bold"/>
                <a:cs typeface="Arial Bold"/>
                <a:sym typeface="Arial Bold"/>
              </a:rPr>
              <a:t>Gabonese Agency for Studies and Observations from </a:t>
            </a:r>
            <a:r>
              <a:rPr lang="en-US" sz="2800" dirty="0" smtClean="0">
                <a:solidFill>
                  <a:srgbClr val="FFFFFF"/>
                </a:solidFill>
                <a:latin typeface="Arial Bold"/>
                <a:ea typeface="Arial Bold"/>
                <a:cs typeface="Arial Bold"/>
                <a:sym typeface="Arial Bold"/>
              </a:rPr>
              <a:t>Space</a:t>
            </a:r>
          </a:p>
          <a:p>
            <a:pPr lvl="0" algn="l" rtl="0" latinLnBrk="1" hangingPunct="0"/>
            <a:endParaRPr lang="en-US" sz="2000" i="1" dirty="0" smtClean="0">
              <a:solidFill>
                <a:srgbClr val="FFFFFF"/>
              </a:solidFill>
              <a:latin typeface="Arial Bold"/>
              <a:ea typeface="Arial Bold"/>
              <a:cs typeface="Arial Bold"/>
              <a:sym typeface="Arial Bold"/>
            </a:endParaRPr>
          </a:p>
          <a:p>
            <a:pPr lvl="0" algn="l" rtl="0" latinLnBrk="1" hangingPunct="0"/>
            <a:r>
              <a:rPr lang="en-US" i="1" dirty="0" err="1" smtClean="0">
                <a:solidFill>
                  <a:srgbClr val="FFFFFF"/>
                </a:solidFill>
                <a:latin typeface="Arial Bold"/>
                <a:ea typeface="Arial Bold"/>
                <a:cs typeface="Arial Bold"/>
                <a:sym typeface="Arial Bold"/>
              </a:rPr>
              <a:t>Aboubakar</a:t>
            </a:r>
            <a:r>
              <a:rPr lang="en-US" i="1" dirty="0" smtClean="0">
                <a:solidFill>
                  <a:srgbClr val="FFFFFF"/>
                </a:solidFill>
                <a:latin typeface="Arial Bold"/>
                <a:ea typeface="Arial Bold"/>
                <a:cs typeface="Arial Bold"/>
                <a:sym typeface="Arial Bold"/>
              </a:rPr>
              <a:t> </a:t>
            </a:r>
            <a:r>
              <a:rPr lang="en-US" i="1" dirty="0" err="1" smtClean="0">
                <a:solidFill>
                  <a:srgbClr val="FFFFFF"/>
                </a:solidFill>
                <a:latin typeface="Arial Bold"/>
                <a:ea typeface="Arial Bold"/>
                <a:cs typeface="Arial Bold"/>
                <a:sym typeface="Arial Bold"/>
              </a:rPr>
              <a:t>Mambimba</a:t>
            </a:r>
            <a:r>
              <a:rPr lang="en-US" i="1" dirty="0" smtClean="0">
                <a:solidFill>
                  <a:srgbClr val="FFFFFF"/>
                </a:solidFill>
                <a:latin typeface="Arial Bold"/>
                <a:ea typeface="Arial Bold"/>
                <a:cs typeface="Arial Bold"/>
                <a:sym typeface="Arial Bold"/>
              </a:rPr>
              <a:t> </a:t>
            </a:r>
            <a:r>
              <a:rPr lang="en-US" i="1" dirty="0" err="1" smtClean="0">
                <a:solidFill>
                  <a:srgbClr val="FFFFFF"/>
                </a:solidFill>
                <a:latin typeface="Arial Bold"/>
                <a:ea typeface="Arial Bold"/>
                <a:cs typeface="Arial Bold"/>
                <a:sym typeface="Arial Bold"/>
              </a:rPr>
              <a:t>Ndjoungui</a:t>
            </a:r>
            <a:r>
              <a:rPr lang="en-US" i="1" dirty="0" smtClean="0">
                <a:solidFill>
                  <a:srgbClr val="FFFFFF"/>
                </a:solidFill>
                <a:latin typeface="Arial Bold"/>
                <a:ea typeface="Arial Bold"/>
                <a:cs typeface="Arial Bold"/>
                <a:sym typeface="Arial Bold"/>
              </a:rPr>
              <a:t> </a:t>
            </a:r>
          </a:p>
          <a:p>
            <a:pPr lvl="0" algn="l" rtl="0" latinLnBrk="1" hangingPunct="0"/>
            <a:r>
              <a:rPr lang="en-US" i="1" dirty="0" smtClean="0">
                <a:solidFill>
                  <a:srgbClr val="FFFFFF"/>
                </a:solidFill>
                <a:latin typeface="Arial Bold"/>
                <a:ea typeface="Arial Bold"/>
                <a:cs typeface="Arial Bold"/>
                <a:sym typeface="Arial Bold"/>
              </a:rPr>
              <a:t>Project Manager</a:t>
            </a:r>
          </a:p>
          <a:p>
            <a:pPr lvl="0" algn="l" rtl="0" latinLnBrk="1" hangingPunct="0"/>
            <a:r>
              <a:rPr lang="en-US" i="1" dirty="0" err="1">
                <a:solidFill>
                  <a:srgbClr val="FFFFFF"/>
                </a:solidFill>
                <a:latin typeface="Arial Bold"/>
                <a:ea typeface="Arial Bold"/>
                <a:cs typeface="Arial Bold"/>
                <a:sym typeface="Arial Bold"/>
              </a:rPr>
              <a:t>a</a:t>
            </a:r>
            <a:r>
              <a:rPr lang="en-US" i="1" dirty="0" err="1" smtClean="0">
                <a:solidFill>
                  <a:srgbClr val="FFFFFF"/>
                </a:solidFill>
                <a:latin typeface="Arial Bold"/>
                <a:ea typeface="Arial Bold"/>
                <a:cs typeface="Arial Bold"/>
                <a:sym typeface="Arial Bold"/>
              </a:rPr>
              <a:t>boubakar.mambimba@ageos.ga</a:t>
            </a:r>
            <a:endParaRPr lang="en-US" i="1" dirty="0">
              <a:solidFill>
                <a:srgbClr val="FFFFFF"/>
              </a:solidFill>
              <a:latin typeface="Arial Bold"/>
              <a:ea typeface="Arial Bold"/>
              <a:cs typeface="Arial Bold"/>
              <a:sym typeface="Arial Bold"/>
            </a:endParaRPr>
          </a:p>
          <a:p>
            <a:pPr algn="l" rtl="0" latinLnBrk="1" hangingPunct="0"/>
            <a:endParaRPr kumimoji="0" lang="ja-JP" altLang="en-US" sz="2800" b="0" i="0" u="none" strike="noStrike" cap="none" spc="0" normalizeH="0" baseline="0" dirty="0">
              <a:ln>
                <a:noFill/>
              </a:ln>
              <a:solidFill>
                <a:srgbClr val="002569"/>
              </a:solidFill>
              <a:effectLst/>
              <a:uFillTx/>
              <a:latin typeface="Droid Serif"/>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914400"/>
            <a:ext cx="8382000" cy="3744615"/>
          </a:xfrm>
          <a:prstGeom prst="rect">
            <a:avLst/>
          </a:prstGeom>
        </p:spPr>
        <p:txBody>
          <a:bodyPr wrap="square">
            <a:spAutoFit/>
          </a:bodyPr>
          <a:lstStyle/>
          <a:p>
            <a:pPr>
              <a:lnSpc>
                <a:spcPct val="150000"/>
              </a:lnSpc>
              <a:defRPr/>
            </a:pPr>
            <a:r>
              <a:rPr lang="en-US" sz="3200" b="1" u="sng" dirty="0" smtClean="0">
                <a:solidFill>
                  <a:schemeClr val="tx1">
                    <a:lumMod val="75000"/>
                  </a:schemeClr>
                </a:solidFill>
                <a:latin typeface="Arial" panose="020B0604020202020204" pitchFamily="34" charset="0"/>
                <a:cs typeface="Arial" panose="020B0604020202020204" pitchFamily="34" charset="0"/>
              </a:rPr>
              <a:t>Agenda</a:t>
            </a:r>
          </a:p>
          <a:p>
            <a:pPr>
              <a:lnSpc>
                <a:spcPct val="150000"/>
              </a:lnSpc>
              <a:defRPr/>
            </a:pPr>
            <a:r>
              <a:rPr lang="en-US" sz="3200" b="1" dirty="0" smtClean="0">
                <a:solidFill>
                  <a:schemeClr val="tx1">
                    <a:lumMod val="75000"/>
                  </a:schemeClr>
                </a:solidFill>
                <a:latin typeface="Arial" panose="020B0604020202020204" pitchFamily="34" charset="0"/>
                <a:cs typeface="Arial" panose="020B0604020202020204" pitchFamily="34" charset="0"/>
              </a:rPr>
              <a:t>- AGEOS overview</a:t>
            </a:r>
          </a:p>
          <a:p>
            <a:pPr>
              <a:lnSpc>
                <a:spcPct val="150000"/>
              </a:lnSpc>
              <a:defRPr/>
            </a:pPr>
            <a:r>
              <a:rPr lang="en-US" sz="3200" b="1" dirty="0" smtClean="0">
                <a:solidFill>
                  <a:schemeClr val="tx1">
                    <a:lumMod val="75000"/>
                  </a:schemeClr>
                </a:solidFill>
                <a:latin typeface="Arial" panose="020B0604020202020204" pitchFamily="34" charset="0"/>
                <a:cs typeface="Arial" panose="020B0604020202020204" pitchFamily="34" charset="0"/>
              </a:rPr>
              <a:t>- Qualification for participation in CEOS</a:t>
            </a:r>
          </a:p>
          <a:p>
            <a:pPr>
              <a:lnSpc>
                <a:spcPct val="150000"/>
              </a:lnSpc>
              <a:defRPr/>
            </a:pPr>
            <a:r>
              <a:rPr lang="en-US" sz="3200" b="1" dirty="0" smtClean="0">
                <a:solidFill>
                  <a:schemeClr val="tx1">
                    <a:lumMod val="75000"/>
                  </a:schemeClr>
                </a:solidFill>
                <a:latin typeface="Arial" panose="020B0604020202020204" pitchFamily="34" charset="0"/>
                <a:cs typeface="Arial" panose="020B0604020202020204" pitchFamily="34" charset="0"/>
              </a:rPr>
              <a:t>- AGEOS contribution in CEOS activities</a:t>
            </a:r>
          </a:p>
          <a:p>
            <a:pPr>
              <a:lnSpc>
                <a:spcPct val="150000"/>
              </a:lnSpc>
              <a:defRPr/>
            </a:pPr>
            <a:endParaRPr lang="fr-FR" sz="3200" b="1" dirty="0">
              <a:solidFill>
                <a:schemeClr val="tx1">
                  <a:lumMod val="75000"/>
                </a:schemeClr>
              </a:solidFill>
              <a:latin typeface="Arial" panose="020B0604020202020204" pitchFamily="34" charset="0"/>
              <a:cs typeface="Arial" panose="020B0604020202020204" pitchFamily="34" charset="0"/>
            </a:endParaRPr>
          </a:p>
        </p:txBody>
      </p:sp>
      <p:sp>
        <p:nvSpPr>
          <p:cNvPr id="17" name="TextBox 24"/>
          <p:cNvSpPr txBox="1">
            <a:spLocks noChangeArrowheads="1"/>
          </p:cNvSpPr>
          <p:nvPr/>
        </p:nvSpPr>
        <p:spPr bwMode="auto">
          <a:xfrm>
            <a:off x="1557374" y="6538720"/>
            <a:ext cx="5817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US" altLang="fr-FR" sz="1200" dirty="0" smtClean="0">
                <a:solidFill>
                  <a:schemeClr val="bg1">
                    <a:lumMod val="75000"/>
                  </a:schemeClr>
                </a:solidFill>
              </a:rPr>
              <a:t>Gabonese Agency for Studies and Observations from Space </a:t>
            </a:r>
            <a:r>
              <a:rPr lang="en-US" altLang="fr-FR" sz="1200" dirty="0">
                <a:solidFill>
                  <a:schemeClr val="bg1">
                    <a:lumMod val="75000"/>
                  </a:schemeClr>
                </a:solidFill>
              </a:rPr>
              <a:t>-</a:t>
            </a:r>
            <a:r>
              <a:rPr lang="en-US" altLang="fr-FR" sz="1200" dirty="0" smtClean="0">
                <a:solidFill>
                  <a:schemeClr val="bg1">
                    <a:lumMod val="75000"/>
                  </a:schemeClr>
                </a:solidFill>
              </a:rPr>
              <a:t> </a:t>
            </a:r>
            <a:r>
              <a:rPr lang="en-US" altLang="fr-FR" sz="1200" dirty="0">
                <a:solidFill>
                  <a:schemeClr val="bg1">
                    <a:lumMod val="75000"/>
                  </a:schemeClr>
                </a:solidFill>
              </a:rPr>
              <a:t>www.ageos.ga</a:t>
            </a:r>
          </a:p>
        </p:txBody>
      </p:sp>
      <p:pic>
        <p:nvPicPr>
          <p:cNvPr id="18"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916934"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16200000">
            <a:off x="-495011" y="1638586"/>
            <a:ext cx="1295400" cy="304226"/>
          </a:xfrm>
          <a:prstGeom prst="rect">
            <a:avLst/>
          </a:prstGeom>
          <a:solidFill>
            <a:schemeClr val="accent6">
              <a:lumMod val="60000"/>
              <a:lumOff val="40000"/>
            </a:schemeClr>
          </a:solidFill>
          <a:ln w="9525">
            <a:noFill/>
            <a:miter lim="800000"/>
            <a:headEnd/>
            <a:tailEnd/>
          </a:ln>
          <a:effectLst>
            <a:outerShdw dist="23000" dir="5400000" rotWithShape="0">
              <a:srgbClr val="808080">
                <a:alpha val="34999"/>
              </a:srgbClr>
            </a:outerShdw>
          </a:effectLst>
        </p:spPr>
        <p:txBody>
          <a:bodyPr anchor="ctr"/>
          <a:lstStyle/>
          <a:p>
            <a:pPr algn="l" eaLnBrk="1" hangingPunct="1">
              <a:defRPr/>
            </a:pPr>
            <a:r>
              <a:rPr lang="fr-FR" sz="1400" b="1" dirty="0">
                <a:solidFill>
                  <a:srgbClr val="000000"/>
                </a:solidFill>
                <a:latin typeface="Calibri" panose="020F0502020204030204" pitchFamily="34" charset="0"/>
                <a:ea typeface="ＭＳ Ｐゴシック" pitchFamily="34" charset="-128"/>
                <a:cs typeface="+mn-cs"/>
              </a:rPr>
              <a:t>AGENDA</a:t>
            </a:r>
            <a:r>
              <a:rPr lang="fr-FR" sz="1400" b="1" dirty="0">
                <a:solidFill>
                  <a:srgbClr val="000000"/>
                </a:solidFill>
                <a:ea typeface="ＭＳ Ｐゴシック" pitchFamily="34" charset="-128"/>
                <a:cs typeface="+mn-cs"/>
              </a:rPr>
              <a:t> </a:t>
            </a:r>
          </a:p>
        </p:txBody>
      </p:sp>
      <p:sp>
        <p:nvSpPr>
          <p:cNvPr id="19" name="Rectangle 18"/>
          <p:cNvSpPr>
            <a:spLocks noChangeArrowheads="1"/>
          </p:cNvSpPr>
          <p:nvPr/>
        </p:nvSpPr>
        <p:spPr bwMode="auto">
          <a:xfrm rot="16200000">
            <a:off x="-647699" y="5905499"/>
            <a:ext cx="1600199" cy="304801"/>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mn-lt"/>
                <a:ea typeface="+mn-ea"/>
                <a:cs typeface="+mn-cs"/>
              </a:rPr>
              <a:t>CONTRIBUTION</a:t>
            </a:r>
            <a:endParaRPr lang="fr-FR" sz="1400" b="1" dirty="0">
              <a:solidFill>
                <a:srgbClr val="000000"/>
              </a:solidFill>
              <a:latin typeface="+mn-lt"/>
              <a:ea typeface="+mn-ea"/>
              <a:cs typeface="+mn-cs"/>
            </a:endParaRPr>
          </a:p>
        </p:txBody>
      </p:sp>
      <p:pic>
        <p:nvPicPr>
          <p:cNvPr id="20" name="Picture 18"/>
          <p:cNvPicPr>
            <a:picLocks noChangeAspect="1"/>
          </p:cNvPicPr>
          <p:nvPr/>
        </p:nvPicPr>
        <p:blipFill>
          <a:blip r:embed="rId4"/>
          <a:srcRect/>
          <a:stretch>
            <a:fillRect/>
          </a:stretch>
        </p:blipFill>
        <p:spPr bwMode="auto">
          <a:xfrm>
            <a:off x="304799" y="4495800"/>
            <a:ext cx="2743197" cy="2057399"/>
          </a:xfrm>
          <a:prstGeom prst="rect">
            <a:avLst/>
          </a:prstGeom>
          <a:ln>
            <a:noFill/>
          </a:ln>
          <a:effectLst>
            <a:softEdge rad="112500"/>
          </a:effectLst>
          <a:extLst/>
        </p:spPr>
      </p:pic>
      <p:pic>
        <p:nvPicPr>
          <p:cNvPr id="23" name="Picture 4" descr="Minimap-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419600"/>
            <a:ext cx="2514600" cy="2186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4" name="Image 2"/>
          <p:cNvPicPr>
            <a:picLocks noChangeAspect="1"/>
          </p:cNvPicPr>
          <p:nvPr/>
        </p:nvPicPr>
        <p:blipFill>
          <a:blip r:embed="rId6">
            <a:extLst>
              <a:ext uri="{28A0092B-C50C-407E-A947-70E740481C1C}">
                <a14:useLocalDpi xmlns:a14="http://schemas.microsoft.com/office/drawing/2010/main" val="0"/>
              </a:ext>
            </a:extLst>
          </a:blip>
          <a:srcRect l="17377" r="13654"/>
          <a:stretch>
            <a:fillRect/>
          </a:stretch>
        </p:blipFill>
        <p:spPr bwMode="auto">
          <a:xfrm>
            <a:off x="3276600" y="4188046"/>
            <a:ext cx="2971800" cy="24235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èche en arc 13"/>
          <p:cNvSpPr/>
          <p:nvPr/>
        </p:nvSpPr>
        <p:spPr>
          <a:xfrm>
            <a:off x="4800600" y="4953000"/>
            <a:ext cx="2514600" cy="838200"/>
          </a:xfrm>
          <a:prstGeom prst="circularArrow">
            <a:avLst>
              <a:gd name="adj1" fmla="val 12500"/>
              <a:gd name="adj2" fmla="val 12741"/>
              <a:gd name="adj3" fmla="val 20457681"/>
              <a:gd name="adj4" fmla="val 10800000"/>
              <a:gd name="adj5" fmla="val 0"/>
            </a:avLst>
          </a:prstGeom>
          <a:solidFill>
            <a:srgbClr val="FFFFFF"/>
          </a:solidFill>
          <a:ln w="57150" cap="flat" cmpd="sng">
            <a:solidFill>
              <a:srgbClr val="FFFF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25" name="Rectangle 24"/>
          <p:cNvSpPr/>
          <p:nvPr/>
        </p:nvSpPr>
        <p:spPr>
          <a:xfrm rot="16200000">
            <a:off x="-495587" y="2933987"/>
            <a:ext cx="1295400" cy="304226"/>
          </a:xfrm>
          <a:prstGeom prst="rect">
            <a:avLst/>
          </a:prstGeom>
          <a:solidFill>
            <a:schemeClr val="bg1">
              <a:lumMod val="40000"/>
              <a:lumOff val="60000"/>
            </a:schemeClr>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AGEOS</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6" name="Rectangle 25"/>
          <p:cNvSpPr/>
          <p:nvPr/>
        </p:nvSpPr>
        <p:spPr>
          <a:xfrm rot="16200000">
            <a:off x="-609600" y="4343400"/>
            <a:ext cx="1524000" cy="304800"/>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QUALIFICATION</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Tree>
    <p:extLst>
      <p:ext uri="{BB962C8B-B14F-4D97-AF65-F5344CB8AC3E}">
        <p14:creationId xmlns:p14="http://schemas.microsoft.com/office/powerpoint/2010/main" val="20170019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1066800"/>
            <a:ext cx="7916862" cy="528350"/>
          </a:xfrm>
          <a:prstGeom prst="rect">
            <a:avLst/>
          </a:prstGeom>
        </p:spPr>
        <p:txBody>
          <a:bodyPr wrap="square">
            <a:spAutoFit/>
          </a:bodyPr>
          <a:lstStyle/>
          <a:p>
            <a:pPr>
              <a:lnSpc>
                <a:spcPct val="150000"/>
              </a:lnSpc>
              <a:defRPr/>
            </a:pPr>
            <a:r>
              <a:rPr lang="en-US" sz="2000" b="1" u="sng" dirty="0" smtClean="0">
                <a:solidFill>
                  <a:schemeClr val="tx1">
                    <a:lumMod val="75000"/>
                  </a:schemeClr>
                </a:solidFill>
                <a:latin typeface="Arial" panose="020B0604020202020204" pitchFamily="34" charset="0"/>
                <a:cs typeface="Arial" panose="020B0604020202020204" pitchFamily="34" charset="0"/>
              </a:rPr>
              <a:t>AGEOS overview</a:t>
            </a:r>
          </a:p>
        </p:txBody>
      </p:sp>
      <p:sp>
        <p:nvSpPr>
          <p:cNvPr id="17" name="TextBox 24"/>
          <p:cNvSpPr txBox="1">
            <a:spLocks noChangeArrowheads="1"/>
          </p:cNvSpPr>
          <p:nvPr/>
        </p:nvSpPr>
        <p:spPr bwMode="auto">
          <a:xfrm>
            <a:off x="1557374" y="6538720"/>
            <a:ext cx="5817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US" altLang="fr-FR" sz="1200" dirty="0" smtClean="0">
                <a:solidFill>
                  <a:schemeClr val="bg1">
                    <a:lumMod val="75000"/>
                  </a:schemeClr>
                </a:solidFill>
              </a:rPr>
              <a:t>Gabonese Agency for Studies and Observations from Space </a:t>
            </a:r>
            <a:r>
              <a:rPr lang="en-US" altLang="fr-FR" sz="1200" dirty="0">
                <a:solidFill>
                  <a:schemeClr val="bg1">
                    <a:lumMod val="75000"/>
                  </a:schemeClr>
                </a:solidFill>
              </a:rPr>
              <a:t>-</a:t>
            </a:r>
            <a:r>
              <a:rPr lang="en-US" altLang="fr-FR" sz="1200" dirty="0" smtClean="0">
                <a:solidFill>
                  <a:schemeClr val="bg1">
                    <a:lumMod val="75000"/>
                  </a:schemeClr>
                </a:solidFill>
              </a:rPr>
              <a:t> </a:t>
            </a:r>
            <a:r>
              <a:rPr lang="en-US" altLang="fr-FR" sz="1200" dirty="0">
                <a:solidFill>
                  <a:schemeClr val="bg1">
                    <a:lumMod val="75000"/>
                  </a:schemeClr>
                </a:solidFill>
              </a:rPr>
              <a:t>www.ageos.ga</a:t>
            </a:r>
          </a:p>
        </p:txBody>
      </p:sp>
      <p:pic>
        <p:nvPicPr>
          <p:cNvPr id="18"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916934"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16200000">
            <a:off x="-495011" y="1638586"/>
            <a:ext cx="1295400" cy="304226"/>
          </a:xfrm>
          <a:prstGeom prst="rect">
            <a:avLst/>
          </a:prstGeom>
          <a:solidFill>
            <a:schemeClr val="bg1">
              <a:lumMod val="20000"/>
              <a:lumOff val="80000"/>
            </a:schemeClr>
          </a:solidFill>
          <a:ln w="9525">
            <a:noFill/>
            <a:miter lim="800000"/>
            <a:headEnd/>
            <a:tailEnd/>
          </a:ln>
          <a:effectLst>
            <a:outerShdw dist="23000" dir="5400000" rotWithShape="0">
              <a:srgbClr val="808080">
                <a:alpha val="34999"/>
              </a:srgbClr>
            </a:outerShdw>
          </a:effectLst>
        </p:spPr>
        <p:txBody>
          <a:bodyPr anchor="ctr"/>
          <a:lstStyle/>
          <a:p>
            <a:pPr algn="l" eaLnBrk="1" hangingPunct="1">
              <a:defRPr/>
            </a:pPr>
            <a:r>
              <a:rPr lang="fr-FR" sz="1400" b="1" dirty="0">
                <a:solidFill>
                  <a:srgbClr val="000000"/>
                </a:solidFill>
                <a:latin typeface="Calibri" panose="020F0502020204030204" pitchFamily="34" charset="0"/>
                <a:ea typeface="ＭＳ Ｐゴシック" pitchFamily="34" charset="-128"/>
                <a:cs typeface="+mn-cs"/>
              </a:rPr>
              <a:t>AGENDA</a:t>
            </a:r>
            <a:r>
              <a:rPr lang="fr-FR" sz="1400" b="1" dirty="0">
                <a:solidFill>
                  <a:srgbClr val="000000"/>
                </a:solidFill>
                <a:ea typeface="ＭＳ Ｐゴシック" pitchFamily="34" charset="-128"/>
                <a:cs typeface="+mn-cs"/>
              </a:rPr>
              <a:t> </a:t>
            </a:r>
          </a:p>
        </p:txBody>
      </p:sp>
      <p:sp>
        <p:nvSpPr>
          <p:cNvPr id="19" name="Rectangle 18"/>
          <p:cNvSpPr>
            <a:spLocks noChangeArrowheads="1"/>
          </p:cNvSpPr>
          <p:nvPr/>
        </p:nvSpPr>
        <p:spPr bwMode="auto">
          <a:xfrm rot="16200000">
            <a:off x="-647699" y="5905499"/>
            <a:ext cx="1600199" cy="304801"/>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mn-lt"/>
                <a:ea typeface="+mn-ea"/>
                <a:cs typeface="+mn-cs"/>
              </a:rPr>
              <a:t>CONTRIBUTION</a:t>
            </a:r>
            <a:endParaRPr lang="fr-FR" sz="1400" b="1" dirty="0">
              <a:solidFill>
                <a:srgbClr val="000000"/>
              </a:solidFill>
              <a:latin typeface="+mn-lt"/>
              <a:ea typeface="+mn-ea"/>
              <a:cs typeface="+mn-cs"/>
            </a:endParaRPr>
          </a:p>
        </p:txBody>
      </p:sp>
      <p:sp>
        <p:nvSpPr>
          <p:cNvPr id="25" name="Rectangle 24"/>
          <p:cNvSpPr/>
          <p:nvPr/>
        </p:nvSpPr>
        <p:spPr>
          <a:xfrm rot="16200000">
            <a:off x="-495587" y="2933987"/>
            <a:ext cx="1295400" cy="304226"/>
          </a:xfrm>
          <a:prstGeom prst="rect">
            <a:avLst/>
          </a:prstGeom>
          <a:solidFill>
            <a:schemeClr val="accent2">
              <a:lumMod val="60000"/>
              <a:lumOff val="40000"/>
            </a:schemeClr>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AGEOS</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6" name="Rectangle 25"/>
          <p:cNvSpPr/>
          <p:nvPr/>
        </p:nvSpPr>
        <p:spPr>
          <a:xfrm rot="16200000">
            <a:off x="-609600" y="4343400"/>
            <a:ext cx="1524000" cy="304800"/>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QUALIFICATION</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13" name="Rectangle 12"/>
          <p:cNvSpPr/>
          <p:nvPr/>
        </p:nvSpPr>
        <p:spPr>
          <a:xfrm>
            <a:off x="381000" y="1788363"/>
            <a:ext cx="8686800" cy="2977739"/>
          </a:xfrm>
          <a:prstGeom prst="rect">
            <a:avLst/>
          </a:prstGeom>
        </p:spPr>
        <p:txBody>
          <a:bodyPr wrap="square">
            <a:spAutoFit/>
          </a:bodyPr>
          <a:lstStyle/>
          <a:p>
            <a:pPr marL="285750" indent="-285750">
              <a:lnSpc>
                <a:spcPct val="150000"/>
              </a:lnSpc>
              <a:buFont typeface="Wingdings" pitchFamily="2" charset="2"/>
              <a:buChar char="ü"/>
            </a:pPr>
            <a:r>
              <a:rPr lang="en-US" b="1" dirty="0"/>
              <a:t>International </a:t>
            </a:r>
            <a:r>
              <a:rPr lang="en-US" b="1" dirty="0" smtClean="0"/>
              <a:t>commitment about the rainforests countries within </a:t>
            </a:r>
            <a:r>
              <a:rPr lang="en-US" b="1" dirty="0"/>
              <a:t>the framework of </a:t>
            </a:r>
            <a:r>
              <a:rPr lang="en-US" b="1" dirty="0" smtClean="0"/>
              <a:t>UNFCCC to reduce the GHG emissions  (Bali roadmap - 2007)</a:t>
            </a:r>
          </a:p>
          <a:p>
            <a:pPr marL="285750" indent="-285750" algn="just">
              <a:lnSpc>
                <a:spcPct val="150000"/>
              </a:lnSpc>
              <a:buFont typeface="Wingdings" pitchFamily="2" charset="2"/>
              <a:buChar char="ü"/>
            </a:pPr>
            <a:r>
              <a:rPr lang="en-US" b="1" dirty="0" smtClean="0"/>
              <a:t>Lack of satellite up to date (NRT) data availability : how </a:t>
            </a:r>
            <a:r>
              <a:rPr lang="en-US" b="1" dirty="0"/>
              <a:t>to measure the </a:t>
            </a:r>
            <a:r>
              <a:rPr lang="en-US" b="1" dirty="0" smtClean="0"/>
              <a:t>forest </a:t>
            </a:r>
            <a:r>
              <a:rPr lang="en-US" b="1" dirty="0"/>
              <a:t>covers </a:t>
            </a:r>
            <a:r>
              <a:rPr lang="en-US" b="1" dirty="0" smtClean="0"/>
              <a:t>change?</a:t>
            </a:r>
          </a:p>
          <a:p>
            <a:pPr marL="342900" indent="-342900" algn="just">
              <a:lnSpc>
                <a:spcPct val="150000"/>
              </a:lnSpc>
              <a:buFont typeface="Wingdings" pitchFamily="2" charset="2"/>
              <a:buChar char="ü"/>
            </a:pPr>
            <a:r>
              <a:rPr lang="en-US" b="1" dirty="0" smtClean="0"/>
              <a:t>Lack </a:t>
            </a:r>
            <a:r>
              <a:rPr lang="en-US" b="1" dirty="0"/>
              <a:t>of capacities </a:t>
            </a:r>
            <a:r>
              <a:rPr lang="en-US" b="1" dirty="0" smtClean="0"/>
              <a:t>in </a:t>
            </a:r>
            <a:r>
              <a:rPr lang="en-US" b="1" dirty="0"/>
              <a:t>many </a:t>
            </a:r>
            <a:r>
              <a:rPr lang="en-US" b="1" dirty="0" smtClean="0"/>
              <a:t>African countries to use EO technology and data,  specifically </a:t>
            </a:r>
            <a:r>
              <a:rPr lang="en-US" b="1" dirty="0"/>
              <a:t>in Central </a:t>
            </a:r>
            <a:r>
              <a:rPr lang="en-US" b="1" dirty="0" smtClean="0"/>
              <a:t>Africa,</a:t>
            </a:r>
          </a:p>
          <a:p>
            <a:pPr marL="342900" indent="-342900" algn="just">
              <a:lnSpc>
                <a:spcPct val="150000"/>
              </a:lnSpc>
              <a:buFont typeface="Wingdings" pitchFamily="2" charset="2"/>
              <a:buChar char="ü"/>
            </a:pPr>
            <a:r>
              <a:rPr lang="en-US" b="1" dirty="0" smtClean="0"/>
              <a:t>Assessment and Monitoring of public policy for sustainable development.</a:t>
            </a:r>
            <a:endParaRPr lang="fr-FR" b="1" dirty="0"/>
          </a:p>
        </p:txBody>
      </p:sp>
      <p:grpSp>
        <p:nvGrpSpPr>
          <p:cNvPr id="16" name="Groupe 15"/>
          <p:cNvGrpSpPr/>
          <p:nvPr/>
        </p:nvGrpSpPr>
        <p:grpSpPr>
          <a:xfrm>
            <a:off x="472239" y="4876800"/>
            <a:ext cx="8138361" cy="990600"/>
            <a:chOff x="747745" y="4572000"/>
            <a:chExt cx="7562296" cy="990600"/>
          </a:xfrm>
        </p:grpSpPr>
        <p:sp>
          <p:nvSpPr>
            <p:cNvPr id="21" name="Flèche vers le bas 20"/>
            <p:cNvSpPr/>
            <p:nvPr/>
          </p:nvSpPr>
          <p:spPr>
            <a:xfrm>
              <a:off x="5590399" y="4572000"/>
              <a:ext cx="312229" cy="477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47745" y="5162490"/>
              <a:ext cx="7562296" cy="400110"/>
            </a:xfrm>
            <a:prstGeom prst="rect">
              <a:avLst/>
            </a:prstGeom>
          </p:spPr>
          <p:txBody>
            <a:bodyPr wrap="square">
              <a:spAutoFit/>
            </a:bodyPr>
            <a:lstStyle/>
            <a:p>
              <a:pPr algn="ctr"/>
              <a:r>
                <a:rPr lang="en-US" sz="2000" b="1" dirty="0">
                  <a:latin typeface="Arial" pitchFamily="34" charset="0"/>
                  <a:cs typeface="Arial" pitchFamily="34" charset="0"/>
                </a:rPr>
                <a:t>Gabon decided to create </a:t>
              </a:r>
              <a:r>
                <a:rPr lang="en-US" sz="2000" b="1" dirty="0">
                  <a:latin typeface="Arial" pitchFamily="34" charset="0"/>
                  <a:ea typeface="ＭＳ Ｐゴシック" charset="-128"/>
                  <a:cs typeface="Arial" pitchFamily="34" charset="0"/>
                </a:rPr>
                <a:t>in </a:t>
              </a:r>
              <a:r>
                <a:rPr lang="en-US" sz="2000" b="1" u="sng" dirty="0">
                  <a:latin typeface="Arial" pitchFamily="34" charset="0"/>
                  <a:ea typeface="ＭＳ Ｐゴシック" charset="-128"/>
                  <a:cs typeface="Arial" pitchFamily="34" charset="0"/>
                </a:rPr>
                <a:t>February 2010 </a:t>
              </a:r>
              <a:r>
                <a:rPr lang="en-US" sz="2000" b="1" u="sng" dirty="0" smtClean="0">
                  <a:latin typeface="Arial" pitchFamily="34" charset="0"/>
                  <a:ea typeface="ＭＳ Ｐゴシック" charset="-128"/>
                  <a:cs typeface="Arial" pitchFamily="34" charset="0"/>
                </a:rPr>
                <a:t> its space agency.</a:t>
              </a:r>
              <a:endParaRPr lang="fr-FR" sz="2000" b="1" dirty="0">
                <a:latin typeface="Arial" pitchFamily="34" charset="0"/>
                <a:cs typeface="Arial" pitchFamily="34" charset="0"/>
              </a:endParaRPr>
            </a:p>
          </p:txBody>
        </p:sp>
      </p:grpSp>
      <p:grpSp>
        <p:nvGrpSpPr>
          <p:cNvPr id="27" name="Groupe 14"/>
          <p:cNvGrpSpPr/>
          <p:nvPr/>
        </p:nvGrpSpPr>
        <p:grpSpPr>
          <a:xfrm>
            <a:off x="3546952" y="5889194"/>
            <a:ext cx="2091848" cy="587806"/>
            <a:chOff x="3529768" y="5785497"/>
            <a:chExt cx="1787092" cy="587806"/>
          </a:xfrm>
        </p:grpSpPr>
        <p:sp>
          <p:nvSpPr>
            <p:cNvPr id="28" name="Rectangle à coins arrondis 27"/>
            <p:cNvSpPr/>
            <p:nvPr/>
          </p:nvSpPr>
          <p:spPr>
            <a:xfrm>
              <a:off x="3529768" y="5785497"/>
              <a:ext cx="1787092" cy="58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3529768" y="5788528"/>
              <a:ext cx="1787092" cy="584775"/>
            </a:xfrm>
            <a:prstGeom prst="rect">
              <a:avLst/>
            </a:prstGeom>
            <a:noFill/>
          </p:spPr>
          <p:txBody>
            <a:bodyPr wrap="none" rtlCol="0">
              <a:spAutoFit/>
            </a:bodyPr>
            <a:lstStyle/>
            <a:p>
              <a:r>
                <a:rPr lang="fr-FR" sz="3200" b="1" dirty="0" smtClean="0">
                  <a:solidFill>
                    <a:schemeClr val="bg1"/>
                  </a:solidFill>
                </a:rPr>
                <a:t>A.G.E.O.S</a:t>
              </a:r>
              <a:endParaRPr lang="fr-FR" sz="3200" b="1" dirty="0">
                <a:solidFill>
                  <a:schemeClr val="bg1"/>
                </a:solidFill>
              </a:endParaRPr>
            </a:p>
          </p:txBody>
        </p:sp>
      </p:grpSp>
      <p:sp>
        <p:nvSpPr>
          <p:cNvPr id="30" name="ZoneTexte 29"/>
          <p:cNvSpPr txBox="1"/>
          <p:nvPr/>
        </p:nvSpPr>
        <p:spPr>
          <a:xfrm>
            <a:off x="275909" y="1600200"/>
            <a:ext cx="8713631" cy="369332"/>
          </a:xfrm>
          <a:prstGeom prst="rect">
            <a:avLst/>
          </a:prstGeom>
          <a:noFill/>
        </p:spPr>
        <p:txBody>
          <a:bodyPr wrap="none" rtlCol="0">
            <a:spAutoFit/>
          </a:bodyPr>
          <a:lstStyle/>
          <a:p>
            <a:pPr algn="ctr"/>
            <a:r>
              <a:rPr lang="fr-FR" b="1" dirty="0" err="1" smtClean="0">
                <a:solidFill>
                  <a:srgbClr val="FF0000"/>
                </a:solidFill>
                <a:latin typeface="Arial" pitchFamily="34" charset="0"/>
                <a:cs typeface="Arial" pitchFamily="34" charset="0"/>
              </a:rPr>
              <a:t>Why</a:t>
            </a:r>
            <a:r>
              <a:rPr lang="fr-FR" b="1" dirty="0" smtClean="0">
                <a:solidFill>
                  <a:srgbClr val="FF0000"/>
                </a:solidFill>
                <a:latin typeface="Arial" pitchFamily="34" charset="0"/>
                <a:cs typeface="Arial" pitchFamily="34" charset="0"/>
              </a:rPr>
              <a:t> « </a:t>
            </a:r>
            <a:r>
              <a:rPr lang="fr-FR" b="1" dirty="0" smtClean="0">
                <a:solidFill>
                  <a:srgbClr val="FF0000"/>
                </a:solidFill>
              </a:rPr>
              <a:t>AGENCE </a:t>
            </a:r>
            <a:r>
              <a:rPr lang="fr-FR" b="1" dirty="0">
                <a:solidFill>
                  <a:srgbClr val="FF0000"/>
                </a:solidFill>
              </a:rPr>
              <a:t>GABONAISE D’ETUDES ET D’OBSERVATION </a:t>
            </a:r>
            <a:r>
              <a:rPr lang="fr-FR" b="1" dirty="0" smtClean="0">
                <a:solidFill>
                  <a:srgbClr val="FF0000"/>
                </a:solidFill>
              </a:rPr>
              <a:t>SPATIALES » ?</a:t>
            </a:r>
            <a:endParaRPr lang="fr-FR" b="1" dirty="0">
              <a:solidFill>
                <a:srgbClr val="FF0000"/>
              </a:solidFill>
            </a:endParaRPr>
          </a:p>
        </p:txBody>
      </p:sp>
    </p:spTree>
    <p:extLst>
      <p:ext uri="{BB962C8B-B14F-4D97-AF65-F5344CB8AC3E}">
        <p14:creationId xmlns:p14="http://schemas.microsoft.com/office/powerpoint/2010/main" val="45184743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1224250"/>
            <a:ext cx="7916862" cy="528350"/>
          </a:xfrm>
          <a:prstGeom prst="rect">
            <a:avLst/>
          </a:prstGeom>
        </p:spPr>
        <p:txBody>
          <a:bodyPr wrap="square">
            <a:spAutoFit/>
          </a:bodyPr>
          <a:lstStyle/>
          <a:p>
            <a:pPr>
              <a:lnSpc>
                <a:spcPct val="150000"/>
              </a:lnSpc>
              <a:defRPr/>
            </a:pPr>
            <a:r>
              <a:rPr lang="en-US" sz="2000" b="1" u="sng" dirty="0" smtClean="0">
                <a:solidFill>
                  <a:schemeClr val="tx1">
                    <a:lumMod val="75000"/>
                  </a:schemeClr>
                </a:solidFill>
                <a:latin typeface="Arial" panose="020B0604020202020204" pitchFamily="34" charset="0"/>
                <a:cs typeface="Arial" panose="020B0604020202020204" pitchFamily="34" charset="0"/>
              </a:rPr>
              <a:t>AGEOS overview</a:t>
            </a:r>
          </a:p>
        </p:txBody>
      </p:sp>
      <p:sp>
        <p:nvSpPr>
          <p:cNvPr id="17" name="TextBox 24"/>
          <p:cNvSpPr txBox="1">
            <a:spLocks noChangeArrowheads="1"/>
          </p:cNvSpPr>
          <p:nvPr/>
        </p:nvSpPr>
        <p:spPr bwMode="auto">
          <a:xfrm>
            <a:off x="1557374" y="6538720"/>
            <a:ext cx="5817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US" altLang="fr-FR" sz="1200" dirty="0" smtClean="0">
                <a:solidFill>
                  <a:schemeClr val="bg1">
                    <a:lumMod val="75000"/>
                  </a:schemeClr>
                </a:solidFill>
              </a:rPr>
              <a:t>Gabonese Agency for Studies and Observations from Space </a:t>
            </a:r>
            <a:r>
              <a:rPr lang="en-US" altLang="fr-FR" sz="1200" dirty="0">
                <a:solidFill>
                  <a:schemeClr val="bg1">
                    <a:lumMod val="75000"/>
                  </a:schemeClr>
                </a:solidFill>
              </a:rPr>
              <a:t>-</a:t>
            </a:r>
            <a:r>
              <a:rPr lang="en-US" altLang="fr-FR" sz="1200" dirty="0" smtClean="0">
                <a:solidFill>
                  <a:schemeClr val="bg1">
                    <a:lumMod val="75000"/>
                  </a:schemeClr>
                </a:solidFill>
              </a:rPr>
              <a:t> </a:t>
            </a:r>
            <a:r>
              <a:rPr lang="en-US" altLang="fr-FR" sz="1200" dirty="0">
                <a:solidFill>
                  <a:schemeClr val="bg1">
                    <a:lumMod val="75000"/>
                  </a:schemeClr>
                </a:solidFill>
              </a:rPr>
              <a:t>www.ageos.ga</a:t>
            </a:r>
          </a:p>
        </p:txBody>
      </p:sp>
      <p:pic>
        <p:nvPicPr>
          <p:cNvPr id="18"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916934"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16200000">
            <a:off x="-495011" y="1638586"/>
            <a:ext cx="1295400" cy="304226"/>
          </a:xfrm>
          <a:prstGeom prst="rect">
            <a:avLst/>
          </a:prstGeom>
          <a:solidFill>
            <a:schemeClr val="bg1">
              <a:lumMod val="20000"/>
              <a:lumOff val="80000"/>
            </a:schemeClr>
          </a:solidFill>
          <a:ln w="9525">
            <a:noFill/>
            <a:miter lim="800000"/>
            <a:headEnd/>
            <a:tailEnd/>
          </a:ln>
          <a:effectLst>
            <a:outerShdw dist="23000" dir="5400000" rotWithShape="0">
              <a:srgbClr val="808080">
                <a:alpha val="34999"/>
              </a:srgbClr>
            </a:outerShdw>
          </a:effectLst>
        </p:spPr>
        <p:txBody>
          <a:bodyPr anchor="ctr"/>
          <a:lstStyle/>
          <a:p>
            <a:pPr algn="l" eaLnBrk="1" hangingPunct="1">
              <a:defRPr/>
            </a:pPr>
            <a:r>
              <a:rPr lang="fr-FR" sz="1400" b="1" dirty="0">
                <a:solidFill>
                  <a:srgbClr val="000000"/>
                </a:solidFill>
                <a:latin typeface="Calibri" panose="020F0502020204030204" pitchFamily="34" charset="0"/>
                <a:ea typeface="ＭＳ Ｐゴシック" pitchFamily="34" charset="-128"/>
                <a:cs typeface="+mn-cs"/>
              </a:rPr>
              <a:t>AGENDA</a:t>
            </a:r>
            <a:r>
              <a:rPr lang="fr-FR" sz="1400" b="1" dirty="0">
                <a:solidFill>
                  <a:srgbClr val="000000"/>
                </a:solidFill>
                <a:ea typeface="ＭＳ Ｐゴシック" pitchFamily="34" charset="-128"/>
                <a:cs typeface="+mn-cs"/>
              </a:rPr>
              <a:t> </a:t>
            </a:r>
          </a:p>
        </p:txBody>
      </p:sp>
      <p:sp>
        <p:nvSpPr>
          <p:cNvPr id="19" name="Rectangle 18"/>
          <p:cNvSpPr>
            <a:spLocks noChangeArrowheads="1"/>
          </p:cNvSpPr>
          <p:nvPr/>
        </p:nvSpPr>
        <p:spPr bwMode="auto">
          <a:xfrm rot="16200000">
            <a:off x="-647699" y="5905499"/>
            <a:ext cx="1600199" cy="304801"/>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mn-lt"/>
                <a:ea typeface="+mn-ea"/>
                <a:cs typeface="+mn-cs"/>
              </a:rPr>
              <a:t>CONTRIBUTION</a:t>
            </a:r>
            <a:endParaRPr lang="fr-FR" sz="1400" b="1" dirty="0">
              <a:solidFill>
                <a:srgbClr val="000000"/>
              </a:solidFill>
              <a:latin typeface="+mn-lt"/>
              <a:ea typeface="+mn-ea"/>
              <a:cs typeface="+mn-cs"/>
            </a:endParaRPr>
          </a:p>
        </p:txBody>
      </p:sp>
      <p:sp>
        <p:nvSpPr>
          <p:cNvPr id="25" name="Rectangle 24"/>
          <p:cNvSpPr/>
          <p:nvPr/>
        </p:nvSpPr>
        <p:spPr>
          <a:xfrm rot="16200000">
            <a:off x="-495587" y="2933987"/>
            <a:ext cx="1295400" cy="304226"/>
          </a:xfrm>
          <a:prstGeom prst="rect">
            <a:avLst/>
          </a:prstGeom>
          <a:solidFill>
            <a:schemeClr val="accent2">
              <a:lumMod val="60000"/>
              <a:lumOff val="40000"/>
            </a:schemeClr>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AGEOS</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6" name="Rectangle 25"/>
          <p:cNvSpPr/>
          <p:nvPr/>
        </p:nvSpPr>
        <p:spPr>
          <a:xfrm rot="16200000">
            <a:off x="-609600" y="4343400"/>
            <a:ext cx="1524000" cy="304800"/>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QUALIFICATION</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3" name="Rectangle 22"/>
          <p:cNvSpPr/>
          <p:nvPr/>
        </p:nvSpPr>
        <p:spPr>
          <a:xfrm>
            <a:off x="533400" y="1519565"/>
            <a:ext cx="8282880" cy="5186035"/>
          </a:xfrm>
          <a:prstGeom prst="rect">
            <a:avLst/>
          </a:prstGeom>
        </p:spPr>
        <p:txBody>
          <a:bodyPr wrap="square">
            <a:spAutoFit/>
          </a:bodyPr>
          <a:lstStyle/>
          <a:p>
            <a:pPr algn="ctr">
              <a:defRPr/>
            </a:pPr>
            <a:r>
              <a:rPr lang="en-US" sz="2200" b="1" u="sng" dirty="0">
                <a:solidFill>
                  <a:srgbClr val="FF0000"/>
                </a:solidFill>
                <a:latin typeface="Arial" pitchFamily="34" charset="0"/>
                <a:ea typeface="ＭＳ Ｐゴシック" charset="-128"/>
                <a:cs typeface="Arial" pitchFamily="34" charset="0"/>
              </a:rPr>
              <a:t>AGEOS is </a:t>
            </a:r>
            <a:r>
              <a:rPr lang="en-US" sz="2200" b="1" u="sng" dirty="0" smtClean="0">
                <a:solidFill>
                  <a:srgbClr val="FF0000"/>
                </a:solidFill>
                <a:latin typeface="Arial" pitchFamily="34" charset="0"/>
                <a:ea typeface="ＭＳ Ｐゴシック" charset="-128"/>
                <a:cs typeface="Arial" pitchFamily="34" charset="0"/>
              </a:rPr>
              <a:t>a </a:t>
            </a:r>
            <a:r>
              <a:rPr lang="en-US" sz="2200" b="1" u="sng" dirty="0">
                <a:solidFill>
                  <a:srgbClr val="FF0000"/>
                </a:solidFill>
                <a:latin typeface="Arial" pitchFamily="34" charset="0"/>
                <a:ea typeface="ＭＳ Ｐゴシック" charset="-128"/>
                <a:cs typeface="Arial" pitchFamily="34" charset="0"/>
              </a:rPr>
              <a:t>public </a:t>
            </a:r>
            <a:r>
              <a:rPr lang="en-US" sz="2200" b="1" u="sng" dirty="0" smtClean="0">
                <a:solidFill>
                  <a:srgbClr val="FF0000"/>
                </a:solidFill>
                <a:latin typeface="Arial" pitchFamily="34" charset="0"/>
                <a:ea typeface="ＭＳ Ｐゴシック" charset="-128"/>
                <a:cs typeface="Arial" pitchFamily="34" charset="0"/>
              </a:rPr>
              <a:t>agency</a:t>
            </a:r>
            <a:endParaRPr lang="en-US" sz="2200" u="sng" dirty="0">
              <a:solidFill>
                <a:srgbClr val="FF0000"/>
              </a:solidFill>
              <a:latin typeface="Arial" pitchFamily="34" charset="0"/>
              <a:ea typeface="ＭＳ Ｐゴシック" charset="-128"/>
              <a:cs typeface="Arial" pitchFamily="34" charset="0"/>
            </a:endParaRPr>
          </a:p>
          <a:p>
            <a:pPr algn="just">
              <a:defRPr/>
            </a:pPr>
            <a:r>
              <a:rPr lang="en-US" sz="2200" b="1" u="sng" dirty="0">
                <a:latin typeface="Arial" pitchFamily="34" charset="0"/>
                <a:ea typeface="ＭＳ Ｐゴシック" charset="-128"/>
                <a:cs typeface="Arial" pitchFamily="34" charset="0"/>
              </a:rPr>
              <a:t>I</a:t>
            </a:r>
            <a:r>
              <a:rPr lang="en-US" sz="2200" b="1" u="sng" dirty="0" smtClean="0">
                <a:latin typeface="Arial" pitchFamily="34" charset="0"/>
                <a:ea typeface="ＭＳ Ｐゴシック" charset="-128"/>
                <a:cs typeface="Arial" pitchFamily="34" charset="0"/>
              </a:rPr>
              <a:t>ts </a:t>
            </a:r>
            <a:r>
              <a:rPr lang="en-US" sz="2200" b="1" u="sng" dirty="0">
                <a:latin typeface="Arial" pitchFamily="34" charset="0"/>
                <a:ea typeface="ＭＳ Ｐゴシック" charset="-128"/>
                <a:cs typeface="Arial" pitchFamily="34" charset="0"/>
              </a:rPr>
              <a:t>missions are as </a:t>
            </a:r>
            <a:r>
              <a:rPr lang="en-US" sz="2200" b="1" u="sng" dirty="0" smtClean="0">
                <a:latin typeface="Arial" pitchFamily="34" charset="0"/>
                <a:ea typeface="ＭＳ Ｐゴシック" charset="-128"/>
                <a:cs typeface="Arial" pitchFamily="34" charset="0"/>
              </a:rPr>
              <a:t>follows </a:t>
            </a:r>
            <a:r>
              <a:rPr lang="en-US" sz="2200" dirty="0">
                <a:latin typeface="Arial" pitchFamily="34" charset="0"/>
                <a:ea typeface="ＭＳ Ｐゴシック" charset="-128"/>
                <a:cs typeface="Arial" pitchFamily="34" charset="0"/>
              </a:rPr>
              <a:t>:</a:t>
            </a:r>
          </a:p>
          <a:p>
            <a:pPr marL="342900" indent="-342900" algn="just">
              <a:spcBef>
                <a:spcPts val="600"/>
              </a:spcBef>
              <a:spcAft>
                <a:spcPts val="600"/>
              </a:spcAft>
              <a:buFont typeface="Wingdings" pitchFamily="2" charset="2"/>
              <a:buChar char="ü"/>
              <a:defRPr/>
            </a:pPr>
            <a:r>
              <a:rPr lang="en-US" sz="2200" dirty="0">
                <a:latin typeface="Arial" pitchFamily="34" charset="0"/>
                <a:ea typeface="ＭＳ Ｐゴシック" charset="-128"/>
                <a:cs typeface="Arial" pitchFamily="34" charset="0"/>
              </a:rPr>
              <a:t> </a:t>
            </a:r>
            <a:r>
              <a:rPr lang="en-US" sz="2200" b="1" dirty="0">
                <a:latin typeface="Arial" pitchFamily="34" charset="0"/>
                <a:ea typeface="ＭＳ Ｐゴシック" charset="-128"/>
                <a:cs typeface="Arial" pitchFamily="34" charset="0"/>
              </a:rPr>
              <a:t>to establish </a:t>
            </a:r>
            <a:r>
              <a:rPr lang="en-US" sz="2200" b="1" dirty="0" smtClean="0">
                <a:latin typeface="Arial" pitchFamily="34" charset="0"/>
                <a:ea typeface="ＭＳ Ｐゴシック" charset="-128"/>
                <a:cs typeface="Arial" pitchFamily="34" charset="0"/>
              </a:rPr>
              <a:t>a national </a:t>
            </a:r>
            <a:r>
              <a:rPr lang="en-US" sz="2200" b="1" dirty="0">
                <a:latin typeface="Arial" pitchFamily="34" charset="0"/>
                <a:ea typeface="ＭＳ Ｐゴシック" charset="-128"/>
                <a:cs typeface="Arial" pitchFamily="34" charset="0"/>
              </a:rPr>
              <a:t>space </a:t>
            </a:r>
            <a:r>
              <a:rPr lang="en-US" sz="2200" b="1" dirty="0" smtClean="0">
                <a:latin typeface="Arial" pitchFamily="34" charset="0"/>
                <a:ea typeface="ＭＳ Ｐゴシック" charset="-128"/>
                <a:cs typeface="Arial" pitchFamily="34" charset="0"/>
              </a:rPr>
              <a:t>infrastructure (GS);</a:t>
            </a:r>
            <a:endParaRPr lang="en-US" sz="2200" b="1" dirty="0">
              <a:latin typeface="Arial" pitchFamily="34" charset="0"/>
              <a:ea typeface="ＭＳ Ｐゴシック" charset="-128"/>
              <a:cs typeface="Arial" pitchFamily="34" charset="0"/>
            </a:endParaRPr>
          </a:p>
          <a:p>
            <a:pPr marL="342900" indent="-342900" algn="just">
              <a:spcBef>
                <a:spcPts val="600"/>
              </a:spcBef>
              <a:spcAft>
                <a:spcPts val="600"/>
              </a:spcAft>
              <a:buFont typeface="Wingdings" pitchFamily="2" charset="2"/>
              <a:buChar char="ü"/>
              <a:defRPr/>
            </a:pPr>
            <a:r>
              <a:rPr lang="en-US" sz="2200" b="1" dirty="0" smtClean="0">
                <a:latin typeface="Arial" pitchFamily="34" charset="0"/>
                <a:ea typeface="ＭＳ Ｐゴシック" charset="-128"/>
                <a:cs typeface="Arial" pitchFamily="34" charset="0"/>
              </a:rPr>
              <a:t>to </a:t>
            </a:r>
            <a:r>
              <a:rPr lang="en-US" sz="2200" b="1" dirty="0">
                <a:latin typeface="Arial" pitchFamily="34" charset="0"/>
                <a:ea typeface="ＭＳ Ｐゴシック" charset="-128"/>
                <a:cs typeface="Arial" pitchFamily="34" charset="0"/>
              </a:rPr>
              <a:t>provide satellite data to </a:t>
            </a:r>
            <a:r>
              <a:rPr lang="en-US" sz="2200" b="1" dirty="0" smtClean="0">
                <a:latin typeface="Arial" pitchFamily="34" charset="0"/>
                <a:ea typeface="ＭＳ Ｐゴシック" charset="-128"/>
                <a:cs typeface="Arial" pitchFamily="34" charset="0"/>
              </a:rPr>
              <a:t>climate </a:t>
            </a:r>
            <a:r>
              <a:rPr lang="en-US" sz="2200" b="1" dirty="0">
                <a:latin typeface="Arial" pitchFamily="34" charset="0"/>
                <a:ea typeface="ＭＳ Ｐゴシック" charset="-128"/>
                <a:cs typeface="Arial" pitchFamily="34" charset="0"/>
              </a:rPr>
              <a:t>change </a:t>
            </a:r>
            <a:r>
              <a:rPr lang="en-US" sz="2200" b="1" dirty="0" smtClean="0">
                <a:latin typeface="Arial" pitchFamily="34" charset="0"/>
                <a:ea typeface="ＭＳ Ｐゴシック" charset="-128"/>
                <a:cs typeface="Arial" pitchFamily="34" charset="0"/>
              </a:rPr>
              <a:t>impacts assessment;</a:t>
            </a:r>
          </a:p>
          <a:p>
            <a:pPr marL="342900" indent="-342900" algn="just">
              <a:spcBef>
                <a:spcPts val="600"/>
              </a:spcBef>
              <a:spcAft>
                <a:spcPts val="600"/>
              </a:spcAft>
              <a:buFont typeface="Wingdings" pitchFamily="2" charset="2"/>
              <a:buChar char="ü"/>
              <a:defRPr/>
            </a:pPr>
            <a:r>
              <a:rPr lang="en-US" sz="2200" b="1" dirty="0" smtClean="0">
                <a:latin typeface="Arial" pitchFamily="34" charset="0"/>
                <a:ea typeface="ＭＳ Ｐゴシック" charset="-128"/>
                <a:cs typeface="Arial" pitchFamily="34" charset="0"/>
              </a:rPr>
              <a:t>to </a:t>
            </a:r>
            <a:r>
              <a:rPr lang="en-US" sz="2200" b="1" dirty="0">
                <a:latin typeface="Arial" pitchFamily="34" charset="0"/>
                <a:ea typeface="ＭＳ Ｐゴシック" charset="-128"/>
                <a:cs typeface="Arial" pitchFamily="34" charset="0"/>
              </a:rPr>
              <a:t>provide satellite data to public and private sectors for natural </a:t>
            </a:r>
            <a:r>
              <a:rPr lang="en-US" sz="2200" b="1" dirty="0" smtClean="0">
                <a:latin typeface="Arial" pitchFamily="34" charset="0"/>
                <a:ea typeface="ＭＳ Ｐゴシック" charset="-128"/>
                <a:cs typeface="Arial" pitchFamily="34" charset="0"/>
              </a:rPr>
              <a:t>resources and land use monitoring for a sustainable development ;</a:t>
            </a:r>
          </a:p>
          <a:p>
            <a:pPr marL="342900" indent="-342900" algn="just">
              <a:spcBef>
                <a:spcPts val="600"/>
              </a:spcBef>
              <a:spcAft>
                <a:spcPts val="600"/>
              </a:spcAft>
              <a:buFont typeface="Wingdings" pitchFamily="2" charset="2"/>
              <a:buChar char="ü"/>
              <a:defRPr/>
            </a:pPr>
            <a:r>
              <a:rPr lang="en-US" sz="2200" b="1" dirty="0" smtClean="0">
                <a:latin typeface="Arial" pitchFamily="34" charset="0"/>
                <a:ea typeface="ＭＳ Ｐゴシック" charset="-128"/>
                <a:cs typeface="Arial" pitchFamily="34" charset="0"/>
              </a:rPr>
              <a:t>to promote, at the national and international level,  </a:t>
            </a:r>
            <a:r>
              <a:rPr lang="en-US" sz="2200" b="1" dirty="0">
                <a:latin typeface="Arial" pitchFamily="34" charset="0"/>
                <a:ea typeface="ＭＳ Ｐゴシック" charset="-128"/>
                <a:cs typeface="Arial" pitchFamily="34" charset="0"/>
              </a:rPr>
              <a:t>research activities, </a:t>
            </a:r>
            <a:r>
              <a:rPr lang="en-US" sz="2200" b="1" dirty="0" smtClean="0">
                <a:latin typeface="Arial" pitchFamily="34" charset="0"/>
                <a:ea typeface="ＭＳ Ｐゴシック" charset="-128"/>
                <a:cs typeface="Arial" pitchFamily="34" charset="0"/>
              </a:rPr>
              <a:t>innovation, development and training  </a:t>
            </a:r>
            <a:r>
              <a:rPr lang="en-US" sz="2200" b="1" dirty="0">
                <a:latin typeface="Arial" pitchFamily="34" charset="0"/>
                <a:ea typeface="ＭＳ Ｐゴシック" charset="-128"/>
                <a:cs typeface="Arial" pitchFamily="34" charset="0"/>
              </a:rPr>
              <a:t>in the field of EO </a:t>
            </a:r>
            <a:r>
              <a:rPr lang="en-US" sz="2200" b="1" dirty="0" smtClean="0">
                <a:latin typeface="Arial" pitchFamily="34" charset="0"/>
                <a:ea typeface="ＭＳ Ｐゴシック" charset="-128"/>
                <a:cs typeface="Arial" pitchFamily="34" charset="0"/>
              </a:rPr>
              <a:t>applications; </a:t>
            </a:r>
          </a:p>
          <a:p>
            <a:pPr marL="342900" indent="-342900" algn="just">
              <a:spcBef>
                <a:spcPts val="600"/>
              </a:spcBef>
              <a:spcAft>
                <a:spcPts val="600"/>
              </a:spcAft>
              <a:buFont typeface="Wingdings" pitchFamily="2" charset="2"/>
              <a:buChar char="ü"/>
              <a:defRPr/>
            </a:pPr>
            <a:r>
              <a:rPr lang="en-US" sz="2200" b="1" dirty="0" smtClean="0">
                <a:latin typeface="Arial" pitchFamily="34" charset="0"/>
                <a:ea typeface="ＭＳ Ｐゴシック" charset="-128"/>
                <a:cs typeface="Arial" pitchFamily="34" charset="0"/>
              </a:rPr>
              <a:t>to submit </a:t>
            </a:r>
            <a:r>
              <a:rPr lang="en-US" sz="2200" b="1" dirty="0">
                <a:latin typeface="Arial" pitchFamily="34" charset="0"/>
                <a:ea typeface="ＭＳ Ｐゴシック" charset="-128"/>
                <a:cs typeface="Arial" pitchFamily="34" charset="0"/>
              </a:rPr>
              <a:t>to the </a:t>
            </a:r>
            <a:r>
              <a:rPr lang="en-US" sz="2200" b="1" dirty="0" smtClean="0">
                <a:latin typeface="Arial" pitchFamily="34" charset="0"/>
                <a:ea typeface="ＭＳ Ｐゴシック" charset="-128"/>
                <a:cs typeface="Arial" pitchFamily="34" charset="0"/>
              </a:rPr>
              <a:t>government </a:t>
            </a:r>
            <a:r>
              <a:rPr lang="en-US" sz="2200" b="1" dirty="0">
                <a:latin typeface="Arial" pitchFamily="34" charset="0"/>
                <a:ea typeface="ＭＳ Ｐゴシック" charset="-128"/>
                <a:cs typeface="Arial" pitchFamily="34" charset="0"/>
              </a:rPr>
              <a:t>the </a:t>
            </a:r>
            <a:r>
              <a:rPr lang="en-US" sz="2200" b="1" dirty="0" smtClean="0">
                <a:latin typeface="Arial" pitchFamily="34" charset="0"/>
                <a:ea typeface="ＭＳ Ｐゴシック" charset="-128"/>
                <a:cs typeface="Arial" pitchFamily="34" charset="0"/>
              </a:rPr>
              <a:t>national space policy and strategy for the next 10 years.</a:t>
            </a:r>
            <a:endParaRPr lang="en-US" sz="2200" b="1" dirty="0">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27576308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a:spLocks noChangeArrowheads="1"/>
          </p:cNvSpPr>
          <p:nvPr/>
        </p:nvSpPr>
        <p:spPr bwMode="auto">
          <a:xfrm>
            <a:off x="1557374" y="6538720"/>
            <a:ext cx="5817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US" altLang="fr-FR" sz="1200" dirty="0" smtClean="0">
                <a:solidFill>
                  <a:schemeClr val="bg1">
                    <a:lumMod val="75000"/>
                  </a:schemeClr>
                </a:solidFill>
              </a:rPr>
              <a:t>Gabonese Agency for Studies and Observations from Space </a:t>
            </a:r>
            <a:r>
              <a:rPr lang="en-US" altLang="fr-FR" sz="1200" dirty="0">
                <a:solidFill>
                  <a:schemeClr val="bg1">
                    <a:lumMod val="75000"/>
                  </a:schemeClr>
                </a:solidFill>
              </a:rPr>
              <a:t>-</a:t>
            </a:r>
            <a:r>
              <a:rPr lang="en-US" altLang="fr-FR" sz="1200" dirty="0" smtClean="0">
                <a:solidFill>
                  <a:schemeClr val="bg1">
                    <a:lumMod val="75000"/>
                  </a:schemeClr>
                </a:solidFill>
              </a:rPr>
              <a:t> </a:t>
            </a:r>
            <a:r>
              <a:rPr lang="en-US" altLang="fr-FR" sz="1200" dirty="0">
                <a:solidFill>
                  <a:schemeClr val="bg1">
                    <a:lumMod val="75000"/>
                  </a:schemeClr>
                </a:solidFill>
              </a:rPr>
              <a:t>www.ageos.ga</a:t>
            </a:r>
          </a:p>
        </p:txBody>
      </p:sp>
      <p:pic>
        <p:nvPicPr>
          <p:cNvPr id="18"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916934"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16200000">
            <a:off x="-495011" y="1638586"/>
            <a:ext cx="1295400" cy="304226"/>
          </a:xfrm>
          <a:prstGeom prst="rect">
            <a:avLst/>
          </a:prstGeom>
          <a:solidFill>
            <a:schemeClr val="bg1">
              <a:lumMod val="20000"/>
              <a:lumOff val="80000"/>
            </a:schemeClr>
          </a:solidFill>
          <a:ln w="9525">
            <a:noFill/>
            <a:miter lim="800000"/>
            <a:headEnd/>
            <a:tailEnd/>
          </a:ln>
          <a:effectLst>
            <a:outerShdw dist="23000" dir="5400000" rotWithShape="0">
              <a:srgbClr val="808080">
                <a:alpha val="34999"/>
              </a:srgbClr>
            </a:outerShdw>
          </a:effectLst>
        </p:spPr>
        <p:txBody>
          <a:bodyPr anchor="ctr"/>
          <a:lstStyle/>
          <a:p>
            <a:pPr algn="l" eaLnBrk="1" hangingPunct="1">
              <a:defRPr/>
            </a:pPr>
            <a:r>
              <a:rPr lang="fr-FR" sz="1400" b="1" dirty="0">
                <a:solidFill>
                  <a:srgbClr val="000000"/>
                </a:solidFill>
                <a:latin typeface="Calibri" panose="020F0502020204030204" pitchFamily="34" charset="0"/>
                <a:ea typeface="ＭＳ Ｐゴシック" pitchFamily="34" charset="-128"/>
                <a:cs typeface="+mn-cs"/>
              </a:rPr>
              <a:t>AGENDA</a:t>
            </a:r>
            <a:r>
              <a:rPr lang="fr-FR" sz="1400" b="1" dirty="0">
                <a:solidFill>
                  <a:srgbClr val="000000"/>
                </a:solidFill>
                <a:ea typeface="ＭＳ Ｐゴシック" pitchFamily="34" charset="-128"/>
                <a:cs typeface="+mn-cs"/>
              </a:rPr>
              <a:t> </a:t>
            </a:r>
          </a:p>
        </p:txBody>
      </p:sp>
      <p:sp>
        <p:nvSpPr>
          <p:cNvPr id="19" name="Rectangle 18"/>
          <p:cNvSpPr>
            <a:spLocks noChangeArrowheads="1"/>
          </p:cNvSpPr>
          <p:nvPr/>
        </p:nvSpPr>
        <p:spPr bwMode="auto">
          <a:xfrm rot="16200000">
            <a:off x="-647699" y="5905499"/>
            <a:ext cx="1600199" cy="304801"/>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mn-lt"/>
                <a:ea typeface="+mn-ea"/>
                <a:cs typeface="+mn-cs"/>
              </a:rPr>
              <a:t>CONTRIBUTION</a:t>
            </a:r>
            <a:endParaRPr lang="fr-FR" sz="1400" b="1" dirty="0">
              <a:solidFill>
                <a:srgbClr val="000000"/>
              </a:solidFill>
              <a:latin typeface="+mn-lt"/>
              <a:ea typeface="+mn-ea"/>
              <a:cs typeface="+mn-cs"/>
            </a:endParaRPr>
          </a:p>
        </p:txBody>
      </p:sp>
      <p:sp>
        <p:nvSpPr>
          <p:cNvPr id="25" name="Rectangle 24"/>
          <p:cNvSpPr/>
          <p:nvPr/>
        </p:nvSpPr>
        <p:spPr>
          <a:xfrm rot="16200000">
            <a:off x="-495587" y="2933987"/>
            <a:ext cx="1295400" cy="304226"/>
          </a:xfrm>
          <a:prstGeom prst="rect">
            <a:avLst/>
          </a:prstGeom>
          <a:solidFill>
            <a:schemeClr val="accent2">
              <a:lumMod val="60000"/>
              <a:lumOff val="40000"/>
            </a:schemeClr>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AGEOS</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6" name="Rectangle 25"/>
          <p:cNvSpPr/>
          <p:nvPr/>
        </p:nvSpPr>
        <p:spPr>
          <a:xfrm rot="16200000">
            <a:off x="-609600" y="4343400"/>
            <a:ext cx="1524000" cy="304800"/>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QUALIFICATION</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3" name="Rectangle 22"/>
          <p:cNvSpPr/>
          <p:nvPr/>
        </p:nvSpPr>
        <p:spPr>
          <a:xfrm>
            <a:off x="533400" y="1143000"/>
            <a:ext cx="8282880" cy="3431709"/>
          </a:xfrm>
          <a:prstGeom prst="rect">
            <a:avLst/>
          </a:prstGeom>
        </p:spPr>
        <p:txBody>
          <a:bodyPr wrap="square">
            <a:spAutoFit/>
          </a:bodyPr>
          <a:lstStyle/>
          <a:p>
            <a:pPr algn="ctr">
              <a:defRPr/>
            </a:pPr>
            <a:r>
              <a:rPr lang="en-US" sz="2200" b="1" dirty="0">
                <a:solidFill>
                  <a:srgbClr val="FF0000"/>
                </a:solidFill>
                <a:latin typeface="Arial" pitchFamily="34" charset="0"/>
                <a:ea typeface="ＭＳ Ｐゴシック" charset="-128"/>
                <a:cs typeface="Arial" pitchFamily="34" charset="0"/>
              </a:rPr>
              <a:t>AGEOS </a:t>
            </a:r>
            <a:r>
              <a:rPr lang="en-US" sz="2200" b="1" dirty="0" smtClean="0">
                <a:solidFill>
                  <a:srgbClr val="FF0000"/>
                </a:solidFill>
                <a:latin typeface="Arial" pitchFamily="34" charset="0"/>
                <a:ea typeface="ＭＳ Ｐゴシック" charset="-128"/>
                <a:cs typeface="Arial" pitchFamily="34" charset="0"/>
              </a:rPr>
              <a:t>Ground station</a:t>
            </a:r>
            <a:endParaRPr lang="en-US" sz="2200" dirty="0">
              <a:solidFill>
                <a:srgbClr val="FF0000"/>
              </a:solidFill>
              <a:latin typeface="Arial" pitchFamily="34" charset="0"/>
              <a:ea typeface="ＭＳ Ｐゴシック" charset="-128"/>
              <a:cs typeface="Arial" pitchFamily="34" charset="0"/>
            </a:endParaRPr>
          </a:p>
          <a:p>
            <a:pPr marL="342900" indent="-342900" algn="just">
              <a:spcBef>
                <a:spcPts val="600"/>
              </a:spcBef>
              <a:spcAft>
                <a:spcPts val="600"/>
              </a:spcAft>
              <a:buFont typeface="Wingdings" pitchFamily="2" charset="2"/>
              <a:buChar char="ü"/>
              <a:defRPr/>
            </a:pPr>
            <a:r>
              <a:rPr lang="en-US" sz="2000" b="1" dirty="0" smtClean="0">
                <a:solidFill>
                  <a:srgbClr val="37842C"/>
                </a:solidFill>
                <a:latin typeface="Arial" pitchFamily="34" charset="0"/>
                <a:ea typeface="ＭＳ Ｐゴシック" charset="-128"/>
                <a:cs typeface="Arial" pitchFamily="34" charset="0"/>
              </a:rPr>
              <a:t>X band antenna 7.30 m (optical and SAR mission, 23 countries cover, plot about 2800 km);</a:t>
            </a:r>
          </a:p>
          <a:p>
            <a:pPr marL="342900" indent="-342900" algn="just">
              <a:spcBef>
                <a:spcPts val="600"/>
              </a:spcBef>
              <a:spcAft>
                <a:spcPts val="600"/>
              </a:spcAft>
              <a:buFont typeface="Wingdings" pitchFamily="2" charset="2"/>
              <a:buChar char="ü"/>
              <a:defRPr/>
            </a:pPr>
            <a:r>
              <a:rPr lang="en-US" sz="2000" b="1" dirty="0" smtClean="0">
                <a:solidFill>
                  <a:srgbClr val="37842C"/>
                </a:solidFill>
                <a:latin typeface="Arial" pitchFamily="34" charset="0"/>
                <a:ea typeface="ＭＳ Ｐゴシック" charset="-128"/>
                <a:cs typeface="Arial" pitchFamily="34" charset="0"/>
              </a:rPr>
              <a:t>RS regional </a:t>
            </a:r>
            <a:r>
              <a:rPr lang="en-US" sz="2000" b="1" dirty="0" err="1" smtClean="0">
                <a:solidFill>
                  <a:srgbClr val="37842C"/>
                </a:solidFill>
                <a:latin typeface="Arial" pitchFamily="34" charset="0"/>
                <a:ea typeface="ＭＳ Ｐゴシック" charset="-128"/>
                <a:cs typeface="Arial" pitchFamily="34" charset="0"/>
              </a:rPr>
              <a:t>centre</a:t>
            </a:r>
            <a:r>
              <a:rPr lang="en-US" sz="2000" b="1" dirty="0" smtClean="0">
                <a:solidFill>
                  <a:srgbClr val="37842C"/>
                </a:solidFill>
                <a:latin typeface="Arial" pitchFamily="34" charset="0"/>
                <a:ea typeface="ＭＳ Ｐゴシック" charset="-128"/>
                <a:cs typeface="Arial" pitchFamily="34" charset="0"/>
              </a:rPr>
              <a:t> for direct receiving, processing and archiving data;</a:t>
            </a:r>
          </a:p>
          <a:p>
            <a:pPr marL="342900" indent="-342900" algn="just">
              <a:spcBef>
                <a:spcPts val="600"/>
              </a:spcBef>
              <a:spcAft>
                <a:spcPts val="600"/>
              </a:spcAft>
              <a:buFont typeface="Wingdings" pitchFamily="2" charset="2"/>
              <a:buChar char="ü"/>
              <a:defRPr/>
            </a:pPr>
            <a:r>
              <a:rPr lang="en-US" sz="2000" b="1" dirty="0" smtClean="0">
                <a:solidFill>
                  <a:srgbClr val="37842C"/>
                </a:solidFill>
                <a:latin typeface="Arial"/>
                <a:ea typeface="ＭＳ Ｐゴシック" charset="-128"/>
                <a:cs typeface="Arial"/>
              </a:rPr>
              <a:t>Data distribution infrastructure </a:t>
            </a:r>
            <a:r>
              <a:rPr lang="en-US" sz="2000" b="1" dirty="0" err="1" smtClean="0">
                <a:solidFill>
                  <a:srgbClr val="37842C"/>
                </a:solidFill>
                <a:latin typeface="Arial"/>
                <a:ea typeface="ＭＳ Ｐゴシック" charset="-128"/>
                <a:cs typeface="Arial"/>
              </a:rPr>
              <a:t>GEOportal</a:t>
            </a:r>
            <a:r>
              <a:rPr lang="en-US" sz="2000" b="1" dirty="0" smtClean="0">
                <a:solidFill>
                  <a:srgbClr val="37842C"/>
                </a:solidFill>
                <a:latin typeface="Arial"/>
                <a:ea typeface="ＭＳ Ｐゴシック" charset="-128"/>
                <a:cs typeface="Arial"/>
              </a:rPr>
              <a:t> : </a:t>
            </a:r>
            <a:r>
              <a:rPr lang="en-US" sz="2000" b="1" dirty="0" err="1" smtClean="0">
                <a:solidFill>
                  <a:srgbClr val="37842C"/>
                </a:solidFill>
                <a:latin typeface="Arial"/>
                <a:ea typeface="ＭＳ Ｐゴシック" charset="-128"/>
                <a:cs typeface="Arial"/>
                <a:hlinkClick r:id="rId4"/>
              </a:rPr>
              <a:t>www.ageos.ga</a:t>
            </a:r>
            <a:r>
              <a:rPr lang="en-US" sz="2000" b="1" dirty="0" smtClean="0">
                <a:solidFill>
                  <a:srgbClr val="37842C"/>
                </a:solidFill>
                <a:latin typeface="Arial"/>
                <a:ea typeface="ＭＳ Ｐゴシック" charset="-128"/>
                <a:cs typeface="Arial"/>
              </a:rPr>
              <a:t>;</a:t>
            </a:r>
            <a:endParaRPr lang="en-US" sz="2000" b="1" dirty="0">
              <a:solidFill>
                <a:srgbClr val="37842C"/>
              </a:solidFill>
              <a:latin typeface="Arial"/>
              <a:ea typeface="ＭＳ Ｐゴシック" charset="-128"/>
              <a:cs typeface="Arial"/>
            </a:endParaRPr>
          </a:p>
          <a:p>
            <a:pPr marL="342900" indent="-342900" algn="just">
              <a:spcBef>
                <a:spcPts val="600"/>
              </a:spcBef>
              <a:spcAft>
                <a:spcPts val="600"/>
              </a:spcAft>
              <a:buFont typeface="Wingdings" pitchFamily="2" charset="2"/>
              <a:buChar char="ü"/>
              <a:defRPr/>
            </a:pPr>
            <a:r>
              <a:rPr lang="en-US" sz="2000" b="1" dirty="0" smtClean="0">
                <a:latin typeface="Arial" pitchFamily="34" charset="0"/>
                <a:ea typeface="ＭＳ Ｐゴシック" charset="-128"/>
                <a:cs typeface="Arial" pitchFamily="34" charset="0"/>
              </a:rPr>
              <a:t>Main applications : Forest, Maritime surveillance, Urban monitoring, Fresh water resources monitoring, Land use Land cover, assessment of public policy, support to decision makers;</a:t>
            </a:r>
          </a:p>
        </p:txBody>
      </p:sp>
      <p:pic>
        <p:nvPicPr>
          <p:cNvPr id="10" name="Image 14" descr="IMG_0274.JPG"/>
          <p:cNvPicPr>
            <a:picLocks noChangeAspect="1"/>
          </p:cNvPicPr>
          <p:nvPr/>
        </p:nvPicPr>
        <p:blipFill rotWithShape="1">
          <a:blip r:embed="rId5">
            <a:lum bright="6000"/>
          </a:blip>
          <a:srcRect r="14235"/>
          <a:stretch/>
        </p:blipFill>
        <p:spPr bwMode="auto">
          <a:xfrm>
            <a:off x="609600" y="5181600"/>
            <a:ext cx="881026" cy="1367364"/>
          </a:xfrm>
          <a:prstGeom prst="rect">
            <a:avLst/>
          </a:prstGeom>
          <a:noFill/>
          <a:ln>
            <a:noFill/>
          </a:ln>
          <a:effectLst>
            <a:outerShdw blurRad="292100" dist="139700" dir="2700000" algn="tl" rotWithShape="0">
              <a:srgbClr val="333333">
                <a:alpha val="64999"/>
              </a:srgbClr>
            </a:outerShdw>
          </a:effectLst>
          <a:extLst/>
        </p:spPr>
      </p:pic>
      <p:pic>
        <p:nvPicPr>
          <p:cNvPr id="11" name="Picture 18"/>
          <p:cNvPicPr>
            <a:picLocks noChangeAspect="1"/>
          </p:cNvPicPr>
          <p:nvPr/>
        </p:nvPicPr>
        <p:blipFill>
          <a:blip r:embed="rId6"/>
          <a:srcRect/>
          <a:stretch>
            <a:fillRect/>
          </a:stretch>
        </p:blipFill>
        <p:spPr bwMode="auto">
          <a:xfrm>
            <a:off x="2133600" y="5181600"/>
            <a:ext cx="1828799" cy="1371600"/>
          </a:xfrm>
          <a:prstGeom prst="rect">
            <a:avLst/>
          </a:prstGeom>
          <a:noFill/>
          <a:ln>
            <a:noFill/>
          </a:ln>
          <a:effectLst>
            <a:outerShdw blurRad="292100" dist="139700" dir="2700000" algn="tl" rotWithShape="0">
              <a:srgbClr val="333333">
                <a:alpha val="64999"/>
              </a:srgbClr>
            </a:outerShdw>
          </a:effectLst>
          <a:extLst/>
        </p:spPr>
      </p:pic>
      <p:pic>
        <p:nvPicPr>
          <p:cNvPr id="13" name="Image 21" descr="zone_seas_gabon.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0999" y="4800600"/>
            <a:ext cx="238944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r 1"/>
          <p:cNvGrpSpPr/>
          <p:nvPr/>
        </p:nvGrpSpPr>
        <p:grpSpPr>
          <a:xfrm>
            <a:off x="7086600" y="4876800"/>
            <a:ext cx="1828800" cy="1779793"/>
            <a:chOff x="1371600" y="4377480"/>
            <a:chExt cx="1931250" cy="2084593"/>
          </a:xfrm>
        </p:grpSpPr>
        <p:pic>
          <p:nvPicPr>
            <p:cNvPr id="14" name="Imagem 17" descr="mapa.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0" y="4377480"/>
              <a:ext cx="1931250" cy="20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lipse 18"/>
            <p:cNvSpPr/>
            <p:nvPr/>
          </p:nvSpPr>
          <p:spPr>
            <a:xfrm>
              <a:off x="1712818" y="4813662"/>
              <a:ext cx="1275308" cy="1183039"/>
            </a:xfrm>
            <a:prstGeom prst="ellipse">
              <a:avLst/>
            </a:prstGeom>
            <a:gradFill flip="none" rotWithShape="1">
              <a:gsLst>
                <a:gs pos="0">
                  <a:srgbClr val="A2A5D2">
                    <a:alpha val="0"/>
                  </a:srgbClr>
                </a:gs>
                <a:gs pos="19000">
                  <a:srgbClr val="819FFF">
                    <a:alpha val="24706"/>
                  </a:srgbClr>
                </a:gs>
                <a:gs pos="80000">
                  <a:srgbClr val="8BA7FF">
                    <a:alpha val="15686"/>
                  </a:srgbClr>
                </a:gs>
                <a:gs pos="93000">
                  <a:srgbClr val="7796C9">
                    <a:alpha val="37647"/>
                  </a:srgbClr>
                </a:gs>
              </a:gsLst>
              <a:path path="shape">
                <a:fillToRect l="50000" t="50000" r="50000" b="50000"/>
              </a:path>
              <a:tileRect/>
            </a:grad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rot lat="0" lon="0" rev="90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solidFill>
                  <a:srgbClr val="FFFFFF"/>
                </a:solidFill>
                <a:ea typeface="ＭＳ Ｐゴシック" charset="-128"/>
                <a:cs typeface="ＭＳ Ｐゴシック" charset="-128"/>
              </a:endParaRPr>
            </a:p>
          </p:txBody>
        </p:sp>
      </p:grpSp>
    </p:spTree>
    <p:extLst>
      <p:ext uri="{BB962C8B-B14F-4D97-AF65-F5344CB8AC3E}">
        <p14:creationId xmlns:p14="http://schemas.microsoft.com/office/powerpoint/2010/main" val="17010117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a:spLocks noChangeArrowheads="1"/>
          </p:cNvSpPr>
          <p:nvPr/>
        </p:nvSpPr>
        <p:spPr bwMode="auto">
          <a:xfrm>
            <a:off x="1557374" y="6538720"/>
            <a:ext cx="5817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US" altLang="fr-FR" sz="1200" dirty="0" smtClean="0">
                <a:solidFill>
                  <a:schemeClr val="bg1">
                    <a:lumMod val="75000"/>
                  </a:schemeClr>
                </a:solidFill>
              </a:rPr>
              <a:t>Gabonese Agency for Studies and Observations from Space </a:t>
            </a:r>
            <a:r>
              <a:rPr lang="en-US" altLang="fr-FR" sz="1200" dirty="0">
                <a:solidFill>
                  <a:schemeClr val="bg1">
                    <a:lumMod val="75000"/>
                  </a:schemeClr>
                </a:solidFill>
              </a:rPr>
              <a:t>-</a:t>
            </a:r>
            <a:r>
              <a:rPr lang="en-US" altLang="fr-FR" sz="1200" dirty="0" smtClean="0">
                <a:solidFill>
                  <a:schemeClr val="bg1">
                    <a:lumMod val="75000"/>
                  </a:schemeClr>
                </a:solidFill>
              </a:rPr>
              <a:t> </a:t>
            </a:r>
            <a:r>
              <a:rPr lang="en-US" altLang="fr-FR" sz="1200" dirty="0">
                <a:solidFill>
                  <a:schemeClr val="bg1">
                    <a:lumMod val="75000"/>
                  </a:schemeClr>
                </a:solidFill>
              </a:rPr>
              <a:t>www.ageos.ga</a:t>
            </a:r>
          </a:p>
        </p:txBody>
      </p:sp>
      <p:pic>
        <p:nvPicPr>
          <p:cNvPr id="18"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916934"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16200000">
            <a:off x="-495011" y="1638586"/>
            <a:ext cx="1295400" cy="304226"/>
          </a:xfrm>
          <a:prstGeom prst="rect">
            <a:avLst/>
          </a:prstGeom>
          <a:solidFill>
            <a:schemeClr val="bg1">
              <a:lumMod val="20000"/>
              <a:lumOff val="80000"/>
            </a:schemeClr>
          </a:solidFill>
          <a:ln w="9525">
            <a:noFill/>
            <a:miter lim="800000"/>
            <a:headEnd/>
            <a:tailEnd/>
          </a:ln>
          <a:effectLst>
            <a:outerShdw dist="23000" dir="5400000" rotWithShape="0">
              <a:srgbClr val="808080">
                <a:alpha val="34999"/>
              </a:srgbClr>
            </a:outerShdw>
          </a:effectLst>
        </p:spPr>
        <p:txBody>
          <a:bodyPr anchor="ctr"/>
          <a:lstStyle/>
          <a:p>
            <a:pPr algn="l" eaLnBrk="1" hangingPunct="1">
              <a:defRPr/>
            </a:pPr>
            <a:r>
              <a:rPr lang="fr-FR" sz="1400" b="1" dirty="0">
                <a:solidFill>
                  <a:srgbClr val="000000"/>
                </a:solidFill>
                <a:latin typeface="Calibri" panose="020F0502020204030204" pitchFamily="34" charset="0"/>
                <a:ea typeface="ＭＳ Ｐゴシック" pitchFamily="34" charset="-128"/>
                <a:cs typeface="+mn-cs"/>
              </a:rPr>
              <a:t>AGENDA</a:t>
            </a:r>
            <a:r>
              <a:rPr lang="fr-FR" sz="1400" b="1" dirty="0">
                <a:solidFill>
                  <a:srgbClr val="000000"/>
                </a:solidFill>
                <a:ea typeface="ＭＳ Ｐゴシック" pitchFamily="34" charset="-128"/>
                <a:cs typeface="+mn-cs"/>
              </a:rPr>
              <a:t> </a:t>
            </a:r>
          </a:p>
        </p:txBody>
      </p:sp>
      <p:sp>
        <p:nvSpPr>
          <p:cNvPr id="19" name="Rectangle 18"/>
          <p:cNvSpPr>
            <a:spLocks noChangeArrowheads="1"/>
          </p:cNvSpPr>
          <p:nvPr/>
        </p:nvSpPr>
        <p:spPr bwMode="auto">
          <a:xfrm rot="16200000">
            <a:off x="-647699" y="5905499"/>
            <a:ext cx="1600199" cy="304801"/>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mn-lt"/>
                <a:ea typeface="+mn-ea"/>
                <a:cs typeface="+mn-cs"/>
              </a:rPr>
              <a:t>CONTRIBUTION</a:t>
            </a:r>
            <a:endParaRPr lang="fr-FR" sz="1400" b="1" dirty="0">
              <a:solidFill>
                <a:srgbClr val="000000"/>
              </a:solidFill>
              <a:latin typeface="+mn-lt"/>
              <a:ea typeface="+mn-ea"/>
              <a:cs typeface="+mn-cs"/>
            </a:endParaRPr>
          </a:p>
        </p:txBody>
      </p:sp>
      <p:sp>
        <p:nvSpPr>
          <p:cNvPr id="25" name="Rectangle 24"/>
          <p:cNvSpPr/>
          <p:nvPr/>
        </p:nvSpPr>
        <p:spPr>
          <a:xfrm rot="16200000">
            <a:off x="-495587" y="2933987"/>
            <a:ext cx="1295400" cy="304226"/>
          </a:xfrm>
          <a:prstGeom prst="rect">
            <a:avLst/>
          </a:prstGeom>
          <a:solidFill>
            <a:srgbClr val="E1E1E1"/>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AGEOS</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6" name="Rectangle 25"/>
          <p:cNvSpPr/>
          <p:nvPr/>
        </p:nvSpPr>
        <p:spPr>
          <a:xfrm rot="16200000">
            <a:off x="-609600" y="4343400"/>
            <a:ext cx="1524000" cy="304800"/>
          </a:xfrm>
          <a:prstGeom prst="rect">
            <a:avLst/>
          </a:prstGeom>
          <a:solidFill>
            <a:schemeClr val="accent1"/>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QUALIFICATION</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3" name="Rectangle 22"/>
          <p:cNvSpPr/>
          <p:nvPr/>
        </p:nvSpPr>
        <p:spPr>
          <a:xfrm>
            <a:off x="533400" y="914400"/>
            <a:ext cx="8382000" cy="5216813"/>
          </a:xfrm>
          <a:prstGeom prst="rect">
            <a:avLst/>
          </a:prstGeom>
        </p:spPr>
        <p:txBody>
          <a:bodyPr wrap="square">
            <a:spAutoFit/>
          </a:bodyPr>
          <a:lstStyle/>
          <a:p>
            <a:pPr algn="ctr">
              <a:lnSpc>
                <a:spcPct val="150000"/>
              </a:lnSpc>
              <a:defRPr/>
            </a:pPr>
            <a:r>
              <a:rPr lang="en-US" sz="2400" b="1" dirty="0">
                <a:solidFill>
                  <a:srgbClr val="FF0000"/>
                </a:solidFill>
                <a:latin typeface="Arial" panose="020B0604020202020204" pitchFamily="34" charset="0"/>
                <a:cs typeface="Arial" panose="020B0604020202020204" pitchFamily="34" charset="0"/>
              </a:rPr>
              <a:t>Qualification for participation in CEOS</a:t>
            </a:r>
          </a:p>
          <a:p>
            <a:pPr algn="just">
              <a:defRPr/>
            </a:pPr>
            <a:r>
              <a:rPr lang="en-US" sz="2200" b="1" dirty="0" smtClean="0">
                <a:solidFill>
                  <a:schemeClr val="tx1"/>
                </a:solidFill>
              </a:rPr>
              <a:t>International cooperation </a:t>
            </a:r>
            <a:r>
              <a:rPr lang="en-US" sz="2200" b="1" dirty="0">
                <a:solidFill>
                  <a:schemeClr val="tx1"/>
                </a:solidFill>
                <a:latin typeface="Arial" pitchFamily="34" charset="0"/>
                <a:ea typeface="ＭＳ Ｐゴシック" charset="-128"/>
                <a:cs typeface="Arial" pitchFamily="34" charset="0"/>
              </a:rPr>
              <a:t>:</a:t>
            </a:r>
          </a:p>
          <a:p>
            <a:pPr marL="342900" indent="-342900" algn="just">
              <a:spcBef>
                <a:spcPts val="600"/>
              </a:spcBef>
              <a:spcAft>
                <a:spcPts val="600"/>
              </a:spcAft>
              <a:buFont typeface="Wingdings" pitchFamily="2" charset="2"/>
              <a:buChar char="ü"/>
              <a:defRPr/>
            </a:pPr>
            <a:r>
              <a:rPr lang="en-US" sz="2000" b="1" dirty="0" smtClean="0">
                <a:solidFill>
                  <a:schemeClr val="tx1"/>
                </a:solidFill>
                <a:latin typeface="Arial" pitchFamily="34" charset="0"/>
                <a:ea typeface="ＭＳ Ｐゴシック" charset="-128"/>
                <a:cs typeface="Arial" pitchFamily="34" charset="0"/>
              </a:rPr>
              <a:t>GEO member since 2010; </a:t>
            </a:r>
          </a:p>
          <a:p>
            <a:pPr marL="342900" indent="-342900" algn="just">
              <a:spcBef>
                <a:spcPts val="600"/>
              </a:spcBef>
              <a:spcAft>
                <a:spcPts val="600"/>
              </a:spcAft>
              <a:buFont typeface="Wingdings" pitchFamily="2" charset="2"/>
              <a:buChar char="ü"/>
              <a:defRPr/>
            </a:pPr>
            <a:r>
              <a:rPr lang="en-US" sz="2000" b="1" dirty="0" smtClean="0">
                <a:solidFill>
                  <a:schemeClr val="tx1"/>
                </a:solidFill>
                <a:latin typeface="Arial" pitchFamily="34" charset="0"/>
                <a:ea typeface="ＭＳ Ｐゴシック" charset="-128"/>
                <a:cs typeface="Arial" pitchFamily="34" charset="0"/>
              </a:rPr>
              <a:t>MOU with USGS for </a:t>
            </a:r>
            <a:r>
              <a:rPr lang="en-US" sz="2000" b="1" dirty="0">
                <a:solidFill>
                  <a:schemeClr val="tx1"/>
                </a:solidFill>
                <a:latin typeface="Arial" pitchFamily="34" charset="0"/>
                <a:ea typeface="ＭＳ Ｐゴシック" charset="-128"/>
                <a:cs typeface="Arial" pitchFamily="34" charset="0"/>
              </a:rPr>
              <a:t>L</a:t>
            </a:r>
            <a:r>
              <a:rPr lang="en-US" sz="2000" b="1" dirty="0" smtClean="0">
                <a:solidFill>
                  <a:schemeClr val="tx1"/>
                </a:solidFill>
                <a:latin typeface="Arial" pitchFamily="34" charset="0"/>
                <a:ea typeface="ＭＳ Ｐゴシック" charset="-128"/>
                <a:cs typeface="Arial" pitchFamily="34" charset="0"/>
              </a:rPr>
              <a:t>andsat 8 direct receiving and assessment of Landsat data quality in close collaboration with Landsat Cal/Val team;</a:t>
            </a:r>
          </a:p>
          <a:p>
            <a:pPr marL="342900" indent="-342900" algn="just">
              <a:spcBef>
                <a:spcPts val="600"/>
              </a:spcBef>
              <a:spcAft>
                <a:spcPts val="600"/>
              </a:spcAft>
              <a:buFont typeface="Wingdings" pitchFamily="2" charset="2"/>
              <a:buChar char="ü"/>
              <a:defRPr/>
            </a:pPr>
            <a:r>
              <a:rPr lang="en-US" sz="2000" b="1" dirty="0" smtClean="0">
                <a:solidFill>
                  <a:schemeClr val="tx1"/>
                </a:solidFill>
                <a:latin typeface="Arial" pitchFamily="34" charset="0"/>
                <a:ea typeface="ＭＳ Ｐゴシック" charset="-128"/>
                <a:cs typeface="Arial" pitchFamily="34" charset="0"/>
              </a:rPr>
              <a:t>MOU with ESA on many technical topics (</a:t>
            </a:r>
            <a:r>
              <a:rPr lang="en-US" sz="2000" b="1" dirty="0" err="1" smtClean="0">
                <a:solidFill>
                  <a:schemeClr val="tx1"/>
                </a:solidFill>
                <a:latin typeface="Arial" pitchFamily="34" charset="0"/>
                <a:ea typeface="ＭＳ Ｐゴシック" charset="-128"/>
                <a:cs typeface="Arial" pitchFamily="34" charset="0"/>
              </a:rPr>
              <a:t>AfriSAR</a:t>
            </a:r>
            <a:r>
              <a:rPr lang="en-US" sz="2000" b="1" dirty="0" smtClean="0">
                <a:solidFill>
                  <a:schemeClr val="tx1"/>
                </a:solidFill>
                <a:latin typeface="Arial" pitchFamily="34" charset="0"/>
                <a:ea typeface="ＭＳ Ｐゴシック" charset="-128"/>
                <a:cs typeface="Arial" pitchFamily="34" charset="0"/>
              </a:rPr>
              <a:t> campaign in Gabon – Cal/Val for geodetic imaging mission for BIOMASS satellite, capacity building);</a:t>
            </a:r>
          </a:p>
          <a:p>
            <a:pPr marL="342900" indent="-342900" algn="just">
              <a:spcBef>
                <a:spcPts val="600"/>
              </a:spcBef>
              <a:spcAft>
                <a:spcPts val="600"/>
              </a:spcAft>
              <a:buFont typeface="Wingdings" pitchFamily="2" charset="2"/>
              <a:buChar char="ü"/>
              <a:defRPr/>
            </a:pPr>
            <a:r>
              <a:rPr lang="en-US" sz="2000" b="1" dirty="0" smtClean="0">
                <a:latin typeface="Arial" pitchFamily="34" charset="0"/>
                <a:ea typeface="ＭＳ Ｐゴシック" charset="-128"/>
                <a:cs typeface="Arial" pitchFamily="34" charset="0"/>
              </a:rPr>
              <a:t>MOU with NASA for </a:t>
            </a:r>
            <a:r>
              <a:rPr lang="en-US" sz="2000" b="1" dirty="0">
                <a:latin typeface="Arial" pitchFamily="34" charset="0"/>
                <a:ea typeface="ＭＳ Ｐゴシック" charset="-128"/>
                <a:cs typeface="Arial" pitchFamily="34" charset="0"/>
              </a:rPr>
              <a:t>C</a:t>
            </a:r>
            <a:r>
              <a:rPr lang="en-US" sz="2000" b="1" dirty="0" smtClean="0">
                <a:latin typeface="Arial" pitchFamily="34" charset="0"/>
                <a:ea typeface="ＭＳ Ｐゴシック" charset="-128"/>
                <a:cs typeface="Arial" pitchFamily="34" charset="0"/>
              </a:rPr>
              <a:t>al/</a:t>
            </a:r>
            <a:r>
              <a:rPr lang="en-US" sz="2000" b="1" dirty="0">
                <a:latin typeface="Arial" pitchFamily="34" charset="0"/>
                <a:ea typeface="ＭＳ Ｐゴシック" charset="-128"/>
                <a:cs typeface="Arial" pitchFamily="34" charset="0"/>
              </a:rPr>
              <a:t>V</a:t>
            </a:r>
            <a:r>
              <a:rPr lang="en-US" sz="2000" b="1" dirty="0" smtClean="0">
                <a:latin typeface="Arial" pitchFamily="34" charset="0"/>
                <a:ea typeface="ＭＳ Ｐゴシック" charset="-128"/>
                <a:cs typeface="Arial" pitchFamily="34" charset="0"/>
              </a:rPr>
              <a:t>al SAR instruments over Gabon forest, </a:t>
            </a:r>
            <a:r>
              <a:rPr lang="fr-FR" sz="2000" b="1" dirty="0"/>
              <a:t>NASA NISAR</a:t>
            </a:r>
            <a:r>
              <a:rPr lang="fr-FR" sz="2000" dirty="0"/>
              <a:t> and </a:t>
            </a:r>
            <a:r>
              <a:rPr lang="fr-FR" sz="2000" b="1" dirty="0"/>
              <a:t>NASA </a:t>
            </a:r>
            <a:r>
              <a:rPr lang="fr-FR" sz="2000" b="1" dirty="0">
                <a:latin typeface="Arial"/>
                <a:cs typeface="Arial"/>
              </a:rPr>
              <a:t>GEDI </a:t>
            </a:r>
            <a:r>
              <a:rPr lang="fr-FR" sz="2000" b="1" dirty="0" smtClean="0">
                <a:latin typeface="Arial"/>
                <a:cs typeface="Arial"/>
              </a:rPr>
              <a:t>mission;</a:t>
            </a:r>
          </a:p>
          <a:p>
            <a:pPr marL="342900" indent="-342900" algn="just">
              <a:spcBef>
                <a:spcPts val="600"/>
              </a:spcBef>
              <a:spcAft>
                <a:spcPts val="600"/>
              </a:spcAft>
              <a:buFont typeface="Wingdings" pitchFamily="2" charset="2"/>
              <a:buChar char="ü"/>
              <a:defRPr/>
            </a:pPr>
            <a:r>
              <a:rPr lang="fr-FR" sz="2000" b="1" dirty="0" smtClean="0">
                <a:latin typeface="Arial"/>
                <a:ea typeface="ＭＳ Ｐゴシック" charset="-128"/>
                <a:cs typeface="Arial"/>
              </a:rPr>
              <a:t>Focal point of </a:t>
            </a:r>
            <a:r>
              <a:rPr lang="fr-FR" sz="2000" b="1" dirty="0" err="1" smtClean="0">
                <a:latin typeface="Arial"/>
                <a:ea typeface="ＭＳ Ｐゴシック" charset="-128"/>
                <a:cs typeface="Arial"/>
              </a:rPr>
              <a:t>AfriGEOSS</a:t>
            </a:r>
            <a:r>
              <a:rPr lang="fr-FR" sz="2000" b="1" dirty="0" smtClean="0">
                <a:latin typeface="Arial"/>
                <a:ea typeface="ＭＳ Ｐゴシック" charset="-128"/>
                <a:cs typeface="Arial"/>
              </a:rPr>
              <a:t> initiative in central </a:t>
            </a:r>
            <a:r>
              <a:rPr lang="fr-FR" sz="2000" b="1" dirty="0" err="1" smtClean="0">
                <a:latin typeface="Arial"/>
                <a:ea typeface="ＭＳ Ｐゴシック" charset="-128"/>
                <a:cs typeface="Arial"/>
              </a:rPr>
              <a:t>Africa</a:t>
            </a:r>
            <a:r>
              <a:rPr lang="fr-FR" sz="2000" b="1" dirty="0" smtClean="0">
                <a:latin typeface="Arial"/>
                <a:ea typeface="ＭＳ Ｐゴシック" charset="-128"/>
                <a:cs typeface="Arial"/>
              </a:rPr>
              <a:t> </a:t>
            </a:r>
            <a:r>
              <a:rPr lang="fr-FR" sz="2000" b="1" dirty="0" err="1" smtClean="0">
                <a:latin typeface="Arial"/>
                <a:ea typeface="ＭＳ Ｐゴシック" charset="-128"/>
                <a:cs typeface="Arial"/>
              </a:rPr>
              <a:t>region</a:t>
            </a:r>
            <a:r>
              <a:rPr lang="fr-FR" sz="2000" b="1" dirty="0" smtClean="0">
                <a:latin typeface="Arial"/>
                <a:ea typeface="ＭＳ Ｐゴシック" charset="-128"/>
                <a:cs typeface="Arial"/>
              </a:rPr>
              <a:t>;</a:t>
            </a:r>
          </a:p>
          <a:p>
            <a:pPr marL="342900" indent="-342900" algn="just">
              <a:spcBef>
                <a:spcPts val="600"/>
              </a:spcBef>
              <a:spcAft>
                <a:spcPts val="600"/>
              </a:spcAft>
              <a:buFont typeface="Wingdings" pitchFamily="2" charset="2"/>
              <a:buChar char="ü"/>
              <a:defRPr/>
            </a:pPr>
            <a:r>
              <a:rPr lang="fr-FR" sz="2000" b="1" dirty="0" err="1" smtClean="0">
                <a:latin typeface="Arial"/>
                <a:ea typeface="ＭＳ Ｐゴシック" charset="-128"/>
                <a:cs typeface="Arial"/>
              </a:rPr>
              <a:t>Member</a:t>
            </a:r>
            <a:r>
              <a:rPr lang="fr-FR" sz="2000" b="1" dirty="0" smtClean="0">
                <a:latin typeface="Arial"/>
                <a:ea typeface="ＭＳ Ｐゴシック" charset="-128"/>
                <a:cs typeface="Arial"/>
              </a:rPr>
              <a:t> of AU </a:t>
            </a:r>
            <a:r>
              <a:rPr lang="fr-FR" sz="2000" b="1" dirty="0" err="1" smtClean="0">
                <a:latin typeface="Arial"/>
                <a:ea typeface="ＭＳ Ｐゴシック" charset="-128"/>
                <a:cs typeface="Arial"/>
              </a:rPr>
              <a:t>space</a:t>
            </a:r>
            <a:r>
              <a:rPr lang="fr-FR" sz="2000" b="1" dirty="0" smtClean="0">
                <a:latin typeface="Arial"/>
                <a:ea typeface="ＭＳ Ｐゴシック" charset="-128"/>
                <a:cs typeface="Arial"/>
              </a:rPr>
              <a:t> </a:t>
            </a:r>
            <a:r>
              <a:rPr lang="fr-FR" sz="2000" b="1" dirty="0" err="1" smtClean="0">
                <a:latin typeface="Arial"/>
                <a:ea typeface="ＭＳ Ｐゴシック" charset="-128"/>
                <a:cs typeface="Arial"/>
              </a:rPr>
              <a:t>policy</a:t>
            </a:r>
            <a:r>
              <a:rPr lang="fr-FR" sz="2000" b="1" dirty="0" smtClean="0">
                <a:latin typeface="Arial"/>
                <a:ea typeface="ＭＳ Ｐゴシック" charset="-128"/>
                <a:cs typeface="Arial"/>
              </a:rPr>
              <a:t> and </a:t>
            </a:r>
            <a:r>
              <a:rPr lang="fr-FR" sz="2000" b="1" dirty="0" err="1" smtClean="0">
                <a:latin typeface="Arial"/>
                <a:ea typeface="ＭＳ Ｐゴシック" charset="-128"/>
                <a:cs typeface="Arial"/>
              </a:rPr>
              <a:t>strategy</a:t>
            </a:r>
            <a:r>
              <a:rPr lang="fr-FR" sz="2000" b="1" dirty="0" smtClean="0">
                <a:latin typeface="Arial"/>
                <a:ea typeface="ＭＳ Ｐゴシック" charset="-128"/>
                <a:cs typeface="Arial"/>
              </a:rPr>
              <a:t> </a:t>
            </a:r>
            <a:r>
              <a:rPr lang="fr-FR" sz="2000" b="1" dirty="0" err="1" smtClean="0">
                <a:latin typeface="Arial"/>
                <a:ea typeface="ＭＳ Ｐゴシック" charset="-128"/>
                <a:cs typeface="Arial"/>
              </a:rPr>
              <a:t>working</a:t>
            </a:r>
            <a:r>
              <a:rPr lang="fr-FR" sz="2000" b="1" dirty="0" smtClean="0">
                <a:latin typeface="Arial"/>
                <a:ea typeface="ＭＳ Ｐゴシック" charset="-128"/>
                <a:cs typeface="Arial"/>
              </a:rPr>
              <a:t> group.</a:t>
            </a:r>
            <a:endParaRPr lang="en-US" sz="2000" b="1" dirty="0" smtClean="0">
              <a:latin typeface="Arial"/>
              <a:ea typeface="ＭＳ Ｐゴシック" charset="-128"/>
              <a:cs typeface="Arial"/>
            </a:endParaRPr>
          </a:p>
        </p:txBody>
      </p:sp>
    </p:spTree>
    <p:extLst>
      <p:ext uri="{BB962C8B-B14F-4D97-AF65-F5344CB8AC3E}">
        <p14:creationId xmlns:p14="http://schemas.microsoft.com/office/powerpoint/2010/main" val="18571739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a:spLocks noChangeArrowheads="1"/>
          </p:cNvSpPr>
          <p:nvPr/>
        </p:nvSpPr>
        <p:spPr bwMode="auto">
          <a:xfrm>
            <a:off x="1557374" y="6538720"/>
            <a:ext cx="5817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US" altLang="fr-FR" sz="1200" dirty="0" smtClean="0">
                <a:solidFill>
                  <a:schemeClr val="bg1">
                    <a:lumMod val="75000"/>
                  </a:schemeClr>
                </a:solidFill>
              </a:rPr>
              <a:t>Gabonese Agency for Studies and Observations from Space </a:t>
            </a:r>
            <a:r>
              <a:rPr lang="en-US" altLang="fr-FR" sz="1200" dirty="0">
                <a:solidFill>
                  <a:schemeClr val="bg1">
                    <a:lumMod val="75000"/>
                  </a:schemeClr>
                </a:solidFill>
              </a:rPr>
              <a:t>-</a:t>
            </a:r>
            <a:r>
              <a:rPr lang="en-US" altLang="fr-FR" sz="1200" dirty="0" smtClean="0">
                <a:solidFill>
                  <a:schemeClr val="bg1">
                    <a:lumMod val="75000"/>
                  </a:schemeClr>
                </a:solidFill>
              </a:rPr>
              <a:t> </a:t>
            </a:r>
            <a:r>
              <a:rPr lang="en-US" altLang="fr-FR" sz="1200" dirty="0">
                <a:solidFill>
                  <a:schemeClr val="bg1">
                    <a:lumMod val="75000"/>
                  </a:schemeClr>
                </a:solidFill>
              </a:rPr>
              <a:t>www.ageos.ga</a:t>
            </a:r>
          </a:p>
        </p:txBody>
      </p:sp>
      <p:pic>
        <p:nvPicPr>
          <p:cNvPr id="18"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916934"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16200000">
            <a:off x="-495011" y="1638586"/>
            <a:ext cx="1295400" cy="304226"/>
          </a:xfrm>
          <a:prstGeom prst="rect">
            <a:avLst/>
          </a:prstGeom>
          <a:solidFill>
            <a:schemeClr val="bg1">
              <a:lumMod val="20000"/>
              <a:lumOff val="80000"/>
            </a:schemeClr>
          </a:solidFill>
          <a:ln w="9525">
            <a:noFill/>
            <a:miter lim="800000"/>
            <a:headEnd/>
            <a:tailEnd/>
          </a:ln>
          <a:effectLst>
            <a:outerShdw dist="23000" dir="5400000" rotWithShape="0">
              <a:srgbClr val="808080">
                <a:alpha val="34999"/>
              </a:srgbClr>
            </a:outerShdw>
          </a:effectLst>
        </p:spPr>
        <p:txBody>
          <a:bodyPr anchor="ctr"/>
          <a:lstStyle/>
          <a:p>
            <a:pPr algn="l" eaLnBrk="1" hangingPunct="1">
              <a:defRPr/>
            </a:pPr>
            <a:r>
              <a:rPr lang="fr-FR" sz="1400" b="1" dirty="0">
                <a:solidFill>
                  <a:srgbClr val="000000"/>
                </a:solidFill>
                <a:latin typeface="Calibri" panose="020F0502020204030204" pitchFamily="34" charset="0"/>
                <a:ea typeface="ＭＳ Ｐゴシック" pitchFamily="34" charset="-128"/>
                <a:cs typeface="+mn-cs"/>
              </a:rPr>
              <a:t>AGENDA</a:t>
            </a:r>
            <a:r>
              <a:rPr lang="fr-FR" sz="1400" b="1" dirty="0">
                <a:solidFill>
                  <a:srgbClr val="000000"/>
                </a:solidFill>
                <a:ea typeface="ＭＳ Ｐゴシック" pitchFamily="34" charset="-128"/>
                <a:cs typeface="+mn-cs"/>
              </a:rPr>
              <a:t> </a:t>
            </a:r>
          </a:p>
        </p:txBody>
      </p:sp>
      <p:sp>
        <p:nvSpPr>
          <p:cNvPr id="19" name="Rectangle 18"/>
          <p:cNvSpPr>
            <a:spLocks noChangeArrowheads="1"/>
          </p:cNvSpPr>
          <p:nvPr/>
        </p:nvSpPr>
        <p:spPr bwMode="auto">
          <a:xfrm rot="16200000">
            <a:off x="-647699" y="5905499"/>
            <a:ext cx="1600199" cy="304801"/>
          </a:xfrm>
          <a:prstGeom prst="rect">
            <a:avLst/>
          </a:prstGeom>
          <a:solidFill>
            <a:srgbClr val="C3C3C3"/>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mn-lt"/>
                <a:ea typeface="+mn-ea"/>
                <a:cs typeface="+mn-cs"/>
              </a:rPr>
              <a:t>CONTRIBUTION</a:t>
            </a:r>
            <a:endParaRPr lang="fr-FR" sz="1400" b="1" dirty="0">
              <a:solidFill>
                <a:srgbClr val="000000"/>
              </a:solidFill>
              <a:latin typeface="+mn-lt"/>
              <a:ea typeface="+mn-ea"/>
              <a:cs typeface="+mn-cs"/>
            </a:endParaRPr>
          </a:p>
        </p:txBody>
      </p:sp>
      <p:sp>
        <p:nvSpPr>
          <p:cNvPr id="25" name="Rectangle 24"/>
          <p:cNvSpPr/>
          <p:nvPr/>
        </p:nvSpPr>
        <p:spPr>
          <a:xfrm rot="16200000">
            <a:off x="-495587" y="2933987"/>
            <a:ext cx="1295400" cy="304226"/>
          </a:xfrm>
          <a:prstGeom prst="rect">
            <a:avLst/>
          </a:prstGeom>
          <a:solidFill>
            <a:srgbClr val="E1E1E1"/>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AGEOS</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6" name="Rectangle 25"/>
          <p:cNvSpPr/>
          <p:nvPr/>
        </p:nvSpPr>
        <p:spPr>
          <a:xfrm rot="16200000">
            <a:off x="-609600" y="4343400"/>
            <a:ext cx="1524000" cy="304800"/>
          </a:xfrm>
          <a:prstGeom prst="rect">
            <a:avLst/>
          </a:prstGeom>
          <a:solidFill>
            <a:schemeClr val="accent1"/>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QUALIFICATION</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3" name="Rectangle 22"/>
          <p:cNvSpPr/>
          <p:nvPr/>
        </p:nvSpPr>
        <p:spPr>
          <a:xfrm>
            <a:off x="533400" y="1111508"/>
            <a:ext cx="8382000" cy="5139869"/>
          </a:xfrm>
          <a:prstGeom prst="rect">
            <a:avLst/>
          </a:prstGeom>
        </p:spPr>
        <p:txBody>
          <a:bodyPr wrap="square">
            <a:spAutoFit/>
          </a:bodyPr>
          <a:lstStyle/>
          <a:p>
            <a:pPr algn="ctr">
              <a:lnSpc>
                <a:spcPct val="150000"/>
              </a:lnSpc>
              <a:defRPr/>
            </a:pPr>
            <a:r>
              <a:rPr lang="en-US" sz="2400" b="1" dirty="0">
                <a:solidFill>
                  <a:srgbClr val="FF0000"/>
                </a:solidFill>
                <a:latin typeface="Arial" panose="020B0604020202020204" pitchFamily="34" charset="0"/>
                <a:cs typeface="Arial" panose="020B0604020202020204" pitchFamily="34" charset="0"/>
              </a:rPr>
              <a:t>Qualification for participation in CEOS</a:t>
            </a:r>
          </a:p>
          <a:p>
            <a:pPr algn="just">
              <a:spcAft>
                <a:spcPts val="600"/>
              </a:spcAft>
              <a:defRPr/>
            </a:pPr>
            <a:r>
              <a:rPr lang="en-US" sz="2200" b="1" dirty="0" smtClean="0">
                <a:solidFill>
                  <a:schemeClr val="tx1"/>
                </a:solidFill>
              </a:rPr>
              <a:t>National and sub regional EO activities </a:t>
            </a:r>
            <a:r>
              <a:rPr lang="en-US" sz="2200" b="1" dirty="0" smtClean="0">
                <a:solidFill>
                  <a:schemeClr val="tx1"/>
                </a:solidFill>
                <a:latin typeface="Arial" pitchFamily="34" charset="0"/>
                <a:ea typeface="ＭＳ Ｐゴシック" charset="-128"/>
                <a:cs typeface="Arial" pitchFamily="34" charset="0"/>
              </a:rPr>
              <a:t>:</a:t>
            </a:r>
            <a:endParaRPr lang="en-US" sz="2200" b="1" dirty="0">
              <a:solidFill>
                <a:schemeClr val="tx1"/>
              </a:solidFill>
              <a:latin typeface="Arial" pitchFamily="34" charset="0"/>
              <a:ea typeface="ＭＳ Ｐゴシック" charset="-128"/>
              <a:cs typeface="Arial" pitchFamily="34" charset="0"/>
            </a:endParaRPr>
          </a:p>
          <a:p>
            <a:pPr marL="342900" indent="-342900" algn="just">
              <a:spcBef>
                <a:spcPts val="600"/>
              </a:spcBef>
              <a:spcAft>
                <a:spcPts val="600"/>
              </a:spcAft>
              <a:buFont typeface="Wingdings" pitchFamily="2" charset="2"/>
              <a:buChar char="ü"/>
              <a:defRPr/>
            </a:pPr>
            <a:r>
              <a:rPr lang="en-US" sz="2000" b="1" dirty="0" smtClean="0">
                <a:solidFill>
                  <a:schemeClr val="tx1"/>
                </a:solidFill>
                <a:latin typeface="Arial" pitchFamily="34" charset="0"/>
                <a:ea typeface="ＭＳ Ｐゴシック" charset="-128"/>
                <a:cs typeface="Arial" pitchFamily="34" charset="0"/>
              </a:rPr>
              <a:t>Development of operational service for Forest monitoring, pollution, illegal fishing, piracy, natural hazards, urban planning and Land user and Land cover for national needs and guinea gulf countries in the objective of sustainable development;</a:t>
            </a:r>
          </a:p>
          <a:p>
            <a:pPr marL="342900" indent="-342900" algn="just">
              <a:spcBef>
                <a:spcPts val="600"/>
              </a:spcBef>
              <a:spcAft>
                <a:spcPts val="600"/>
              </a:spcAft>
              <a:buFont typeface="Wingdings" pitchFamily="2" charset="2"/>
              <a:buChar char="ü"/>
              <a:defRPr/>
            </a:pPr>
            <a:r>
              <a:rPr lang="en-US" sz="2000" b="1" dirty="0" smtClean="0">
                <a:solidFill>
                  <a:schemeClr val="tx1"/>
                </a:solidFill>
                <a:latin typeface="Arial" pitchFamily="34" charset="0"/>
                <a:ea typeface="ＭＳ Ｐゴシック" charset="-128"/>
                <a:cs typeface="Arial" pitchFamily="34" charset="0"/>
              </a:rPr>
              <a:t>Capacity building for many technical administrations on the use of EO data for value added product and information;</a:t>
            </a:r>
          </a:p>
          <a:p>
            <a:pPr marL="342900" indent="-342900" algn="just">
              <a:spcBef>
                <a:spcPts val="600"/>
              </a:spcBef>
              <a:spcAft>
                <a:spcPts val="600"/>
              </a:spcAft>
              <a:buFont typeface="Wingdings" pitchFamily="2" charset="2"/>
              <a:buChar char="ü"/>
              <a:defRPr/>
            </a:pPr>
            <a:r>
              <a:rPr lang="fr-FR" sz="2000" b="1" dirty="0" err="1" smtClean="0">
                <a:latin typeface="Arial"/>
                <a:ea typeface="ＭＳ Ｐゴシック" charset="-128"/>
                <a:cs typeface="Arial"/>
              </a:rPr>
              <a:t>Implementation</a:t>
            </a:r>
            <a:r>
              <a:rPr lang="fr-FR" sz="2000" b="1" dirty="0" smtClean="0">
                <a:latin typeface="Arial"/>
                <a:ea typeface="ＭＳ Ｐゴシック" charset="-128"/>
                <a:cs typeface="Arial"/>
              </a:rPr>
              <a:t> of a </a:t>
            </a:r>
            <a:r>
              <a:rPr lang="fr-FR" sz="2000" b="1" dirty="0" err="1" smtClean="0">
                <a:latin typeface="Arial"/>
                <a:ea typeface="ＭＳ Ｐゴシック" charset="-128"/>
                <a:cs typeface="Arial"/>
              </a:rPr>
              <a:t>sea</a:t>
            </a:r>
            <a:r>
              <a:rPr lang="fr-FR" sz="2000" b="1" dirty="0" smtClean="0">
                <a:latin typeface="Arial"/>
                <a:ea typeface="ＭＳ Ｐゴシック" charset="-128"/>
                <a:cs typeface="Arial"/>
              </a:rPr>
              <a:t> </a:t>
            </a:r>
            <a:r>
              <a:rPr lang="fr-FR" sz="2000" b="1" dirty="0" err="1" smtClean="0">
                <a:latin typeface="Arial"/>
                <a:ea typeface="ＭＳ Ｐゴシック" charset="-128"/>
                <a:cs typeface="Arial"/>
              </a:rPr>
              <a:t>rescue</a:t>
            </a:r>
            <a:r>
              <a:rPr lang="fr-FR" sz="2000" b="1" dirty="0" smtClean="0">
                <a:latin typeface="Arial"/>
                <a:ea typeface="ＭＳ Ｐゴシック" charset="-128"/>
                <a:cs typeface="Arial"/>
              </a:rPr>
              <a:t> service in Gabon exclusive </a:t>
            </a:r>
            <a:r>
              <a:rPr lang="fr-FR" sz="2000" b="1" dirty="0" err="1" smtClean="0">
                <a:latin typeface="Arial"/>
                <a:ea typeface="ＭＳ Ｐゴシック" charset="-128"/>
                <a:cs typeface="Arial"/>
              </a:rPr>
              <a:t>economic</a:t>
            </a:r>
            <a:r>
              <a:rPr lang="fr-FR" sz="2000" b="1" dirty="0" smtClean="0">
                <a:latin typeface="Arial"/>
                <a:ea typeface="ＭＳ Ｐゴシック" charset="-128"/>
                <a:cs typeface="Arial"/>
              </a:rPr>
              <a:t> zone;</a:t>
            </a:r>
          </a:p>
          <a:p>
            <a:pPr marL="342900" indent="-342900" algn="just">
              <a:spcBef>
                <a:spcPts val="600"/>
              </a:spcBef>
              <a:spcAft>
                <a:spcPts val="600"/>
              </a:spcAft>
              <a:buFont typeface="Wingdings" pitchFamily="2" charset="2"/>
              <a:buChar char="ü"/>
              <a:defRPr/>
            </a:pPr>
            <a:r>
              <a:rPr lang="fr-FR" sz="2000" b="1" dirty="0" smtClean="0">
                <a:latin typeface="Arial"/>
                <a:ea typeface="ＭＳ Ｐゴシック" charset="-128"/>
                <a:cs typeface="Arial"/>
              </a:rPr>
              <a:t>Free data </a:t>
            </a:r>
            <a:r>
              <a:rPr lang="fr-FR" sz="2000" b="1" dirty="0" err="1" smtClean="0">
                <a:latin typeface="Arial"/>
                <a:ea typeface="ＭＳ Ｐゴシック" charset="-128"/>
                <a:cs typeface="Arial"/>
              </a:rPr>
              <a:t>policy</a:t>
            </a:r>
            <a:r>
              <a:rPr lang="fr-FR" sz="2000" b="1" dirty="0" smtClean="0">
                <a:latin typeface="Arial"/>
                <a:ea typeface="ＭＳ Ｐゴシック" charset="-128"/>
                <a:cs typeface="Arial"/>
              </a:rPr>
              <a:t> for </a:t>
            </a:r>
            <a:r>
              <a:rPr lang="fr-FR" sz="2000" b="1" dirty="0" err="1" smtClean="0">
                <a:latin typeface="Arial"/>
                <a:ea typeface="ＭＳ Ｐゴシック" charset="-128"/>
                <a:cs typeface="Arial"/>
              </a:rPr>
              <a:t>optical</a:t>
            </a:r>
            <a:r>
              <a:rPr lang="fr-FR" sz="2000" b="1" dirty="0" smtClean="0">
                <a:latin typeface="Arial"/>
                <a:ea typeface="ＭＳ Ｐゴシック" charset="-128"/>
                <a:cs typeface="Arial"/>
              </a:rPr>
              <a:t> data; </a:t>
            </a:r>
          </a:p>
          <a:p>
            <a:pPr marL="342900" indent="-342900" algn="just">
              <a:spcBef>
                <a:spcPts val="600"/>
              </a:spcBef>
              <a:spcAft>
                <a:spcPts val="600"/>
              </a:spcAft>
              <a:buFont typeface="Wingdings" pitchFamily="2" charset="2"/>
              <a:buChar char="ü"/>
              <a:defRPr/>
            </a:pPr>
            <a:r>
              <a:rPr lang="fr-FR" sz="2000" b="1" dirty="0" smtClean="0">
                <a:latin typeface="Arial"/>
                <a:ea typeface="ＭＳ Ｐゴシック" charset="-128"/>
                <a:cs typeface="Arial"/>
              </a:rPr>
              <a:t>R&amp;D in EO </a:t>
            </a:r>
            <a:r>
              <a:rPr lang="fr-FR" sz="2000" b="1" dirty="0" err="1" smtClean="0">
                <a:latin typeface="Arial"/>
                <a:ea typeface="ＭＳ Ｐゴシック" charset="-128"/>
                <a:cs typeface="Arial"/>
              </a:rPr>
              <a:t>fields</a:t>
            </a:r>
            <a:r>
              <a:rPr lang="fr-FR" sz="2000" b="1" dirty="0">
                <a:latin typeface="Arial"/>
                <a:ea typeface="ＭＳ Ｐゴシック" charset="-128"/>
                <a:cs typeface="Arial"/>
              </a:rPr>
              <a:t> </a:t>
            </a:r>
            <a:r>
              <a:rPr lang="fr-FR" sz="2000" b="1" dirty="0" smtClean="0">
                <a:latin typeface="Arial"/>
                <a:ea typeface="ＭＳ Ｐゴシック" charset="-128"/>
                <a:cs typeface="Arial"/>
              </a:rPr>
              <a:t>in close collaboration </a:t>
            </a:r>
            <a:r>
              <a:rPr lang="fr-FR" sz="2000" b="1" dirty="0" err="1" smtClean="0">
                <a:latin typeface="Arial"/>
                <a:ea typeface="ＭＳ Ｐゴシック" charset="-128"/>
                <a:cs typeface="Arial"/>
              </a:rPr>
              <a:t>with</a:t>
            </a:r>
            <a:r>
              <a:rPr lang="fr-FR" sz="2000" b="1" dirty="0" smtClean="0">
                <a:latin typeface="Arial"/>
                <a:ea typeface="ＭＳ Ｐゴシック" charset="-128"/>
                <a:cs typeface="Arial"/>
              </a:rPr>
              <a:t> </a:t>
            </a:r>
            <a:r>
              <a:rPr lang="fr-FR" sz="2000" b="1" dirty="0" err="1" smtClean="0">
                <a:latin typeface="Arial"/>
                <a:ea typeface="ＭＳ Ｐゴシック" charset="-128"/>
                <a:cs typeface="Arial"/>
              </a:rPr>
              <a:t>african</a:t>
            </a:r>
            <a:r>
              <a:rPr lang="fr-FR" sz="2000" b="1" dirty="0" smtClean="0">
                <a:latin typeface="Arial"/>
                <a:ea typeface="ＭＳ Ｐゴシック" charset="-128"/>
                <a:cs typeface="Arial"/>
              </a:rPr>
              <a:t> and </a:t>
            </a:r>
            <a:r>
              <a:rPr lang="fr-FR" sz="2000" b="1" dirty="0" err="1" smtClean="0">
                <a:latin typeface="Arial"/>
                <a:ea typeface="ＭＳ Ｐゴシック" charset="-128"/>
                <a:cs typeface="Arial"/>
              </a:rPr>
              <a:t>european</a:t>
            </a:r>
            <a:r>
              <a:rPr lang="fr-FR" sz="2000" b="1" dirty="0">
                <a:latin typeface="Arial"/>
                <a:ea typeface="ＭＳ Ｐゴシック" charset="-128"/>
                <a:cs typeface="Arial"/>
              </a:rPr>
              <a:t> </a:t>
            </a:r>
            <a:r>
              <a:rPr lang="fr-FR" sz="2000" b="1" dirty="0" err="1" smtClean="0">
                <a:latin typeface="Arial"/>
                <a:ea typeface="ＭＳ Ｐゴシック" charset="-128"/>
                <a:cs typeface="Arial"/>
              </a:rPr>
              <a:t>universities</a:t>
            </a:r>
            <a:r>
              <a:rPr lang="fr-FR" sz="2000" b="1" dirty="0" smtClean="0">
                <a:latin typeface="Arial"/>
                <a:ea typeface="ＭＳ Ｐゴシック" charset="-128"/>
                <a:cs typeface="Arial"/>
              </a:rPr>
              <a:t>.</a:t>
            </a:r>
          </a:p>
        </p:txBody>
      </p:sp>
    </p:spTree>
    <p:extLst>
      <p:ext uri="{BB962C8B-B14F-4D97-AF65-F5344CB8AC3E}">
        <p14:creationId xmlns:p14="http://schemas.microsoft.com/office/powerpoint/2010/main" val="340272120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a:spLocks noChangeArrowheads="1"/>
          </p:cNvSpPr>
          <p:nvPr/>
        </p:nvSpPr>
        <p:spPr bwMode="auto">
          <a:xfrm>
            <a:off x="1557374" y="6538720"/>
            <a:ext cx="5817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US" altLang="fr-FR" sz="1200" dirty="0" smtClean="0">
                <a:solidFill>
                  <a:schemeClr val="bg1">
                    <a:lumMod val="75000"/>
                  </a:schemeClr>
                </a:solidFill>
              </a:rPr>
              <a:t>Gabonese Agency for Studies and Observations from Space </a:t>
            </a:r>
            <a:r>
              <a:rPr lang="en-US" altLang="fr-FR" sz="1200" dirty="0">
                <a:solidFill>
                  <a:schemeClr val="bg1">
                    <a:lumMod val="75000"/>
                  </a:schemeClr>
                </a:solidFill>
              </a:rPr>
              <a:t>-</a:t>
            </a:r>
            <a:r>
              <a:rPr lang="en-US" altLang="fr-FR" sz="1200" dirty="0" smtClean="0">
                <a:solidFill>
                  <a:schemeClr val="bg1">
                    <a:lumMod val="75000"/>
                  </a:schemeClr>
                </a:solidFill>
              </a:rPr>
              <a:t> </a:t>
            </a:r>
            <a:r>
              <a:rPr lang="en-US" altLang="fr-FR" sz="1200" dirty="0">
                <a:solidFill>
                  <a:schemeClr val="bg1">
                    <a:lumMod val="75000"/>
                  </a:schemeClr>
                </a:solidFill>
              </a:rPr>
              <a:t>www.ageos.ga</a:t>
            </a:r>
          </a:p>
        </p:txBody>
      </p:sp>
      <p:pic>
        <p:nvPicPr>
          <p:cNvPr id="18"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916934"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16200000">
            <a:off x="-495011" y="1638586"/>
            <a:ext cx="1295400" cy="304226"/>
          </a:xfrm>
          <a:prstGeom prst="rect">
            <a:avLst/>
          </a:prstGeom>
          <a:solidFill>
            <a:schemeClr val="bg1">
              <a:lumMod val="20000"/>
              <a:lumOff val="80000"/>
            </a:schemeClr>
          </a:solidFill>
          <a:ln w="9525">
            <a:noFill/>
            <a:miter lim="800000"/>
            <a:headEnd/>
            <a:tailEnd/>
          </a:ln>
          <a:effectLst>
            <a:outerShdw dist="23000" dir="5400000" rotWithShape="0">
              <a:srgbClr val="808080">
                <a:alpha val="34999"/>
              </a:srgbClr>
            </a:outerShdw>
          </a:effectLst>
        </p:spPr>
        <p:txBody>
          <a:bodyPr anchor="ctr"/>
          <a:lstStyle/>
          <a:p>
            <a:pPr algn="l" eaLnBrk="1" hangingPunct="1">
              <a:defRPr/>
            </a:pPr>
            <a:r>
              <a:rPr lang="fr-FR" sz="1400" b="1" dirty="0">
                <a:solidFill>
                  <a:srgbClr val="000000"/>
                </a:solidFill>
                <a:latin typeface="Calibri" panose="020F0502020204030204" pitchFamily="34" charset="0"/>
                <a:ea typeface="ＭＳ Ｐゴシック" pitchFamily="34" charset="-128"/>
                <a:cs typeface="+mn-cs"/>
              </a:rPr>
              <a:t>AGENDA</a:t>
            </a:r>
            <a:r>
              <a:rPr lang="fr-FR" sz="1400" b="1" dirty="0">
                <a:solidFill>
                  <a:srgbClr val="000000"/>
                </a:solidFill>
                <a:ea typeface="ＭＳ Ｐゴシック" pitchFamily="34" charset="-128"/>
                <a:cs typeface="+mn-cs"/>
              </a:rPr>
              <a:t> </a:t>
            </a:r>
          </a:p>
        </p:txBody>
      </p:sp>
      <p:sp>
        <p:nvSpPr>
          <p:cNvPr id="19" name="Rectangle 18"/>
          <p:cNvSpPr>
            <a:spLocks noChangeArrowheads="1"/>
          </p:cNvSpPr>
          <p:nvPr/>
        </p:nvSpPr>
        <p:spPr bwMode="auto">
          <a:xfrm rot="16200000">
            <a:off x="-647699" y="5905499"/>
            <a:ext cx="1600199" cy="304801"/>
          </a:xfrm>
          <a:prstGeom prst="rect">
            <a:avLst/>
          </a:prstGeom>
          <a:solidFill>
            <a:schemeClr val="accent1"/>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mn-lt"/>
                <a:ea typeface="+mn-ea"/>
                <a:cs typeface="+mn-cs"/>
              </a:rPr>
              <a:t>CONTRIBUTION</a:t>
            </a:r>
            <a:endParaRPr lang="fr-FR" sz="1400" b="1" dirty="0">
              <a:solidFill>
                <a:srgbClr val="000000"/>
              </a:solidFill>
              <a:latin typeface="+mn-lt"/>
              <a:ea typeface="+mn-ea"/>
              <a:cs typeface="+mn-cs"/>
            </a:endParaRPr>
          </a:p>
        </p:txBody>
      </p:sp>
      <p:sp>
        <p:nvSpPr>
          <p:cNvPr id="25" name="Rectangle 24"/>
          <p:cNvSpPr/>
          <p:nvPr/>
        </p:nvSpPr>
        <p:spPr>
          <a:xfrm rot="16200000">
            <a:off x="-495587" y="2933987"/>
            <a:ext cx="1295400" cy="304226"/>
          </a:xfrm>
          <a:prstGeom prst="rect">
            <a:avLst/>
          </a:prstGeom>
          <a:solidFill>
            <a:srgbClr val="E1E1E1"/>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AGEOS</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6" name="Rectangle 25"/>
          <p:cNvSpPr/>
          <p:nvPr/>
        </p:nvSpPr>
        <p:spPr>
          <a:xfrm rot="16200000">
            <a:off x="-609600" y="4343400"/>
            <a:ext cx="1524000" cy="304800"/>
          </a:xfrm>
          <a:prstGeom prst="rect">
            <a:avLst/>
          </a:prstGeom>
          <a:solidFill>
            <a:schemeClr val="bg1">
              <a:lumMod val="20000"/>
              <a:lumOff val="80000"/>
            </a:schemeClr>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QUALIFICATION</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3" name="Rectangle 22"/>
          <p:cNvSpPr/>
          <p:nvPr/>
        </p:nvSpPr>
        <p:spPr>
          <a:xfrm>
            <a:off x="533400" y="914400"/>
            <a:ext cx="8382000" cy="4355039"/>
          </a:xfrm>
          <a:prstGeom prst="rect">
            <a:avLst/>
          </a:prstGeom>
        </p:spPr>
        <p:txBody>
          <a:bodyPr wrap="square">
            <a:spAutoFit/>
          </a:bodyPr>
          <a:lstStyle/>
          <a:p>
            <a:pPr algn="ctr">
              <a:lnSpc>
                <a:spcPct val="150000"/>
              </a:lnSpc>
              <a:defRPr/>
            </a:pPr>
            <a:r>
              <a:rPr lang="en-US" sz="2400" b="1" dirty="0">
                <a:solidFill>
                  <a:srgbClr val="FF0000"/>
                </a:solidFill>
                <a:latin typeface="Arial" panose="020B0604020202020204" pitchFamily="34" charset="0"/>
                <a:cs typeface="Arial" panose="020B0604020202020204" pitchFamily="34" charset="0"/>
              </a:rPr>
              <a:t>AGEOS contribution in </a:t>
            </a:r>
            <a:r>
              <a:rPr lang="en-US" sz="2400" b="1" dirty="0" smtClean="0">
                <a:solidFill>
                  <a:srgbClr val="FF0000"/>
                </a:solidFill>
                <a:latin typeface="Arial" panose="020B0604020202020204" pitchFamily="34" charset="0"/>
                <a:cs typeface="Arial" panose="020B0604020202020204" pitchFamily="34" charset="0"/>
              </a:rPr>
              <a:t>CEOS activities</a:t>
            </a:r>
          </a:p>
          <a:p>
            <a:pPr marL="342900" indent="-342900" algn="just">
              <a:spcBef>
                <a:spcPts val="600"/>
              </a:spcBef>
              <a:spcAft>
                <a:spcPts val="600"/>
              </a:spcAft>
              <a:buFont typeface="Wingdings" pitchFamily="2" charset="2"/>
              <a:buChar char="ü"/>
              <a:defRPr/>
            </a:pPr>
            <a:r>
              <a:rPr lang="en-US" b="1" dirty="0" smtClean="0">
                <a:solidFill>
                  <a:schemeClr val="tx1"/>
                </a:solidFill>
                <a:latin typeface="Arial" pitchFamily="34" charset="0"/>
                <a:ea typeface="ＭＳ Ｐゴシック" charset="-128"/>
                <a:cs typeface="Arial" pitchFamily="34" charset="0"/>
              </a:rPr>
              <a:t>AGEOS is setting up its EOQC operational service to assess EO data and products quality and accuracy in long-term : </a:t>
            </a:r>
            <a:r>
              <a:rPr lang="en-US" b="1" dirty="0" smtClean="0">
                <a:solidFill>
                  <a:srgbClr val="0000FF"/>
                </a:solidFill>
                <a:latin typeface="Arial" pitchFamily="34" charset="0"/>
                <a:ea typeface="ＭＳ Ｐゴシック" charset="-128"/>
                <a:cs typeface="Arial" pitchFamily="34" charset="0"/>
              </a:rPr>
              <a:t>We request to </a:t>
            </a:r>
            <a:r>
              <a:rPr lang="en-US" b="1" dirty="0" err="1" smtClean="0">
                <a:solidFill>
                  <a:srgbClr val="0000FF"/>
                </a:solidFill>
                <a:latin typeface="Arial" pitchFamily="34" charset="0"/>
                <a:ea typeface="ＭＳ Ｐゴシック" charset="-128"/>
                <a:cs typeface="Arial" pitchFamily="34" charset="0"/>
              </a:rPr>
              <a:t>participe</a:t>
            </a:r>
            <a:r>
              <a:rPr lang="en-US" b="1" dirty="0" smtClean="0">
                <a:solidFill>
                  <a:srgbClr val="0000FF"/>
                </a:solidFill>
                <a:latin typeface="Arial" pitchFamily="34" charset="0"/>
                <a:ea typeface="ＭＳ Ｐゴシック" charset="-128"/>
                <a:cs typeface="Arial" pitchFamily="34" charset="0"/>
              </a:rPr>
              <a:t> in the Working Group on Calibration and Validation (WGCV);</a:t>
            </a:r>
          </a:p>
          <a:p>
            <a:pPr marL="342900" indent="-342900" algn="just">
              <a:spcBef>
                <a:spcPts val="600"/>
              </a:spcBef>
              <a:spcAft>
                <a:spcPts val="600"/>
              </a:spcAft>
              <a:buFont typeface="Wingdings" pitchFamily="2" charset="2"/>
              <a:buChar char="ü"/>
              <a:defRPr/>
            </a:pPr>
            <a:r>
              <a:rPr lang="en-US" b="1" dirty="0" smtClean="0">
                <a:solidFill>
                  <a:schemeClr val="tx1"/>
                </a:solidFill>
                <a:latin typeface="Arial" pitchFamily="34" charset="0"/>
                <a:ea typeface="ＭＳ Ｐゴシック" charset="-128"/>
                <a:cs typeface="Arial" pitchFamily="34" charset="0"/>
              </a:rPr>
              <a:t>In 2010 Gabon had created the National Climate Council which work in climate change challenge; EO data and products are important to assess and anticipate the CC effects. </a:t>
            </a:r>
            <a:r>
              <a:rPr lang="en-US" b="1" dirty="0" smtClean="0">
                <a:solidFill>
                  <a:srgbClr val="0000FF"/>
                </a:solidFill>
                <a:latin typeface="Arial" pitchFamily="34" charset="0"/>
                <a:ea typeface="ＭＳ Ｐゴシック" charset="-128"/>
                <a:cs typeface="Arial" pitchFamily="34" charset="0"/>
              </a:rPr>
              <a:t>We request to bring our experience by join the </a:t>
            </a:r>
            <a:r>
              <a:rPr lang="en-US" b="1" dirty="0" smtClean="0">
                <a:solidFill>
                  <a:srgbClr val="0000FF"/>
                </a:solidFill>
              </a:rPr>
              <a:t>Working Group on  Climate (</a:t>
            </a:r>
            <a:r>
              <a:rPr lang="en-US" b="1" dirty="0" err="1">
                <a:solidFill>
                  <a:srgbClr val="0000FF"/>
                </a:solidFill>
              </a:rPr>
              <a:t>WGClimate</a:t>
            </a:r>
            <a:r>
              <a:rPr lang="en-US" b="1" dirty="0" smtClean="0">
                <a:solidFill>
                  <a:srgbClr val="0000FF"/>
                </a:solidFill>
              </a:rPr>
              <a:t>);</a:t>
            </a:r>
            <a:endParaRPr lang="en-US" dirty="0">
              <a:solidFill>
                <a:srgbClr val="0000FF"/>
              </a:solidFill>
            </a:endParaRPr>
          </a:p>
          <a:p>
            <a:pPr marL="342900" indent="-342900" algn="just">
              <a:spcBef>
                <a:spcPts val="600"/>
              </a:spcBef>
              <a:spcAft>
                <a:spcPts val="600"/>
              </a:spcAft>
              <a:buFont typeface="Wingdings" pitchFamily="2" charset="2"/>
              <a:buChar char="ü"/>
              <a:defRPr/>
            </a:pPr>
            <a:r>
              <a:rPr lang="fr-FR" b="1" dirty="0" smtClean="0">
                <a:latin typeface="Arial"/>
                <a:ea typeface="ＭＳ Ｐゴシック" charset="-128"/>
                <a:cs typeface="Arial"/>
              </a:rPr>
              <a:t>All the industries in Gabon are </a:t>
            </a:r>
            <a:r>
              <a:rPr lang="fr-FR" b="1" dirty="0" err="1" smtClean="0">
                <a:latin typeface="Arial"/>
                <a:ea typeface="ＭＳ Ｐゴシック" charset="-128"/>
                <a:cs typeface="Arial"/>
              </a:rPr>
              <a:t>located</a:t>
            </a:r>
            <a:r>
              <a:rPr lang="fr-FR" b="1" dirty="0" smtClean="0">
                <a:latin typeface="Arial"/>
                <a:ea typeface="ＭＳ Ｐゴシック" charset="-128"/>
                <a:cs typeface="Arial"/>
              </a:rPr>
              <a:t> a long the </a:t>
            </a:r>
            <a:r>
              <a:rPr lang="fr-FR" b="1" dirty="0" err="1" smtClean="0">
                <a:latin typeface="Arial"/>
                <a:ea typeface="ＭＳ Ｐゴシック" charset="-128"/>
                <a:cs typeface="Arial"/>
              </a:rPr>
              <a:t>sea</a:t>
            </a:r>
            <a:r>
              <a:rPr lang="fr-FR" b="1" dirty="0" smtClean="0">
                <a:latin typeface="Arial"/>
                <a:ea typeface="ＭＳ Ｐゴシック" charset="-128"/>
                <a:cs typeface="Arial"/>
              </a:rPr>
              <a:t> and the </a:t>
            </a:r>
            <a:r>
              <a:rPr lang="fr-FR" b="1" dirty="0" err="1" smtClean="0">
                <a:latin typeface="Arial"/>
                <a:ea typeface="ＭＳ Ｐゴシック" charset="-128"/>
                <a:cs typeface="Arial"/>
              </a:rPr>
              <a:t>majority</a:t>
            </a:r>
            <a:r>
              <a:rPr lang="fr-FR" b="1" dirty="0" smtClean="0">
                <a:latin typeface="Arial"/>
                <a:ea typeface="ＭＳ Ｐゴシック" charset="-128"/>
                <a:cs typeface="Arial"/>
              </a:rPr>
              <a:t> of the </a:t>
            </a:r>
            <a:r>
              <a:rPr lang="fr-FR" b="1" dirty="0" err="1" smtClean="0">
                <a:latin typeface="Arial"/>
                <a:ea typeface="ＭＳ Ｐゴシック" charset="-128"/>
                <a:cs typeface="Arial"/>
              </a:rPr>
              <a:t>cities</a:t>
            </a:r>
            <a:r>
              <a:rPr lang="fr-FR" b="1" dirty="0" smtClean="0">
                <a:latin typeface="Arial"/>
                <a:ea typeface="ＭＳ Ｐゴシック" charset="-128"/>
                <a:cs typeface="Arial"/>
              </a:rPr>
              <a:t> are in the flood zones. Due to </a:t>
            </a:r>
            <a:r>
              <a:rPr lang="fr-FR" b="1" dirty="0">
                <a:latin typeface="Arial"/>
                <a:ea typeface="ＭＳ Ｐゴシック" charset="-128"/>
                <a:cs typeface="Arial"/>
              </a:rPr>
              <a:t>a</a:t>
            </a:r>
            <a:r>
              <a:rPr lang="fr-FR" b="1" dirty="0" smtClean="0">
                <a:latin typeface="Arial"/>
                <a:ea typeface="ＭＳ Ｐゴシック" charset="-128"/>
                <a:cs typeface="Arial"/>
              </a:rPr>
              <a:t> lot of </a:t>
            </a:r>
            <a:r>
              <a:rPr lang="fr-FR" b="1" dirty="0" err="1" smtClean="0">
                <a:latin typeface="Arial"/>
                <a:ea typeface="ＭＳ Ｐゴシック" charset="-128"/>
                <a:cs typeface="Arial"/>
              </a:rPr>
              <a:t>rains</a:t>
            </a:r>
            <a:r>
              <a:rPr lang="fr-FR" b="1" dirty="0">
                <a:latin typeface="Arial"/>
                <a:ea typeface="ＭＳ Ｐゴシック" charset="-128"/>
                <a:cs typeface="Arial"/>
              </a:rPr>
              <a:t>, </a:t>
            </a:r>
            <a:r>
              <a:rPr lang="fr-FR" b="1" dirty="0" err="1">
                <a:latin typeface="Arial"/>
                <a:ea typeface="ＭＳ Ｐゴシック" charset="-128"/>
                <a:cs typeface="Arial"/>
              </a:rPr>
              <a:t>some</a:t>
            </a:r>
            <a:r>
              <a:rPr lang="fr-FR" b="1" dirty="0">
                <a:latin typeface="Arial"/>
                <a:ea typeface="ＭＳ Ｐゴシック" charset="-128"/>
                <a:cs typeface="Arial"/>
              </a:rPr>
              <a:t> areas </a:t>
            </a:r>
            <a:r>
              <a:rPr lang="fr-FR" b="1" dirty="0" err="1">
                <a:latin typeface="Arial"/>
                <a:ea typeface="ＭＳ Ｐゴシック" charset="-128"/>
                <a:cs typeface="Arial"/>
              </a:rPr>
              <a:t>suffered</a:t>
            </a:r>
            <a:r>
              <a:rPr lang="fr-FR" b="1" dirty="0">
                <a:latin typeface="Arial"/>
                <a:ea typeface="ＭＳ Ｐゴシック" charset="-128"/>
                <a:cs typeface="Arial"/>
              </a:rPr>
              <a:t> major damage. </a:t>
            </a:r>
            <a:r>
              <a:rPr lang="fr-FR" b="1" dirty="0" err="1" smtClean="0">
                <a:latin typeface="Arial"/>
                <a:ea typeface="ＭＳ Ｐゴシック" charset="-128"/>
                <a:cs typeface="Arial"/>
              </a:rPr>
              <a:t>With</a:t>
            </a:r>
            <a:r>
              <a:rPr lang="fr-FR" b="1" dirty="0" smtClean="0">
                <a:latin typeface="Arial"/>
                <a:ea typeface="ＭＳ Ｐゴシック" charset="-128"/>
                <a:cs typeface="Arial"/>
              </a:rPr>
              <a:t> EO data and in situ data, </a:t>
            </a:r>
            <a:r>
              <a:rPr lang="fr-FR" b="1" dirty="0" err="1">
                <a:latin typeface="Arial"/>
                <a:ea typeface="ＭＳ Ｐゴシック" charset="-128"/>
                <a:cs typeface="Arial"/>
              </a:rPr>
              <a:t>we</a:t>
            </a:r>
            <a:r>
              <a:rPr lang="fr-FR" b="1" dirty="0">
                <a:latin typeface="Arial"/>
                <a:ea typeface="ＭＳ Ｐゴシック" charset="-128"/>
                <a:cs typeface="Arial"/>
              </a:rPr>
              <a:t> </a:t>
            </a:r>
            <a:r>
              <a:rPr lang="fr-FR" b="1" dirty="0" err="1">
                <a:latin typeface="Arial"/>
                <a:ea typeface="ＭＳ Ｐゴシック" charset="-128"/>
                <a:cs typeface="Arial"/>
              </a:rPr>
              <a:t>can</a:t>
            </a:r>
            <a:r>
              <a:rPr lang="fr-FR" b="1" dirty="0">
                <a:latin typeface="Arial"/>
                <a:ea typeface="ＭＳ Ｐゴシック" charset="-128"/>
                <a:cs typeface="Arial"/>
              </a:rPr>
              <a:t> </a:t>
            </a:r>
            <a:r>
              <a:rPr lang="fr-FR" b="1" dirty="0" err="1">
                <a:latin typeface="Arial"/>
                <a:ea typeface="ＭＳ Ｐゴシック" charset="-128"/>
                <a:cs typeface="Arial"/>
              </a:rPr>
              <a:t>predict</a:t>
            </a:r>
            <a:r>
              <a:rPr lang="fr-FR" b="1" dirty="0">
                <a:latin typeface="Arial"/>
                <a:ea typeface="ＭＳ Ｐゴシック" charset="-128"/>
                <a:cs typeface="Arial"/>
              </a:rPr>
              <a:t> the </a:t>
            </a:r>
            <a:r>
              <a:rPr lang="fr-FR" b="1" dirty="0" err="1">
                <a:latin typeface="Arial"/>
                <a:ea typeface="ＭＳ Ｐゴシック" charset="-128"/>
                <a:cs typeface="Arial"/>
              </a:rPr>
              <a:t>risk</a:t>
            </a:r>
            <a:r>
              <a:rPr lang="fr-FR" b="1" dirty="0">
                <a:latin typeface="Arial"/>
                <a:ea typeface="ＭＳ Ｐゴシック" charset="-128"/>
                <a:cs typeface="Arial"/>
              </a:rPr>
              <a:t> of </a:t>
            </a:r>
            <a:r>
              <a:rPr lang="fr-FR" b="1" dirty="0" err="1">
                <a:latin typeface="Arial"/>
                <a:ea typeface="ＭＳ Ｐゴシック" charset="-128"/>
                <a:cs typeface="Arial"/>
              </a:rPr>
              <a:t>disasters</a:t>
            </a:r>
            <a:r>
              <a:rPr lang="fr-FR" b="1" dirty="0">
                <a:latin typeface="Arial"/>
                <a:ea typeface="ＭＳ Ｐゴシック" charset="-128"/>
                <a:cs typeface="Arial"/>
              </a:rPr>
              <a:t> and </a:t>
            </a:r>
            <a:r>
              <a:rPr lang="fr-FR" b="1" dirty="0" err="1" smtClean="0">
                <a:latin typeface="Arial"/>
                <a:ea typeface="ＭＳ Ｐゴシック" charset="-128"/>
                <a:cs typeface="Arial"/>
              </a:rPr>
              <a:t>avoid</a:t>
            </a:r>
            <a:r>
              <a:rPr lang="fr-FR" b="1" dirty="0" smtClean="0">
                <a:latin typeface="Arial"/>
                <a:ea typeface="ＭＳ Ｐゴシック" charset="-128"/>
                <a:cs typeface="Arial"/>
              </a:rPr>
              <a:t> the </a:t>
            </a:r>
            <a:r>
              <a:rPr lang="fr-FR" b="1" dirty="0" err="1" smtClean="0">
                <a:latin typeface="Arial"/>
                <a:ea typeface="ＭＳ Ｐゴシック" charset="-128"/>
                <a:cs typeface="Arial"/>
              </a:rPr>
              <a:t>loss</a:t>
            </a:r>
            <a:r>
              <a:rPr lang="fr-FR" b="1" dirty="0" smtClean="0">
                <a:latin typeface="Arial"/>
                <a:ea typeface="ＭＳ Ｐゴシック" charset="-128"/>
                <a:cs typeface="Arial"/>
              </a:rPr>
              <a:t> </a:t>
            </a:r>
            <a:r>
              <a:rPr lang="fr-FR" b="1" dirty="0">
                <a:latin typeface="Arial"/>
                <a:ea typeface="ＭＳ Ｐゴシック" charset="-128"/>
                <a:cs typeface="Arial"/>
              </a:rPr>
              <a:t>of </a:t>
            </a:r>
            <a:r>
              <a:rPr lang="fr-FR" b="1" dirty="0" smtClean="0">
                <a:latin typeface="Arial"/>
                <a:ea typeface="ＭＳ Ｐゴシック" charset="-128"/>
                <a:cs typeface="Arial"/>
              </a:rPr>
              <a:t>life. </a:t>
            </a:r>
            <a:r>
              <a:rPr lang="fr-FR" b="1" dirty="0" err="1" smtClean="0">
                <a:solidFill>
                  <a:srgbClr val="0000FF"/>
                </a:solidFill>
                <a:latin typeface="Arial"/>
                <a:ea typeface="ＭＳ Ｐゴシック" charset="-128"/>
                <a:cs typeface="Arial"/>
              </a:rPr>
              <a:t>We</a:t>
            </a:r>
            <a:r>
              <a:rPr lang="fr-FR" b="1" dirty="0" smtClean="0">
                <a:solidFill>
                  <a:srgbClr val="0000FF"/>
                </a:solidFill>
                <a:latin typeface="Arial"/>
                <a:ea typeface="ＭＳ Ｐゴシック" charset="-128"/>
                <a:cs typeface="Arial"/>
              </a:rPr>
              <a:t> </a:t>
            </a:r>
            <a:r>
              <a:rPr lang="fr-FR" b="1" dirty="0" err="1" smtClean="0">
                <a:solidFill>
                  <a:srgbClr val="0000FF"/>
                </a:solidFill>
                <a:latin typeface="Arial"/>
                <a:ea typeface="ＭＳ Ｐゴシック" charset="-128"/>
                <a:cs typeface="Arial"/>
              </a:rPr>
              <a:t>request</a:t>
            </a:r>
            <a:r>
              <a:rPr lang="fr-FR" b="1" dirty="0" smtClean="0">
                <a:solidFill>
                  <a:srgbClr val="0000FF"/>
                </a:solidFill>
                <a:latin typeface="Arial"/>
                <a:ea typeface="ＭＳ Ｐゴシック" charset="-128"/>
                <a:cs typeface="Arial"/>
              </a:rPr>
              <a:t> to </a:t>
            </a:r>
            <a:r>
              <a:rPr lang="fr-FR" b="1" dirty="0" err="1" smtClean="0">
                <a:solidFill>
                  <a:srgbClr val="0000FF"/>
                </a:solidFill>
                <a:latin typeface="Arial"/>
                <a:ea typeface="ＭＳ Ｐゴシック" charset="-128"/>
                <a:cs typeface="Arial"/>
              </a:rPr>
              <a:t>work</a:t>
            </a:r>
            <a:r>
              <a:rPr lang="fr-FR" b="1" dirty="0" smtClean="0">
                <a:solidFill>
                  <a:srgbClr val="0000FF"/>
                </a:solidFill>
                <a:latin typeface="Arial"/>
                <a:ea typeface="ＭＳ Ｐゴシック" charset="-128"/>
                <a:cs typeface="Arial"/>
              </a:rPr>
              <a:t> in </a:t>
            </a:r>
            <a:r>
              <a:rPr lang="fr-FR" b="1" dirty="0" err="1" smtClean="0">
                <a:solidFill>
                  <a:srgbClr val="0000FF"/>
                </a:solidFill>
                <a:latin typeface="Arial"/>
                <a:ea typeface="ＭＳ Ｐゴシック" charset="-128"/>
                <a:cs typeface="Arial"/>
              </a:rPr>
              <a:t>Working</a:t>
            </a:r>
            <a:r>
              <a:rPr lang="fr-FR" b="1" dirty="0" smtClean="0">
                <a:solidFill>
                  <a:srgbClr val="0000FF"/>
                </a:solidFill>
                <a:latin typeface="Arial"/>
                <a:ea typeface="ＭＳ Ｐゴシック" charset="-128"/>
                <a:cs typeface="Arial"/>
              </a:rPr>
              <a:t> Group on </a:t>
            </a:r>
            <a:r>
              <a:rPr lang="fr-FR" b="1" dirty="0" err="1" smtClean="0">
                <a:solidFill>
                  <a:srgbClr val="0000FF"/>
                </a:solidFill>
                <a:latin typeface="Arial"/>
                <a:ea typeface="ＭＳ Ｐゴシック" charset="-128"/>
                <a:cs typeface="Arial"/>
              </a:rPr>
              <a:t>Disasters</a:t>
            </a:r>
            <a:r>
              <a:rPr lang="fr-FR" b="1" dirty="0" smtClean="0">
                <a:solidFill>
                  <a:srgbClr val="0000FF"/>
                </a:solidFill>
                <a:latin typeface="Arial"/>
                <a:ea typeface="ＭＳ Ｐゴシック" charset="-128"/>
                <a:cs typeface="Arial"/>
              </a:rPr>
              <a:t> (</a:t>
            </a:r>
            <a:r>
              <a:rPr lang="fr-FR" b="1" dirty="0" err="1" smtClean="0">
                <a:solidFill>
                  <a:srgbClr val="0000FF"/>
                </a:solidFill>
                <a:latin typeface="Arial"/>
                <a:ea typeface="ＭＳ Ｐゴシック" charset="-128"/>
                <a:cs typeface="Arial"/>
              </a:rPr>
              <a:t>WGDisasters</a:t>
            </a:r>
            <a:r>
              <a:rPr lang="fr-FR" b="1" dirty="0" smtClean="0">
                <a:solidFill>
                  <a:srgbClr val="0000FF"/>
                </a:solidFill>
                <a:latin typeface="Arial"/>
                <a:ea typeface="ＭＳ Ｐゴシック" charset="-128"/>
                <a:cs typeface="Arial"/>
              </a:rPr>
              <a:t>); </a:t>
            </a:r>
          </a:p>
        </p:txBody>
      </p:sp>
      <p:sp>
        <p:nvSpPr>
          <p:cNvPr id="9" name="Rectangle 8"/>
          <p:cNvSpPr/>
          <p:nvPr/>
        </p:nvSpPr>
        <p:spPr>
          <a:xfrm>
            <a:off x="457200" y="5308937"/>
            <a:ext cx="8382000" cy="923330"/>
          </a:xfrm>
          <a:prstGeom prst="rect">
            <a:avLst/>
          </a:prstGeom>
        </p:spPr>
        <p:txBody>
          <a:bodyPr wrap="square">
            <a:spAutoFit/>
          </a:bodyPr>
          <a:lstStyle/>
          <a:p>
            <a:pPr marL="342900" indent="-342900" algn="just">
              <a:spcBef>
                <a:spcPts val="600"/>
              </a:spcBef>
              <a:spcAft>
                <a:spcPts val="600"/>
              </a:spcAft>
              <a:buFont typeface="Wingdings" pitchFamily="2" charset="2"/>
              <a:buChar char="ü"/>
              <a:defRPr/>
            </a:pPr>
            <a:r>
              <a:rPr lang="en-US" b="1" dirty="0" smtClean="0">
                <a:solidFill>
                  <a:schemeClr val="tx1"/>
                </a:solidFill>
                <a:latin typeface="Arial" pitchFamily="34" charset="0"/>
                <a:ea typeface="ＭＳ Ｐゴシック" charset="-128"/>
                <a:cs typeface="Arial" pitchFamily="34" charset="0"/>
              </a:rPr>
              <a:t>With our little experience in EO data format, we think that CEOS EO data format must be consolidate : </a:t>
            </a:r>
            <a:r>
              <a:rPr lang="en-US" b="1" dirty="0" smtClean="0">
                <a:solidFill>
                  <a:srgbClr val="0000FF"/>
                </a:solidFill>
                <a:latin typeface="Arial" pitchFamily="34" charset="0"/>
                <a:ea typeface="ＭＳ Ｐゴシック" charset="-128"/>
                <a:cs typeface="Arial" pitchFamily="34" charset="0"/>
              </a:rPr>
              <a:t>We request to work in the Working Group on EO data format.</a:t>
            </a:r>
          </a:p>
        </p:txBody>
      </p:sp>
    </p:spTree>
    <p:extLst>
      <p:ext uri="{BB962C8B-B14F-4D97-AF65-F5344CB8AC3E}">
        <p14:creationId xmlns:p14="http://schemas.microsoft.com/office/powerpoint/2010/main" val="27452935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a:spLocks noChangeArrowheads="1"/>
          </p:cNvSpPr>
          <p:nvPr/>
        </p:nvSpPr>
        <p:spPr bwMode="auto">
          <a:xfrm>
            <a:off x="1557374" y="6538720"/>
            <a:ext cx="5817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lgn="ctr" eaLnBrk="1" hangingPunct="1">
              <a:spcBef>
                <a:spcPct val="0"/>
              </a:spcBef>
              <a:buClrTx/>
              <a:buSzTx/>
              <a:buFontTx/>
              <a:buNone/>
            </a:pPr>
            <a:r>
              <a:rPr lang="en-US" altLang="fr-FR" sz="1200" dirty="0" smtClean="0">
                <a:solidFill>
                  <a:schemeClr val="bg1">
                    <a:lumMod val="75000"/>
                  </a:schemeClr>
                </a:solidFill>
              </a:rPr>
              <a:t>Gabonese Agency for Studies and Observations from Space </a:t>
            </a:r>
            <a:r>
              <a:rPr lang="en-US" altLang="fr-FR" sz="1200" dirty="0">
                <a:solidFill>
                  <a:schemeClr val="bg1">
                    <a:lumMod val="75000"/>
                  </a:schemeClr>
                </a:solidFill>
              </a:rPr>
              <a:t>-</a:t>
            </a:r>
            <a:r>
              <a:rPr lang="en-US" altLang="fr-FR" sz="1200" dirty="0" smtClean="0">
                <a:solidFill>
                  <a:schemeClr val="bg1">
                    <a:lumMod val="75000"/>
                  </a:schemeClr>
                </a:solidFill>
              </a:rPr>
              <a:t> </a:t>
            </a:r>
            <a:r>
              <a:rPr lang="en-US" altLang="fr-FR" sz="1200" dirty="0">
                <a:solidFill>
                  <a:schemeClr val="bg1">
                    <a:lumMod val="75000"/>
                  </a:schemeClr>
                </a:solidFill>
              </a:rPr>
              <a:t>www.ageos.ga</a:t>
            </a:r>
          </a:p>
        </p:txBody>
      </p:sp>
      <p:pic>
        <p:nvPicPr>
          <p:cNvPr id="18"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916934"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16200000">
            <a:off x="-495011" y="1638586"/>
            <a:ext cx="1295400" cy="304226"/>
          </a:xfrm>
          <a:prstGeom prst="rect">
            <a:avLst/>
          </a:prstGeom>
          <a:solidFill>
            <a:schemeClr val="bg1">
              <a:lumMod val="20000"/>
              <a:lumOff val="80000"/>
            </a:schemeClr>
          </a:solidFill>
          <a:ln w="9525">
            <a:noFill/>
            <a:miter lim="800000"/>
            <a:headEnd/>
            <a:tailEnd/>
          </a:ln>
          <a:effectLst>
            <a:outerShdw dist="23000" dir="5400000" rotWithShape="0">
              <a:srgbClr val="808080">
                <a:alpha val="34999"/>
              </a:srgbClr>
            </a:outerShdw>
          </a:effectLst>
        </p:spPr>
        <p:txBody>
          <a:bodyPr anchor="ctr"/>
          <a:lstStyle/>
          <a:p>
            <a:pPr algn="l" eaLnBrk="1" hangingPunct="1">
              <a:defRPr/>
            </a:pPr>
            <a:r>
              <a:rPr lang="fr-FR" sz="1400" b="1" dirty="0">
                <a:solidFill>
                  <a:srgbClr val="000000"/>
                </a:solidFill>
                <a:latin typeface="Calibri" panose="020F0502020204030204" pitchFamily="34" charset="0"/>
                <a:ea typeface="ＭＳ Ｐゴシック" pitchFamily="34" charset="-128"/>
                <a:cs typeface="+mn-cs"/>
              </a:rPr>
              <a:t>AGENDA</a:t>
            </a:r>
            <a:r>
              <a:rPr lang="fr-FR" sz="1400" b="1" dirty="0">
                <a:solidFill>
                  <a:srgbClr val="000000"/>
                </a:solidFill>
                <a:ea typeface="ＭＳ Ｐゴシック" pitchFamily="34" charset="-128"/>
                <a:cs typeface="+mn-cs"/>
              </a:rPr>
              <a:t> </a:t>
            </a:r>
          </a:p>
        </p:txBody>
      </p:sp>
      <p:sp>
        <p:nvSpPr>
          <p:cNvPr id="19" name="Rectangle 18"/>
          <p:cNvSpPr>
            <a:spLocks noChangeArrowheads="1"/>
          </p:cNvSpPr>
          <p:nvPr/>
        </p:nvSpPr>
        <p:spPr bwMode="auto">
          <a:xfrm rot="16200000">
            <a:off x="-647699" y="5905499"/>
            <a:ext cx="1600199" cy="304801"/>
          </a:xfrm>
          <a:prstGeom prst="rect">
            <a:avLst/>
          </a:prstGeom>
          <a:solidFill>
            <a:schemeClr val="accent1"/>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mn-lt"/>
                <a:ea typeface="+mn-ea"/>
                <a:cs typeface="+mn-cs"/>
              </a:rPr>
              <a:t>CONTRIBUTION</a:t>
            </a:r>
            <a:endParaRPr lang="fr-FR" sz="1400" b="1" dirty="0">
              <a:solidFill>
                <a:srgbClr val="000000"/>
              </a:solidFill>
              <a:latin typeface="+mn-lt"/>
              <a:ea typeface="+mn-ea"/>
              <a:cs typeface="+mn-cs"/>
            </a:endParaRPr>
          </a:p>
        </p:txBody>
      </p:sp>
      <p:sp>
        <p:nvSpPr>
          <p:cNvPr id="25" name="Rectangle 24"/>
          <p:cNvSpPr/>
          <p:nvPr/>
        </p:nvSpPr>
        <p:spPr>
          <a:xfrm rot="16200000">
            <a:off x="-495587" y="2933987"/>
            <a:ext cx="1295400" cy="304226"/>
          </a:xfrm>
          <a:prstGeom prst="rect">
            <a:avLst/>
          </a:prstGeom>
          <a:solidFill>
            <a:srgbClr val="E1E1E1"/>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AGEOS</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26" name="Rectangle 25"/>
          <p:cNvSpPr/>
          <p:nvPr/>
        </p:nvSpPr>
        <p:spPr>
          <a:xfrm rot="16200000">
            <a:off x="-609600" y="4343400"/>
            <a:ext cx="1524000" cy="304800"/>
          </a:xfrm>
          <a:prstGeom prst="rect">
            <a:avLst/>
          </a:prstGeom>
          <a:solidFill>
            <a:schemeClr val="bg1">
              <a:lumMod val="20000"/>
              <a:lumOff val="80000"/>
            </a:schemeClr>
          </a:solidFill>
          <a:ln w="9525">
            <a:noFill/>
            <a:miter lim="800000"/>
            <a:headEnd/>
            <a:tailEnd/>
          </a:ln>
          <a:effectLst>
            <a:outerShdw dist="23000" dir="5400000" rotWithShape="0">
              <a:srgbClr val="808080">
                <a:alpha val="34999"/>
              </a:srgbClr>
            </a:outerShdw>
          </a:effectLst>
        </p:spPr>
        <p:txBody>
          <a:bodyPr anchor="ctr"/>
          <a:lstStyle/>
          <a:p>
            <a:pPr algn="ctr" eaLnBrk="1" hangingPunct="1">
              <a:defRPr/>
            </a:pPr>
            <a:r>
              <a:rPr lang="fr-FR" sz="1400" b="1" dirty="0" smtClean="0">
                <a:solidFill>
                  <a:srgbClr val="000000"/>
                </a:solidFill>
                <a:latin typeface="Calibri" panose="020F0502020204030204" pitchFamily="34" charset="0"/>
                <a:ea typeface="ＭＳ Ｐゴシック" pitchFamily="34" charset="-128"/>
                <a:cs typeface="+mn-cs"/>
              </a:rPr>
              <a:t>QUALIFICATION</a:t>
            </a:r>
            <a:r>
              <a:rPr lang="fr-FR" sz="1400" b="1" dirty="0" smtClean="0">
                <a:solidFill>
                  <a:srgbClr val="000000"/>
                </a:solidFill>
                <a:ea typeface="ＭＳ Ｐゴシック" pitchFamily="34" charset="-128"/>
                <a:cs typeface="+mn-cs"/>
              </a:rPr>
              <a:t> </a:t>
            </a:r>
            <a:endParaRPr lang="fr-FR" sz="1400" b="1" dirty="0">
              <a:solidFill>
                <a:srgbClr val="000000"/>
              </a:solidFill>
              <a:ea typeface="ＭＳ Ｐゴシック" pitchFamily="34" charset="-128"/>
              <a:cs typeface="+mn-cs"/>
            </a:endParaRPr>
          </a:p>
        </p:txBody>
      </p:sp>
      <p:sp>
        <p:nvSpPr>
          <p:cNvPr id="9" name="ZoneTexte 8"/>
          <p:cNvSpPr txBox="1"/>
          <p:nvPr/>
        </p:nvSpPr>
        <p:spPr>
          <a:xfrm>
            <a:off x="371576" y="4582182"/>
            <a:ext cx="85344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fr-FR" sz="2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a:t>
            </a: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t>
            </a:r>
            <a:r>
              <a:rPr lang="fr-FR" sz="2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a:t>
            </a:r>
            <a:r>
              <a:rPr lang="fr-F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attention</a:t>
            </a:r>
            <a:endParaRPr kumimoji="0" lang="fr-FR" sz="2800" b="1" i="0" u="none" strike="noStrike" cap="none" spc="0" normalizeH="0" baseline="0" dirty="0">
              <a:ln>
                <a:noFill/>
              </a:ln>
              <a:solidFill>
                <a:srgbClr val="002569"/>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endParaRPr>
          </a:p>
        </p:txBody>
      </p:sp>
      <p:sp>
        <p:nvSpPr>
          <p:cNvPr id="10" name="Rectangle 9"/>
          <p:cNvSpPr/>
          <p:nvPr/>
        </p:nvSpPr>
        <p:spPr>
          <a:xfrm>
            <a:off x="457200" y="1646872"/>
            <a:ext cx="8382000" cy="1477328"/>
          </a:xfrm>
          <a:prstGeom prst="rect">
            <a:avLst/>
          </a:prstGeom>
        </p:spPr>
        <p:txBody>
          <a:bodyPr wrap="square">
            <a:spAutoFit/>
          </a:bodyPr>
          <a:lstStyle/>
          <a:p>
            <a:pPr marL="342900" indent="-342900" algn="just">
              <a:spcBef>
                <a:spcPts val="600"/>
              </a:spcBef>
              <a:spcAft>
                <a:spcPts val="600"/>
              </a:spcAft>
              <a:buFont typeface="Wingdings" pitchFamily="2" charset="2"/>
              <a:buChar char="ü"/>
              <a:defRPr/>
            </a:pPr>
            <a:r>
              <a:rPr lang="en-US" b="1" dirty="0">
                <a:solidFill>
                  <a:schemeClr val="tx1"/>
                </a:solidFill>
                <a:latin typeface="Arial" pitchFamily="34" charset="0"/>
                <a:ea typeface="ＭＳ Ｐゴシック" charset="-128"/>
                <a:cs typeface="Arial" pitchFamily="34" charset="0"/>
              </a:rPr>
              <a:t>The effective use of </a:t>
            </a:r>
            <a:r>
              <a:rPr lang="en-US" b="1" dirty="0" smtClean="0">
                <a:solidFill>
                  <a:schemeClr val="tx1"/>
                </a:solidFill>
                <a:latin typeface="Arial" pitchFamily="34" charset="0"/>
                <a:ea typeface="ＭＳ Ｐゴシック" charset="-128"/>
                <a:cs typeface="Arial" pitchFamily="34" charset="0"/>
              </a:rPr>
              <a:t>EO </a:t>
            </a:r>
            <a:r>
              <a:rPr lang="en-US" b="1" dirty="0">
                <a:solidFill>
                  <a:schemeClr val="tx1"/>
                </a:solidFill>
                <a:latin typeface="Arial" pitchFamily="34" charset="0"/>
                <a:ea typeface="ＭＳ Ｐゴシック" charset="-128"/>
                <a:cs typeface="Arial" pitchFamily="34" charset="0"/>
              </a:rPr>
              <a:t>data is essential for the understanding </a:t>
            </a:r>
            <a:r>
              <a:rPr lang="en-US" b="1" dirty="0" smtClean="0">
                <a:solidFill>
                  <a:schemeClr val="tx1"/>
                </a:solidFill>
                <a:latin typeface="Arial" pitchFamily="34" charset="0"/>
                <a:ea typeface="ＭＳ Ｐゴシック" charset="-128"/>
                <a:cs typeface="Arial" pitchFamily="34" charset="0"/>
              </a:rPr>
              <a:t>and the implementation of the </a:t>
            </a:r>
            <a:r>
              <a:rPr lang="en-US" b="1" dirty="0">
                <a:solidFill>
                  <a:schemeClr val="tx1"/>
                </a:solidFill>
                <a:latin typeface="Arial" pitchFamily="34" charset="0"/>
                <a:ea typeface="ＭＳ Ｐゴシック" charset="-128"/>
                <a:cs typeface="Arial" pitchFamily="34" charset="0"/>
              </a:rPr>
              <a:t>solutions to </a:t>
            </a:r>
            <a:r>
              <a:rPr lang="en-US" b="1" dirty="0" smtClean="0">
                <a:solidFill>
                  <a:schemeClr val="tx1"/>
                </a:solidFill>
                <a:latin typeface="Arial" pitchFamily="34" charset="0"/>
                <a:ea typeface="ＭＳ Ｐゴシック" charset="-128"/>
                <a:cs typeface="Arial" pitchFamily="34" charset="0"/>
              </a:rPr>
              <a:t>developing countries problems. </a:t>
            </a:r>
            <a:r>
              <a:rPr lang="en-US" b="1" dirty="0">
                <a:solidFill>
                  <a:schemeClr val="tx1"/>
                </a:solidFill>
                <a:latin typeface="Arial" pitchFamily="34" charset="0"/>
                <a:ea typeface="ＭＳ Ｐゴシック" charset="-128"/>
                <a:cs typeface="Arial" pitchFamily="34" charset="0"/>
              </a:rPr>
              <a:t>The data must be distributed free of charge to facilitate their use. For AGEOS what is important is </a:t>
            </a:r>
            <a:r>
              <a:rPr lang="en-US" b="1" dirty="0" smtClean="0">
                <a:solidFill>
                  <a:schemeClr val="tx1"/>
                </a:solidFill>
                <a:latin typeface="Arial" pitchFamily="34" charset="0"/>
                <a:ea typeface="ＭＳ Ｐゴシック" charset="-128"/>
                <a:cs typeface="Arial" pitchFamily="34" charset="0"/>
              </a:rPr>
              <a:t>the information </a:t>
            </a:r>
            <a:r>
              <a:rPr lang="en-US" b="1" dirty="0">
                <a:solidFill>
                  <a:schemeClr val="tx1"/>
                </a:solidFill>
                <a:latin typeface="Arial" pitchFamily="34" charset="0"/>
                <a:ea typeface="ＭＳ Ｐゴシック" charset="-128"/>
                <a:cs typeface="Arial" pitchFamily="34" charset="0"/>
              </a:rPr>
              <a:t>extracted </a:t>
            </a:r>
            <a:r>
              <a:rPr lang="en-US" b="1" dirty="0" smtClean="0">
                <a:solidFill>
                  <a:schemeClr val="tx1"/>
                </a:solidFill>
                <a:latin typeface="Arial" pitchFamily="34" charset="0"/>
                <a:ea typeface="ＭＳ Ｐゴシック" charset="-128"/>
                <a:cs typeface="Arial" pitchFamily="34" charset="0"/>
              </a:rPr>
              <a:t>from the data</a:t>
            </a:r>
            <a:r>
              <a:rPr lang="en-US" b="1" dirty="0">
                <a:solidFill>
                  <a:schemeClr val="tx1"/>
                </a:solidFill>
                <a:latin typeface="Arial" pitchFamily="34" charset="0"/>
                <a:ea typeface="ＭＳ Ｐゴシック" charset="-128"/>
                <a:cs typeface="Arial" pitchFamily="34" charset="0"/>
              </a:rPr>
              <a:t>. </a:t>
            </a:r>
            <a:r>
              <a:rPr lang="en-US" b="1" dirty="0">
                <a:solidFill>
                  <a:srgbClr val="0000FF"/>
                </a:solidFill>
                <a:latin typeface="Arial" pitchFamily="34" charset="0"/>
                <a:ea typeface="ＭＳ Ｐゴシック" charset="-128"/>
                <a:cs typeface="Arial" pitchFamily="34" charset="0"/>
              </a:rPr>
              <a:t>We propose our participation in the </a:t>
            </a:r>
            <a:r>
              <a:rPr lang="en-US" b="1" dirty="0" err="1" smtClean="0">
                <a:solidFill>
                  <a:srgbClr val="0000FF"/>
                </a:solidFill>
                <a:latin typeface="Arial" pitchFamily="34" charset="0"/>
                <a:ea typeface="ＭＳ Ｐゴシック" charset="-128"/>
                <a:cs typeface="Arial" pitchFamily="34" charset="0"/>
              </a:rPr>
              <a:t>WGCapD</a:t>
            </a:r>
            <a:r>
              <a:rPr lang="en-US" b="1" dirty="0" smtClean="0">
                <a:solidFill>
                  <a:srgbClr val="0000FF"/>
                </a:solidFill>
                <a:latin typeface="Arial" pitchFamily="34" charset="0"/>
                <a:ea typeface="ＭＳ Ｐゴシック" charset="-128"/>
                <a:cs typeface="Arial" pitchFamily="34" charset="0"/>
              </a:rPr>
              <a:t>. </a:t>
            </a:r>
          </a:p>
        </p:txBody>
      </p:sp>
    </p:spTree>
    <p:extLst>
      <p:ext uri="{BB962C8B-B14F-4D97-AF65-F5344CB8AC3E}">
        <p14:creationId xmlns:p14="http://schemas.microsoft.com/office/powerpoint/2010/main" val="225959949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15666</TotalTime>
  <Words>893</Words>
  <Application>Microsoft Macintosh PowerPoint</Application>
  <PresentationFormat>On-screen Show (4:3)</PresentationFormat>
  <Paragraphs>99</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Kim Holloway</cp:lastModifiedBy>
  <cp:revision>172</cp:revision>
  <dcterms:modified xsi:type="dcterms:W3CDTF">2015-11-04T23:28:23Z</dcterms:modified>
</cp:coreProperties>
</file>