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Lst>
  <p:notesMasterIdLst>
    <p:notesMasterId r:id="rId37"/>
  </p:notesMasterIdLst>
  <p:handoutMasterIdLst>
    <p:handoutMasterId r:id="rId38"/>
  </p:handoutMasterIdLst>
  <p:sldIdLst>
    <p:sldId id="299" r:id="rId3"/>
    <p:sldId id="264" r:id="rId4"/>
    <p:sldId id="265" r:id="rId5"/>
    <p:sldId id="300" r:id="rId6"/>
    <p:sldId id="272" r:id="rId7"/>
    <p:sldId id="274" r:id="rId8"/>
    <p:sldId id="276" r:id="rId9"/>
    <p:sldId id="310" r:id="rId10"/>
    <p:sldId id="312" r:id="rId11"/>
    <p:sldId id="309" r:id="rId12"/>
    <p:sldId id="305" r:id="rId13"/>
    <p:sldId id="271" r:id="rId14"/>
    <p:sldId id="289" r:id="rId15"/>
    <p:sldId id="301" r:id="rId16"/>
    <p:sldId id="277" r:id="rId17"/>
    <p:sldId id="268" r:id="rId18"/>
    <p:sldId id="278" r:id="rId19"/>
    <p:sldId id="279" r:id="rId20"/>
    <p:sldId id="280" r:id="rId21"/>
    <p:sldId id="281" r:id="rId22"/>
    <p:sldId id="282" r:id="rId23"/>
    <p:sldId id="283" r:id="rId24"/>
    <p:sldId id="284" r:id="rId25"/>
    <p:sldId id="285" r:id="rId26"/>
    <p:sldId id="286" r:id="rId27"/>
    <p:sldId id="287" r:id="rId28"/>
    <p:sldId id="288" r:id="rId29"/>
    <p:sldId id="291" r:id="rId30"/>
    <p:sldId id="295" r:id="rId31"/>
    <p:sldId id="296" r:id="rId32"/>
    <p:sldId id="294" r:id="rId33"/>
    <p:sldId id="260" r:id="rId34"/>
    <p:sldId id="270" r:id="rId35"/>
    <p:sldId id="307" r:id="rId36"/>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61" autoAdjust="0"/>
    <p:restoredTop sz="90199" autoAdjust="0"/>
  </p:normalViewPr>
  <p:slideViewPr>
    <p:cSldViewPr>
      <p:cViewPr varScale="1">
        <p:scale>
          <a:sx n="72" d="100"/>
          <a:sy n="72" d="100"/>
        </p:scale>
        <p:origin x="-1256" y="-1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4FBC471-CC57-4132-8FF5-9173BB5E486B}" type="datetimeFigureOut">
              <a:rPr lang="en-GB" smtClean="0"/>
              <a:t>11/4/15</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7BBA29-0345-4E3F-8DB0-88F47E4E3C6D}" type="slidenum">
              <a:rPr lang="en-GB" smtClean="0"/>
              <a:t>‹#›</a:t>
            </a:fld>
            <a:endParaRPr lang="en-GB"/>
          </a:p>
        </p:txBody>
      </p:sp>
    </p:spTree>
    <p:extLst>
      <p:ext uri="{BB962C8B-B14F-4D97-AF65-F5344CB8AC3E}">
        <p14:creationId xmlns:p14="http://schemas.microsoft.com/office/powerpoint/2010/main" val="1665933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42182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369456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25000"/>
              </a:lnSpc>
              <a:spcBef>
                <a:spcPts val="0"/>
              </a:spcBef>
              <a:spcAft>
                <a:spcPts val="0"/>
              </a:spcAft>
              <a:buClrTx/>
              <a:buSzTx/>
              <a:buFontTx/>
              <a:buNone/>
              <a:tabLst/>
              <a:defRPr/>
            </a:pPr>
            <a:r>
              <a:rPr lang="en-GB" sz="2400" b="0" i="0" dirty="0" smtClean="0">
                <a:effectLst/>
                <a:latin typeface="+mn-lt"/>
                <a:ea typeface="+mn-ea"/>
                <a:cs typeface="+mn-cs"/>
                <a:sym typeface="Avenir Roman"/>
              </a:rPr>
              <a:t>PG </a:t>
            </a:r>
            <a:r>
              <a:rPr lang="en-GB" sz="2400" b="0" i="0" dirty="0" err="1" smtClean="0">
                <a:effectLst/>
                <a:latin typeface="+mn-lt"/>
                <a:ea typeface="+mn-ea"/>
                <a:cs typeface="+mn-cs"/>
                <a:sym typeface="Avenir Roman"/>
              </a:rPr>
              <a:t>Diwakar</a:t>
            </a:r>
            <a:r>
              <a:rPr lang="en-GB" sz="2400" b="0" i="0" dirty="0" smtClean="0">
                <a:effectLst/>
                <a:latin typeface="+mn-lt"/>
                <a:ea typeface="+mn-ea"/>
                <a:cs typeface="+mn-cs"/>
                <a:sym typeface="Avenir Roman"/>
              </a:rPr>
              <a:t> at  National Remote Sensing </a:t>
            </a:r>
            <a:r>
              <a:rPr lang="en-GB" sz="2400" b="0" i="0" dirty="0" err="1" smtClean="0">
                <a:effectLst/>
                <a:latin typeface="+mn-lt"/>
                <a:ea typeface="+mn-ea"/>
                <a:cs typeface="+mn-cs"/>
                <a:sym typeface="Avenir Roman"/>
              </a:rPr>
              <a:t>Center</a:t>
            </a:r>
            <a:r>
              <a:rPr lang="en-GB" sz="2400" b="0" i="0" dirty="0" smtClean="0">
                <a:effectLst/>
                <a:latin typeface="+mn-lt"/>
                <a:ea typeface="+mn-ea"/>
                <a:cs typeface="+mn-cs"/>
                <a:sym typeface="Avenir Roman"/>
              </a:rPr>
              <a:t> NRSC</a:t>
            </a:r>
            <a:endParaRPr lang="en-GB" dirty="0" smtClean="0"/>
          </a:p>
          <a:p>
            <a:endParaRPr lang="en-GB" sz="2400" b="0" i="0" dirty="0" smtClean="0">
              <a:effectLst/>
              <a:latin typeface="+mn-lt"/>
              <a:ea typeface="+mn-ea"/>
              <a:cs typeface="+mn-cs"/>
              <a:sym typeface="Avenir Roman"/>
            </a:endParaRPr>
          </a:p>
          <a:p>
            <a:endParaRPr lang="en-GB" sz="2400" b="0" i="0" dirty="0" smtClean="0">
              <a:effectLst/>
              <a:latin typeface="+mn-lt"/>
              <a:ea typeface="+mn-ea"/>
              <a:cs typeface="+mn-cs"/>
              <a:sym typeface="Avenir Roman"/>
            </a:endParaRPr>
          </a:p>
          <a:p>
            <a:r>
              <a:rPr lang="en-GB" sz="2400" b="0" i="0" dirty="0" smtClean="0">
                <a:effectLst/>
                <a:latin typeface="+mn-lt"/>
                <a:ea typeface="+mn-ea"/>
                <a:cs typeface="+mn-cs"/>
                <a:sym typeface="Avenir Roman"/>
              </a:rPr>
              <a:t>Sigrid </a:t>
            </a:r>
            <a:r>
              <a:rPr lang="en-GB" sz="2400" b="0" i="0" dirty="0" err="1" smtClean="0">
                <a:effectLst/>
                <a:latin typeface="+mn-lt"/>
                <a:ea typeface="+mn-ea"/>
                <a:cs typeface="+mn-cs"/>
                <a:sym typeface="Avenir Roman"/>
              </a:rPr>
              <a:t>Roessner</a:t>
            </a:r>
            <a:r>
              <a:rPr lang="en-GB" sz="2400" b="0" i="0" dirty="0" smtClean="0">
                <a:effectLst/>
                <a:latin typeface="+mn-lt"/>
                <a:ea typeface="+mn-ea"/>
                <a:cs typeface="+mn-cs"/>
                <a:sym typeface="Avenir Roman"/>
              </a:rPr>
              <a:t> (GFZ): </a:t>
            </a:r>
            <a:r>
              <a:rPr lang="en-US" sz="2400" b="0" i="0" dirty="0" smtClean="0">
                <a:effectLst/>
                <a:latin typeface="+mn-lt"/>
                <a:ea typeface="+mn-ea"/>
                <a:cs typeface="+mn-cs"/>
                <a:sym typeface="Avenir Roman"/>
              </a:rPr>
              <a:t>have investigated the potential of InSAR times series</a:t>
            </a:r>
            <a:r>
              <a:rPr lang="en-US" sz="2400" b="0" i="0" baseline="0" dirty="0" smtClean="0">
                <a:effectLst/>
                <a:latin typeface="+mn-lt"/>
                <a:ea typeface="+mn-ea"/>
                <a:cs typeface="+mn-cs"/>
                <a:sym typeface="Avenir Roman"/>
              </a:rPr>
              <a:t> </a:t>
            </a:r>
            <a:r>
              <a:rPr lang="en-US" sz="2400" b="0" i="0" dirty="0" smtClean="0">
                <a:effectLst/>
                <a:latin typeface="+mn-lt"/>
                <a:ea typeface="+mn-ea"/>
                <a:cs typeface="+mn-cs"/>
                <a:sym typeface="Avenir Roman"/>
              </a:rPr>
              <a:t>analysis to identify landslide related slope deformations using</a:t>
            </a:r>
            <a:r>
              <a:rPr lang="en-US" sz="2400" b="0" i="0" baseline="0" dirty="0" smtClean="0">
                <a:effectLst/>
                <a:latin typeface="+mn-lt"/>
                <a:ea typeface="+mn-ea"/>
                <a:cs typeface="+mn-cs"/>
                <a:sym typeface="Avenir Roman"/>
              </a:rPr>
              <a:t> </a:t>
            </a:r>
            <a:r>
              <a:rPr lang="en-US" sz="2400" b="0" i="0" dirty="0" smtClean="0">
                <a:effectLst/>
                <a:latin typeface="+mn-lt"/>
                <a:ea typeface="+mn-ea"/>
                <a:cs typeface="+mn-cs"/>
                <a:sym typeface="Avenir Roman"/>
              </a:rPr>
              <a:t>TerraSAR-X (</a:t>
            </a:r>
            <a:r>
              <a:rPr lang="en-US" sz="2400" b="0" i="0" dirty="0" err="1" smtClean="0">
                <a:effectLst/>
                <a:latin typeface="+mn-lt"/>
                <a:ea typeface="+mn-ea"/>
                <a:cs typeface="+mn-cs"/>
                <a:sym typeface="Avenir Roman"/>
              </a:rPr>
              <a:t>Motagh</a:t>
            </a:r>
            <a:r>
              <a:rPr lang="en-US" sz="2400" b="0" i="0" dirty="0" smtClean="0">
                <a:effectLst/>
                <a:latin typeface="+mn-lt"/>
                <a:ea typeface="+mn-ea"/>
                <a:cs typeface="+mn-cs"/>
                <a:sym typeface="Avenir Roman"/>
              </a:rPr>
              <a:t> et al., 2013) and ALOS/PALSAR (</a:t>
            </a:r>
            <a:r>
              <a:rPr lang="en-US" sz="2400" b="0" i="0" dirty="0" err="1" smtClean="0">
                <a:effectLst/>
                <a:latin typeface="+mn-lt"/>
                <a:ea typeface="+mn-ea"/>
                <a:cs typeface="+mn-cs"/>
                <a:sym typeface="Avenir Roman"/>
              </a:rPr>
              <a:t>Teshebaeva</a:t>
            </a:r>
            <a:r>
              <a:rPr lang="en-US" sz="2400" b="0" i="0" dirty="0" smtClean="0">
                <a:effectLst/>
                <a:latin typeface="+mn-lt"/>
                <a:ea typeface="+mn-ea"/>
                <a:cs typeface="+mn-cs"/>
                <a:sym typeface="Avenir Roman"/>
              </a:rPr>
              <a:t> et al.,</a:t>
            </a:r>
            <a:r>
              <a:rPr lang="en-US" sz="2400" b="0" i="0" baseline="0" dirty="0" smtClean="0">
                <a:effectLst/>
                <a:latin typeface="+mn-lt"/>
                <a:ea typeface="+mn-ea"/>
                <a:cs typeface="+mn-cs"/>
                <a:sym typeface="Avenir Roman"/>
              </a:rPr>
              <a:t> </a:t>
            </a:r>
            <a:r>
              <a:rPr lang="en-US" sz="2400" b="0" i="0" dirty="0" smtClean="0">
                <a:effectLst/>
                <a:latin typeface="+mn-lt"/>
                <a:ea typeface="+mn-ea"/>
                <a:cs typeface="+mn-cs"/>
                <a:sym typeface="Avenir Roman"/>
              </a:rPr>
              <a:t>2015) data. Regionally we have been focusing on an area of high</a:t>
            </a:r>
            <a:r>
              <a:rPr lang="en-US" sz="2400" b="0" i="0" baseline="0" dirty="0" smtClean="0">
                <a:effectLst/>
                <a:latin typeface="+mn-lt"/>
                <a:ea typeface="+mn-ea"/>
                <a:cs typeface="+mn-cs"/>
                <a:sym typeface="Avenir Roman"/>
              </a:rPr>
              <a:t> </a:t>
            </a:r>
            <a:r>
              <a:rPr lang="en-US" sz="2400" b="0" i="0" dirty="0" smtClean="0">
                <a:effectLst/>
                <a:latin typeface="+mn-lt"/>
                <a:ea typeface="+mn-ea"/>
                <a:cs typeface="+mn-cs"/>
                <a:sym typeface="Avenir Roman"/>
              </a:rPr>
              <a:t>landslide activity  in Southern Kyrgyzstan with a dominance of complex</a:t>
            </a:r>
            <a:r>
              <a:rPr lang="en-US" sz="2400" b="0" i="0" baseline="0" dirty="0" smtClean="0">
                <a:effectLst/>
                <a:latin typeface="+mn-lt"/>
                <a:ea typeface="+mn-ea"/>
                <a:cs typeface="+mn-cs"/>
                <a:sym typeface="Avenir Roman"/>
              </a:rPr>
              <a:t> </a:t>
            </a:r>
            <a:r>
              <a:rPr lang="en-US" sz="2400" b="0" i="0" dirty="0" smtClean="0">
                <a:effectLst/>
                <a:latin typeface="+mn-lt"/>
                <a:ea typeface="+mn-ea"/>
                <a:cs typeface="+mn-cs"/>
                <a:sym typeface="Avenir Roman"/>
              </a:rPr>
              <a:t>deep-seated landslides which occur more or less constantly without major</a:t>
            </a:r>
            <a:r>
              <a:rPr lang="en-US" sz="2400" b="0" i="0" baseline="0" dirty="0" smtClean="0">
                <a:effectLst/>
                <a:latin typeface="+mn-lt"/>
                <a:ea typeface="+mn-ea"/>
                <a:cs typeface="+mn-cs"/>
                <a:sym typeface="Avenir Roman"/>
              </a:rPr>
              <a:t> </a:t>
            </a:r>
            <a:r>
              <a:rPr lang="en-US" sz="2400" b="0" i="0" dirty="0" smtClean="0">
                <a:effectLst/>
                <a:latin typeface="+mn-lt"/>
                <a:ea typeface="+mn-ea"/>
                <a:cs typeface="+mn-cs"/>
                <a:sym typeface="Avenir Roman"/>
              </a:rPr>
              <a:t>triggering events (</a:t>
            </a:r>
            <a:r>
              <a:rPr lang="en-US" sz="2400" b="0" i="0" dirty="0" err="1" smtClean="0">
                <a:effectLst/>
                <a:latin typeface="+mn-lt"/>
                <a:ea typeface="+mn-ea"/>
                <a:cs typeface="+mn-cs"/>
                <a:sym typeface="Avenir Roman"/>
              </a:rPr>
              <a:t>Roessner</a:t>
            </a:r>
            <a:r>
              <a:rPr lang="en-US" sz="2400" b="0" i="0" dirty="0" smtClean="0">
                <a:effectLst/>
                <a:latin typeface="+mn-lt"/>
                <a:ea typeface="+mn-ea"/>
                <a:cs typeface="+mn-cs"/>
                <a:sym typeface="Avenir Roman"/>
              </a:rPr>
              <a:t> et al., 2005). Since a large area of more</a:t>
            </a:r>
            <a:r>
              <a:rPr lang="en-US" sz="2400" b="0" i="0" baseline="0" dirty="0" smtClean="0">
                <a:effectLst/>
                <a:latin typeface="+mn-lt"/>
                <a:ea typeface="+mn-ea"/>
                <a:cs typeface="+mn-cs"/>
                <a:sym typeface="Avenir Roman"/>
              </a:rPr>
              <a:t> </a:t>
            </a:r>
            <a:r>
              <a:rPr lang="en-US" sz="2400" b="0" i="0" dirty="0" smtClean="0">
                <a:effectLst/>
                <a:latin typeface="+mn-lt"/>
                <a:ea typeface="+mn-ea"/>
                <a:cs typeface="+mn-cs"/>
                <a:sym typeface="Avenir Roman"/>
              </a:rPr>
              <a:t>than 10.000 km2 is affected our goal has been the development of</a:t>
            </a:r>
            <a:r>
              <a:rPr lang="en-US" sz="2400" b="0" i="0" baseline="0" dirty="0" smtClean="0">
                <a:effectLst/>
                <a:latin typeface="+mn-lt"/>
                <a:ea typeface="+mn-ea"/>
                <a:cs typeface="+mn-cs"/>
                <a:sym typeface="Avenir Roman"/>
              </a:rPr>
              <a:t> </a:t>
            </a:r>
            <a:r>
              <a:rPr lang="en-US" sz="2400" b="0" i="0" dirty="0" smtClean="0">
                <a:effectLst/>
                <a:latin typeface="+mn-lt"/>
                <a:ea typeface="+mn-ea"/>
                <a:cs typeface="+mn-cs"/>
                <a:sym typeface="Avenir Roman"/>
              </a:rPr>
              <a:t>methods/strategies for large-area landslide monitoring to support the</a:t>
            </a:r>
            <a:r>
              <a:rPr lang="en-US" sz="2400" b="0" i="0" baseline="0" dirty="0" smtClean="0">
                <a:effectLst/>
                <a:latin typeface="+mn-lt"/>
                <a:ea typeface="+mn-ea"/>
                <a:cs typeface="+mn-cs"/>
                <a:sym typeface="Avenir Roman"/>
              </a:rPr>
              <a:t> </a:t>
            </a:r>
            <a:r>
              <a:rPr lang="en-US" sz="2400" b="0" i="0" dirty="0" smtClean="0">
                <a:effectLst/>
                <a:latin typeface="+mn-lt"/>
                <a:ea typeface="+mn-ea"/>
                <a:cs typeface="+mn-cs"/>
                <a:sym typeface="Avenir Roman"/>
              </a:rPr>
              <a:t>establishment of systematic multi-temporal landslide inventories</a:t>
            </a:r>
            <a:r>
              <a:rPr lang="en-US" sz="2400" b="0" i="0" baseline="0" dirty="0" smtClean="0">
                <a:effectLst/>
                <a:latin typeface="+mn-lt"/>
                <a:ea typeface="+mn-ea"/>
                <a:cs typeface="+mn-cs"/>
                <a:sym typeface="Avenir Roman"/>
              </a:rPr>
              <a:t> </a:t>
            </a:r>
            <a:r>
              <a:rPr lang="en-US" sz="2400" b="0" i="0" dirty="0" smtClean="0">
                <a:effectLst/>
                <a:latin typeface="+mn-lt"/>
                <a:ea typeface="+mn-ea"/>
                <a:cs typeface="+mn-cs"/>
                <a:sym typeface="Avenir Roman"/>
              </a:rPr>
              <a:t>including the already existing knowledge on past landslide activity</a:t>
            </a:r>
            <a:r>
              <a:rPr lang="en-US" sz="2400" b="0" i="0" baseline="0" dirty="0" smtClean="0">
                <a:effectLst/>
                <a:latin typeface="+mn-lt"/>
                <a:ea typeface="+mn-ea"/>
                <a:cs typeface="+mn-cs"/>
                <a:sym typeface="Avenir Roman"/>
              </a:rPr>
              <a:t> </a:t>
            </a:r>
            <a:r>
              <a:rPr lang="en-US" sz="2400" b="0" i="0" dirty="0" smtClean="0">
                <a:effectLst/>
                <a:latin typeface="+mn-lt"/>
                <a:ea typeface="+mn-ea"/>
                <a:cs typeface="+mn-cs"/>
                <a:sym typeface="Avenir Roman"/>
              </a:rPr>
              <a:t>(</a:t>
            </a:r>
            <a:r>
              <a:rPr lang="en-US" sz="2400" b="0" i="0" dirty="0" err="1" smtClean="0">
                <a:effectLst/>
                <a:latin typeface="+mn-lt"/>
                <a:ea typeface="+mn-ea"/>
                <a:cs typeface="+mn-cs"/>
                <a:sym typeface="Avenir Roman"/>
              </a:rPr>
              <a:t>Golovko</a:t>
            </a:r>
            <a:r>
              <a:rPr lang="en-US" sz="2400" b="0" i="0" dirty="0" smtClean="0">
                <a:effectLst/>
                <a:latin typeface="+mn-lt"/>
                <a:ea typeface="+mn-ea"/>
                <a:cs typeface="+mn-cs"/>
                <a:sym typeface="Avenir Roman"/>
              </a:rPr>
              <a:t> et al., 2015). Currently we are investigating the</a:t>
            </a:r>
            <a:r>
              <a:rPr lang="en-US" sz="2400" b="0" i="0" baseline="0" dirty="0" smtClean="0">
                <a:effectLst/>
                <a:latin typeface="+mn-lt"/>
                <a:ea typeface="+mn-ea"/>
                <a:cs typeface="+mn-cs"/>
                <a:sym typeface="Avenir Roman"/>
              </a:rPr>
              <a:t> </a:t>
            </a:r>
            <a:r>
              <a:rPr lang="en-US" sz="2400" b="0" i="0" dirty="0" smtClean="0">
                <a:effectLst/>
                <a:latin typeface="+mn-lt"/>
                <a:ea typeface="+mn-ea"/>
                <a:cs typeface="+mn-cs"/>
                <a:sym typeface="Avenir Roman"/>
              </a:rPr>
              <a:t>transferability of our methodological experience to the analysis of</a:t>
            </a:r>
            <a:r>
              <a:rPr lang="en-US" sz="2400" b="0" i="0" baseline="0" dirty="0" smtClean="0">
                <a:effectLst/>
                <a:latin typeface="+mn-lt"/>
                <a:ea typeface="+mn-ea"/>
                <a:cs typeface="+mn-cs"/>
                <a:sym typeface="Avenir Roman"/>
              </a:rPr>
              <a:t> </a:t>
            </a:r>
            <a:r>
              <a:rPr lang="en-US" sz="2400" b="0" i="0" dirty="0" smtClean="0">
                <a:effectLst/>
                <a:latin typeface="+mn-lt"/>
                <a:ea typeface="+mn-ea"/>
                <a:cs typeface="+mn-cs"/>
                <a:sym typeface="Avenir Roman"/>
              </a:rPr>
              <a:t>landslide processes triggered by the Nepal earthquake. In the future we</a:t>
            </a:r>
            <a:r>
              <a:rPr lang="en-US" sz="2400" b="0" i="0" baseline="0" dirty="0" smtClean="0">
                <a:effectLst/>
                <a:latin typeface="+mn-lt"/>
                <a:ea typeface="+mn-ea"/>
                <a:cs typeface="+mn-cs"/>
                <a:sym typeface="Avenir Roman"/>
              </a:rPr>
              <a:t> </a:t>
            </a:r>
            <a:r>
              <a:rPr lang="en-US" sz="2400" b="0" i="0" dirty="0" smtClean="0">
                <a:effectLst/>
                <a:latin typeface="+mn-lt"/>
                <a:ea typeface="+mn-ea"/>
                <a:cs typeface="+mn-cs"/>
                <a:sym typeface="Avenir Roman"/>
              </a:rPr>
              <a:t>want to focus on exploring the synergetic use optical and radar remote</a:t>
            </a:r>
            <a:r>
              <a:rPr lang="en-US" sz="2400" b="0" i="0" baseline="0" dirty="0" smtClean="0">
                <a:effectLst/>
                <a:latin typeface="+mn-lt"/>
                <a:ea typeface="+mn-ea"/>
                <a:cs typeface="+mn-cs"/>
                <a:sym typeface="Avenir Roman"/>
              </a:rPr>
              <a:t> </a:t>
            </a:r>
            <a:r>
              <a:rPr lang="en-US" sz="2400" b="0" i="0" dirty="0" smtClean="0">
                <a:effectLst/>
                <a:latin typeface="+mn-lt"/>
                <a:ea typeface="+mn-ea"/>
                <a:cs typeface="+mn-cs"/>
                <a:sym typeface="Avenir Roman"/>
              </a:rPr>
              <a:t>sensing data for integrated landslide monitoring.</a:t>
            </a:r>
            <a:endParaRPr lang="en-GB" dirty="0"/>
          </a:p>
        </p:txBody>
      </p:sp>
    </p:spTree>
    <p:extLst>
      <p:ext uri="{BB962C8B-B14F-4D97-AF65-F5344CB8AC3E}">
        <p14:creationId xmlns:p14="http://schemas.microsoft.com/office/powerpoint/2010/main" val="2466593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lIns="84408" tIns="42204" rIns="84408" bIns="42204"/>
          <a:lstStyle/>
          <a:p>
            <a:r>
              <a:rPr lang="en-US" sz="1600" dirty="0" smtClean="0"/>
              <a:t>Stakeholders actively engaged or being engaged</a:t>
            </a:r>
          </a:p>
          <a:p>
            <a:pPr lvl="1"/>
            <a:r>
              <a:rPr lang="en-US" sz="1600" dirty="0" smtClean="0"/>
              <a:t>GFDRR/World Bank and UNDP have joined RO Oversight Team. Discussion</a:t>
            </a:r>
            <a:r>
              <a:rPr lang="en-US" sz="1600" baseline="0" dirty="0" smtClean="0"/>
              <a:t> with Red Cross.</a:t>
            </a:r>
            <a:endParaRPr lang="en-US" sz="1600" dirty="0" smtClean="0"/>
          </a:p>
          <a:p>
            <a:pPr lvl="1"/>
            <a:r>
              <a:rPr lang="en-US" sz="1600" dirty="0" smtClean="0"/>
              <a:t>EC being approached through “Copernicus EMS”</a:t>
            </a:r>
          </a:p>
          <a:p>
            <a:endParaRPr lang="en-GB" dirty="0"/>
          </a:p>
        </p:txBody>
      </p:sp>
      <p:sp>
        <p:nvSpPr>
          <p:cNvPr id="4" name="Slide Number Placeholder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8F06024F-2490-4ABB-B1EC-786B8521E0E6}" type="slidenum">
              <a:rPr lang="it-IT" smtClean="0"/>
              <a:pPr>
                <a:defRPr/>
              </a:pPr>
              <a:t>13</a:t>
            </a:fld>
            <a:endParaRPr lang="it-IT"/>
          </a:p>
        </p:txBody>
      </p:sp>
    </p:spTree>
    <p:extLst>
      <p:ext uri="{BB962C8B-B14F-4D97-AF65-F5344CB8AC3E}">
        <p14:creationId xmlns:p14="http://schemas.microsoft.com/office/powerpoint/2010/main" val="2971845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SIT-31 meeting (18-20 April 2016):</a:t>
            </a:r>
          </a:p>
          <a:p>
            <a:r>
              <a:rPr lang="en-GB" dirty="0" smtClean="0"/>
              <a:t>========================</a:t>
            </a:r>
          </a:p>
          <a:p>
            <a:r>
              <a:rPr lang="en-GB" dirty="0" smtClean="0"/>
              <a:t>1.  Project</a:t>
            </a:r>
            <a:r>
              <a:rPr lang="en-GB" baseline="0" dirty="0" smtClean="0"/>
              <a:t> proposal to be consolidated</a:t>
            </a:r>
          </a:p>
          <a:p>
            <a:r>
              <a:rPr lang="en-GB" baseline="0" dirty="0" smtClean="0"/>
              <a:t>2.  Intended commitments for data provision  from each contributing space agencies</a:t>
            </a:r>
          </a:p>
          <a:p>
            <a:r>
              <a:rPr lang="en-GB" baseline="0" dirty="0" smtClean="0"/>
              <a:t>3.  Intended contribution from practitioners.</a:t>
            </a:r>
            <a:endParaRPr lang="en-GB" dirty="0"/>
          </a:p>
        </p:txBody>
      </p:sp>
    </p:spTree>
    <p:extLst>
      <p:ext uri="{BB962C8B-B14F-4D97-AF65-F5344CB8AC3E}">
        <p14:creationId xmlns:p14="http://schemas.microsoft.com/office/powerpoint/2010/main" val="1623283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lIns="84408" tIns="42204" rIns="84408" bIns="42204"/>
          <a:lstStyle/>
          <a:p>
            <a:r>
              <a:rPr lang="en-US" sz="1600" dirty="0" smtClean="0"/>
              <a:t>Stakeholders actively engaged or being engaged</a:t>
            </a:r>
          </a:p>
          <a:p>
            <a:pPr lvl="1"/>
            <a:r>
              <a:rPr lang="en-US" sz="1600" dirty="0" smtClean="0"/>
              <a:t>GFDRR/World Bank and UNDP have joined RO Oversight Team. Discussion</a:t>
            </a:r>
            <a:r>
              <a:rPr lang="en-US" sz="1600" baseline="0" dirty="0" smtClean="0"/>
              <a:t> with Red Cross.</a:t>
            </a:r>
            <a:endParaRPr lang="en-US" sz="1600" dirty="0" smtClean="0"/>
          </a:p>
          <a:p>
            <a:pPr lvl="1"/>
            <a:r>
              <a:rPr lang="en-US" sz="1600" dirty="0" smtClean="0"/>
              <a:t>EC being approached through “Copernicus EMS”</a:t>
            </a:r>
          </a:p>
          <a:p>
            <a:endParaRPr lang="en-GB" sz="1600" dirty="0" smtClean="0"/>
          </a:p>
          <a:p>
            <a:r>
              <a:rPr lang="en-US" sz="1600" dirty="0" smtClean="0"/>
              <a:t>Winston Churchill :   "Success is the ability to go from one failure to another with no loss of enthusiasm."</a:t>
            </a:r>
          </a:p>
          <a:p>
            <a:endParaRPr lang="en-GB" dirty="0"/>
          </a:p>
        </p:txBody>
      </p:sp>
      <p:sp>
        <p:nvSpPr>
          <p:cNvPr id="4" name="Slide Number Placeholder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8F06024F-2490-4ABB-B1EC-786B8521E0E6}" type="slidenum">
              <a:rPr lang="it-IT" smtClean="0"/>
              <a:pPr>
                <a:defRPr/>
              </a:pPr>
              <a:t>15</a:t>
            </a:fld>
            <a:endParaRPr lang="it-IT"/>
          </a:p>
        </p:txBody>
      </p:sp>
    </p:spTree>
    <p:extLst>
      <p:ext uri="{BB962C8B-B14F-4D97-AF65-F5344CB8AC3E}">
        <p14:creationId xmlns:p14="http://schemas.microsoft.com/office/powerpoint/2010/main" val="2971845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lIns="84408" tIns="42204" rIns="84408" bIns="42204"/>
          <a:lstStyle/>
          <a:p>
            <a:endParaRPr lang="en-GB"/>
          </a:p>
        </p:txBody>
      </p:sp>
      <p:sp>
        <p:nvSpPr>
          <p:cNvPr id="4" name="Slide Number Placeholder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8F06024F-2490-4ABB-B1EC-786B8521E0E6}" type="slidenum">
              <a:rPr lang="it-IT" smtClean="0"/>
              <a:pPr>
                <a:defRPr/>
              </a:pPr>
              <a:t>16</a:t>
            </a:fld>
            <a:endParaRPr lang="it-IT"/>
          </a:p>
        </p:txBody>
      </p:sp>
    </p:spTree>
    <p:extLst>
      <p:ext uri="{BB962C8B-B14F-4D97-AF65-F5344CB8AC3E}">
        <p14:creationId xmlns:p14="http://schemas.microsoft.com/office/powerpoint/2010/main" val="1236914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25000"/>
              </a:lnSpc>
              <a:spcBef>
                <a:spcPts val="0"/>
              </a:spcBef>
              <a:spcAft>
                <a:spcPts val="0"/>
              </a:spcAft>
              <a:buClrTx/>
              <a:buSzTx/>
              <a:buFontTx/>
              <a:buNone/>
              <a:tabLst/>
              <a:defRPr/>
            </a:pPr>
            <a:r>
              <a:rPr lang="en-US" sz="1600" dirty="0" smtClean="0"/>
              <a:t>Preliminary model of the deflation indicates that the source is located about 5 km SW of the volcano’s summit at a depth of 9.3 km beneath the surface, with a volume changes of ~0.045 km</a:t>
            </a:r>
            <a:r>
              <a:rPr lang="en-US" sz="1600" baseline="30000" dirty="0" smtClean="0"/>
              <a:t>3</a:t>
            </a:r>
            <a:r>
              <a:rPr lang="en-US" sz="1600" dirty="0" smtClean="0"/>
              <a:t>.  This source geometry and strength is consistent with recordings from a </a:t>
            </a:r>
            <a:r>
              <a:rPr lang="en-US" sz="1600" dirty="0" err="1" smtClean="0"/>
              <a:t>tiltmeter</a:t>
            </a:r>
            <a:r>
              <a:rPr lang="en-US" sz="1600" dirty="0" smtClean="0"/>
              <a:t> located 4 km W of the volcano.</a:t>
            </a:r>
            <a:endParaRPr lang="it-IT" sz="1600" dirty="0" smtClean="0"/>
          </a:p>
          <a:p>
            <a:endParaRPr lang="en-GB" sz="1600" dirty="0"/>
          </a:p>
        </p:txBody>
      </p:sp>
    </p:spTree>
    <p:extLst>
      <p:ext uri="{BB962C8B-B14F-4D97-AF65-F5344CB8AC3E}">
        <p14:creationId xmlns:p14="http://schemas.microsoft.com/office/powerpoint/2010/main" val="2913818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379148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628997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460991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lIns="84408" tIns="42204" rIns="84408" bIns="42204"/>
          <a:lstStyle/>
          <a:p>
            <a:endParaRPr lang="en-GB" dirty="0"/>
          </a:p>
        </p:txBody>
      </p:sp>
      <p:sp>
        <p:nvSpPr>
          <p:cNvPr id="4" name="Slide Number Placeholder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3D31D474-A30B-46C7-A7CB-BF5BB52F9BBE}" type="slidenum">
              <a:rPr lang="en-US" smtClean="0"/>
              <a:pPr>
                <a:defRPr/>
              </a:pPr>
              <a:t>2</a:t>
            </a:fld>
            <a:endParaRPr lang="en-US"/>
          </a:p>
        </p:txBody>
      </p:sp>
    </p:spTree>
    <p:extLst>
      <p:ext uri="{BB962C8B-B14F-4D97-AF65-F5344CB8AC3E}">
        <p14:creationId xmlns:p14="http://schemas.microsoft.com/office/powerpoint/2010/main" val="149927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58890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094530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314180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dirty="0" smtClean="0">
                <a:effectLst/>
                <a:latin typeface="+mn-lt"/>
                <a:ea typeface="+mn-ea"/>
                <a:cs typeface="+mn-cs"/>
                <a:sym typeface="Avenir Roman"/>
              </a:rPr>
              <a:t>Using ALOS and CSK data, INGV calculated the changing rate of subsidence (2007-2015) in an urban flood plain in Bandung, Indonesia, with a view to improving risk assessment for long-term flood projections </a:t>
            </a:r>
            <a:r>
              <a:rPr lang="en-GB" sz="1600" b="0" i="0" dirty="0" smtClean="0">
                <a:effectLst/>
                <a:latin typeface="+mn-lt"/>
                <a:ea typeface="+mn-ea"/>
                <a:cs typeface="+mn-cs"/>
                <a:sym typeface="Avenir Roman"/>
              </a:rPr>
              <a:t>(RASOR Project).</a:t>
            </a:r>
            <a:endParaRPr lang="en-GB" sz="1600" dirty="0"/>
          </a:p>
        </p:txBody>
      </p:sp>
    </p:spTree>
    <p:extLst>
      <p:ext uri="{BB962C8B-B14F-4D97-AF65-F5344CB8AC3E}">
        <p14:creationId xmlns:p14="http://schemas.microsoft.com/office/powerpoint/2010/main" val="1383004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dirty="0" smtClean="0">
                <a:effectLst/>
                <a:latin typeface="+mn-lt"/>
                <a:ea typeface="+mn-ea"/>
                <a:cs typeface="+mn-cs"/>
                <a:sym typeface="Avenir Roman"/>
              </a:rPr>
              <a:t>RASOR project showing subsidence impact on flood hazard in the Bandung area in West Java, Indonesia.</a:t>
            </a:r>
            <a:endParaRPr lang="en-GB" sz="1600" dirty="0"/>
          </a:p>
        </p:txBody>
      </p:sp>
    </p:spTree>
    <p:extLst>
      <p:ext uri="{BB962C8B-B14F-4D97-AF65-F5344CB8AC3E}">
        <p14:creationId xmlns:p14="http://schemas.microsoft.com/office/powerpoint/2010/main" val="3577375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80418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009029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7700961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51287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4487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lIns="84408" tIns="42204" rIns="84408" bIns="42204"/>
          <a:lstStyle/>
          <a:p>
            <a:pPr rtl="0"/>
            <a:r>
              <a:rPr lang="en-US" sz="1100" b="0" kern="1200" dirty="0" smtClean="0">
                <a:solidFill>
                  <a:schemeClr val="tx1"/>
                </a:solidFill>
              </a:rPr>
              <a:t>A multi agency team has explored </a:t>
            </a:r>
            <a:r>
              <a:rPr lang="en-US" sz="1100" b="0" kern="1200" dirty="0">
                <a:solidFill>
                  <a:schemeClr val="tx1"/>
                </a:solidFill>
              </a:rPr>
              <a:t>the value of a multi-hazard landslide pilot, which includes</a:t>
            </a:r>
          </a:p>
          <a:p>
            <a:pPr rtl="0"/>
            <a:r>
              <a:rPr lang="en-US" sz="1100" b="0" kern="1200" dirty="0">
                <a:solidFill>
                  <a:schemeClr val="tx1"/>
                </a:solidFill>
              </a:rPr>
              <a:t>- Primary triggers from other hazards (wildfires, rainstorms, earthquakes, volcanoes, permafrost degradation, sedimentation, high stream flows, and inundation) and man-made development activity; </a:t>
            </a:r>
          </a:p>
          <a:p>
            <a:pPr rtl="0"/>
            <a:r>
              <a:rPr lang="en-US" sz="1100" b="0" kern="1200" dirty="0">
                <a:solidFill>
                  <a:schemeClr val="tx1"/>
                </a:solidFill>
              </a:rPr>
              <a:t>- Secondary cascading hazards from slope failures, mudslides, diverted or blocked streams, dam burst floods, debris flow, displacement waves and tsunamis; and </a:t>
            </a:r>
          </a:p>
          <a:p>
            <a:pPr rtl="0"/>
            <a:r>
              <a:rPr lang="en-US" sz="1100" b="0" kern="1200" dirty="0">
                <a:solidFill>
                  <a:schemeClr val="tx1"/>
                </a:solidFill>
              </a:rPr>
              <a:t>- Infrastructure impacts such as damaged roads-rail lines and utilities</a:t>
            </a:r>
          </a:p>
          <a:p>
            <a:pPr rtl="0"/>
            <a:r>
              <a:rPr lang="en-US" sz="1100" b="0" kern="1200" dirty="0">
                <a:solidFill>
                  <a:schemeClr val="tx1"/>
                </a:solidFill>
              </a:rPr>
              <a:t/>
            </a:r>
            <a:br>
              <a:rPr lang="en-US" sz="1100" b="0" kern="1200" dirty="0">
                <a:solidFill>
                  <a:schemeClr val="tx1"/>
                </a:solidFill>
              </a:rPr>
            </a:br>
            <a:endParaRPr lang="en-US" sz="1100" b="0" kern="1200" dirty="0">
              <a:solidFill>
                <a:schemeClr val="tx1"/>
              </a:solidFill>
            </a:endParaRPr>
          </a:p>
          <a:p>
            <a:pPr rtl="0"/>
            <a:r>
              <a:rPr lang="en-US" sz="1100" kern="1200" dirty="0">
                <a:solidFill>
                  <a:schemeClr val="tx1"/>
                </a:solidFill>
              </a:rPr>
              <a:t/>
            </a:r>
            <a:br>
              <a:rPr lang="en-US" sz="1100" kern="1200" dirty="0">
                <a:solidFill>
                  <a:schemeClr val="tx1"/>
                </a:solidFill>
              </a:rPr>
            </a:br>
            <a:endParaRPr lang="en-US" sz="1100" kern="1200" dirty="0">
              <a:solidFill>
                <a:schemeClr val="tx1"/>
              </a:solidFill>
            </a:endParaRPr>
          </a:p>
          <a:p>
            <a:endParaRPr lang="en-GB" dirty="0"/>
          </a:p>
        </p:txBody>
      </p:sp>
      <p:sp>
        <p:nvSpPr>
          <p:cNvPr id="4" name="Slide Number Placeholder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8F06024F-2490-4ABB-B1EC-786B8521E0E6}" type="slidenum">
              <a:rPr lang="it-IT" smtClean="0"/>
              <a:pPr>
                <a:defRPr/>
              </a:pPr>
              <a:t>3</a:t>
            </a:fld>
            <a:endParaRPr lang="it-IT" dirty="0"/>
          </a:p>
        </p:txBody>
      </p:sp>
    </p:spTree>
    <p:extLst>
      <p:ext uri="{BB962C8B-B14F-4D97-AF65-F5344CB8AC3E}">
        <p14:creationId xmlns:p14="http://schemas.microsoft.com/office/powerpoint/2010/main" val="29718456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smtClean="0"/>
              <a:t>UNISDR:  UN Office for Disaster</a:t>
            </a:r>
            <a:r>
              <a:rPr lang="en-GB" sz="1600" baseline="0" dirty="0" smtClean="0"/>
              <a:t> Risk Reduction</a:t>
            </a:r>
          </a:p>
          <a:p>
            <a:endParaRPr lang="en-GB" sz="1600" baseline="0" dirty="0" smtClean="0"/>
          </a:p>
          <a:p>
            <a:r>
              <a:rPr lang="en-US" sz="1600" b="0" i="0" dirty="0" smtClean="0">
                <a:effectLst/>
                <a:latin typeface="+mn-lt"/>
                <a:ea typeface="+mn-ea"/>
                <a:cs typeface="+mn-cs"/>
                <a:sym typeface="Avenir Roman"/>
              </a:rPr>
              <a:t>UNISDR is led by Margareta</a:t>
            </a:r>
            <a:r>
              <a:rPr lang="en-US" sz="1600" b="0" i="0" baseline="0" dirty="0" smtClean="0">
                <a:effectLst/>
                <a:latin typeface="+mn-lt"/>
                <a:ea typeface="+mn-ea"/>
                <a:cs typeface="+mn-cs"/>
                <a:sym typeface="Avenir Roman"/>
              </a:rPr>
              <a:t> Wahlström, </a:t>
            </a:r>
            <a:r>
              <a:rPr lang="en-US" sz="1600" b="0" i="0" dirty="0" smtClean="0">
                <a:effectLst/>
                <a:latin typeface="+mn-lt"/>
                <a:ea typeface="+mn-ea"/>
                <a:cs typeface="+mn-cs"/>
                <a:sym typeface="Avenir Roman"/>
              </a:rPr>
              <a:t>the United Nations Special Representative of the Secretary-General for Disaster Risk Reduction </a:t>
            </a:r>
            <a:endParaRPr lang="en-GB" sz="1600" dirty="0"/>
          </a:p>
        </p:txBody>
      </p:sp>
    </p:spTree>
    <p:extLst>
      <p:ext uri="{BB962C8B-B14F-4D97-AF65-F5344CB8AC3E}">
        <p14:creationId xmlns:p14="http://schemas.microsoft.com/office/powerpoint/2010/main" val="914514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206178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0732651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30177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131611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42964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600" baseline="0" dirty="0" smtClean="0"/>
          </a:p>
          <a:p>
            <a:r>
              <a:rPr lang="en-US" sz="1600" dirty="0" smtClean="0"/>
              <a:t>Key message regarding the new pilot : </a:t>
            </a:r>
          </a:p>
          <a:p>
            <a:r>
              <a:rPr lang="en-US" sz="1600" dirty="0" smtClean="0"/>
              <a:t>- it's about multi-hazard and multi-sensor approach to disaster resilience and risk reduction   </a:t>
            </a:r>
          </a:p>
          <a:p>
            <a:r>
              <a:rPr lang="en-US" sz="1600" dirty="0" smtClean="0"/>
              <a:t>- the multi-hazard tactic is to advance data fusion, integration and analysis, leveraging existing pilots as they end their 3 years. Starting with the new pilot we will look at earthquake, volcano and flood inducing cascading effects such as landslide and debris flow. </a:t>
            </a:r>
          </a:p>
          <a:p>
            <a:r>
              <a:rPr lang="en-US" sz="2400" dirty="0" smtClean="0">
                <a:effectLst/>
                <a:latin typeface="+mn-lt"/>
                <a:ea typeface="+mn-ea"/>
                <a:cs typeface="+mn-cs"/>
                <a:sym typeface="Avenir Roman"/>
              </a:rPr>
              <a:t/>
            </a:r>
            <a:br>
              <a:rPr lang="en-US" sz="2400" dirty="0" smtClean="0">
                <a:effectLst/>
                <a:latin typeface="+mn-lt"/>
                <a:ea typeface="+mn-ea"/>
                <a:cs typeface="+mn-cs"/>
                <a:sym typeface="Avenir Roman"/>
              </a:rPr>
            </a:br>
            <a:endParaRPr lang="en-GB" sz="1600" dirty="0"/>
          </a:p>
        </p:txBody>
      </p:sp>
    </p:spTree>
    <p:extLst>
      <p:ext uri="{BB962C8B-B14F-4D97-AF65-F5344CB8AC3E}">
        <p14:creationId xmlns:p14="http://schemas.microsoft.com/office/powerpoint/2010/main" val="3449102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779099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dirty="0" smtClean="0"/>
              <a:t>Satellite interpretation</a:t>
            </a:r>
            <a:r>
              <a:rPr lang="en-GB" sz="2400" baseline="0" dirty="0" smtClean="0"/>
              <a:t> map is a combination of landslide maps produced by an international team by British Geological Survey, Durham University, ICIMOD, MDA and NGA</a:t>
            </a:r>
          </a:p>
          <a:p>
            <a:endParaRPr lang="en-GB" sz="2400" baseline="0" dirty="0" smtClean="0"/>
          </a:p>
          <a:p>
            <a:r>
              <a:rPr lang="en-GB" sz="2400" baseline="0" dirty="0" smtClean="0"/>
              <a:t>Satellite data from :  </a:t>
            </a:r>
            <a:r>
              <a:rPr lang="en-GB" sz="2400" baseline="0" dirty="0" err="1" smtClean="0"/>
              <a:t>WorldView</a:t>
            </a:r>
            <a:r>
              <a:rPr lang="en-GB" sz="2400" baseline="0" dirty="0" smtClean="0"/>
              <a:t>, </a:t>
            </a:r>
            <a:r>
              <a:rPr lang="en-GB" sz="2400" baseline="0" dirty="0" err="1" smtClean="0"/>
              <a:t>DMCii</a:t>
            </a:r>
            <a:r>
              <a:rPr lang="en-GB" sz="2400" baseline="0" dirty="0" smtClean="0"/>
              <a:t>, SPOT, Pleiades and Radarsat</a:t>
            </a:r>
          </a:p>
          <a:p>
            <a:endParaRPr lang="en-GB" dirty="0"/>
          </a:p>
        </p:txBody>
      </p:sp>
    </p:spTree>
    <p:extLst>
      <p:ext uri="{BB962C8B-B14F-4D97-AF65-F5344CB8AC3E}">
        <p14:creationId xmlns:p14="http://schemas.microsoft.com/office/powerpoint/2010/main" val="743730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743730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Arial" panose="020B0604020202020204" pitchFamily="34" charset="0"/>
                <a:cs typeface="Arial" panose="020B0604020202020204" pitchFamily="34" charset="0"/>
              </a:defRPr>
            </a:lvl1pPr>
            <a:lvl2pPr marL="768927" indent="-311727">
              <a:buFont typeface="Courier New" panose="02070309020205020404" pitchFamily="49" charset="0"/>
              <a:buChar char="o"/>
              <a:defRPr sz="2000">
                <a:latin typeface="Arial" panose="020B0604020202020204" pitchFamily="34" charset="0"/>
                <a:cs typeface="Arial" panose="020B0604020202020204" pitchFamily="34" charset="0"/>
              </a:defRPr>
            </a:lvl2pPr>
            <a:lvl3pPr marL="1188719" indent="-274319">
              <a:buFont typeface="Wingdings" panose="05000000000000000000" pitchFamily="2" charset="2"/>
              <a:buChar cha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title" idx="4294967295" hasCustomPrompt="1"/>
          </p:nvPr>
        </p:nvSpPr>
        <p:spPr>
          <a:xfrm>
            <a:off x="1600200" y="22225"/>
            <a:ext cx="7543800" cy="914400"/>
          </a:xfrm>
          <a:prstGeom prst="rect">
            <a:avLst/>
          </a:prstGeom>
        </p:spPr>
        <p:txBody>
          <a:bodyPr>
            <a:normAutofit fontScale="90000"/>
          </a:bodyPr>
          <a:lstStyle>
            <a:lvl1pPr>
              <a:defRPr/>
            </a:lvl1pPr>
          </a:lstStyle>
          <a:p>
            <a:pPr algn="ctr"/>
            <a:r>
              <a:rPr lang="en-GB" dirty="0" smtClean="0"/>
              <a:t>&lt;TITLE&gt;</a:t>
            </a:r>
            <a:endParaRPr lang="en-GB"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137144" y="188913"/>
            <a:ext cx="6930656" cy="501650"/>
          </a:xfrm>
          <a:prstGeom prst="rect">
            <a:avLst/>
          </a:prstGeom>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296863" y="1457325"/>
            <a:ext cx="8445500" cy="4864100"/>
          </a:xfrm>
          <a:prstGeom prst="rect">
            <a:avLst/>
          </a:prstGeo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p>
            <a:fld id="{4F463AB0-2CC6-403A-90EC-93E795044F56}" type="datetimeFigureOut">
              <a:rPr kumimoji="1" lang="ja-JP" altLang="en-US" smtClean="0"/>
              <a:t>11/4/15</a:t>
            </a:fld>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lvl1pPr>
              <a:defRPr sz="1200"/>
            </a:lvl1pPr>
          </a:lstStyle>
          <a:p>
            <a:fld id="{7D3C35FD-47B6-4CD7-8146-95C1CE150425}" type="slidenum">
              <a:rPr kumimoji="1" lang="ja-JP" altLang="en-US" smtClean="0"/>
              <a:pPr/>
              <a:t>‹#›</a:t>
            </a:fld>
            <a:endParaRPr kumimoji="1" lang="ja-JP" altLang="en-US" dirty="0"/>
          </a:p>
        </p:txBody>
      </p:sp>
      <p:sp>
        <p:nvSpPr>
          <p:cNvPr id="7" name="Rectangle 4"/>
          <p:cNvSpPr txBox="1">
            <a:spLocks noChangeArrowheads="1"/>
          </p:cNvSpPr>
          <p:nvPr userDrawn="1"/>
        </p:nvSpPr>
        <p:spPr>
          <a:xfrm>
            <a:off x="7278737" y="6567055"/>
            <a:ext cx="1639186" cy="205885"/>
          </a:xfrm>
          <a:prstGeom prst="rect">
            <a:avLst/>
          </a:prstGeom>
        </p:spPr>
        <p:txBody>
          <a:bodyPr vert="horz" wrap="square" lIns="91440" tIns="45720" rIns="91440" bIns="45720" numCol="1" anchor="t" anchorCtr="0" compatLnSpc="1">
            <a:prstTxWarp prst="textNoShape">
              <a:avLst/>
            </a:prstTxWarp>
          </a:bodyPr>
          <a:lstStyle>
            <a:defPPr>
              <a:defRPr lang="en-US"/>
            </a:defPPr>
            <a:lvl1pPr algn="r" defTabSz="457200" rtl="0" eaLnBrk="0" fontAlgn="base" hangingPunct="0">
              <a:spcBef>
                <a:spcPct val="50000"/>
              </a:spcBef>
              <a:spcAft>
                <a:spcPct val="0"/>
              </a:spcAft>
              <a:defRPr sz="1000" kern="1200">
                <a:solidFill>
                  <a:srgbClr val="002569"/>
                </a:solidFill>
                <a:latin typeface="Century Gothic" pitchFamily="34" charset="0"/>
                <a:ea typeface="ＭＳ Ｐゴシック" pitchFamily="-106" charset="-128"/>
                <a:cs typeface="Calibri" pitchFamily="-106" charset="0"/>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a:lstStyle>
          <a:p>
            <a:pPr>
              <a:defRPr/>
            </a:pPr>
            <a:fld id="{6BF8D2B0-EFB6-4DAA-9B0B-6F6B3A580823}" type="slidenum">
              <a:rPr lang="en-US" smtClean="0"/>
              <a:pPr>
                <a:defRPr/>
              </a:pPr>
              <a:t>‹#›</a:t>
            </a:fld>
            <a:endParaRPr lang="en-US" dirty="0"/>
          </a:p>
        </p:txBody>
      </p:sp>
    </p:spTree>
    <p:extLst>
      <p:ext uri="{BB962C8B-B14F-4D97-AF65-F5344CB8AC3E}">
        <p14:creationId xmlns:p14="http://schemas.microsoft.com/office/powerpoint/2010/main" val="3928647806"/>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31077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hape 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65921068"/>
      </p:ext>
    </p:extLst>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1.jpeg"/><Relationship Id="rId1" Type="http://schemas.openxmlformats.org/officeDocument/2006/relationships/slideLayout" Target="../slideLayouts/slideLayout3.xml"/><Relationship Id="rId2"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Lst>
  <p:transition xmlns:p14="http://schemas.microsoft.com/office/powerpoint/2010/main" spd="med"/>
  <p:timing>
    <p:tnLst>
      <p:par>
        <p:cTn xmlns:p14="http://schemas.microsoft.com/office/powerpoint/2010/main" id="1" dur="indefinite" restart="never" nodeType="tmRoot"/>
      </p:par>
    </p:tnLst>
  </p:timing>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556461451"/>
      </p:ext>
    </p:extLst>
  </p:cSld>
  <p:clrMap bg1="lt1" tx1="dk1" bg2="lt2" tx2="dk2" accent1="accent1" accent2="accent2" accent3="accent3" accent4="accent4" accent5="accent5" accent6="accent6" hlink="hlink" folHlink="folHlink"/>
  <p:sldLayoutIdLst>
    <p:sldLayoutId id="2147483653" r:id="rId1"/>
    <p:sldLayoutId id="2147483654" r:id="rId2"/>
  </p:sldLayoutIdLst>
  <p:transition xmlns:p14="http://schemas.microsoft.com/office/powerpoint/2010/main" spd="med"/>
  <p:timing>
    <p:tnLst>
      <p:par>
        <p:cTn xmlns:p14="http://schemas.microsoft.com/office/powerpoint/2010/main" id="1" dur="indefinite" restart="never" nodeType="tmRoot"/>
      </p:par>
    </p:tnLst>
  </p:timing>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jpe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5"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image" Target="../media/image10.png"/><Relationship Id="rId6"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eos_logo.png"/>
          <p:cNvPicPr/>
          <p:nvPr/>
        </p:nvPicPr>
        <p:blipFill>
          <a:blip r:embed="rId3">
            <a:extLst/>
          </a:blip>
          <a:stretch>
            <a:fillRect/>
          </a:stretch>
        </p:blipFill>
        <p:spPr>
          <a:xfrm>
            <a:off x="622789" y="1217405"/>
            <a:ext cx="2507906" cy="993132"/>
          </a:xfrm>
          <a:prstGeom prst="rect">
            <a:avLst/>
          </a:prstGeom>
          <a:ln w="12700">
            <a:miter lim="400000"/>
          </a:ln>
        </p:spPr>
      </p:pic>
      <p:sp>
        <p:nvSpPr>
          <p:cNvPr id="9" name="Shape 10"/>
          <p:cNvSpPr txBox="1">
            <a:spLocks/>
          </p:cNvSpPr>
          <p:nvPr/>
        </p:nvSpPr>
        <p:spPr>
          <a:xfrm>
            <a:off x="622789" y="2246634"/>
            <a:ext cx="2806211" cy="21018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b="0" dirty="0" smtClean="0">
                <a:solidFill>
                  <a:srgbClr val="696969">
                    <a:lumMod val="20000"/>
                    <a:lumOff val="80000"/>
                  </a:srgbClr>
                </a:solidFill>
              </a:rPr>
              <a:t>Committee on Earth Observation Satellites</a:t>
            </a:r>
            <a:endParaRPr lang="en-US" sz="1050" b="0" dirty="0">
              <a:solidFill>
                <a:srgbClr val="696969">
                  <a:lumMod val="20000"/>
                  <a:lumOff val="80000"/>
                </a:srgbClr>
              </a:solidFill>
            </a:endParaRPr>
          </a:p>
        </p:txBody>
      </p:sp>
      <p:sp>
        <p:nvSpPr>
          <p:cNvPr id="11" name="Shape 11"/>
          <p:cNvSpPr/>
          <p:nvPr/>
        </p:nvSpPr>
        <p:spPr>
          <a:xfrm>
            <a:off x="762000" y="4164011"/>
            <a:ext cx="4810858" cy="261778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defTabSz="914400">
              <a:lnSpc>
                <a:spcPct val="150000"/>
              </a:lnSpc>
              <a:defRPr>
                <a:solidFill>
                  <a:srgbClr val="000000"/>
                </a:solidFill>
              </a:defRPr>
            </a:pPr>
            <a:r>
              <a:rPr lang="en-GB" dirty="0">
                <a:solidFill>
                  <a:srgbClr val="FFFFFF"/>
                </a:solidFill>
                <a:latin typeface="Arial Bold"/>
                <a:ea typeface="Arial Bold"/>
                <a:cs typeface="Arial Bold"/>
                <a:sym typeface="Arial Bold"/>
              </a:rPr>
              <a:t>Ivan Petiteville, ESA</a:t>
            </a:r>
          </a:p>
          <a:p>
            <a:pPr defTabSz="914400">
              <a:lnSpc>
                <a:spcPct val="150000"/>
              </a:lnSpc>
              <a:defRPr>
                <a:solidFill>
                  <a:srgbClr val="000000"/>
                </a:solidFill>
              </a:defRPr>
            </a:pPr>
            <a:r>
              <a:rPr lang="en-US" dirty="0" smtClean="0">
                <a:solidFill>
                  <a:srgbClr val="FFFFFF"/>
                </a:solidFill>
                <a:latin typeface="Arial Bold"/>
                <a:ea typeface="Arial Bold"/>
                <a:cs typeface="Arial Bold"/>
                <a:sym typeface="Arial Bold"/>
              </a:rPr>
              <a:t>Plenary </a:t>
            </a:r>
            <a:r>
              <a:rPr dirty="0" smtClean="0">
                <a:solidFill>
                  <a:srgbClr val="FFFFFF"/>
                </a:solidFill>
                <a:latin typeface="Arial Bold"/>
                <a:ea typeface="Arial Bold"/>
                <a:cs typeface="Arial Bold"/>
                <a:sym typeface="Arial Bold"/>
              </a:rPr>
              <a:t>Agenda </a:t>
            </a:r>
            <a:r>
              <a:rPr dirty="0">
                <a:solidFill>
                  <a:srgbClr val="FFFFFF"/>
                </a:solidFill>
                <a:latin typeface="Arial Bold"/>
                <a:ea typeface="Arial Bold"/>
                <a:cs typeface="Arial Bold"/>
                <a:sym typeface="Arial Bold"/>
              </a:rPr>
              <a:t>Item </a:t>
            </a:r>
            <a:r>
              <a:rPr dirty="0" smtClean="0">
                <a:solidFill>
                  <a:srgbClr val="FFFFFF"/>
                </a:solidFill>
                <a:latin typeface="Arial Bold"/>
                <a:ea typeface="Arial Bold"/>
                <a:cs typeface="Arial Bold"/>
                <a:sym typeface="Arial Bold"/>
              </a:rPr>
              <a:t>#</a:t>
            </a:r>
            <a:r>
              <a:rPr lang="en-GB" dirty="0" smtClean="0">
                <a:solidFill>
                  <a:srgbClr val="FFFFFF"/>
                </a:solidFill>
                <a:latin typeface="Arial Bold"/>
                <a:ea typeface="Arial Bold"/>
                <a:cs typeface="Arial Bold"/>
                <a:sym typeface="Arial Bold"/>
              </a:rPr>
              <a:t> 18</a:t>
            </a:r>
            <a:endParaRPr dirty="0">
              <a:solidFill>
                <a:srgbClr val="FFFFFF"/>
              </a:solidFill>
              <a:latin typeface="Arial Bold"/>
              <a:ea typeface="Arial Bold"/>
              <a:cs typeface="Arial Bold"/>
              <a:sym typeface="Arial Bold"/>
            </a:endParaRPr>
          </a:p>
          <a:p>
            <a:pPr defTabSz="914400">
              <a:lnSpc>
                <a:spcPct val="150000"/>
              </a:lnSpc>
              <a:defRPr>
                <a:solidFill>
                  <a:srgbClr val="000000"/>
                </a:solidFill>
              </a:defRPr>
            </a:pPr>
            <a:r>
              <a:rPr lang="en-US" dirty="0" smtClean="0">
                <a:solidFill>
                  <a:srgbClr val="FFFFFF"/>
                </a:solidFill>
                <a:latin typeface="Arial Bold"/>
                <a:ea typeface="Arial Bold"/>
                <a:cs typeface="Arial Bold"/>
                <a:sym typeface="Arial Bold"/>
              </a:rPr>
              <a:t>29</a:t>
            </a:r>
            <a:r>
              <a:rPr lang="en-US" baseline="30000" dirty="0" smtClean="0">
                <a:solidFill>
                  <a:srgbClr val="FFFFFF"/>
                </a:solidFill>
                <a:latin typeface="Arial Bold"/>
                <a:ea typeface="Arial Bold"/>
                <a:cs typeface="Arial Bold"/>
                <a:sym typeface="Arial Bold"/>
              </a:rPr>
              <a:t>th</a:t>
            </a:r>
            <a:r>
              <a:rPr lang="en-US" dirty="0" smtClean="0">
                <a:solidFill>
                  <a:srgbClr val="FFFFFF"/>
                </a:solidFill>
                <a:latin typeface="Arial Bold"/>
                <a:ea typeface="Arial Bold"/>
                <a:cs typeface="Arial Bold"/>
                <a:sym typeface="Arial Bold"/>
              </a:rPr>
              <a:t> CEOS Plenary</a:t>
            </a:r>
            <a:endParaRPr dirty="0">
              <a:solidFill>
                <a:srgbClr val="FFFFFF"/>
              </a:solidFill>
              <a:latin typeface="Arial Bold"/>
              <a:ea typeface="Arial Bold"/>
              <a:cs typeface="Arial Bold"/>
              <a:sym typeface="Arial Bold"/>
            </a:endParaRPr>
          </a:p>
          <a:p>
            <a:pPr defTabSz="914400">
              <a:lnSpc>
                <a:spcPct val="150000"/>
              </a:lnSpc>
              <a:defRPr>
                <a:solidFill>
                  <a:srgbClr val="000000"/>
                </a:solidFill>
              </a:defRPr>
            </a:pPr>
            <a:r>
              <a:rPr lang="en-US" dirty="0" smtClean="0">
                <a:solidFill>
                  <a:srgbClr val="FFFFFF"/>
                </a:solidFill>
                <a:latin typeface="Arial Bold"/>
                <a:ea typeface="Arial Bold"/>
                <a:cs typeface="Arial Bold"/>
                <a:sym typeface="Arial Bold"/>
              </a:rPr>
              <a:t>Kyoto International Conference Center</a:t>
            </a:r>
            <a:endParaRPr dirty="0">
              <a:solidFill>
                <a:srgbClr val="FFFFFF"/>
              </a:solidFill>
              <a:latin typeface="Arial Bold"/>
              <a:ea typeface="Arial Bold"/>
              <a:cs typeface="Arial Bold"/>
              <a:sym typeface="Arial Bold"/>
            </a:endParaRPr>
          </a:p>
          <a:p>
            <a:pPr defTabSz="914400">
              <a:lnSpc>
                <a:spcPct val="150000"/>
              </a:lnSpc>
              <a:defRPr>
                <a:solidFill>
                  <a:srgbClr val="000000"/>
                </a:solidFill>
              </a:defRPr>
            </a:pPr>
            <a:r>
              <a:rPr lang="en-AU" dirty="0" smtClean="0">
                <a:solidFill>
                  <a:srgbClr val="FFFFFF"/>
                </a:solidFill>
                <a:latin typeface="Arial Bold"/>
                <a:ea typeface="Arial Bold"/>
                <a:cs typeface="Arial Bold"/>
                <a:sym typeface="Arial Bold"/>
              </a:rPr>
              <a:t>Kyoto, Japan</a:t>
            </a:r>
          </a:p>
          <a:p>
            <a:pPr defTabSz="914400">
              <a:lnSpc>
                <a:spcPct val="150000"/>
              </a:lnSpc>
              <a:defRPr>
                <a:solidFill>
                  <a:srgbClr val="000000"/>
                </a:solidFill>
              </a:defRPr>
            </a:pPr>
            <a:r>
              <a:rPr lang="en-AU" dirty="0" smtClean="0">
                <a:solidFill>
                  <a:srgbClr val="FFFFFF"/>
                </a:solidFill>
                <a:latin typeface="Arial Bold"/>
                <a:ea typeface="Arial Bold"/>
                <a:cs typeface="Arial Bold"/>
                <a:sym typeface="Arial Bold"/>
              </a:rPr>
              <a:t>5 – 6 November 2015</a:t>
            </a:r>
            <a:endParaRPr dirty="0">
              <a:solidFill>
                <a:srgbClr val="FFFFFF"/>
              </a:solidFill>
              <a:latin typeface="Arial Bold"/>
              <a:ea typeface="Arial Bold"/>
              <a:cs typeface="Arial Bold"/>
              <a:sym typeface="Arial Bold"/>
            </a:endParaRPr>
          </a:p>
        </p:txBody>
      </p:sp>
      <p:sp>
        <p:nvSpPr>
          <p:cNvPr id="2" name="テキスト ボックス 1"/>
          <p:cNvSpPr txBox="1"/>
          <p:nvPr/>
        </p:nvSpPr>
        <p:spPr>
          <a:xfrm>
            <a:off x="609600" y="2537938"/>
            <a:ext cx="5334000" cy="138499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GB" sz="4200" b="1" dirty="0">
                <a:solidFill>
                  <a:srgbClr val="FFFFFF"/>
                </a:solidFill>
              </a:rPr>
              <a:t>CEOS WG Disasters Report</a:t>
            </a:r>
            <a:endParaRPr lang="ja-JP" altLang="en-US" sz="4200" dirty="0">
              <a:latin typeface="Droid Serif"/>
            </a:endParaRPr>
          </a:p>
        </p:txBody>
      </p:sp>
    </p:spTree>
    <p:extLst>
      <p:ext uri="{BB962C8B-B14F-4D97-AF65-F5344CB8AC3E}">
        <p14:creationId xmlns:p14="http://schemas.microsoft.com/office/powerpoint/2010/main" val="161103241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10</a:t>
            </a:fld>
            <a:endParaRPr lang="en-GB"/>
          </a:p>
        </p:txBody>
      </p:sp>
      <p:sp>
        <p:nvSpPr>
          <p:cNvPr id="3" name="Content Placeholder 2"/>
          <p:cNvSpPr>
            <a:spLocks noGrp="1"/>
          </p:cNvSpPr>
          <p:nvPr>
            <p:ph sz="quarter" idx="10"/>
          </p:nvPr>
        </p:nvSpPr>
        <p:spPr>
          <a:xfrm>
            <a:off x="152400" y="1143000"/>
            <a:ext cx="8991600" cy="6553200"/>
          </a:xfrm>
        </p:spPr>
        <p:txBody>
          <a:bodyPr/>
          <a:lstStyle/>
          <a:p>
            <a:pPr marL="0" indent="0">
              <a:buNone/>
            </a:pPr>
            <a:r>
              <a:rPr lang="en-US" sz="2400" b="1" u="sng" dirty="0" smtClean="0"/>
              <a:t>Objective C: </a:t>
            </a:r>
            <a:endParaRPr lang="en-US" sz="2400" b="1" u="sng" dirty="0"/>
          </a:p>
          <a:p>
            <a:r>
              <a:rPr lang="en-US" sz="2200" dirty="0">
                <a:solidFill>
                  <a:schemeClr val="tx2">
                    <a:lumMod val="60000"/>
                    <a:lumOff val="40000"/>
                  </a:schemeClr>
                </a:solidFill>
              </a:rPr>
              <a:t>Test the pilot in multi-hazard risk regions / conditions</a:t>
            </a:r>
            <a:r>
              <a:rPr lang="en-US" sz="2200" dirty="0"/>
              <a:t>, including areas </a:t>
            </a:r>
            <a:r>
              <a:rPr lang="en-US" sz="2200" dirty="0" smtClean="0"/>
              <a:t>exhibiting:</a:t>
            </a:r>
            <a:r>
              <a:rPr lang="en-US" sz="2400" dirty="0" smtClean="0"/>
              <a:t> </a:t>
            </a:r>
          </a:p>
          <a:p>
            <a:pPr marL="1360169" lvl="2" indent="-514350">
              <a:buFont typeface="+mj-lt"/>
              <a:buAutoNum type="romanLcPeriod"/>
            </a:pPr>
            <a:r>
              <a:rPr lang="en-US" dirty="0" smtClean="0"/>
              <a:t>high </a:t>
            </a:r>
            <a:r>
              <a:rPr lang="en-US" dirty="0"/>
              <a:t>relief and complex topography, </a:t>
            </a:r>
            <a:endParaRPr lang="en-US" dirty="0" smtClean="0"/>
          </a:p>
          <a:p>
            <a:pPr marL="1360169" lvl="2" indent="-514350">
              <a:buFont typeface="+mj-lt"/>
              <a:buAutoNum type="romanLcPeriod"/>
            </a:pPr>
            <a:r>
              <a:rPr lang="en-US" dirty="0" smtClean="0"/>
              <a:t>intense </a:t>
            </a:r>
            <a:r>
              <a:rPr lang="en-US" dirty="0"/>
              <a:t>or prolonged precipitation, </a:t>
            </a:r>
            <a:endParaRPr lang="en-US" dirty="0" smtClean="0"/>
          </a:p>
          <a:p>
            <a:pPr marL="1360169" lvl="2" indent="-514350">
              <a:buFont typeface="+mj-lt"/>
              <a:buAutoNum type="romanLcPeriod"/>
            </a:pPr>
            <a:r>
              <a:rPr lang="en-US" dirty="0" smtClean="0"/>
              <a:t>earthquake </a:t>
            </a:r>
            <a:r>
              <a:rPr lang="en-US" dirty="0"/>
              <a:t>potential, and </a:t>
            </a:r>
            <a:endParaRPr lang="en-US" dirty="0" smtClean="0"/>
          </a:p>
          <a:p>
            <a:pPr marL="1360169" lvl="2" indent="-514350">
              <a:buFont typeface="+mj-lt"/>
              <a:buAutoNum type="romanLcPeriod"/>
            </a:pPr>
            <a:r>
              <a:rPr lang="en-US" dirty="0" smtClean="0"/>
              <a:t>socio-economic </a:t>
            </a:r>
            <a:r>
              <a:rPr lang="en-US" dirty="0"/>
              <a:t>and social vulnerability. </a:t>
            </a:r>
            <a:endParaRPr lang="en-US" dirty="0" smtClean="0"/>
          </a:p>
          <a:p>
            <a:pPr marL="342900" lvl="1" indent="-342900">
              <a:buFont typeface="Arial"/>
              <a:buChar char="•"/>
            </a:pPr>
            <a:r>
              <a:rPr lang="en-US" sz="2200" dirty="0"/>
              <a:t>Exploit the experience, the lessons learned </a:t>
            </a:r>
            <a:r>
              <a:rPr lang="en-US" sz="2200" dirty="0" smtClean="0"/>
              <a:t>from existing pilots </a:t>
            </a:r>
            <a:r>
              <a:rPr lang="en-US" sz="2200" dirty="0"/>
              <a:t>(i.e., </a:t>
            </a:r>
            <a:r>
              <a:rPr lang="en-US" sz="2200" dirty="0" smtClean="0"/>
              <a:t>seismic hazards, </a:t>
            </a:r>
            <a:r>
              <a:rPr lang="en-US" sz="2200" dirty="0"/>
              <a:t>floods, volcanoes).</a:t>
            </a:r>
          </a:p>
          <a:p>
            <a:endParaRPr lang="en-US" sz="1600" dirty="0"/>
          </a:p>
          <a:p>
            <a:pPr marL="0" indent="0">
              <a:buNone/>
            </a:pPr>
            <a:r>
              <a:rPr lang="en-US" sz="2400" b="1" u="sng" dirty="0" smtClean="0"/>
              <a:t>Objective D: </a:t>
            </a:r>
          </a:p>
          <a:p>
            <a:r>
              <a:rPr lang="en-US" sz="2200" dirty="0">
                <a:solidFill>
                  <a:schemeClr val="accent1"/>
                </a:solidFill>
              </a:rPr>
              <a:t>Engage and partner with brokers and end users to understand user and service requirements</a:t>
            </a:r>
            <a:r>
              <a:rPr lang="en-US" sz="2200" dirty="0"/>
              <a:t>, user expectations, and to get their feedback throughout the activities defined in objectives A-C. </a:t>
            </a:r>
          </a:p>
          <a:p>
            <a:endParaRPr lang="en-GB" dirty="0"/>
          </a:p>
        </p:txBody>
      </p:sp>
      <p:sp>
        <p:nvSpPr>
          <p:cNvPr id="4" name="Title 3"/>
          <p:cNvSpPr>
            <a:spLocks noGrp="1"/>
          </p:cNvSpPr>
          <p:nvPr>
            <p:ph type="title" idx="4294967295"/>
          </p:nvPr>
        </p:nvSpPr>
        <p:spPr/>
        <p:txBody>
          <a:bodyPr>
            <a:normAutofit fontScale="90000"/>
          </a:bodyPr>
          <a:lstStyle/>
          <a:p>
            <a:pPr marL="1155700" indent="-1155700" algn="ctr"/>
            <a:endParaRPr lang="en-GB" dirty="0"/>
          </a:p>
        </p:txBody>
      </p:sp>
      <p:sp>
        <p:nvSpPr>
          <p:cNvPr id="8" name="Title 1"/>
          <p:cNvSpPr>
            <a:spLocks noGrp="1"/>
          </p:cNvSpPr>
          <p:nvPr>
            <p:ph type="title" idx="4294967295"/>
          </p:nvPr>
        </p:nvSpPr>
        <p:spPr>
          <a:xfrm>
            <a:off x="1600200" y="22225"/>
            <a:ext cx="7543800" cy="914400"/>
          </a:xfrm>
          <a:prstGeom prst="rect">
            <a:avLst/>
          </a:prstGeom>
        </p:spPr>
        <p:txBody>
          <a:bodyPr>
            <a:normAutofit fontScale="90000"/>
          </a:bodyPr>
          <a:lstStyle/>
          <a:p>
            <a:pPr algn="ctr"/>
            <a:r>
              <a:rPr lang="en-US" dirty="0"/>
              <a:t>Objectives of the </a:t>
            </a:r>
            <a:r>
              <a:rPr lang="en-US" dirty="0" smtClean="0"/>
              <a:t/>
            </a:r>
            <a:br>
              <a:rPr lang="en-US" dirty="0" smtClean="0"/>
            </a:br>
            <a:r>
              <a:rPr lang="en-US" dirty="0" smtClean="0"/>
              <a:t>Landslides Pilot </a:t>
            </a:r>
            <a:r>
              <a:rPr lang="en-US" sz="2700" dirty="0" smtClean="0"/>
              <a:t>(3/3)</a:t>
            </a:r>
            <a:endParaRPr lang="en-GB" sz="2700" dirty="0">
              <a:solidFill>
                <a:srgbClr val="FF0000"/>
              </a:solidFill>
            </a:endParaRPr>
          </a:p>
        </p:txBody>
      </p:sp>
    </p:spTree>
    <p:extLst>
      <p:ext uri="{BB962C8B-B14F-4D97-AF65-F5344CB8AC3E}">
        <p14:creationId xmlns:p14="http://schemas.microsoft.com/office/powerpoint/2010/main" val="340435943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7144" y="0"/>
            <a:ext cx="6930656" cy="501650"/>
          </a:xfrm>
        </p:spPr>
        <p:txBody>
          <a:bodyPr/>
          <a:lstStyle/>
          <a:p>
            <a:pPr algn="ctr"/>
            <a:r>
              <a:rPr lang="en-GB" dirty="0"/>
              <a:t>Key </a:t>
            </a:r>
            <a:r>
              <a:rPr lang="en-GB" dirty="0" smtClean="0"/>
              <a:t>Pilot </a:t>
            </a:r>
            <a:r>
              <a:rPr lang="en-GB" dirty="0"/>
              <a:t>O</a:t>
            </a:r>
            <a:r>
              <a:rPr lang="en-GB" dirty="0" smtClean="0"/>
              <a:t>utputs</a:t>
            </a:r>
            <a:br>
              <a:rPr lang="en-GB" dirty="0" smtClean="0"/>
            </a:br>
            <a:r>
              <a:rPr lang="en-GB" dirty="0" smtClean="0"/>
              <a:t>&amp; Deliverables</a:t>
            </a:r>
            <a:endParaRPr lang="en-GB" dirty="0"/>
          </a:p>
        </p:txBody>
      </p:sp>
      <p:sp>
        <p:nvSpPr>
          <p:cNvPr id="3" name="Content Placeholder 2"/>
          <p:cNvSpPr>
            <a:spLocks noGrp="1"/>
          </p:cNvSpPr>
          <p:nvPr>
            <p:ph idx="1"/>
          </p:nvPr>
        </p:nvSpPr>
        <p:spPr>
          <a:xfrm>
            <a:off x="152400" y="1219200"/>
            <a:ext cx="8915400" cy="4864100"/>
          </a:xfrm>
        </p:spPr>
        <p:txBody>
          <a:bodyPr/>
          <a:lstStyle/>
          <a:p>
            <a:pPr marL="0" indent="0">
              <a:buNone/>
            </a:pPr>
            <a:r>
              <a:rPr lang="en-US" sz="2200" u="sng" dirty="0">
                <a:latin typeface="Arial" panose="020B0604020202020204" pitchFamily="34" charset="0"/>
                <a:cs typeface="Arial" panose="020B0604020202020204" pitchFamily="34" charset="0"/>
              </a:rPr>
              <a:t>Objective A</a:t>
            </a:r>
            <a:r>
              <a:rPr lang="en-US" sz="2200" dirty="0">
                <a:latin typeface="Arial" panose="020B0604020202020204" pitchFamily="34" charset="0"/>
                <a:cs typeface="Arial" panose="020B0604020202020204" pitchFamily="34" charset="0"/>
              </a:rPr>
              <a:t>: Report on “Recommended practices for the </a:t>
            </a:r>
            <a:r>
              <a:rPr lang="en-US" sz="2200" dirty="0">
                <a:solidFill>
                  <a:schemeClr val="accent1"/>
                </a:solidFill>
                <a:latin typeface="Arial" panose="020B0604020202020204" pitchFamily="34" charset="0"/>
                <a:cs typeface="Arial" panose="020B0604020202020204" pitchFamily="34" charset="0"/>
              </a:rPr>
              <a:t>combined exploitation of SAR and Optical imagery </a:t>
            </a:r>
            <a:r>
              <a:rPr lang="en-US" sz="2200" dirty="0">
                <a:latin typeface="Arial" panose="020B0604020202020204" pitchFamily="34" charset="0"/>
                <a:cs typeface="Arial" panose="020B0604020202020204" pitchFamily="34" charset="0"/>
              </a:rPr>
              <a:t>and technologies for landslide detection, mapping and monitoring</a:t>
            </a:r>
            <a:r>
              <a:rPr lang="en-US" sz="2200" dirty="0" smtClean="0">
                <a:latin typeface="Arial" panose="020B0604020202020204" pitchFamily="34" charset="0"/>
                <a:cs typeface="Arial" panose="020B0604020202020204" pitchFamily="34" charset="0"/>
              </a:rPr>
              <a:t>”.</a:t>
            </a:r>
          </a:p>
          <a:p>
            <a:pPr marL="0" indent="0">
              <a:buNone/>
            </a:pPr>
            <a:endParaRPr lang="en-US" sz="2200" dirty="0">
              <a:latin typeface="Arial" panose="020B0604020202020204" pitchFamily="34" charset="0"/>
              <a:cs typeface="Arial" panose="020B0604020202020204" pitchFamily="34" charset="0"/>
            </a:endParaRPr>
          </a:p>
          <a:p>
            <a:pPr marL="0" indent="0">
              <a:buNone/>
            </a:pPr>
            <a:r>
              <a:rPr lang="en-US" sz="2200" u="sng" dirty="0">
                <a:latin typeface="Arial" panose="020B0604020202020204" pitchFamily="34" charset="0"/>
                <a:cs typeface="Arial" panose="020B0604020202020204" pitchFamily="34" charset="0"/>
              </a:rPr>
              <a:t>Objective A-B</a:t>
            </a:r>
            <a:r>
              <a:rPr lang="en-US" sz="2200" dirty="0">
                <a:latin typeface="Arial" panose="020B0604020202020204" pitchFamily="34" charset="0"/>
                <a:cs typeface="Arial" panose="020B0604020202020204" pitchFamily="34" charset="0"/>
              </a:rPr>
              <a:t>: Report on “Effective methodologies and strategies for considering </a:t>
            </a:r>
            <a:r>
              <a:rPr lang="en-US" sz="2200" dirty="0">
                <a:solidFill>
                  <a:schemeClr val="accent1"/>
                </a:solidFill>
                <a:latin typeface="Arial" panose="020B0604020202020204" pitchFamily="34" charset="0"/>
                <a:cs typeface="Arial" panose="020B0604020202020204" pitchFamily="34" charset="0"/>
              </a:rPr>
              <a:t>multi-hazard and cascading aspect of landslides </a:t>
            </a:r>
            <a:r>
              <a:rPr lang="en-US" sz="2200" dirty="0">
                <a:latin typeface="Arial" panose="020B0604020202020204" pitchFamily="34" charset="0"/>
                <a:cs typeface="Arial" panose="020B0604020202020204" pitchFamily="34" charset="0"/>
              </a:rPr>
              <a:t>through interactions with the volcano, flood and earthquake pilots</a:t>
            </a:r>
            <a:r>
              <a:rPr lang="en-US" sz="2200" dirty="0" smtClean="0">
                <a:latin typeface="Arial" panose="020B0604020202020204" pitchFamily="34" charset="0"/>
                <a:cs typeface="Arial" panose="020B0604020202020204" pitchFamily="34" charset="0"/>
              </a:rPr>
              <a:t>”.</a:t>
            </a:r>
          </a:p>
          <a:p>
            <a:pPr marL="0" indent="0">
              <a:buNone/>
            </a:pPr>
            <a:endParaRPr lang="en-US" sz="2200" dirty="0">
              <a:latin typeface="Arial" panose="020B0604020202020204" pitchFamily="34" charset="0"/>
              <a:cs typeface="Arial" panose="020B0604020202020204" pitchFamily="34" charset="0"/>
            </a:endParaRPr>
          </a:p>
          <a:p>
            <a:pPr marL="0" indent="0">
              <a:buNone/>
            </a:pPr>
            <a:r>
              <a:rPr lang="en-US" sz="2200" u="sng" dirty="0" smtClean="0">
                <a:latin typeface="Arial" panose="020B0604020202020204" pitchFamily="34" charset="0"/>
                <a:cs typeface="Arial" panose="020B0604020202020204" pitchFamily="34" charset="0"/>
              </a:rPr>
              <a:t>Objectives B-C</a:t>
            </a:r>
            <a:r>
              <a:rPr lang="en-US" sz="2200" dirty="0" smtClean="0">
                <a:latin typeface="Arial" panose="020B0604020202020204" pitchFamily="34" charset="0"/>
                <a:cs typeface="Arial" panose="020B0604020202020204" pitchFamily="34" charset="0"/>
              </a:rPr>
              <a:t>: </a:t>
            </a:r>
            <a:r>
              <a:rPr lang="en-US" sz="2200" dirty="0" smtClean="0">
                <a:solidFill>
                  <a:schemeClr val="accent1"/>
                </a:solidFill>
                <a:latin typeface="Arial" panose="020B0604020202020204" pitchFamily="34" charset="0"/>
                <a:cs typeface="Arial" panose="020B0604020202020204" pitchFamily="34" charset="0"/>
              </a:rPr>
              <a:t>Landslide </a:t>
            </a:r>
            <a:r>
              <a:rPr lang="en-US" sz="2200" dirty="0">
                <a:solidFill>
                  <a:schemeClr val="accent1"/>
                </a:solidFill>
                <a:latin typeface="Arial" panose="020B0604020202020204" pitchFamily="34" charset="0"/>
                <a:cs typeface="Arial" panose="020B0604020202020204" pitchFamily="34" charset="0"/>
              </a:rPr>
              <a:t>event inventory and activity maps </a:t>
            </a:r>
            <a:r>
              <a:rPr lang="en-US" sz="2200" dirty="0">
                <a:latin typeface="Arial" panose="020B0604020202020204" pitchFamily="34" charset="0"/>
                <a:cs typeface="Arial" panose="020B0604020202020204" pitchFamily="34" charset="0"/>
              </a:rPr>
              <a:t>produced using optical and SAR imagery and technologies, and their combination, for selected case studies / geographical areas</a:t>
            </a:r>
            <a:r>
              <a:rPr lang="en-US" sz="2200" dirty="0" smtClean="0">
                <a:latin typeface="Arial" panose="020B0604020202020204" pitchFamily="34" charset="0"/>
                <a:cs typeface="Arial" panose="020B0604020202020204" pitchFamily="34" charset="0"/>
              </a:rPr>
              <a:t>.</a:t>
            </a:r>
          </a:p>
          <a:p>
            <a:pPr marL="0" indent="0">
              <a:buNone/>
            </a:pPr>
            <a:endParaRPr lang="en-US" sz="2200" dirty="0">
              <a:latin typeface="Arial" panose="020B0604020202020204" pitchFamily="34" charset="0"/>
              <a:cs typeface="Arial" panose="020B0604020202020204" pitchFamily="34" charset="0"/>
            </a:endParaRPr>
          </a:p>
          <a:p>
            <a:pPr marL="0" indent="0">
              <a:buNone/>
            </a:pPr>
            <a:r>
              <a:rPr lang="en-US" sz="2200" u="sng" dirty="0" smtClean="0">
                <a:latin typeface="Arial" panose="020B0604020202020204" pitchFamily="34" charset="0"/>
                <a:cs typeface="Arial" panose="020B0604020202020204" pitchFamily="34" charset="0"/>
              </a:rPr>
              <a:t>Objective D</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Report on </a:t>
            </a:r>
            <a:r>
              <a:rPr lang="en-US" sz="2200" dirty="0" smtClean="0">
                <a:latin typeface="Arial" panose="020B0604020202020204" pitchFamily="34" charset="0"/>
                <a:cs typeface="Arial" panose="020B0604020202020204" pitchFamily="34" charset="0"/>
              </a:rPr>
              <a:t>“</a:t>
            </a:r>
            <a:r>
              <a:rPr lang="en-US" sz="2200" dirty="0" smtClean="0">
                <a:solidFill>
                  <a:schemeClr val="accent1"/>
                </a:solidFill>
                <a:latin typeface="Arial" panose="020B0604020202020204" pitchFamily="34" charset="0"/>
                <a:cs typeface="Arial" panose="020B0604020202020204" pitchFamily="34" charset="0"/>
              </a:rPr>
              <a:t>End </a:t>
            </a:r>
            <a:r>
              <a:rPr lang="en-US" sz="2200" dirty="0">
                <a:solidFill>
                  <a:schemeClr val="accent1"/>
                </a:solidFill>
                <a:latin typeface="Arial" panose="020B0604020202020204" pitchFamily="34" charset="0"/>
                <a:cs typeface="Arial" panose="020B0604020202020204" pitchFamily="34" charset="0"/>
              </a:rPr>
              <a:t>user engagement </a:t>
            </a:r>
            <a:r>
              <a:rPr lang="en-US" sz="2200" dirty="0" smtClean="0">
                <a:solidFill>
                  <a:schemeClr val="accent1"/>
                </a:solidFill>
                <a:latin typeface="Arial" panose="020B0604020202020204" pitchFamily="34" charset="0"/>
                <a:cs typeface="Arial" panose="020B0604020202020204" pitchFamily="34" charset="0"/>
              </a:rPr>
              <a:t>strategies</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and characterize </a:t>
            </a:r>
            <a:r>
              <a:rPr lang="en-US" sz="2200" dirty="0" smtClean="0">
                <a:latin typeface="Arial" panose="020B0604020202020204" pitchFamily="34" charset="0"/>
                <a:cs typeface="Arial" panose="020B0604020202020204" pitchFamily="34" charset="0"/>
              </a:rPr>
              <a:t>“</a:t>
            </a:r>
            <a:r>
              <a:rPr lang="en-US" sz="2200" dirty="0" smtClean="0">
                <a:solidFill>
                  <a:schemeClr val="accent1"/>
                </a:solidFill>
                <a:latin typeface="Arial" panose="020B0604020202020204" pitchFamily="34" charset="0"/>
                <a:cs typeface="Arial" panose="020B0604020202020204" pitchFamily="34" charset="0"/>
              </a:rPr>
              <a:t>Enablers </a:t>
            </a:r>
            <a:r>
              <a:rPr lang="en-US" sz="2200" dirty="0">
                <a:solidFill>
                  <a:schemeClr val="accent1"/>
                </a:solidFill>
                <a:latin typeface="Arial" panose="020B0604020202020204" pitchFamily="34" charset="0"/>
                <a:cs typeface="Arial" panose="020B0604020202020204" pitchFamily="34" charset="0"/>
              </a:rPr>
              <a:t>and challenges or barriers to effective transfer of information, knowledge and </a:t>
            </a:r>
            <a:r>
              <a:rPr lang="en-US" sz="2200" dirty="0" smtClean="0">
                <a:solidFill>
                  <a:schemeClr val="accent1"/>
                </a:solidFill>
                <a:latin typeface="Arial" panose="020B0604020202020204" pitchFamily="34" charset="0"/>
                <a:cs typeface="Arial" panose="020B0604020202020204" pitchFamily="34" charset="0"/>
              </a:rPr>
              <a:t>technologies</a:t>
            </a:r>
            <a:r>
              <a:rPr lang="en-US" sz="2200" dirty="0" smtClean="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078192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7086600" y="6546850"/>
            <a:ext cx="1957175" cy="256540"/>
          </a:xfrm>
        </p:spPr>
        <p:txBody>
          <a:bodyPr/>
          <a:lstStyle/>
          <a:p>
            <a:pPr lvl="0"/>
            <a:fld id="{86CB4B4D-7CA3-9044-876B-883B54F8677D}" type="slidenum">
              <a:rPr lang="en-GB" smtClean="0"/>
              <a:t>12</a:t>
            </a:fld>
            <a:endParaRPr lang="en-GB"/>
          </a:p>
        </p:txBody>
      </p:sp>
      <p:sp>
        <p:nvSpPr>
          <p:cNvPr id="3" name="Content Placeholder 2"/>
          <p:cNvSpPr>
            <a:spLocks noGrp="1"/>
          </p:cNvSpPr>
          <p:nvPr>
            <p:ph sz="quarter" idx="10"/>
          </p:nvPr>
        </p:nvSpPr>
        <p:spPr>
          <a:xfrm>
            <a:off x="187750" y="1219200"/>
            <a:ext cx="6365450" cy="2286000"/>
          </a:xfrm>
        </p:spPr>
        <p:txBody>
          <a:bodyPr/>
          <a:lstStyle/>
          <a:p>
            <a:pPr marL="0" indent="0">
              <a:buNone/>
            </a:pPr>
            <a:r>
              <a:rPr lang="en-GB" b="1" dirty="0" smtClean="0"/>
              <a:t>Several agencies interested to cooperate on landslides, induced by </a:t>
            </a:r>
            <a:r>
              <a:rPr lang="en-GB" b="1" dirty="0" err="1" smtClean="0"/>
              <a:t>geohazards</a:t>
            </a:r>
            <a:r>
              <a:rPr lang="en-GB" b="1" dirty="0" smtClean="0"/>
              <a:t> and </a:t>
            </a:r>
            <a:r>
              <a:rPr lang="en-GB" b="1" dirty="0" err="1" smtClean="0"/>
              <a:t>hydromet</a:t>
            </a:r>
            <a:r>
              <a:rPr lang="en-GB" b="1" dirty="0" smtClean="0"/>
              <a:t> hazards:</a:t>
            </a:r>
          </a:p>
          <a:p>
            <a:pPr lvl="1"/>
            <a:r>
              <a:rPr lang="en-GB" b="1" dirty="0" smtClean="0">
                <a:solidFill>
                  <a:schemeClr val="tx2">
                    <a:lumMod val="60000"/>
                    <a:lumOff val="40000"/>
                  </a:schemeClr>
                </a:solidFill>
              </a:rPr>
              <a:t>ASI, CAS, </a:t>
            </a:r>
            <a:r>
              <a:rPr lang="en-GB" b="1" dirty="0">
                <a:solidFill>
                  <a:schemeClr val="tx2">
                    <a:lumMod val="60000"/>
                    <a:lumOff val="40000"/>
                  </a:schemeClr>
                </a:solidFill>
              </a:rPr>
              <a:t>CNES, </a:t>
            </a:r>
            <a:r>
              <a:rPr lang="en-GB" b="1" dirty="0" smtClean="0">
                <a:solidFill>
                  <a:schemeClr val="tx2">
                    <a:lumMod val="60000"/>
                    <a:lumOff val="40000"/>
                  </a:schemeClr>
                </a:solidFill>
              </a:rPr>
              <a:t>CNR (Italy), CSA, ESA, GFZ (Germany), NASA, NRCAN (</a:t>
            </a:r>
            <a:r>
              <a:rPr lang="en-GB" b="1" dirty="0">
                <a:solidFill>
                  <a:schemeClr val="tx2">
                    <a:lumMod val="60000"/>
                    <a:lumOff val="40000"/>
                  </a:schemeClr>
                </a:solidFill>
              </a:rPr>
              <a:t>C</a:t>
            </a:r>
            <a:r>
              <a:rPr lang="en-GB" b="1" dirty="0" smtClean="0">
                <a:solidFill>
                  <a:schemeClr val="tx2">
                    <a:lumMod val="60000"/>
                    <a:lumOff val="40000"/>
                  </a:schemeClr>
                </a:solidFill>
              </a:rPr>
              <a:t>anada), NRSC (India), USGS, U. Oregon, U. Washington</a:t>
            </a:r>
          </a:p>
          <a:p>
            <a:pPr lvl="1"/>
            <a:r>
              <a:rPr lang="en-GB" dirty="0" smtClean="0"/>
              <a:t>NOAA</a:t>
            </a:r>
            <a:r>
              <a:rPr lang="en-GB" dirty="0"/>
              <a:t>, and </a:t>
            </a:r>
            <a:r>
              <a:rPr lang="en-GB" dirty="0" smtClean="0"/>
              <a:t>DLR (to be confirmed)</a:t>
            </a:r>
          </a:p>
          <a:p>
            <a:pPr lvl="1"/>
            <a:endParaRPr lang="en-GB" dirty="0"/>
          </a:p>
          <a:p>
            <a:pPr lvl="1"/>
            <a:endParaRPr lang="en-GB" dirty="0" smtClean="0">
              <a:solidFill>
                <a:schemeClr val="accent5">
                  <a:lumMod val="75000"/>
                </a:schemeClr>
              </a:solidFill>
            </a:endParaRPr>
          </a:p>
          <a:p>
            <a:pPr lvl="1"/>
            <a:endParaRPr lang="en-GB" dirty="0"/>
          </a:p>
        </p:txBody>
      </p:sp>
      <p:sp>
        <p:nvSpPr>
          <p:cNvPr id="4" name="Title 3"/>
          <p:cNvSpPr>
            <a:spLocks noGrp="1"/>
          </p:cNvSpPr>
          <p:nvPr>
            <p:ph type="title" idx="4294967295"/>
          </p:nvPr>
        </p:nvSpPr>
        <p:spPr/>
        <p:txBody>
          <a:bodyPr>
            <a:normAutofit fontScale="90000"/>
          </a:bodyPr>
          <a:lstStyle/>
          <a:p>
            <a:pPr algn="ctr"/>
            <a:endParaRPr lang="en-GB" dirty="0"/>
          </a:p>
        </p:txBody>
      </p:sp>
      <p:sp>
        <p:nvSpPr>
          <p:cNvPr id="9" name="Content Placeholder 2"/>
          <p:cNvSpPr txBox="1">
            <a:spLocks/>
          </p:cNvSpPr>
          <p:nvPr/>
        </p:nvSpPr>
        <p:spPr>
          <a:xfrm>
            <a:off x="228600" y="3657600"/>
            <a:ext cx="8839200" cy="1676400"/>
          </a:xfrm>
          <a:prstGeom prst="rect">
            <a:avLst/>
          </a:prstGeom>
        </p:spPr>
        <p:txBody>
          <a:bodyPr/>
          <a:lstStyle>
            <a:lvl1pPr marL="342900" indent="-3429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Arial" panose="020B0604020202020204" pitchFamily="34" charset="0"/>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Arial" panose="020B0604020202020204" pitchFamily="34" charset="0"/>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31173" indent="0" defTabSz="914400">
              <a:buNone/>
            </a:pPr>
            <a:r>
              <a:rPr lang="en-GB" b="1" dirty="0"/>
              <a:t>Potential User Implementation Leads: </a:t>
            </a:r>
          </a:p>
          <a:p>
            <a:pPr lvl="1" defTabSz="914400"/>
            <a:r>
              <a:rPr lang="en-GB" b="1" dirty="0" smtClean="0">
                <a:solidFill>
                  <a:schemeClr val="tx2">
                    <a:lumMod val="60000"/>
                    <a:lumOff val="40000"/>
                  </a:schemeClr>
                </a:solidFill>
              </a:rPr>
              <a:t>UNESCO</a:t>
            </a:r>
            <a:endParaRPr lang="en-GB" b="1" dirty="0">
              <a:solidFill>
                <a:schemeClr val="tx2">
                  <a:lumMod val="60000"/>
                  <a:lumOff val="40000"/>
                </a:schemeClr>
              </a:solidFill>
            </a:endParaRPr>
          </a:p>
          <a:p>
            <a:pPr lvl="1" defTabSz="914400"/>
            <a:r>
              <a:rPr lang="en-GB" b="1" dirty="0" smtClean="0">
                <a:solidFill>
                  <a:schemeClr val="tx2">
                    <a:lumMod val="60000"/>
                    <a:lumOff val="40000"/>
                  </a:schemeClr>
                </a:solidFill>
              </a:rPr>
              <a:t>Regional </a:t>
            </a:r>
            <a:r>
              <a:rPr lang="en-GB" b="1" dirty="0">
                <a:solidFill>
                  <a:schemeClr val="tx2">
                    <a:lumMod val="60000"/>
                    <a:lumOff val="40000"/>
                  </a:schemeClr>
                </a:solidFill>
              </a:rPr>
              <a:t>End User Groups </a:t>
            </a:r>
            <a:r>
              <a:rPr lang="en-GB" b="1" dirty="0" smtClean="0">
                <a:solidFill>
                  <a:schemeClr val="tx2">
                    <a:lumMod val="60000"/>
                    <a:lumOff val="40000"/>
                  </a:schemeClr>
                </a:solidFill>
              </a:rPr>
              <a:t>e.g</a:t>
            </a:r>
            <a:r>
              <a:rPr lang="en-GB" b="1" dirty="0">
                <a:solidFill>
                  <a:schemeClr val="tx2">
                    <a:lumMod val="60000"/>
                    <a:lumOff val="40000"/>
                  </a:schemeClr>
                </a:solidFill>
              </a:rPr>
              <a:t>. </a:t>
            </a:r>
            <a:r>
              <a:rPr lang="en-GB" b="1" dirty="0" smtClean="0">
                <a:solidFill>
                  <a:schemeClr val="tx2">
                    <a:lumMod val="60000"/>
                    <a:lumOff val="40000"/>
                  </a:schemeClr>
                </a:solidFill>
              </a:rPr>
              <a:t>ICIMOD(Nepal), RCMRD(Africa)</a:t>
            </a:r>
            <a:endParaRPr lang="en-GB" b="1" dirty="0">
              <a:solidFill>
                <a:schemeClr val="tx2">
                  <a:lumMod val="60000"/>
                  <a:lumOff val="40000"/>
                </a:schemeClr>
              </a:solidFill>
            </a:endParaRPr>
          </a:p>
          <a:p>
            <a:pPr marL="457200" lvl="1" indent="0" defTabSz="914400">
              <a:buNone/>
            </a:pPr>
            <a:endParaRPr lang="en-GB" dirty="0" smtClean="0">
              <a:solidFill>
                <a:srgbClr val="FF0000"/>
              </a:solidFill>
            </a:endParaRPr>
          </a:p>
          <a:p>
            <a:pPr marL="0" indent="0" defTabSz="914400">
              <a:buNone/>
            </a:pPr>
            <a:r>
              <a:rPr lang="en-GB" b="1" u="sng" dirty="0" smtClean="0"/>
              <a:t>3 co-Leads:</a:t>
            </a:r>
            <a:r>
              <a:rPr lang="en-GB" b="1" dirty="0" smtClean="0"/>
              <a:t> Dalia  </a:t>
            </a:r>
            <a:r>
              <a:rPr lang="en-GB" b="1" dirty="0" err="1"/>
              <a:t>Kirschbaum</a:t>
            </a:r>
            <a:r>
              <a:rPr lang="en-GB" b="1" dirty="0"/>
              <a:t> </a:t>
            </a:r>
            <a:r>
              <a:rPr lang="en-GB" dirty="0"/>
              <a:t>(</a:t>
            </a:r>
            <a:r>
              <a:rPr lang="en-GB" dirty="0" smtClean="0"/>
              <a:t>NASA)</a:t>
            </a:r>
            <a:r>
              <a:rPr lang="en-GB" b="1" dirty="0" smtClean="0"/>
              <a:t>, </a:t>
            </a:r>
            <a:r>
              <a:rPr lang="en-GB" b="1" dirty="0" err="1" smtClean="0"/>
              <a:t>Fausto</a:t>
            </a:r>
            <a:r>
              <a:rPr lang="en-GB" b="1" dirty="0" smtClean="0"/>
              <a:t> </a:t>
            </a:r>
            <a:r>
              <a:rPr lang="en-GB" b="1" dirty="0" err="1"/>
              <a:t>Guzzetti</a:t>
            </a:r>
            <a:r>
              <a:rPr lang="en-GB" b="1" dirty="0"/>
              <a:t> </a:t>
            </a:r>
            <a:r>
              <a:rPr lang="en-GB" dirty="0"/>
              <a:t>(Director of Italian </a:t>
            </a:r>
            <a:r>
              <a:rPr lang="en-US" dirty="0"/>
              <a:t>Research Institute for Geo-Hydrological Protection – </a:t>
            </a:r>
            <a:r>
              <a:rPr lang="en-US" dirty="0" smtClean="0"/>
              <a:t>CNR - Italy) </a:t>
            </a:r>
            <a:r>
              <a:rPr lang="en-US" dirty="0"/>
              <a:t>and </a:t>
            </a:r>
            <a:r>
              <a:rPr lang="en-US" b="1" dirty="0"/>
              <a:t>Jonathan </a:t>
            </a:r>
            <a:r>
              <a:rPr lang="en-US" b="1" dirty="0" err="1" smtClean="0"/>
              <a:t>Godt</a:t>
            </a:r>
            <a:r>
              <a:rPr lang="en-US" dirty="0"/>
              <a:t> </a:t>
            </a:r>
            <a:r>
              <a:rPr lang="en-US" dirty="0" smtClean="0"/>
              <a:t>(USGS)</a:t>
            </a:r>
          </a:p>
          <a:p>
            <a:pPr marL="0" indent="0" defTabSz="914400">
              <a:buNone/>
            </a:pPr>
            <a:endParaRPr lang="en-US" sz="900" b="1" dirty="0" smtClean="0">
              <a:solidFill>
                <a:srgbClr val="FF0000"/>
              </a:solidFill>
            </a:endParaRPr>
          </a:p>
          <a:p>
            <a:pPr marL="0" indent="0" algn="ctr" defTabSz="914400">
              <a:buNone/>
            </a:pPr>
            <a:r>
              <a:rPr lang="en-US" sz="2200" b="1" dirty="0">
                <a:solidFill>
                  <a:srgbClr val="FF0000"/>
                </a:solidFill>
              </a:rPr>
              <a:t>Plenary to endorse creation of </a:t>
            </a:r>
            <a:r>
              <a:rPr lang="en-US" sz="2200" b="1" dirty="0" smtClean="0">
                <a:solidFill>
                  <a:srgbClr val="FF0000"/>
                </a:solidFill>
              </a:rPr>
              <a:t>multi-hazard landslide </a:t>
            </a:r>
            <a:r>
              <a:rPr lang="en-US" sz="2200" b="1" dirty="0">
                <a:solidFill>
                  <a:srgbClr val="FF0000"/>
                </a:solidFill>
              </a:rPr>
              <a:t>pilot team</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1266" y="1219200"/>
            <a:ext cx="2120334" cy="2743200"/>
          </a:xfrm>
          <a:prstGeom prst="rect">
            <a:avLst/>
          </a:prstGeom>
        </p:spPr>
      </p:pic>
      <p:sp>
        <p:nvSpPr>
          <p:cNvPr id="8" name="Title 1"/>
          <p:cNvSpPr>
            <a:spLocks noGrp="1"/>
          </p:cNvSpPr>
          <p:nvPr>
            <p:ph type="title" idx="4294967295"/>
          </p:nvPr>
        </p:nvSpPr>
        <p:spPr>
          <a:xfrm>
            <a:off x="1600200" y="152400"/>
            <a:ext cx="7543800" cy="914400"/>
          </a:xfrm>
          <a:prstGeom prst="rect">
            <a:avLst/>
          </a:prstGeom>
        </p:spPr>
        <p:txBody>
          <a:bodyPr>
            <a:normAutofit fontScale="90000"/>
          </a:bodyPr>
          <a:lstStyle/>
          <a:p>
            <a:pPr algn="ctr"/>
            <a:r>
              <a:rPr lang="en-GB" dirty="0"/>
              <a:t>Landslides Pilot </a:t>
            </a:r>
            <a:r>
              <a:rPr lang="en-GB" dirty="0" smtClean="0"/>
              <a:t>Team</a:t>
            </a:r>
            <a:r>
              <a:rPr lang="en-US" b="1" dirty="0">
                <a:solidFill>
                  <a:srgbClr val="FF0000"/>
                </a:solidFill>
              </a:rPr>
              <a:t/>
            </a:r>
            <a:br>
              <a:rPr lang="en-US" b="1" dirty="0">
                <a:solidFill>
                  <a:srgbClr val="FF0000"/>
                </a:solidFill>
              </a:rPr>
            </a:br>
            <a:r>
              <a:rPr lang="en-GB" dirty="0" smtClean="0"/>
              <a:t> </a:t>
            </a:r>
            <a:endParaRPr lang="en-GB" dirty="0"/>
          </a:p>
        </p:txBody>
      </p:sp>
    </p:spTree>
    <p:extLst>
      <p:ext uri="{BB962C8B-B14F-4D97-AF65-F5344CB8AC3E}">
        <p14:creationId xmlns:p14="http://schemas.microsoft.com/office/powerpoint/2010/main" val="111494209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352550"/>
            <a:ext cx="8991600" cy="4724400"/>
          </a:xfrm>
          <a:prstGeom prst="rect">
            <a:avLst/>
          </a:prstGeom>
        </p:spPr>
        <p:txBody>
          <a:bodyPr/>
          <a:lstStyle/>
          <a:p>
            <a:pPr marL="0" indent="0">
              <a:buNone/>
            </a:pPr>
            <a:r>
              <a:rPr lang="en-US" b="1" dirty="0" smtClean="0"/>
              <a:t>Data delivered to all Supersites incl. </a:t>
            </a:r>
            <a:r>
              <a:rPr lang="en-US" b="1" dirty="0"/>
              <a:t>last </a:t>
            </a:r>
            <a:r>
              <a:rPr lang="en-US" b="1" dirty="0" smtClean="0"/>
              <a:t>ones endorsed </a:t>
            </a:r>
            <a:r>
              <a:rPr lang="en-US" b="1" dirty="0"/>
              <a:t>by CEOS :</a:t>
            </a:r>
            <a:endParaRPr lang="en-US" b="1" dirty="0" smtClean="0"/>
          </a:p>
          <a:p>
            <a:pPr marL="457200" lvl="1" indent="0">
              <a:buNone/>
            </a:pPr>
            <a:endParaRPr lang="en-US" sz="1600" b="1" dirty="0"/>
          </a:p>
        </p:txBody>
      </p:sp>
      <p:sp>
        <p:nvSpPr>
          <p:cNvPr id="5" name="Rectangle 2"/>
          <p:cNvSpPr txBox="1">
            <a:spLocks noChangeArrowheads="1"/>
          </p:cNvSpPr>
          <p:nvPr/>
        </p:nvSpPr>
        <p:spPr bwMode="auto">
          <a:xfrm>
            <a:off x="1062038" y="260350"/>
            <a:ext cx="7396162"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algn="ctr"/>
            <a:r>
              <a:rPr lang="en-GB" dirty="0" smtClean="0">
                <a:solidFill>
                  <a:srgbClr val="FFFFFF"/>
                </a:solidFill>
              </a:rPr>
              <a:t>Multi Hazard Pilot Projects –</a:t>
            </a:r>
          </a:p>
          <a:p>
            <a:pPr algn="ctr"/>
            <a:r>
              <a:rPr lang="en-GB" dirty="0" smtClean="0">
                <a:solidFill>
                  <a:srgbClr val="FFFFFF"/>
                </a:solidFill>
              </a:rPr>
              <a:t>Supersites</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09" y="3406991"/>
            <a:ext cx="1757297" cy="2688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7709" y="6119338"/>
            <a:ext cx="3038606" cy="73866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1400" b="1" i="1" dirty="0"/>
              <a:t>RADARSAT-2 </a:t>
            </a:r>
            <a:endParaRPr lang="en-US" sz="1400" b="1" i="1" dirty="0" smtClean="0"/>
          </a:p>
          <a:p>
            <a:pPr algn="l" rtl="0" latinLnBrk="1" hangingPunct="0"/>
            <a:r>
              <a:rPr lang="en-US" sz="1400" b="1" i="1" dirty="0" err="1" smtClean="0"/>
              <a:t>interferograms</a:t>
            </a:r>
            <a:r>
              <a:rPr lang="en-US" sz="1400" b="1" i="1" dirty="0" smtClean="0"/>
              <a:t> </a:t>
            </a:r>
          </a:p>
          <a:p>
            <a:pPr algn="l" rtl="0" latinLnBrk="1" hangingPunct="0"/>
            <a:r>
              <a:rPr lang="en-US" sz="1400" b="1" i="1" dirty="0" smtClean="0"/>
              <a:t>(</a:t>
            </a:r>
            <a:r>
              <a:rPr lang="en-US" sz="1400" b="1" i="1" dirty="0" smtClean="0">
                <a:latin typeface="Times New Roman"/>
                <a:cs typeface="Times New Roman"/>
              </a:rPr>
              <a:t>©</a:t>
            </a:r>
            <a:r>
              <a:rPr lang="en-US" sz="1400" b="1" i="1" dirty="0" smtClean="0"/>
              <a:t>NRCAN)</a:t>
            </a:r>
            <a:endParaRPr kumimoji="0" lang="en-GB" sz="1400" b="0" i="0" u="none" strike="noStrike" cap="none" spc="0" normalizeH="0" baseline="0" dirty="0">
              <a:ln>
                <a:noFill/>
              </a:ln>
              <a:solidFill>
                <a:srgbClr val="002569"/>
              </a:solidFill>
              <a:effectLst/>
              <a:uFillTx/>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419907"/>
            <a:ext cx="3651546" cy="266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85006" y="6108916"/>
            <a:ext cx="3929920" cy="73866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1400" b="1" i="1" dirty="0" err="1"/>
              <a:t>Coseismic</a:t>
            </a:r>
            <a:r>
              <a:rPr lang="en-US" sz="1400" b="1" i="1" dirty="0"/>
              <a:t> displacement field </a:t>
            </a:r>
            <a:r>
              <a:rPr lang="en-US" sz="1400" b="1" i="1" dirty="0" smtClean="0"/>
              <a:t>(25 Apr. </a:t>
            </a:r>
            <a:r>
              <a:rPr lang="en-US" sz="1400" b="1" i="1" dirty="0"/>
              <a:t>2015</a:t>
            </a:r>
            <a:r>
              <a:rPr lang="en-US" sz="1400" b="1" i="1" dirty="0" smtClean="0"/>
              <a:t>,)</a:t>
            </a:r>
          </a:p>
          <a:p>
            <a:pPr algn="l" rtl="0" latinLnBrk="1" hangingPunct="0"/>
            <a:r>
              <a:rPr lang="en-US" sz="1400" b="1" i="1" dirty="0" smtClean="0"/>
              <a:t> </a:t>
            </a:r>
            <a:r>
              <a:rPr lang="en-US" sz="1400" b="1" i="1" dirty="0"/>
              <a:t>M 7.8 </a:t>
            </a:r>
            <a:r>
              <a:rPr lang="en-US" sz="1400" b="1" i="1" dirty="0" err="1"/>
              <a:t>Gorkha</a:t>
            </a:r>
            <a:r>
              <a:rPr lang="en-US" sz="1400" b="1" i="1" dirty="0"/>
              <a:t>,  </a:t>
            </a:r>
            <a:r>
              <a:rPr lang="en-US" sz="1400" b="1" i="1" dirty="0" smtClean="0"/>
              <a:t>Nepal </a:t>
            </a:r>
            <a:r>
              <a:rPr lang="en-US" sz="1400" b="1" i="1" dirty="0"/>
              <a:t>Earthquake, </a:t>
            </a:r>
            <a:r>
              <a:rPr lang="en-US" sz="1400" b="1" i="1" dirty="0" smtClean="0"/>
              <a:t>Sentinel-1 </a:t>
            </a:r>
          </a:p>
          <a:p>
            <a:pPr algn="l" rtl="0" latinLnBrk="1" hangingPunct="0"/>
            <a:r>
              <a:rPr lang="en-US" sz="1400" b="1" i="1" dirty="0" smtClean="0"/>
              <a:t>images  (Apr</a:t>
            </a:r>
            <a:r>
              <a:rPr lang="en-US" sz="1400" b="1" i="1" dirty="0"/>
              <a:t>. 17 and Apr. 29, </a:t>
            </a:r>
            <a:r>
              <a:rPr lang="en-US" sz="1400" b="1" i="1" dirty="0" smtClean="0"/>
              <a:t>2015).</a:t>
            </a:r>
            <a:endParaRPr kumimoji="0" lang="en-GB" sz="1400" b="0" i="0" u="none" strike="noStrike" cap="none" spc="0" normalizeH="0" baseline="0" dirty="0">
              <a:ln>
                <a:noFill/>
              </a:ln>
              <a:solidFill>
                <a:srgbClr val="002569"/>
              </a:solidFill>
              <a:effectLst/>
              <a:uFillTx/>
            </a:endParaRPr>
          </a:p>
        </p:txBody>
      </p:sp>
      <p:pic>
        <p:nvPicPr>
          <p:cNvPr id="2053" name="Picture 5" descr="http://www.earthobservations.org/documents/gsnl/images/201502_05_coseismic_displacement_field_from_alos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3319" y="3444184"/>
            <a:ext cx="3669262" cy="26751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884946" y="6119338"/>
            <a:ext cx="3107580"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GB" sz="1400" b="1" i="1" dirty="0"/>
              <a:t>Same product with </a:t>
            </a:r>
            <a:r>
              <a:rPr lang="en-US" sz="1400" b="1" i="1" dirty="0"/>
              <a:t>ALOS2 images, </a:t>
            </a:r>
            <a:endParaRPr lang="en-US" sz="1400" b="1" i="1" dirty="0" smtClean="0"/>
          </a:p>
          <a:p>
            <a:pPr algn="l" rtl="0" latinLnBrk="1" hangingPunct="0"/>
            <a:r>
              <a:rPr lang="en-US" sz="1400" b="1" i="1" dirty="0" smtClean="0"/>
              <a:t>(Feb</a:t>
            </a:r>
            <a:r>
              <a:rPr lang="en-US" sz="1400" b="1" i="1" dirty="0"/>
              <a:t>. 21 and May 2, </a:t>
            </a:r>
            <a:r>
              <a:rPr lang="en-US" sz="1400" b="1" i="1" dirty="0" smtClean="0"/>
              <a:t>2015)</a:t>
            </a:r>
            <a:endParaRPr lang="en-GB" sz="1400" b="1" i="1" dirty="0"/>
          </a:p>
        </p:txBody>
      </p:sp>
      <p:graphicFrame>
        <p:nvGraphicFramePr>
          <p:cNvPr id="7" name="Table 6"/>
          <p:cNvGraphicFramePr>
            <a:graphicFrameLocks noGrp="1"/>
          </p:cNvGraphicFramePr>
          <p:nvPr>
            <p:extLst>
              <p:ext uri="{D42A27DB-BD31-4B8C-83A1-F6EECF244321}">
                <p14:modId xmlns:p14="http://schemas.microsoft.com/office/powerpoint/2010/main" val="2114856653"/>
              </p:ext>
            </p:extLst>
          </p:nvPr>
        </p:nvGraphicFramePr>
        <p:xfrm>
          <a:off x="228600" y="1905000"/>
          <a:ext cx="8610600" cy="1336040"/>
        </p:xfrm>
        <a:graphic>
          <a:graphicData uri="http://schemas.openxmlformats.org/drawingml/2006/table">
            <a:tbl>
              <a:tblPr firstRow="1" bandRow="1">
                <a:effectLst>
                  <a:innerShdw blurRad="63500" dist="50800" dir="2700000">
                    <a:prstClr val="black">
                      <a:alpha val="50000"/>
                    </a:prstClr>
                  </a:innerShdw>
                </a:effectLst>
                <a:tableStyleId>{5940675A-B579-460E-94D1-54222C63F5DA}</a:tableStyleId>
              </a:tblPr>
              <a:tblGrid>
                <a:gridCol w="3962400"/>
                <a:gridCol w="4648200"/>
              </a:tblGrid>
              <a:tr h="370840">
                <a:tc>
                  <a:txBody>
                    <a:bodyPr/>
                    <a:lstStyle/>
                    <a:p>
                      <a:pPr algn="l"/>
                      <a:r>
                        <a:rPr lang="en-GB" sz="1400" b="1" dirty="0" smtClean="0"/>
                        <a:t>Tungurahua &amp; Cotopaxi volcano </a:t>
                      </a:r>
                      <a:r>
                        <a:rPr lang="en-GB" sz="1400" b="0" dirty="0" smtClean="0"/>
                        <a:t>(Ecuador)</a:t>
                      </a:r>
                      <a:endParaRPr lang="en-GB" sz="1400" b="0" dirty="0"/>
                    </a:p>
                  </a:txBody>
                  <a:tcPr>
                    <a:solidFill>
                      <a:schemeClr val="bg1">
                        <a:lumMod val="85000"/>
                      </a:schemeClr>
                    </a:solidFill>
                  </a:tcPr>
                </a:tc>
                <a:tc>
                  <a:txBody>
                    <a:bodyPr/>
                    <a:lstStyle/>
                    <a:p>
                      <a:r>
                        <a:rPr lang="en-US" sz="1400" dirty="0" smtClean="0"/>
                        <a:t>COSMO-</a:t>
                      </a:r>
                      <a:r>
                        <a:rPr lang="en-US" sz="1400" dirty="0" err="1" smtClean="0"/>
                        <a:t>SkyMed</a:t>
                      </a:r>
                      <a:r>
                        <a:rPr lang="en-US" sz="1400" baseline="0" dirty="0" smtClean="0"/>
                        <a:t> and </a:t>
                      </a:r>
                      <a:r>
                        <a:rPr lang="en-US" sz="1400" dirty="0" smtClean="0"/>
                        <a:t>TerraSAR X</a:t>
                      </a:r>
                      <a:endParaRPr lang="en-GB" sz="1400" dirty="0"/>
                    </a:p>
                  </a:txBody>
                  <a:tcPr>
                    <a:solidFill>
                      <a:schemeClr val="bg1">
                        <a:lumMod val="85000"/>
                      </a:schemeClr>
                    </a:solidFill>
                  </a:tcPr>
                </a:tc>
              </a:tr>
              <a:tr h="370840">
                <a:tc>
                  <a:txBody>
                    <a:bodyPr/>
                    <a:lstStyle/>
                    <a:p>
                      <a:pPr algn="l"/>
                      <a:r>
                        <a:rPr lang="fr-FR" sz="1400" b="1" dirty="0" smtClean="0"/>
                        <a:t>Taupo </a:t>
                      </a:r>
                      <a:r>
                        <a:rPr lang="fr-FR" sz="1400" b="1" dirty="0" err="1" smtClean="0"/>
                        <a:t>volcanic</a:t>
                      </a:r>
                      <a:r>
                        <a:rPr lang="fr-FR" sz="1400" b="1" dirty="0" smtClean="0"/>
                        <a:t> zone </a:t>
                      </a:r>
                      <a:r>
                        <a:rPr lang="fr-FR" sz="1400" b="0" dirty="0" smtClean="0"/>
                        <a:t>(New </a:t>
                      </a:r>
                      <a:r>
                        <a:rPr lang="fr-FR" sz="1400" b="0" dirty="0" err="1" smtClean="0"/>
                        <a:t>Zealand</a:t>
                      </a:r>
                      <a:r>
                        <a:rPr lang="fr-FR" sz="1400" b="0" dirty="0" smtClean="0"/>
                        <a:t>) </a:t>
                      </a:r>
                      <a:endParaRPr lang="en-GB" sz="1400" b="0" dirty="0"/>
                    </a:p>
                  </a:txBody>
                  <a:tcPr>
                    <a:solidFill>
                      <a:schemeClr val="bg1">
                        <a:lumMod val="85000"/>
                      </a:schemeClr>
                    </a:solidFill>
                  </a:tcPr>
                </a:tc>
                <a:tc>
                  <a:txBody>
                    <a:bodyPr/>
                    <a:lstStyle/>
                    <a:p>
                      <a:r>
                        <a:rPr lang="en-GB" sz="1400" dirty="0" smtClean="0"/>
                        <a:t>TerraSAR X and RADARSAT-2</a:t>
                      </a:r>
                    </a:p>
                  </a:txBody>
                  <a:tcPr>
                    <a:solidFill>
                      <a:schemeClr val="bg1">
                        <a:lumMod val="85000"/>
                      </a:schemeClr>
                    </a:solidFill>
                  </a:tcPr>
                </a:tc>
              </a:tr>
              <a:tr h="370840">
                <a:tc>
                  <a:txBody>
                    <a:bodyPr/>
                    <a:lstStyle/>
                    <a:p>
                      <a:pPr algn="l"/>
                      <a:r>
                        <a:rPr lang="en-GB" sz="1400" b="1" dirty="0" smtClean="0"/>
                        <a:t>Nepal earthquakes</a:t>
                      </a:r>
                      <a:endParaRPr lang="en-GB" sz="1400" b="1" dirty="0"/>
                    </a:p>
                  </a:txBody>
                  <a:tcPr>
                    <a:solidFill>
                      <a:schemeClr val="bg1">
                        <a:lumMod val="85000"/>
                      </a:schemeClr>
                    </a:solidFill>
                  </a:tcPr>
                </a:tc>
                <a:tc>
                  <a:txBody>
                    <a:bodyPr/>
                    <a:lstStyle/>
                    <a:p>
                      <a:r>
                        <a:rPr lang="en-GB" sz="1400" dirty="0" smtClean="0"/>
                        <a:t>+600 images from COSMO-</a:t>
                      </a:r>
                      <a:r>
                        <a:rPr lang="en-GB" sz="1400" dirty="0" err="1" smtClean="0"/>
                        <a:t>SkyMed</a:t>
                      </a:r>
                      <a:r>
                        <a:rPr lang="en-GB" sz="1400" dirty="0" smtClean="0"/>
                        <a:t>, </a:t>
                      </a:r>
                      <a:r>
                        <a:rPr lang="en-GB" sz="1400" smtClean="0"/>
                        <a:t>TerraSAR X,</a:t>
                      </a:r>
                      <a:endParaRPr lang="en-GB" sz="1400" dirty="0" smtClean="0"/>
                    </a:p>
                    <a:p>
                      <a:r>
                        <a:rPr lang="en-GB" sz="1400" dirty="0" smtClean="0"/>
                        <a:t>      RADARSAT-2, Sentinel-1 and ALOS-2)</a:t>
                      </a:r>
                    </a:p>
                  </a:txBody>
                  <a:tcPr>
                    <a:solidFill>
                      <a:schemeClr val="bg1">
                        <a:lumMod val="85000"/>
                      </a:schemeClr>
                    </a:solidFill>
                  </a:tcPr>
                </a:tc>
              </a:tr>
            </a:tbl>
          </a:graphicData>
        </a:graphic>
      </p:graphicFrame>
    </p:spTree>
    <p:extLst>
      <p:ext uri="{BB962C8B-B14F-4D97-AF65-F5344CB8AC3E}">
        <p14:creationId xmlns:p14="http://schemas.microsoft.com/office/powerpoint/2010/main" val="242594261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88913"/>
            <a:ext cx="6930656" cy="501650"/>
          </a:xfrm>
        </p:spPr>
        <p:txBody>
          <a:bodyPr/>
          <a:lstStyle/>
          <a:p>
            <a:pPr algn="ctr"/>
            <a:r>
              <a:rPr lang="en-GB" dirty="0" smtClean="0"/>
              <a:t>Extension of Hawaii &amp; Iceland</a:t>
            </a:r>
            <a:br>
              <a:rPr lang="en-GB" dirty="0" smtClean="0"/>
            </a:br>
            <a:r>
              <a:rPr lang="en-GB" dirty="0" smtClean="0"/>
              <a:t>Supersites</a:t>
            </a:r>
            <a:endParaRPr lang="en-GB" dirty="0"/>
          </a:p>
        </p:txBody>
      </p:sp>
      <p:sp>
        <p:nvSpPr>
          <p:cNvPr id="3" name="Content Placeholder 2"/>
          <p:cNvSpPr>
            <a:spLocks noGrp="1"/>
          </p:cNvSpPr>
          <p:nvPr>
            <p:ph idx="1"/>
          </p:nvPr>
        </p:nvSpPr>
        <p:spPr>
          <a:xfrm>
            <a:off x="76200" y="1219200"/>
            <a:ext cx="9067800" cy="4876800"/>
          </a:xfrm>
        </p:spPr>
        <p:txBody>
          <a:bodyPr/>
          <a:lstStyle/>
          <a:p>
            <a:pPr marL="0" indent="0">
              <a:buNone/>
            </a:pPr>
            <a:r>
              <a:rPr lang="en-GB" dirty="0" smtClean="0"/>
              <a:t>Biannual Reports provided for both supersites.</a:t>
            </a:r>
          </a:p>
          <a:p>
            <a:pPr marL="0" indent="0">
              <a:buNone/>
            </a:pPr>
            <a:endParaRPr lang="en-GB" sz="100" dirty="0"/>
          </a:p>
          <a:p>
            <a:pPr marL="0" indent="0">
              <a:buNone/>
            </a:pPr>
            <a:r>
              <a:rPr lang="en-GB" u="sng" dirty="0" smtClean="0"/>
              <a:t>Outreach:</a:t>
            </a:r>
          </a:p>
          <a:p>
            <a:r>
              <a:rPr lang="en-GB" u="sng" dirty="0" smtClean="0"/>
              <a:t>Hawaii:</a:t>
            </a:r>
            <a:r>
              <a:rPr lang="en-GB" dirty="0" smtClean="0"/>
              <a:t> </a:t>
            </a:r>
            <a:r>
              <a:rPr lang="en-GB" sz="2000" dirty="0">
                <a:solidFill>
                  <a:srgbClr val="FF0000"/>
                </a:solidFill>
                <a:latin typeface="Arial" panose="020B0604020202020204" pitchFamily="34" charset="0"/>
                <a:cs typeface="Arial" panose="020B0604020202020204" pitchFamily="34" charset="0"/>
              </a:rPr>
              <a:t>19</a:t>
            </a:r>
            <a:r>
              <a:rPr lang="en-GB" sz="2000" dirty="0">
                <a:latin typeface="Arial" panose="020B0604020202020204" pitchFamily="34" charset="0"/>
                <a:cs typeface="Arial" panose="020B0604020202020204" pitchFamily="34" charset="0"/>
              </a:rPr>
              <a:t> peer-reviewed journal </a:t>
            </a:r>
            <a:r>
              <a:rPr lang="en-GB" sz="2000" dirty="0">
                <a:solidFill>
                  <a:srgbClr val="FF0000"/>
                </a:solidFill>
                <a:latin typeface="Arial" panose="020B0604020202020204" pitchFamily="34" charset="0"/>
                <a:cs typeface="Arial" panose="020B0604020202020204" pitchFamily="34" charset="0"/>
              </a:rPr>
              <a:t>articles</a:t>
            </a:r>
            <a:r>
              <a:rPr lang="en-GB" sz="2000" dirty="0">
                <a:latin typeface="Arial" panose="020B0604020202020204" pitchFamily="34" charset="0"/>
                <a:cs typeface="Arial" panose="020B0604020202020204" pitchFamily="34" charset="0"/>
              </a:rPr>
              <a:t> and </a:t>
            </a:r>
            <a:endParaRPr lang="en-GB" sz="2000" dirty="0" smtClean="0">
              <a:latin typeface="Arial" panose="020B0604020202020204" pitchFamily="34" charset="0"/>
              <a:cs typeface="Arial" panose="020B0604020202020204" pitchFamily="34" charset="0"/>
            </a:endParaRPr>
          </a:p>
          <a:p>
            <a:pPr marL="0" indent="0">
              <a:buNone/>
            </a:pPr>
            <a:r>
              <a:rPr lang="en-GB" sz="2000" dirty="0" smtClean="0">
                <a:latin typeface="Arial" panose="020B0604020202020204" pitchFamily="34" charset="0"/>
                <a:cs typeface="Arial" panose="020B0604020202020204" pitchFamily="34" charset="0"/>
              </a:rPr>
              <a:t>     </a:t>
            </a:r>
            <a:r>
              <a:rPr lang="en-GB" sz="2000" dirty="0" smtClean="0">
                <a:solidFill>
                  <a:srgbClr val="FF0000"/>
                </a:solidFill>
                <a:latin typeface="Arial" panose="020B0604020202020204" pitchFamily="34" charset="0"/>
                <a:cs typeface="Arial" panose="020B0604020202020204" pitchFamily="34" charset="0"/>
              </a:rPr>
              <a:t>3 presentations </a:t>
            </a:r>
            <a:r>
              <a:rPr lang="en-GB" sz="2000" dirty="0" smtClean="0">
                <a:latin typeface="Arial" panose="020B0604020202020204" pitchFamily="34" charset="0"/>
                <a:cs typeface="Arial" panose="020B0604020202020204" pitchFamily="34" charset="0"/>
              </a:rPr>
              <a:t>to </a:t>
            </a:r>
            <a:r>
              <a:rPr lang="en-GB" sz="2000" dirty="0">
                <a:latin typeface="Arial" panose="020B0604020202020204" pitchFamily="34" charset="0"/>
                <a:cs typeface="Arial" panose="020B0604020202020204" pitchFamily="34" charset="0"/>
              </a:rPr>
              <a:t>international </a:t>
            </a:r>
            <a:r>
              <a:rPr lang="en-GB" sz="2000" dirty="0" smtClean="0">
                <a:latin typeface="Arial" panose="020B0604020202020204" pitchFamily="34" charset="0"/>
                <a:cs typeface="Arial" panose="020B0604020202020204" pitchFamily="34" charset="0"/>
              </a:rPr>
              <a:t>conferences. </a:t>
            </a:r>
            <a:endParaRPr lang="en-GB" sz="2000" dirty="0">
              <a:latin typeface="Arial" panose="020B0604020202020204" pitchFamily="34" charset="0"/>
              <a:cs typeface="Arial" panose="020B0604020202020204" pitchFamily="34" charset="0"/>
            </a:endParaRPr>
          </a:p>
          <a:p>
            <a:r>
              <a:rPr lang="en-GB" u="sng" dirty="0" smtClean="0"/>
              <a:t>Iceland</a:t>
            </a:r>
            <a:r>
              <a:rPr lang="en-GB" u="sng" dirty="0"/>
              <a:t>:</a:t>
            </a:r>
            <a:r>
              <a:rPr lang="en-GB" dirty="0"/>
              <a:t> </a:t>
            </a:r>
            <a:r>
              <a:rPr lang="en-GB" sz="2000" dirty="0">
                <a:solidFill>
                  <a:srgbClr val="FF0000"/>
                </a:solidFill>
                <a:latin typeface="Arial" panose="020B0604020202020204" pitchFamily="34" charset="0"/>
                <a:cs typeface="Arial" panose="020B0604020202020204" pitchFamily="34" charset="0"/>
              </a:rPr>
              <a:t>Nature article </a:t>
            </a:r>
            <a:r>
              <a:rPr lang="en-GB" sz="2000" dirty="0" smtClean="0">
                <a:latin typeface="Arial" panose="020B0604020202020204" pitchFamily="34" charset="0"/>
                <a:cs typeface="Arial" panose="020B0604020202020204" pitchFamily="34" charset="0"/>
              </a:rPr>
              <a:t>(Jan</a:t>
            </a:r>
            <a:r>
              <a:rPr lang="en-GB" sz="2000" dirty="0">
                <a:latin typeface="Arial" panose="020B0604020202020204" pitchFamily="34" charset="0"/>
                <a:cs typeface="Arial" panose="020B0604020202020204" pitchFamily="34" charset="0"/>
              </a:rPr>
              <a:t>. 2015) on </a:t>
            </a:r>
            <a:endParaRPr lang="en-GB" sz="2000" dirty="0" smtClean="0">
              <a:latin typeface="Arial" panose="020B0604020202020204" pitchFamily="34" charset="0"/>
              <a:cs typeface="Arial" panose="020B0604020202020204" pitchFamily="34" charset="0"/>
            </a:endParaRPr>
          </a:p>
          <a:p>
            <a:pPr marL="0" indent="0">
              <a:buNone/>
            </a:pPr>
            <a:r>
              <a:rPr lang="en-GB" sz="2000" dirty="0">
                <a:latin typeface="Arial" panose="020B0604020202020204" pitchFamily="34" charset="0"/>
                <a:cs typeface="Arial" panose="020B0604020202020204" pitchFamily="34" charset="0"/>
              </a:rPr>
              <a:t> </a:t>
            </a:r>
            <a:r>
              <a:rPr lang="en-GB" sz="2000" dirty="0" smtClean="0">
                <a:latin typeface="Arial" panose="020B0604020202020204" pitchFamily="34" charset="0"/>
                <a:cs typeface="Arial" panose="020B0604020202020204" pitchFamily="34" charset="0"/>
              </a:rPr>
              <a:t>   “</a:t>
            </a:r>
            <a:r>
              <a:rPr lang="en-GB" sz="2000" i="1" dirty="0">
                <a:solidFill>
                  <a:schemeClr val="tx2">
                    <a:lumMod val="60000"/>
                    <a:lumOff val="40000"/>
                  </a:schemeClr>
                </a:solidFill>
                <a:latin typeface="Arial" panose="020B0604020202020204" pitchFamily="34" charset="0"/>
                <a:cs typeface="Arial" panose="020B0604020202020204" pitchFamily="34" charset="0"/>
              </a:rPr>
              <a:t>Segmented </a:t>
            </a:r>
            <a:r>
              <a:rPr lang="en-GB" sz="2000" i="1" dirty="0" smtClean="0">
                <a:solidFill>
                  <a:schemeClr val="tx2">
                    <a:lumMod val="60000"/>
                    <a:lumOff val="40000"/>
                  </a:schemeClr>
                </a:solidFill>
                <a:latin typeface="Arial" panose="020B0604020202020204" pitchFamily="34" charset="0"/>
                <a:cs typeface="Arial" panose="020B0604020202020204" pitchFamily="34" charset="0"/>
              </a:rPr>
              <a:t> lateral </a:t>
            </a:r>
            <a:r>
              <a:rPr lang="en-GB" sz="2000" i="1" dirty="0">
                <a:solidFill>
                  <a:schemeClr val="tx2">
                    <a:lumMod val="60000"/>
                    <a:lumOff val="40000"/>
                  </a:schemeClr>
                </a:solidFill>
                <a:latin typeface="Arial" panose="020B0604020202020204" pitchFamily="34" charset="0"/>
                <a:cs typeface="Arial" panose="020B0604020202020204" pitchFamily="34" charset="0"/>
              </a:rPr>
              <a:t>dyke growth in a rifting  </a:t>
            </a:r>
            <a:endParaRPr lang="en-GB" sz="2000" i="1" dirty="0" smtClean="0">
              <a:solidFill>
                <a:schemeClr val="tx2">
                  <a:lumMod val="60000"/>
                  <a:lumOff val="40000"/>
                </a:schemeClr>
              </a:solidFill>
              <a:latin typeface="Arial" panose="020B0604020202020204" pitchFamily="34" charset="0"/>
              <a:cs typeface="Arial" panose="020B0604020202020204" pitchFamily="34" charset="0"/>
            </a:endParaRPr>
          </a:p>
          <a:p>
            <a:pPr marL="0" indent="0">
              <a:buNone/>
            </a:pPr>
            <a:r>
              <a:rPr lang="en-GB" sz="2000" i="1" dirty="0">
                <a:solidFill>
                  <a:schemeClr val="tx2">
                    <a:lumMod val="60000"/>
                    <a:lumOff val="40000"/>
                  </a:schemeClr>
                </a:solidFill>
                <a:latin typeface="Arial" panose="020B0604020202020204" pitchFamily="34" charset="0"/>
                <a:cs typeface="Arial" panose="020B0604020202020204" pitchFamily="34" charset="0"/>
              </a:rPr>
              <a:t> </a:t>
            </a:r>
            <a:r>
              <a:rPr lang="en-GB" sz="2000" i="1" dirty="0" smtClean="0">
                <a:solidFill>
                  <a:schemeClr val="tx2">
                    <a:lumMod val="60000"/>
                    <a:lumOff val="40000"/>
                  </a:schemeClr>
                </a:solidFill>
                <a:latin typeface="Arial" panose="020B0604020202020204" pitchFamily="34" charset="0"/>
                <a:cs typeface="Arial" panose="020B0604020202020204" pitchFamily="34" charset="0"/>
              </a:rPr>
              <a:t>     event </a:t>
            </a:r>
            <a:r>
              <a:rPr lang="en-GB" sz="2000" i="1" dirty="0">
                <a:solidFill>
                  <a:schemeClr val="tx2">
                    <a:lumMod val="60000"/>
                    <a:lumOff val="40000"/>
                  </a:schemeClr>
                </a:solidFill>
                <a:latin typeface="Arial" panose="020B0604020202020204" pitchFamily="34" charset="0"/>
                <a:cs typeface="Arial" panose="020B0604020202020204" pitchFamily="34" charset="0"/>
              </a:rPr>
              <a:t>at </a:t>
            </a:r>
            <a:r>
              <a:rPr lang="en-GB" sz="2000" i="1" dirty="0" err="1" smtClean="0">
                <a:solidFill>
                  <a:schemeClr val="tx2">
                    <a:lumMod val="60000"/>
                    <a:lumOff val="40000"/>
                  </a:schemeClr>
                </a:solidFill>
                <a:latin typeface="Arial" panose="020B0604020202020204" pitchFamily="34" charset="0"/>
                <a:cs typeface="Arial" panose="020B0604020202020204" pitchFamily="34" charset="0"/>
              </a:rPr>
              <a:t>Bárðarbunga</a:t>
            </a:r>
            <a:r>
              <a:rPr lang="en-GB" sz="2000" i="1" dirty="0" smtClean="0">
                <a:solidFill>
                  <a:schemeClr val="tx2">
                    <a:lumMod val="60000"/>
                    <a:lumOff val="40000"/>
                  </a:schemeClr>
                </a:solidFill>
                <a:latin typeface="Arial" panose="020B0604020202020204" pitchFamily="34" charset="0"/>
                <a:cs typeface="Arial" panose="020B0604020202020204" pitchFamily="34" charset="0"/>
              </a:rPr>
              <a:t>  volcanic system, Iceland</a:t>
            </a:r>
            <a:r>
              <a:rPr lang="en-GB" sz="2000" dirty="0" smtClean="0">
                <a:solidFill>
                  <a:schemeClr val="tx2">
                    <a:lumMod val="60000"/>
                    <a:lumOff val="40000"/>
                  </a:schemeClr>
                </a:solidFill>
                <a:latin typeface="Arial" panose="020B0604020202020204" pitchFamily="34" charset="0"/>
                <a:cs typeface="Arial" panose="020B0604020202020204" pitchFamily="34" charset="0"/>
              </a:rPr>
              <a:t> ”</a:t>
            </a:r>
            <a:r>
              <a:rPr lang="en-GB" sz="2000" dirty="0" smtClean="0">
                <a:latin typeface="Arial" panose="020B0604020202020204" pitchFamily="34" charset="0"/>
                <a:cs typeface="Arial" panose="020B0604020202020204" pitchFamily="34" charset="0"/>
              </a:rPr>
              <a:t> </a:t>
            </a:r>
          </a:p>
          <a:p>
            <a:pPr marL="0" indent="0">
              <a:buNone/>
            </a:pPr>
            <a:r>
              <a:rPr lang="en-GB" sz="2000" dirty="0" smtClean="0">
                <a:latin typeface="Arial" panose="020B0604020202020204" pitchFamily="34" charset="0"/>
                <a:cs typeface="Arial" panose="020B0604020202020204" pitchFamily="34" charset="0"/>
              </a:rPr>
              <a:t>      and </a:t>
            </a:r>
            <a:r>
              <a:rPr lang="en-GB" sz="2000" dirty="0" smtClean="0">
                <a:solidFill>
                  <a:srgbClr val="FF0000"/>
                </a:solidFill>
                <a:latin typeface="Arial" panose="020B0604020202020204" pitchFamily="34" charset="0"/>
                <a:cs typeface="Arial" panose="020B0604020202020204" pitchFamily="34" charset="0"/>
              </a:rPr>
              <a:t>46 presentations </a:t>
            </a:r>
            <a:r>
              <a:rPr lang="en-GB" sz="2000" dirty="0" smtClean="0">
                <a:latin typeface="Arial" panose="020B0604020202020204" pitchFamily="34" charset="0"/>
                <a:cs typeface="Arial" panose="020B0604020202020204" pitchFamily="34" charset="0"/>
              </a:rPr>
              <a:t>to international conferences.</a:t>
            </a:r>
            <a:endParaRPr lang="en-GB" sz="2000" dirty="0">
              <a:latin typeface="Arial" panose="020B0604020202020204" pitchFamily="34" charset="0"/>
              <a:cs typeface="Arial" panose="020B0604020202020204" pitchFamily="34" charset="0"/>
            </a:endParaRPr>
          </a:p>
          <a:p>
            <a:pPr marL="457200" lvl="1" indent="0">
              <a:buNone/>
            </a:pPr>
            <a:endParaRPr lang="en-GB" sz="500" dirty="0"/>
          </a:p>
          <a:p>
            <a:pPr marL="0" indent="0">
              <a:buNone/>
            </a:pPr>
            <a:r>
              <a:rPr lang="en-GB" u="sng" dirty="0" smtClean="0"/>
              <a:t>Data used:</a:t>
            </a:r>
          </a:p>
          <a:p>
            <a:r>
              <a:rPr lang="en-GB" dirty="0" smtClean="0"/>
              <a:t>Hawaii:  </a:t>
            </a:r>
            <a:r>
              <a:rPr lang="en-GB" sz="1600" dirty="0" smtClean="0">
                <a:latin typeface="Arial" panose="020B0604020202020204" pitchFamily="34" charset="0"/>
                <a:cs typeface="Arial" panose="020B0604020202020204" pitchFamily="34" charset="0"/>
              </a:rPr>
              <a:t>ENVISAT, RADARSAT-1/2, ALOS-1/2, TerraSAR-X, Cosmo-</a:t>
            </a:r>
            <a:r>
              <a:rPr lang="en-GB" sz="1600" dirty="0" err="1" smtClean="0">
                <a:latin typeface="Arial" panose="020B0604020202020204" pitchFamily="34" charset="0"/>
                <a:cs typeface="Arial" panose="020B0604020202020204" pitchFamily="34" charset="0"/>
              </a:rPr>
              <a:t>SkyMed</a:t>
            </a:r>
            <a:r>
              <a:rPr lang="en-GB" sz="1600" dirty="0" smtClean="0">
                <a:latin typeface="Arial" panose="020B0604020202020204" pitchFamily="34" charset="0"/>
                <a:cs typeface="Arial" panose="020B0604020202020204" pitchFamily="34" charset="0"/>
              </a:rPr>
              <a:t>, Sentinel-1</a:t>
            </a:r>
          </a:p>
          <a:p>
            <a:r>
              <a:rPr lang="en-GB" dirty="0" smtClean="0"/>
              <a:t>Iceland: </a:t>
            </a:r>
            <a:r>
              <a:rPr lang="en-US" sz="1600" dirty="0" smtClean="0">
                <a:latin typeface="Arial" panose="020B0604020202020204" pitchFamily="34" charset="0"/>
                <a:cs typeface="Arial" panose="020B0604020202020204" pitchFamily="34" charset="0"/>
              </a:rPr>
              <a:t>ERS1/2 </a:t>
            </a:r>
            <a:r>
              <a:rPr lang="en-US" sz="1600" dirty="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145/1160 </a:t>
            </a:r>
            <a:r>
              <a:rPr lang="en-US" sz="1600" dirty="0">
                <a:latin typeface="Arial" panose="020B0604020202020204" pitchFamily="34" charset="0"/>
                <a:cs typeface="Arial" panose="020B0604020202020204" pitchFamily="34" charset="0"/>
              </a:rPr>
              <a:t>images), </a:t>
            </a:r>
            <a:r>
              <a:rPr lang="en-US" sz="1600" dirty="0" err="1" smtClean="0">
                <a:latin typeface="Arial" panose="020B0604020202020204" pitchFamily="34" charset="0"/>
                <a:cs typeface="Arial" panose="020B0604020202020204" pitchFamily="34" charset="0"/>
              </a:rPr>
              <a:t>Envisat</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(339), Radarsat-</a:t>
            </a:r>
            <a:r>
              <a:rPr lang="en-US" sz="1600" dirty="0" smtClean="0">
                <a:latin typeface="Arial" panose="020B0604020202020204" pitchFamily="34" charset="0"/>
                <a:cs typeface="Arial" panose="020B0604020202020204" pitchFamily="34" charset="0"/>
              </a:rPr>
              <a:t>­2 </a:t>
            </a:r>
            <a:r>
              <a:rPr lang="en-US" sz="1600" dirty="0">
                <a:latin typeface="Arial" panose="020B0604020202020204" pitchFamily="34" charset="0"/>
                <a:cs typeface="Arial" panose="020B0604020202020204" pitchFamily="34" charset="0"/>
              </a:rPr>
              <a:t>(125), Cosmo-</a:t>
            </a:r>
            <a:r>
              <a:rPr lang="en-US" sz="1600" dirty="0" smtClean="0">
                <a:latin typeface="Arial" panose="020B0604020202020204" pitchFamily="34" charset="0"/>
                <a:cs typeface="Arial" panose="020B0604020202020204" pitchFamily="34" charset="0"/>
              </a:rPr>
              <a:t>­</a:t>
            </a:r>
            <a:r>
              <a:rPr lang="en-US" sz="1600" dirty="0" err="1" smtClean="0">
                <a:latin typeface="Arial" panose="020B0604020202020204" pitchFamily="34" charset="0"/>
                <a:cs typeface="Arial" panose="020B0604020202020204" pitchFamily="34" charset="0"/>
              </a:rPr>
              <a:t>Skymed</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(840), TerraSAR-­‐X (451</a:t>
            </a:r>
            <a:r>
              <a:rPr lang="en-US" sz="1600" dirty="0" smtClean="0">
                <a:latin typeface="Arial" panose="020B0604020202020204" pitchFamily="34" charset="0"/>
                <a:cs typeface="Arial" panose="020B0604020202020204" pitchFamily="34" charset="0"/>
              </a:rPr>
              <a:t>)</a:t>
            </a:r>
          </a:p>
          <a:p>
            <a:endParaRPr lang="en-US" sz="1600" dirty="0">
              <a:latin typeface="Arial" panose="020B0604020202020204" pitchFamily="34" charset="0"/>
              <a:cs typeface="Arial" panose="020B0604020202020204" pitchFamily="34" charset="0"/>
            </a:endParaRPr>
          </a:p>
          <a:p>
            <a:pPr marL="0" indent="0">
              <a:buNone/>
            </a:pPr>
            <a:r>
              <a:rPr lang="en-US" dirty="0">
                <a:solidFill>
                  <a:srgbClr val="FF0000"/>
                </a:solidFill>
              </a:rPr>
              <a:t>Plenary to endorse the extension of both Hawaii and Iceland</a:t>
            </a:r>
          </a:p>
        </p:txBody>
      </p:sp>
      <p:sp>
        <p:nvSpPr>
          <p:cNvPr id="4" name="Slide Number Placeholder 3"/>
          <p:cNvSpPr>
            <a:spLocks noGrp="1"/>
          </p:cNvSpPr>
          <p:nvPr>
            <p:ph type="sldNum" sz="quarter" idx="12"/>
          </p:nvPr>
        </p:nvSpPr>
        <p:spPr/>
        <p:txBody>
          <a:bodyPr/>
          <a:lstStyle/>
          <a:p>
            <a:fld id="{7D3C35FD-47B6-4CD7-8146-95C1CE150425}" type="slidenum">
              <a:rPr kumimoji="1" lang="ja-JP" altLang="en-US" smtClean="0"/>
              <a:pPr/>
              <a:t>14</a:t>
            </a:fld>
            <a:endParaRPr kumimoji="1" lang="ja-JP"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3987" y="1758388"/>
            <a:ext cx="2563813" cy="2889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4"/>
          <p:cNvSpPr txBox="1">
            <a:spLocks noChangeArrowheads="1"/>
          </p:cNvSpPr>
          <p:nvPr/>
        </p:nvSpPr>
        <p:spPr bwMode="auto">
          <a:xfrm>
            <a:off x="6503987" y="4639056"/>
            <a:ext cx="2563813" cy="369332"/>
          </a:xfrm>
          <a:prstGeom prst="rect">
            <a:avLst/>
          </a:prstGeom>
          <a:solidFill>
            <a:schemeClr val="tx2">
              <a:lumMod val="20000"/>
              <a:lumOff val="80000"/>
            </a:schemeClr>
          </a:solidFill>
          <a:ln>
            <a:noFill/>
          </a:ln>
        </p:spPr>
        <p:txBody>
          <a:bodyPr wrap="square" lIns="0" tIns="0" rIns="0" bIns="0">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eaLnBrk="1" hangingPunct="1"/>
            <a:r>
              <a:rPr lang="en-US" altLang="en-US" dirty="0"/>
              <a:t>F </a:t>
            </a:r>
            <a:r>
              <a:rPr lang="en-US" altLang="en-US" dirty="0" err="1"/>
              <a:t>Sigmundsson</a:t>
            </a:r>
            <a:r>
              <a:rPr lang="en-US" altLang="en-US" dirty="0"/>
              <a:t> </a:t>
            </a:r>
            <a:r>
              <a:rPr lang="en-GB" altLang="zh-CN" i="1" dirty="0">
                <a:ea typeface="宋体" pitchFamily="2" charset="-122"/>
              </a:rPr>
              <a:t>et al. Nature </a:t>
            </a:r>
            <a:r>
              <a:rPr lang="en-US" altLang="zh-CN" b="1" dirty="0">
                <a:ea typeface="宋体" pitchFamily="2" charset="-122"/>
              </a:rPr>
              <a:t>000</a:t>
            </a:r>
            <a:r>
              <a:rPr lang="en-GB" altLang="zh-CN" dirty="0">
                <a:ea typeface="宋体" pitchFamily="2" charset="-122"/>
              </a:rPr>
              <a:t>, 1-5 (2014) </a:t>
            </a:r>
            <a:r>
              <a:rPr lang="en-US" altLang="en-US" dirty="0"/>
              <a:t>doi:10.1038/nature14111</a:t>
            </a:r>
          </a:p>
        </p:txBody>
      </p:sp>
      <p:pic>
        <p:nvPicPr>
          <p:cNvPr id="8" name="Picture 31" descr="natureRG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7487" y="1371600"/>
            <a:ext cx="1230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466374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81000" y="1295400"/>
            <a:ext cx="8656700" cy="5257800"/>
          </a:xfrm>
          <a:prstGeom prst="rect">
            <a:avLst/>
          </a:prstGeom>
        </p:spPr>
        <p:txBody>
          <a:bodyPr/>
          <a:lstStyle/>
          <a:p>
            <a:pPr marL="31173" indent="0">
              <a:buNone/>
            </a:pPr>
            <a:r>
              <a:rPr lang="en-US" b="1" u="sng" dirty="0" smtClean="0"/>
              <a:t>RO TEAM: </a:t>
            </a:r>
          </a:p>
          <a:p>
            <a:pPr marL="31173" indent="0">
              <a:buNone/>
            </a:pPr>
            <a:r>
              <a:rPr lang="en-US" b="1" dirty="0" smtClean="0"/>
              <a:t>Space agencies:      </a:t>
            </a:r>
            <a:r>
              <a:rPr lang="en-US" sz="1800" b="1" dirty="0">
                <a:solidFill>
                  <a:schemeClr val="bg2">
                    <a:lumMod val="25000"/>
                  </a:schemeClr>
                </a:solidFill>
                <a:ea typeface="ＭＳ Ｐゴシック" pitchFamily="50" charset="-128"/>
              </a:rPr>
              <a:t>CNES, ASI, DLR, ESA, JAXA, </a:t>
            </a:r>
            <a:r>
              <a:rPr lang="en-US" sz="1800" b="1" dirty="0" smtClean="0">
                <a:solidFill>
                  <a:schemeClr val="bg2">
                    <a:lumMod val="25000"/>
                  </a:schemeClr>
                </a:solidFill>
                <a:ea typeface="ＭＳ Ｐゴシック" pitchFamily="50" charset="-128"/>
              </a:rPr>
              <a:t>NASA</a:t>
            </a:r>
            <a:endParaRPr lang="en-US" sz="2400" b="1" dirty="0" smtClean="0">
              <a:solidFill>
                <a:schemeClr val="bg2">
                  <a:lumMod val="25000"/>
                </a:schemeClr>
              </a:solidFill>
            </a:endParaRPr>
          </a:p>
          <a:p>
            <a:pPr marL="31173" lvl="1" indent="0">
              <a:lnSpc>
                <a:spcPct val="90000"/>
              </a:lnSpc>
              <a:buNone/>
            </a:pPr>
            <a:r>
              <a:rPr lang="en-GB" altLang="ja-JP" b="1" dirty="0">
                <a:ea typeface="ＭＳ Ｐゴシック" pitchFamily="50" charset="-128"/>
              </a:rPr>
              <a:t>DRM </a:t>
            </a:r>
            <a:r>
              <a:rPr lang="en-GB" altLang="ja-JP" b="1" dirty="0" smtClean="0">
                <a:ea typeface="ＭＳ Ｐゴシック" pitchFamily="50" charset="-128"/>
              </a:rPr>
              <a:t>Stakeholders: </a:t>
            </a:r>
            <a:r>
              <a:rPr lang="en-GB" altLang="ja-JP" sz="1800" b="1" dirty="0">
                <a:solidFill>
                  <a:schemeClr val="bg2">
                    <a:lumMod val="25000"/>
                  </a:schemeClr>
                </a:solidFill>
                <a:ea typeface="ＭＳ Ｐゴシック" pitchFamily="50" charset="-128"/>
              </a:rPr>
              <a:t>UNDP,  UNOSAT, World Bank/GFDRR. </a:t>
            </a:r>
          </a:p>
          <a:p>
            <a:pPr marL="31173" lvl="1" indent="0">
              <a:lnSpc>
                <a:spcPct val="90000"/>
              </a:lnSpc>
              <a:buNone/>
            </a:pPr>
            <a:r>
              <a:rPr lang="en-GB" sz="1600" b="1" dirty="0">
                <a:solidFill>
                  <a:schemeClr val="bg2">
                    <a:lumMod val="25000"/>
                  </a:schemeClr>
                </a:solidFill>
                <a:ea typeface="ＭＳ Ｐゴシック" pitchFamily="50" charset="-128"/>
              </a:rPr>
              <a:t>                                 </a:t>
            </a:r>
            <a:r>
              <a:rPr lang="en-GB" sz="1600" b="1" dirty="0" smtClean="0">
                <a:solidFill>
                  <a:schemeClr val="bg2">
                    <a:lumMod val="25000"/>
                  </a:schemeClr>
                </a:solidFill>
                <a:ea typeface="ＭＳ Ｐゴシック" pitchFamily="50" charset="-128"/>
              </a:rPr>
              <a:t>         </a:t>
            </a:r>
            <a:r>
              <a:rPr lang="en-US" sz="1800" b="1" dirty="0" smtClean="0">
                <a:solidFill>
                  <a:schemeClr val="bg2">
                    <a:lumMod val="25000"/>
                  </a:schemeClr>
                </a:solidFill>
                <a:ea typeface="ＭＳ Ｐゴシック" pitchFamily="50" charset="-128"/>
              </a:rPr>
              <a:t>Copernicus </a:t>
            </a:r>
            <a:r>
              <a:rPr lang="en-US" sz="1800" b="1" dirty="0">
                <a:solidFill>
                  <a:schemeClr val="bg2">
                    <a:lumMod val="25000"/>
                  </a:schemeClr>
                </a:solidFill>
                <a:ea typeface="ＭＳ Ｐゴシック" pitchFamily="50" charset="-128"/>
              </a:rPr>
              <a:t>EMS Risk and Recovery interested to join.</a:t>
            </a:r>
            <a:endParaRPr lang="en-GB" altLang="ja-JP" sz="1800" b="1" dirty="0">
              <a:solidFill>
                <a:schemeClr val="bg2">
                  <a:lumMod val="25000"/>
                </a:schemeClr>
              </a:solidFill>
              <a:ea typeface="ＭＳ Ｐゴシック" pitchFamily="50" charset="-128"/>
            </a:endParaRPr>
          </a:p>
          <a:p>
            <a:pPr marL="0" indent="0" defTabSz="914400">
              <a:lnSpc>
                <a:spcPct val="90000"/>
              </a:lnSpc>
              <a:spcBef>
                <a:spcPct val="20000"/>
              </a:spcBef>
              <a:buNone/>
            </a:pPr>
            <a:r>
              <a:rPr lang="en-GB" altLang="ja-JP" b="1" dirty="0">
                <a:ea typeface="ＭＳ Ｐゴシック" pitchFamily="50" charset="-128"/>
              </a:rPr>
              <a:t>Other </a:t>
            </a:r>
            <a:r>
              <a:rPr lang="en-GB" altLang="ja-JP" b="1" dirty="0" smtClean="0">
                <a:ea typeface="ＭＳ Ｐゴシック" pitchFamily="50" charset="-128"/>
              </a:rPr>
              <a:t>partners:         </a:t>
            </a:r>
            <a:r>
              <a:rPr lang="en-GB" altLang="ja-JP" sz="1800" b="1" dirty="0" smtClean="0">
                <a:solidFill>
                  <a:schemeClr val="bg2">
                    <a:lumMod val="25000"/>
                  </a:schemeClr>
                </a:solidFill>
                <a:ea typeface="ＭＳ Ｐゴシック" pitchFamily="50" charset="-128"/>
              </a:rPr>
              <a:t>CURBE</a:t>
            </a:r>
            <a:r>
              <a:rPr lang="en-GB" altLang="ja-JP" sz="1800" dirty="0" smtClean="0">
                <a:ea typeface="ＭＳ Ｐゴシック" pitchFamily="50" charset="-128"/>
              </a:rPr>
              <a:t> </a:t>
            </a:r>
            <a:r>
              <a:rPr lang="en-GB" altLang="ja-JP" sz="1600" dirty="0">
                <a:ea typeface="ＭＳ Ｐゴシック" pitchFamily="50" charset="-128"/>
              </a:rPr>
              <a:t>(</a:t>
            </a:r>
            <a:r>
              <a:rPr lang="en-GB" altLang="ja-JP" sz="1600" dirty="0" smtClean="0">
                <a:ea typeface="ＭＳ Ｐゴシック" pitchFamily="50" charset="-128"/>
              </a:rPr>
              <a:t>Univ. </a:t>
            </a:r>
            <a:r>
              <a:rPr lang="en-GB" altLang="ja-JP" sz="1600" dirty="0">
                <a:ea typeface="ＭＳ Ｐゴシック" pitchFamily="50" charset="-128"/>
              </a:rPr>
              <a:t>of </a:t>
            </a:r>
            <a:r>
              <a:rPr lang="en-GB" altLang="ja-JP" sz="1600" dirty="0" smtClean="0">
                <a:ea typeface="ＭＳ Ｐゴシック" pitchFamily="50" charset="-128"/>
              </a:rPr>
              <a:t>Cambridge), </a:t>
            </a:r>
            <a:r>
              <a:rPr lang="en-GB" altLang="ja-JP" sz="1800" b="1" dirty="0">
                <a:solidFill>
                  <a:schemeClr val="bg2">
                    <a:lumMod val="25000"/>
                  </a:schemeClr>
                </a:solidFill>
                <a:ea typeface="ＭＳ Ｐゴシック" pitchFamily="50" charset="-128"/>
              </a:rPr>
              <a:t>COPE</a:t>
            </a:r>
            <a:r>
              <a:rPr lang="en-GB" altLang="ja-JP" sz="1800" dirty="0" smtClean="0">
                <a:ea typeface="ＭＳ Ｐゴシック" pitchFamily="50" charset="-128"/>
              </a:rPr>
              <a:t> </a:t>
            </a:r>
            <a:r>
              <a:rPr lang="en-GB" altLang="ja-JP" sz="1600" dirty="0">
                <a:ea typeface="ＭＳ Ｐゴシック" pitchFamily="50" charset="-128"/>
              </a:rPr>
              <a:t>(</a:t>
            </a:r>
            <a:r>
              <a:rPr lang="en-GB" altLang="ja-JP" sz="1600" dirty="0" smtClean="0">
                <a:ea typeface="ＭＳ Ｐゴシック" pitchFamily="50" charset="-128"/>
              </a:rPr>
              <a:t>Univ. </a:t>
            </a:r>
            <a:r>
              <a:rPr lang="en-GB" altLang="ja-JP" sz="1600" dirty="0">
                <a:ea typeface="ＭＳ Ｐゴシック" pitchFamily="50" charset="-128"/>
              </a:rPr>
              <a:t>of </a:t>
            </a:r>
            <a:r>
              <a:rPr lang="en-GB" altLang="ja-JP" sz="1600" dirty="0" smtClean="0">
                <a:ea typeface="ＭＳ Ｐゴシック" pitchFamily="50" charset="-128"/>
              </a:rPr>
              <a:t>Copenhagen)</a:t>
            </a:r>
            <a:endParaRPr lang="en-GB" altLang="ja-JP" sz="1600" dirty="0">
              <a:ea typeface="ＭＳ Ｐゴシック" pitchFamily="50" charset="-128"/>
            </a:endParaRPr>
          </a:p>
          <a:p>
            <a:endParaRPr lang="en-US" b="1" dirty="0" smtClean="0"/>
          </a:p>
          <a:p>
            <a:pPr marL="0" indent="0">
              <a:buNone/>
            </a:pPr>
            <a:r>
              <a:rPr lang="en-US" b="1" u="sng" dirty="0" smtClean="0"/>
              <a:t>STATUS:</a:t>
            </a:r>
          </a:p>
          <a:p>
            <a:r>
              <a:rPr lang="en-US" b="1" dirty="0">
                <a:solidFill>
                  <a:schemeClr val="tx2">
                    <a:lumMod val="75000"/>
                  </a:schemeClr>
                </a:solidFill>
              </a:rPr>
              <a:t>Recovery Observatory ready for triggering since early 2015.</a:t>
            </a:r>
          </a:p>
          <a:p>
            <a:r>
              <a:rPr lang="en-US" b="1" dirty="0">
                <a:solidFill>
                  <a:schemeClr val="tx2">
                    <a:lumMod val="75000"/>
                  </a:schemeClr>
                </a:solidFill>
              </a:rPr>
              <a:t>Collaboration attempted on Cyclone Pam (</a:t>
            </a:r>
            <a:r>
              <a:rPr lang="en-US" dirty="0">
                <a:solidFill>
                  <a:schemeClr val="tx2">
                    <a:lumMod val="75000"/>
                  </a:schemeClr>
                </a:solidFill>
              </a:rPr>
              <a:t>Vanuatu </a:t>
            </a:r>
            <a:r>
              <a:rPr lang="en-US" dirty="0" smtClean="0">
                <a:solidFill>
                  <a:schemeClr val="tx2">
                    <a:lumMod val="75000"/>
                  </a:schemeClr>
                </a:solidFill>
              </a:rPr>
              <a:t>–Lessons </a:t>
            </a:r>
            <a:r>
              <a:rPr lang="en-US" dirty="0">
                <a:solidFill>
                  <a:schemeClr val="tx2">
                    <a:lumMod val="75000"/>
                  </a:schemeClr>
                </a:solidFill>
              </a:rPr>
              <a:t>Learned </a:t>
            </a:r>
            <a:r>
              <a:rPr lang="en-US" dirty="0" smtClean="0">
                <a:solidFill>
                  <a:schemeClr val="tx2">
                    <a:lumMod val="75000"/>
                  </a:schemeClr>
                </a:solidFill>
              </a:rPr>
              <a:t>Report with recommendations).</a:t>
            </a:r>
            <a:endParaRPr lang="en-US" dirty="0">
              <a:solidFill>
                <a:schemeClr val="tx2">
                  <a:lumMod val="75000"/>
                </a:schemeClr>
              </a:solidFill>
            </a:endParaRPr>
          </a:p>
          <a:p>
            <a:r>
              <a:rPr lang="en-US" b="1" dirty="0">
                <a:solidFill>
                  <a:schemeClr val="tx2">
                    <a:lumMod val="75000"/>
                  </a:schemeClr>
                </a:solidFill>
              </a:rPr>
              <a:t>Possible further collaboration </a:t>
            </a:r>
            <a:r>
              <a:rPr lang="en-US" dirty="0">
                <a:solidFill>
                  <a:schemeClr val="tx2">
                    <a:lumMod val="75000"/>
                  </a:schemeClr>
                </a:solidFill>
              </a:rPr>
              <a:t>(Post Disaster Needs Assessments (PDNA) before RO?)</a:t>
            </a:r>
            <a:r>
              <a:rPr lang="en-US" b="1" dirty="0">
                <a:solidFill>
                  <a:schemeClr val="tx2">
                    <a:lumMod val="75000"/>
                  </a:schemeClr>
                </a:solidFill>
              </a:rPr>
              <a:t> late 2015 to establish operational </a:t>
            </a:r>
            <a:r>
              <a:rPr lang="en-US" b="1" dirty="0" smtClean="0">
                <a:solidFill>
                  <a:schemeClr val="tx2">
                    <a:lumMod val="75000"/>
                  </a:schemeClr>
                </a:solidFill>
              </a:rPr>
              <a:t>linkages</a:t>
            </a:r>
            <a:r>
              <a:rPr lang="en-US" b="1" dirty="0">
                <a:solidFill>
                  <a:schemeClr val="tx2">
                    <a:lumMod val="75000"/>
                  </a:schemeClr>
                </a:solidFill>
              </a:rPr>
              <a:t>.</a:t>
            </a:r>
            <a:endParaRPr lang="en-US" b="1" dirty="0" smtClean="0">
              <a:solidFill>
                <a:schemeClr val="tx2">
                  <a:lumMod val="75000"/>
                </a:schemeClr>
              </a:solidFill>
            </a:endParaRPr>
          </a:p>
          <a:p>
            <a:r>
              <a:rPr lang="en-US" b="1" dirty="0">
                <a:solidFill>
                  <a:schemeClr val="tx2">
                    <a:lumMod val="75000"/>
                  </a:schemeClr>
                </a:solidFill>
              </a:rPr>
              <a:t>Significant progress made in past few months on End user product definition, Infrastructure and Licensing issue.</a:t>
            </a:r>
          </a:p>
          <a:p>
            <a:r>
              <a:rPr lang="en-US" b="1" dirty="0" smtClean="0">
                <a:solidFill>
                  <a:srgbClr val="FF0000"/>
                </a:solidFill>
              </a:rPr>
              <a:t>RO </a:t>
            </a:r>
            <a:r>
              <a:rPr lang="en-US" b="1" dirty="0">
                <a:solidFill>
                  <a:srgbClr val="FF0000"/>
                </a:solidFill>
              </a:rPr>
              <a:t>Triggering procedure </a:t>
            </a:r>
            <a:r>
              <a:rPr lang="en-US" b="1" dirty="0" smtClean="0">
                <a:solidFill>
                  <a:srgbClr val="FF0000"/>
                </a:solidFill>
              </a:rPr>
              <a:t>updated. To be endorsed by Plenary</a:t>
            </a:r>
            <a:endParaRPr lang="en-US" b="1" dirty="0">
              <a:solidFill>
                <a:srgbClr val="FF0000"/>
              </a:solidFill>
            </a:endParaRPr>
          </a:p>
          <a:p>
            <a:endParaRPr lang="en-US" dirty="0">
              <a:latin typeface="Arial" pitchFamily="34" charset="0"/>
              <a:cs typeface="Arial" pitchFamily="34" charset="0"/>
            </a:endParaRPr>
          </a:p>
        </p:txBody>
      </p:sp>
      <p:sp>
        <p:nvSpPr>
          <p:cNvPr id="5" name="Rectangle 2"/>
          <p:cNvSpPr txBox="1">
            <a:spLocks noChangeArrowheads="1"/>
          </p:cNvSpPr>
          <p:nvPr/>
        </p:nvSpPr>
        <p:spPr bwMode="auto">
          <a:xfrm>
            <a:off x="1062038" y="188913"/>
            <a:ext cx="7396162"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algn="ctr"/>
            <a:r>
              <a:rPr lang="en-GB" dirty="0" smtClean="0">
                <a:solidFill>
                  <a:srgbClr val="FFFFFF"/>
                </a:solidFill>
              </a:rPr>
              <a:t>Multi Hazard Pilot Projects –</a:t>
            </a:r>
          </a:p>
          <a:p>
            <a:pPr algn="ctr"/>
            <a:r>
              <a:rPr lang="en-GB" dirty="0" smtClean="0">
                <a:solidFill>
                  <a:srgbClr val="FFFFFF"/>
                </a:solidFill>
              </a:rPr>
              <a:t>Recovery Observatory</a:t>
            </a:r>
          </a:p>
        </p:txBody>
      </p:sp>
    </p:spTree>
    <p:extLst>
      <p:ext uri="{BB962C8B-B14F-4D97-AF65-F5344CB8AC3E}">
        <p14:creationId xmlns:p14="http://schemas.microsoft.com/office/powerpoint/2010/main" val="317087025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31049" y="4001661"/>
            <a:ext cx="5238543" cy="2856339"/>
            <a:chOff x="0" y="1457325"/>
            <a:chExt cx="5238543" cy="2856339"/>
          </a:xfrm>
        </p:grpSpPr>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57325"/>
              <a:ext cx="5238543" cy="2856339"/>
            </a:xfrm>
            <a:prstGeom prst="rect">
              <a:avLst/>
            </a:prstGeom>
            <a:noFill/>
            <a:ln>
              <a:noFill/>
            </a:ln>
            <a:effectLst/>
            <a:extLst/>
          </p:spPr>
        </p:pic>
        <p:sp>
          <p:nvSpPr>
            <p:cNvPr id="6" name="TextBox 5"/>
            <p:cNvSpPr txBox="1"/>
            <p:nvPr/>
          </p:nvSpPr>
          <p:spPr>
            <a:xfrm>
              <a:off x="90480" y="2885494"/>
              <a:ext cx="1146468" cy="369332"/>
            </a:xfrm>
            <a:prstGeom prst="rect">
              <a:avLst/>
            </a:prstGeom>
            <a:noFill/>
          </p:spPr>
          <p:txBody>
            <a:bodyPr wrap="none" rtlCol="0">
              <a:spAutoFit/>
            </a:bodyPr>
            <a:lstStyle/>
            <a:p>
              <a:r>
                <a:rPr lang="en-GB" b="1" dirty="0" smtClean="0">
                  <a:solidFill>
                    <a:schemeClr val="bg1"/>
                  </a:solidFill>
                </a:rPr>
                <a:t>FLOODS</a:t>
              </a:r>
              <a:endParaRPr lang="en-GB" b="1" dirty="0">
                <a:solidFill>
                  <a:schemeClr val="bg1"/>
                </a:solidFill>
              </a:endParaRPr>
            </a:p>
          </p:txBody>
        </p:sp>
      </p:grpSp>
      <p:grpSp>
        <p:nvGrpSpPr>
          <p:cNvPr id="7" name="Group 6"/>
          <p:cNvGrpSpPr/>
          <p:nvPr/>
        </p:nvGrpSpPr>
        <p:grpSpPr>
          <a:xfrm>
            <a:off x="6033162" y="3668559"/>
            <a:ext cx="2627890" cy="2352729"/>
            <a:chOff x="5347708" y="1457325"/>
            <a:chExt cx="3394655" cy="2856339"/>
          </a:xfrm>
        </p:grpSpPr>
        <p:pic>
          <p:nvPicPr>
            <p:cNvPr id="8"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7708" y="1457325"/>
              <a:ext cx="3394655" cy="2856339"/>
            </a:xfrm>
            <a:prstGeom prst="rect">
              <a:avLst/>
            </a:prstGeom>
          </p:spPr>
        </p:pic>
        <p:sp>
          <p:nvSpPr>
            <p:cNvPr id="9" name="TextBox 8"/>
            <p:cNvSpPr txBox="1"/>
            <p:nvPr/>
          </p:nvSpPr>
          <p:spPr>
            <a:xfrm>
              <a:off x="5542668" y="3021562"/>
              <a:ext cx="1646605" cy="369332"/>
            </a:xfrm>
            <a:prstGeom prst="rect">
              <a:avLst/>
            </a:prstGeom>
            <a:noFill/>
          </p:spPr>
          <p:txBody>
            <a:bodyPr wrap="none" rtlCol="0">
              <a:spAutoFit/>
            </a:bodyPr>
            <a:lstStyle/>
            <a:p>
              <a:r>
                <a:rPr lang="en-GB" b="1" dirty="0" smtClean="0">
                  <a:solidFill>
                    <a:schemeClr val="bg1"/>
                  </a:solidFill>
                </a:rPr>
                <a:t>VOLCANOES</a:t>
              </a:r>
              <a:endParaRPr lang="en-GB" b="1" dirty="0">
                <a:solidFill>
                  <a:schemeClr val="bg1"/>
                </a:solidFill>
              </a:endParaRPr>
            </a:p>
          </p:txBody>
        </p:sp>
      </p:grpSp>
      <p:grpSp>
        <p:nvGrpSpPr>
          <p:cNvPr id="10" name="Group 9"/>
          <p:cNvGrpSpPr/>
          <p:nvPr/>
        </p:nvGrpSpPr>
        <p:grpSpPr>
          <a:xfrm>
            <a:off x="358757" y="1432096"/>
            <a:ext cx="5148063" cy="2377958"/>
            <a:chOff x="90480" y="4416552"/>
            <a:chExt cx="5148063" cy="2377958"/>
          </a:xfrm>
        </p:grpSpPr>
        <p:pic>
          <p:nvPicPr>
            <p:cNvPr id="11" name="Picture 1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0480" y="4480560"/>
              <a:ext cx="5148063" cy="2313950"/>
            </a:xfrm>
            <a:prstGeom prst="rect">
              <a:avLst/>
            </a:prstGeom>
            <a:ln>
              <a:solidFill>
                <a:schemeClr val="tx1"/>
              </a:solidFill>
            </a:ln>
            <a:effectLst>
              <a:outerShdw blurRad="50800" dist="38100" dir="13500000" algn="br" rotWithShape="0">
                <a:prstClr val="black">
                  <a:alpha val="40000"/>
                </a:prstClr>
              </a:outerShdw>
            </a:effectLst>
          </p:spPr>
        </p:pic>
        <p:sp>
          <p:nvSpPr>
            <p:cNvPr id="12" name="Rectangle 11"/>
            <p:cNvSpPr/>
            <p:nvPr/>
          </p:nvSpPr>
          <p:spPr bwMode="auto">
            <a:xfrm>
              <a:off x="90480" y="4416552"/>
              <a:ext cx="5148063" cy="2377958"/>
            </a:xfrm>
            <a:prstGeom prst="rect">
              <a:avLst/>
            </a:prstGeom>
            <a:solidFill>
              <a:schemeClr val="accent1">
                <a:alpha val="1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500" b="0" i="0" u="none" strike="noStrike" cap="none" normalizeH="0" baseline="0" smtClean="0">
                <a:ln>
                  <a:noFill/>
                </a:ln>
                <a:solidFill>
                  <a:srgbClr val="000000"/>
                </a:solidFill>
                <a:effectLst/>
                <a:latin typeface="Tahoma" pitchFamily="34" charset="0"/>
              </a:endParaRPr>
            </a:p>
          </p:txBody>
        </p:sp>
        <p:sp>
          <p:nvSpPr>
            <p:cNvPr id="13" name="TextBox 12"/>
            <p:cNvSpPr txBox="1"/>
            <p:nvPr/>
          </p:nvSpPr>
          <p:spPr>
            <a:xfrm>
              <a:off x="2755425" y="6321425"/>
              <a:ext cx="2326278" cy="369332"/>
            </a:xfrm>
            <a:prstGeom prst="rect">
              <a:avLst/>
            </a:prstGeom>
            <a:noFill/>
          </p:spPr>
          <p:txBody>
            <a:bodyPr wrap="none" rtlCol="0">
              <a:spAutoFit/>
            </a:bodyPr>
            <a:lstStyle/>
            <a:p>
              <a:r>
                <a:rPr lang="en-GB" b="1" dirty="0" smtClean="0">
                  <a:solidFill>
                    <a:schemeClr val="tx2"/>
                  </a:solidFill>
                </a:rPr>
                <a:t>SEISMIC HAZARDS</a:t>
              </a:r>
              <a:endParaRPr lang="en-GB" b="1" dirty="0">
                <a:solidFill>
                  <a:schemeClr val="tx2"/>
                </a:solidFill>
              </a:endParaRPr>
            </a:p>
          </p:txBody>
        </p:sp>
      </p:grpSp>
      <p:sp>
        <p:nvSpPr>
          <p:cNvPr id="14" name="TextBox 13"/>
          <p:cNvSpPr txBox="1"/>
          <p:nvPr/>
        </p:nvSpPr>
        <p:spPr>
          <a:xfrm>
            <a:off x="5794755" y="1448886"/>
            <a:ext cx="3110094" cy="4431983"/>
          </a:xfrm>
          <a:prstGeom prst="rect">
            <a:avLst/>
          </a:prstGeom>
          <a:noFill/>
        </p:spPr>
        <p:txBody>
          <a:bodyPr wrap="square" rtlCol="0">
            <a:spAutoFit/>
          </a:bodyPr>
          <a:lstStyle/>
          <a:p>
            <a:r>
              <a:rPr lang="en-GB" sz="2800" b="1" dirty="0" smtClean="0"/>
              <a:t>Both global and regional acti</a:t>
            </a:r>
            <a:r>
              <a:rPr lang="en-GB" sz="2800" b="1" dirty="0"/>
              <a:t>v</a:t>
            </a:r>
            <a:r>
              <a:rPr lang="en-GB" sz="2800" b="1" dirty="0" smtClean="0"/>
              <a:t>ities.</a:t>
            </a:r>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sp>
        <p:nvSpPr>
          <p:cNvPr id="15" name="Title 1"/>
          <p:cNvSpPr txBox="1">
            <a:spLocks/>
          </p:cNvSpPr>
          <p:nvPr/>
        </p:nvSpPr>
        <p:spPr bwMode="auto">
          <a:xfrm>
            <a:off x="1066800" y="188913"/>
            <a:ext cx="7396162"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algn="ctr"/>
            <a:r>
              <a:rPr lang="en-GB" dirty="0" smtClean="0">
                <a:solidFill>
                  <a:srgbClr val="FFFFFF"/>
                </a:solidFill>
              </a:rPr>
              <a:t>Some Pilots’ Success Stories</a:t>
            </a:r>
            <a:endParaRPr lang="en-GB" dirty="0">
              <a:solidFill>
                <a:srgbClr val="FFFFFF"/>
              </a:solidFill>
            </a:endParaRPr>
          </a:p>
        </p:txBody>
      </p:sp>
      <p:sp>
        <p:nvSpPr>
          <p:cNvPr id="2" name="Content Placeholder 1"/>
          <p:cNvSpPr>
            <a:spLocks noGrp="1"/>
          </p:cNvSpPr>
          <p:nvPr>
            <p:ph sz="quarter" idx="10"/>
          </p:nvPr>
        </p:nvSpPr>
        <p:spPr/>
        <p:txBody>
          <a:bodyPr/>
          <a:lstStyle/>
          <a:p>
            <a:endParaRPr lang="en-GB"/>
          </a:p>
        </p:txBody>
      </p:sp>
    </p:spTree>
    <p:extLst>
      <p:ext uri="{BB962C8B-B14F-4D97-AF65-F5344CB8AC3E}">
        <p14:creationId xmlns:p14="http://schemas.microsoft.com/office/powerpoint/2010/main" val="63995221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2934599" y="6470650"/>
            <a:ext cx="1905000" cy="256540"/>
          </a:xfrm>
        </p:spPr>
        <p:txBody>
          <a:bodyPr/>
          <a:lstStyle/>
          <a:p>
            <a:pPr lvl="0"/>
            <a:fld id="{86CB4B4D-7CA3-9044-876B-883B54F8677D}" type="slidenum">
              <a:rPr lang="en-GB" smtClean="0"/>
              <a:t>17</a:t>
            </a:fld>
            <a:endParaRPr lang="en-GB"/>
          </a:p>
        </p:txBody>
      </p:sp>
      <p:sp>
        <p:nvSpPr>
          <p:cNvPr id="4" name="Title 3"/>
          <p:cNvSpPr>
            <a:spLocks noGrp="1"/>
          </p:cNvSpPr>
          <p:nvPr>
            <p:ph type="title" idx="4294967295"/>
          </p:nvPr>
        </p:nvSpPr>
        <p:spPr>
          <a:xfrm>
            <a:off x="838200" y="22225"/>
            <a:ext cx="7543800" cy="914400"/>
          </a:xfrm>
        </p:spPr>
        <p:txBody>
          <a:bodyPr>
            <a:normAutofit/>
          </a:bodyPr>
          <a:lstStyle/>
          <a:p>
            <a:pPr algn="ctr"/>
            <a:r>
              <a:rPr lang="en-GB" dirty="0" smtClean="0"/>
              <a:t>Volcanoes</a:t>
            </a:r>
            <a:r>
              <a:rPr lang="en-GB" dirty="0" smtClean="0">
                <a:solidFill>
                  <a:schemeClr val="tx2">
                    <a:lumMod val="40000"/>
                    <a:lumOff val="60000"/>
                  </a:schemeClr>
                </a:solidFill>
              </a:rPr>
              <a:t>:  </a:t>
            </a:r>
            <a:r>
              <a:rPr lang="en-GB" dirty="0" err="1" smtClean="0">
                <a:solidFill>
                  <a:schemeClr val="tx2">
                    <a:lumMod val="40000"/>
                    <a:lumOff val="60000"/>
                  </a:schemeClr>
                </a:solidFill>
              </a:rPr>
              <a:t>Calbuco</a:t>
            </a:r>
            <a:r>
              <a:rPr lang="en-GB" dirty="0">
                <a:solidFill>
                  <a:schemeClr val="tx2">
                    <a:lumMod val="40000"/>
                    <a:lumOff val="60000"/>
                  </a:schemeClr>
                </a:solidFill>
              </a:rPr>
              <a:t>, Chile</a:t>
            </a:r>
          </a:p>
        </p:txBody>
      </p:sp>
      <p:sp>
        <p:nvSpPr>
          <p:cNvPr id="5" name="Segnaposto contenuto 3"/>
          <p:cNvSpPr txBox="1">
            <a:spLocks/>
          </p:cNvSpPr>
          <p:nvPr/>
        </p:nvSpPr>
        <p:spPr>
          <a:xfrm>
            <a:off x="228600" y="1295400"/>
            <a:ext cx="6680595" cy="52451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US" sz="1800" dirty="0" smtClean="0"/>
              <a:t>After 43 years of quiescence, </a:t>
            </a:r>
            <a:r>
              <a:rPr lang="en-US" sz="1800" dirty="0" err="1" smtClean="0"/>
              <a:t>Calbuco</a:t>
            </a:r>
            <a:r>
              <a:rPr lang="en-US" sz="1800" dirty="0" smtClean="0"/>
              <a:t>, Chile, began erupting on 22 April 2015, with very little warning.  </a:t>
            </a:r>
          </a:p>
          <a:p>
            <a:pPr defTabSz="914400"/>
            <a:r>
              <a:rPr lang="en-US" sz="1800" dirty="0" smtClean="0"/>
              <a:t>Large amount of ash (more than 0.1 km3) with significant impact on air traffic on Chile and Argentina. </a:t>
            </a:r>
            <a:r>
              <a:rPr lang="en-US" sz="1800" dirty="0" smtClean="0">
                <a:solidFill>
                  <a:schemeClr val="tx2">
                    <a:lumMod val="60000"/>
                    <a:lumOff val="40000"/>
                  </a:schemeClr>
                </a:solidFill>
              </a:rPr>
              <a:t>Several thousand people were evacuated from villages closest to </a:t>
            </a:r>
            <a:r>
              <a:rPr lang="en-US" sz="1800" dirty="0" err="1" smtClean="0">
                <a:solidFill>
                  <a:schemeClr val="tx2">
                    <a:lumMod val="60000"/>
                    <a:lumOff val="40000"/>
                  </a:schemeClr>
                </a:solidFill>
              </a:rPr>
              <a:t>Calbuco</a:t>
            </a:r>
            <a:r>
              <a:rPr lang="en-US" sz="1800" dirty="0" smtClean="0">
                <a:solidFill>
                  <a:schemeClr val="tx2">
                    <a:lumMod val="60000"/>
                    <a:lumOff val="40000"/>
                  </a:schemeClr>
                </a:solidFill>
              </a:rPr>
              <a:t> .  </a:t>
            </a:r>
          </a:p>
          <a:p>
            <a:pPr defTabSz="914400"/>
            <a:r>
              <a:rPr lang="en-US" sz="1800" dirty="0" smtClean="0"/>
              <a:t>Ash was tracked using data from the pilot and was communicated to VAAC in Buenos Aires.</a:t>
            </a:r>
          </a:p>
          <a:p>
            <a:pPr defTabSz="914400"/>
            <a:r>
              <a:rPr lang="en-US" sz="1800" dirty="0" smtClean="0"/>
              <a:t>SAR data used to characterize co-eruption surface deformation, which helps to constrain the location of the magma body that fed the eruption. </a:t>
            </a:r>
          </a:p>
          <a:p>
            <a:pPr defTabSz="914400"/>
            <a:r>
              <a:rPr lang="en-US" sz="1800" dirty="0" smtClean="0"/>
              <a:t>Other </a:t>
            </a:r>
            <a:r>
              <a:rPr lang="en-US" sz="1800" dirty="0" err="1" smtClean="0"/>
              <a:t>interferograms</a:t>
            </a:r>
            <a:r>
              <a:rPr lang="en-US" sz="1800" dirty="0" smtClean="0"/>
              <a:t> constrain the deformation to have started </a:t>
            </a:r>
            <a:r>
              <a:rPr lang="en-US" sz="1800" smtClean="0"/>
              <a:t>no more than </a:t>
            </a:r>
            <a:r>
              <a:rPr lang="en-US" sz="1800" dirty="0" smtClean="0"/>
              <a:t>1.5 days before the eruption, and to have lasted no more than 1 day. </a:t>
            </a:r>
          </a:p>
        </p:txBody>
      </p:sp>
      <p:pic>
        <p:nvPicPr>
          <p:cNvPr id="6"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9195" y="1701124"/>
            <a:ext cx="2019582" cy="4839376"/>
          </a:xfrm>
          <a:prstGeom prst="rect">
            <a:avLst/>
          </a:prstGeom>
        </p:spPr>
      </p:pic>
      <p:sp>
        <p:nvSpPr>
          <p:cNvPr id="7" name="Rettangolo 10"/>
          <p:cNvSpPr/>
          <p:nvPr/>
        </p:nvSpPr>
        <p:spPr>
          <a:xfrm>
            <a:off x="404857" y="5830139"/>
            <a:ext cx="6801793" cy="830997"/>
          </a:xfrm>
          <a:prstGeom prst="rect">
            <a:avLst/>
          </a:prstGeom>
          <a:ln w="25400">
            <a:solidFill>
              <a:srgbClr val="FF0000"/>
            </a:solidFill>
          </a:ln>
        </p:spPr>
        <p:txBody>
          <a:bodyPr wrap="square">
            <a:spAutoFit/>
          </a:bodyPr>
          <a:lstStyle/>
          <a:p>
            <a:r>
              <a:rPr lang="it-IT" sz="1600" b="1" u="sng" dirty="0"/>
              <a:t>Partner </a:t>
            </a:r>
            <a:r>
              <a:rPr lang="it-IT" sz="1600" b="1" u="sng" dirty="0" err="1"/>
              <a:t>agencies</a:t>
            </a:r>
            <a:r>
              <a:rPr lang="it-IT" sz="1600" b="1" u="sng" dirty="0"/>
              <a:t>: </a:t>
            </a:r>
            <a:r>
              <a:rPr lang="it-IT" sz="1600" b="1" dirty="0" smtClean="0"/>
              <a:t>SERNAGEOMIN</a:t>
            </a:r>
            <a:r>
              <a:rPr lang="it-IT" sz="1600" dirty="0" smtClean="0"/>
              <a:t> (Chile); </a:t>
            </a:r>
            <a:r>
              <a:rPr lang="it-IT" sz="1600" b="1" dirty="0"/>
              <a:t>Buenos Aires Volcano </a:t>
            </a:r>
            <a:r>
              <a:rPr lang="it-IT" sz="1600" b="1" dirty="0" err="1"/>
              <a:t>Ash</a:t>
            </a:r>
            <a:r>
              <a:rPr lang="it-IT" sz="1600" b="1" dirty="0"/>
              <a:t> </a:t>
            </a:r>
            <a:r>
              <a:rPr lang="it-IT" sz="1600" b="1" dirty="0" err="1"/>
              <a:t>Advisory</a:t>
            </a:r>
            <a:r>
              <a:rPr lang="it-IT" sz="1600" b="1" dirty="0"/>
              <a:t> </a:t>
            </a:r>
            <a:r>
              <a:rPr lang="it-IT" sz="1600" b="1" dirty="0" smtClean="0"/>
              <a:t>Center</a:t>
            </a:r>
            <a:r>
              <a:rPr lang="it-IT" sz="1600" dirty="0" smtClean="0"/>
              <a:t> (Argentina); </a:t>
            </a:r>
            <a:r>
              <a:rPr lang="it-IT" sz="1600" b="1" dirty="0" err="1"/>
              <a:t>University</a:t>
            </a:r>
            <a:r>
              <a:rPr lang="it-IT" sz="1600" b="1" dirty="0"/>
              <a:t> of </a:t>
            </a:r>
            <a:r>
              <a:rPr lang="it-IT" sz="1600" b="1" dirty="0" smtClean="0"/>
              <a:t>Bristol</a:t>
            </a:r>
            <a:r>
              <a:rPr lang="it-IT" sz="1600" b="1" dirty="0"/>
              <a:t> </a:t>
            </a:r>
            <a:r>
              <a:rPr lang="it-IT" sz="1600" dirty="0" smtClean="0"/>
              <a:t>(UK); </a:t>
            </a:r>
            <a:r>
              <a:rPr lang="it-IT" sz="1600" b="1" dirty="0" err="1"/>
              <a:t>Cornell</a:t>
            </a:r>
            <a:r>
              <a:rPr lang="it-IT" sz="1600" b="1" dirty="0"/>
              <a:t> </a:t>
            </a:r>
            <a:r>
              <a:rPr lang="it-IT" sz="1600" b="1" dirty="0" err="1" smtClean="0"/>
              <a:t>University</a:t>
            </a:r>
            <a:r>
              <a:rPr lang="it-IT" sz="1600" dirty="0" smtClean="0"/>
              <a:t> (USA); </a:t>
            </a:r>
            <a:r>
              <a:rPr lang="it-IT" sz="1600" b="1" dirty="0" smtClean="0"/>
              <a:t>NOAA</a:t>
            </a:r>
            <a:r>
              <a:rPr lang="it-IT" sz="1600" dirty="0" smtClean="0"/>
              <a:t> (USA)</a:t>
            </a:r>
            <a:endParaRPr lang="it-IT" sz="1600" dirty="0"/>
          </a:p>
        </p:txBody>
      </p:sp>
    </p:spTree>
    <p:extLst>
      <p:ext uri="{BB962C8B-B14F-4D97-AF65-F5344CB8AC3E}">
        <p14:creationId xmlns:p14="http://schemas.microsoft.com/office/powerpoint/2010/main" val="34244661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18</a:t>
            </a:fld>
            <a:endParaRPr lang="en-GB"/>
          </a:p>
        </p:txBody>
      </p:sp>
      <p:sp>
        <p:nvSpPr>
          <p:cNvPr id="4" name="Title 3"/>
          <p:cNvSpPr>
            <a:spLocks noGrp="1"/>
          </p:cNvSpPr>
          <p:nvPr>
            <p:ph type="title" idx="4294967295"/>
          </p:nvPr>
        </p:nvSpPr>
        <p:spPr>
          <a:xfrm>
            <a:off x="1143000" y="22225"/>
            <a:ext cx="7543800" cy="914400"/>
          </a:xfrm>
        </p:spPr>
        <p:txBody>
          <a:bodyPr>
            <a:normAutofit/>
          </a:bodyPr>
          <a:lstStyle/>
          <a:p>
            <a:pPr algn="ctr"/>
            <a:r>
              <a:rPr lang="en-GB" dirty="0"/>
              <a:t>Volcanoes:  </a:t>
            </a:r>
            <a:r>
              <a:rPr lang="en-GB" dirty="0" err="1">
                <a:solidFill>
                  <a:schemeClr val="tx2">
                    <a:lumMod val="40000"/>
                    <a:lumOff val="60000"/>
                  </a:schemeClr>
                </a:solidFill>
              </a:rPr>
              <a:t>Calbuco</a:t>
            </a:r>
            <a:r>
              <a:rPr lang="en-GB" dirty="0">
                <a:solidFill>
                  <a:schemeClr val="tx2">
                    <a:lumMod val="40000"/>
                    <a:lumOff val="60000"/>
                  </a:schemeClr>
                </a:solidFill>
              </a:rPr>
              <a:t>, Chile</a:t>
            </a:r>
          </a:p>
        </p:txBody>
      </p:sp>
      <p:pic>
        <p:nvPicPr>
          <p:cNvPr id="5" name="Picture 6"/>
          <p:cNvPicPr/>
          <p:nvPr/>
        </p:nvPicPr>
        <p:blipFill>
          <a:blip r:embed="rId3" cstate="print">
            <a:extLst>
              <a:ext uri="{28A0092B-C50C-407E-A947-70E740481C1C}">
                <a14:useLocalDpi xmlns:a14="http://schemas.microsoft.com/office/drawing/2010/main" val="0"/>
              </a:ext>
            </a:extLst>
          </a:blip>
          <a:stretch>
            <a:fillRect/>
          </a:stretch>
        </p:blipFill>
        <p:spPr>
          <a:xfrm>
            <a:off x="856604" y="1569378"/>
            <a:ext cx="7584898" cy="4143053"/>
          </a:xfrm>
          <a:prstGeom prst="rect">
            <a:avLst/>
          </a:prstGeom>
        </p:spPr>
      </p:pic>
      <p:sp>
        <p:nvSpPr>
          <p:cNvPr id="6" name="Rettangolo 4"/>
          <p:cNvSpPr/>
          <p:nvPr/>
        </p:nvSpPr>
        <p:spPr>
          <a:xfrm>
            <a:off x="381003" y="5814138"/>
            <a:ext cx="8686797" cy="954107"/>
          </a:xfrm>
          <a:prstGeom prst="rect">
            <a:avLst/>
          </a:prstGeom>
        </p:spPr>
        <p:txBody>
          <a:bodyPr wrap="square">
            <a:spAutoFit/>
          </a:bodyPr>
          <a:lstStyle/>
          <a:p>
            <a:r>
              <a:rPr lang="en-US" sz="1400" dirty="0"/>
              <a:t>Perspective view of deformation at </a:t>
            </a:r>
            <a:r>
              <a:rPr lang="en-US" sz="1400" dirty="0" err="1"/>
              <a:t>Calbuco</a:t>
            </a:r>
            <a:r>
              <a:rPr lang="en-US" sz="1400" dirty="0"/>
              <a:t> as determined from a Sentinel-1a </a:t>
            </a:r>
            <a:r>
              <a:rPr lang="en-US" sz="1400" dirty="0" err="1" smtClean="0"/>
              <a:t>interferogram</a:t>
            </a:r>
            <a:endParaRPr lang="en-US" sz="1400" dirty="0" smtClean="0"/>
          </a:p>
          <a:p>
            <a:r>
              <a:rPr lang="en-US" sz="1400" dirty="0" err="1"/>
              <a:t>Coeruptive</a:t>
            </a:r>
            <a:r>
              <a:rPr lang="en-US" sz="1400" dirty="0"/>
              <a:t> ascending Sentinel-1 </a:t>
            </a:r>
            <a:r>
              <a:rPr lang="en-US" sz="1400" dirty="0" err="1"/>
              <a:t>interferograms</a:t>
            </a:r>
            <a:r>
              <a:rPr lang="en-US" sz="1400" dirty="0"/>
              <a:t> show deflation with a maximum line of sight change of 12 cm located on the west flank of the volcano. </a:t>
            </a:r>
          </a:p>
          <a:p>
            <a:endParaRPr lang="it-IT" sz="1400" dirty="0"/>
          </a:p>
        </p:txBody>
      </p:sp>
    </p:spTree>
    <p:extLst>
      <p:ext uri="{BB962C8B-B14F-4D97-AF65-F5344CB8AC3E}">
        <p14:creationId xmlns:p14="http://schemas.microsoft.com/office/powerpoint/2010/main" val="273611255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19</a:t>
            </a:fld>
            <a:endParaRPr lang="en-GB"/>
          </a:p>
        </p:txBody>
      </p:sp>
      <p:sp>
        <p:nvSpPr>
          <p:cNvPr id="4" name="Title 3"/>
          <p:cNvSpPr>
            <a:spLocks noGrp="1"/>
          </p:cNvSpPr>
          <p:nvPr>
            <p:ph type="title" idx="4294967295"/>
          </p:nvPr>
        </p:nvSpPr>
        <p:spPr>
          <a:xfrm>
            <a:off x="1219200" y="22225"/>
            <a:ext cx="7543800" cy="914400"/>
          </a:xfrm>
        </p:spPr>
        <p:txBody>
          <a:bodyPr>
            <a:normAutofit/>
          </a:bodyPr>
          <a:lstStyle/>
          <a:p>
            <a:pPr algn="ctr"/>
            <a:r>
              <a:rPr lang="en-GB" dirty="0"/>
              <a:t>Volcanoes:  </a:t>
            </a:r>
            <a:r>
              <a:rPr lang="en-GB" dirty="0" err="1">
                <a:solidFill>
                  <a:schemeClr val="tx2">
                    <a:lumMod val="40000"/>
                    <a:lumOff val="60000"/>
                  </a:schemeClr>
                </a:solidFill>
              </a:rPr>
              <a:t>Calbuco</a:t>
            </a:r>
            <a:r>
              <a:rPr lang="en-GB" dirty="0">
                <a:solidFill>
                  <a:schemeClr val="tx2">
                    <a:lumMod val="40000"/>
                    <a:lumOff val="60000"/>
                  </a:schemeClr>
                </a:solidFill>
              </a:rPr>
              <a:t>, Chile</a:t>
            </a:r>
          </a:p>
        </p:txBody>
      </p:sp>
      <p:sp>
        <p:nvSpPr>
          <p:cNvPr id="5" name="Rettangolo 4"/>
          <p:cNvSpPr/>
          <p:nvPr/>
        </p:nvSpPr>
        <p:spPr>
          <a:xfrm>
            <a:off x="641325" y="4709092"/>
            <a:ext cx="7929391" cy="830997"/>
          </a:xfrm>
          <a:prstGeom prst="rect">
            <a:avLst/>
          </a:prstGeom>
        </p:spPr>
        <p:txBody>
          <a:bodyPr wrap="square">
            <a:spAutoFit/>
          </a:bodyPr>
          <a:lstStyle/>
          <a:p>
            <a:r>
              <a:rPr lang="en-US" sz="1600" dirty="0"/>
              <a:t>Observed (left), modeled (center), and residual (right) deformation at </a:t>
            </a:r>
            <a:r>
              <a:rPr lang="en-US" sz="1600" dirty="0" err="1"/>
              <a:t>Calbuco</a:t>
            </a:r>
            <a:r>
              <a:rPr lang="en-US" sz="1600" dirty="0"/>
              <a:t> from a Sentinel-1a </a:t>
            </a:r>
            <a:r>
              <a:rPr lang="en-US" sz="1600" dirty="0" err="1"/>
              <a:t>interferogram</a:t>
            </a:r>
            <a:r>
              <a:rPr lang="en-US" sz="1600" dirty="0"/>
              <a:t> spanning April 14–26, 2015. </a:t>
            </a:r>
            <a:r>
              <a:rPr lang="en-US" sz="1600" dirty="0" smtClean="0"/>
              <a:t> Deformation </a:t>
            </a:r>
            <a:r>
              <a:rPr lang="en-US" sz="1600" dirty="0"/>
              <a:t>can be approximated by a source at ~9 km depth beneath the volcano’s west flank.</a:t>
            </a:r>
            <a:endParaRPr lang="it-IT" sz="1600" dirty="0"/>
          </a:p>
        </p:txBody>
      </p:sp>
      <p:pic>
        <p:nvPicPr>
          <p:cNvPr id="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621" y="1716946"/>
            <a:ext cx="8338095" cy="2898095"/>
          </a:xfrm>
          <a:prstGeom prst="rect">
            <a:avLst/>
          </a:prstGeom>
          <a:noFill/>
        </p:spPr>
      </p:pic>
      <p:sp>
        <p:nvSpPr>
          <p:cNvPr id="7" name="Rettangolo 2"/>
          <p:cNvSpPr/>
          <p:nvPr/>
        </p:nvSpPr>
        <p:spPr>
          <a:xfrm>
            <a:off x="641326" y="5720043"/>
            <a:ext cx="7929390" cy="646331"/>
          </a:xfrm>
          <a:prstGeom prst="rect">
            <a:avLst/>
          </a:prstGeom>
        </p:spPr>
        <p:txBody>
          <a:bodyPr wrap="square">
            <a:spAutoFit/>
          </a:bodyPr>
          <a:lstStyle/>
          <a:p>
            <a:r>
              <a:rPr lang="es-ES" dirty="0">
                <a:solidFill>
                  <a:srgbClr val="C00000"/>
                </a:solidFill>
              </a:rPr>
              <a:t>Observatorio Volcanológico de Los Andes del Sur (OVDAS</a:t>
            </a:r>
            <a:r>
              <a:rPr lang="es-ES" dirty="0" smtClean="0">
                <a:solidFill>
                  <a:srgbClr val="C00000"/>
                </a:solidFill>
              </a:rPr>
              <a:t>) </a:t>
            </a:r>
            <a:r>
              <a:rPr lang="en-US" dirty="0" smtClean="0">
                <a:solidFill>
                  <a:srgbClr val="C00000"/>
                </a:solidFill>
              </a:rPr>
              <a:t>used </a:t>
            </a:r>
            <a:r>
              <a:rPr lang="en-US" dirty="0">
                <a:solidFill>
                  <a:srgbClr val="C00000"/>
                </a:solidFill>
              </a:rPr>
              <a:t>this source model to validate their tilt meter records</a:t>
            </a:r>
            <a:endParaRPr lang="it-IT" dirty="0">
              <a:solidFill>
                <a:srgbClr val="C00000"/>
              </a:solidFill>
            </a:endParaRPr>
          </a:p>
        </p:txBody>
      </p:sp>
    </p:spTree>
    <p:extLst>
      <p:ext uri="{BB962C8B-B14F-4D97-AF65-F5344CB8AC3E}">
        <p14:creationId xmlns:p14="http://schemas.microsoft.com/office/powerpoint/2010/main" val="131058186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143000"/>
            <a:ext cx="9144000" cy="5715000"/>
            <a:chOff x="0" y="1143000"/>
            <a:chExt cx="9144000" cy="5715000"/>
          </a:xfrm>
        </p:grpSpPr>
        <p:pic>
          <p:nvPicPr>
            <p:cNvPr id="5" name="Picture 2" descr="http://en.tengrinews.kz/userdata/RTR191N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800600" y="6385131"/>
              <a:ext cx="4267200" cy="461663"/>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1200" dirty="0"/>
                <a:t>Port-au-Prince January 13, 2010. ©REUTERS/Carlos Barria</a:t>
              </a:r>
              <a:br>
                <a:rPr lang="en-US" sz="1200" dirty="0"/>
              </a:br>
              <a:r>
                <a:rPr lang="en-US" sz="1200" dirty="0"/>
                <a:t>For more information see</a:t>
              </a:r>
              <a:r>
                <a:rPr lang="en-US" sz="1200" dirty="0" smtClean="0"/>
                <a:t>: </a:t>
              </a:r>
              <a:r>
                <a:rPr lang="en-US" sz="1200" u="sng" dirty="0" smtClean="0"/>
                <a:t>http</a:t>
              </a:r>
              <a:r>
                <a:rPr lang="en-US" sz="1200" u="sng" dirty="0"/>
                <a:t>://</a:t>
              </a:r>
              <a:r>
                <a:rPr lang="en-US" sz="1200" u="sng" dirty="0" smtClean="0"/>
                <a:t>en.tengrinews.kz</a:t>
              </a:r>
              <a:endParaRPr kumimoji="0" lang="en-GB" sz="1200" b="0" i="0" u="none" strike="noStrike" cap="none" spc="0" normalizeH="0" baseline="0" dirty="0">
                <a:ln>
                  <a:noFill/>
                </a:ln>
                <a:solidFill>
                  <a:srgbClr val="002569"/>
                </a:solidFill>
                <a:effectLst/>
                <a:uFillTx/>
              </a:endParaRPr>
            </a:p>
          </p:txBody>
        </p:sp>
      </p:grpSp>
      <p:sp>
        <p:nvSpPr>
          <p:cNvPr id="2" name="Title 1"/>
          <p:cNvSpPr>
            <a:spLocks noGrp="1"/>
          </p:cNvSpPr>
          <p:nvPr>
            <p:ph type="title" idx="4294967295"/>
          </p:nvPr>
        </p:nvSpPr>
        <p:spPr>
          <a:xfrm>
            <a:off x="1600200" y="22225"/>
            <a:ext cx="7543800" cy="914400"/>
          </a:xfrm>
          <a:prstGeom prst="rect">
            <a:avLst/>
          </a:prstGeom>
        </p:spPr>
        <p:txBody>
          <a:bodyPr>
            <a:normAutofit fontScale="90000"/>
          </a:bodyPr>
          <a:lstStyle/>
          <a:p>
            <a:pPr algn="ctr"/>
            <a:r>
              <a:rPr lang="en-GB" dirty="0" smtClean="0"/>
              <a:t>CEOS Activities in </a:t>
            </a:r>
            <a:br>
              <a:rPr lang="en-GB" dirty="0" smtClean="0"/>
            </a:br>
            <a:r>
              <a:rPr lang="en-GB" dirty="0" smtClean="0"/>
              <a:t>Support to DRR</a:t>
            </a:r>
            <a:endParaRPr lang="en-GB" dirty="0"/>
          </a:p>
        </p:txBody>
      </p:sp>
      <p:sp>
        <p:nvSpPr>
          <p:cNvPr id="3" name="Content Placeholder 2"/>
          <p:cNvSpPr>
            <a:spLocks noGrp="1"/>
          </p:cNvSpPr>
          <p:nvPr>
            <p:ph sz="quarter" idx="10"/>
          </p:nvPr>
        </p:nvSpPr>
        <p:spPr>
          <a:prstGeom prst="rect">
            <a:avLst/>
          </a:prstGeom>
          <a:solidFill>
            <a:schemeClr val="bg1"/>
          </a:solidFill>
          <a:effectLst>
            <a:softEdge rad="127000"/>
          </a:effectLst>
        </p:spPr>
        <p:txBody>
          <a:bodyPr/>
          <a:lstStyle/>
          <a:p>
            <a:pPr marL="0" indent="0">
              <a:buNone/>
            </a:pPr>
            <a:endParaRPr lang="en-GB" sz="2400" b="1" dirty="0"/>
          </a:p>
          <a:p>
            <a:pPr marL="0" indent="0">
              <a:buNone/>
            </a:pPr>
            <a:r>
              <a:rPr lang="en-GB" sz="3200" b="1" dirty="0" smtClean="0"/>
              <a:t>  </a:t>
            </a:r>
            <a:r>
              <a:rPr lang="en-GB" sz="3200" b="1" u="sng" dirty="0" smtClean="0"/>
              <a:t>Single </a:t>
            </a:r>
            <a:r>
              <a:rPr lang="en-GB" sz="3200" b="1" u="sng" dirty="0"/>
              <a:t>Hazard</a:t>
            </a:r>
            <a:r>
              <a:rPr lang="en-GB" sz="3200" b="1" u="sng" dirty="0" smtClean="0"/>
              <a:t>:</a:t>
            </a:r>
          </a:p>
          <a:p>
            <a:pPr marL="0" indent="0">
              <a:buNone/>
            </a:pPr>
            <a:endParaRPr lang="en-GB" sz="1400" b="1" u="sng" dirty="0"/>
          </a:p>
          <a:p>
            <a:pPr lvl="1"/>
            <a:r>
              <a:rPr lang="en-GB" sz="2400" b="1" dirty="0"/>
              <a:t>Floods, Seismic Hazards &amp; Volcanoes Pilots</a:t>
            </a:r>
          </a:p>
          <a:p>
            <a:endParaRPr lang="en-GB" sz="2400" b="1" dirty="0" smtClean="0"/>
          </a:p>
          <a:p>
            <a:endParaRPr lang="en-GB" sz="2400" b="1" dirty="0"/>
          </a:p>
          <a:p>
            <a:pPr marL="0" indent="0">
              <a:buNone/>
            </a:pPr>
            <a:r>
              <a:rPr lang="en-GB" sz="3200" b="1" dirty="0" smtClean="0"/>
              <a:t>   </a:t>
            </a:r>
            <a:r>
              <a:rPr lang="en-GB" sz="3200" b="1" u="sng" dirty="0" smtClean="0"/>
              <a:t>Multi-Hazard:</a:t>
            </a:r>
          </a:p>
          <a:p>
            <a:pPr marL="0" indent="0">
              <a:buNone/>
            </a:pPr>
            <a:endParaRPr lang="en-GB" sz="1400" b="1" u="sng" dirty="0"/>
          </a:p>
          <a:p>
            <a:pPr lvl="1"/>
            <a:r>
              <a:rPr lang="en-GB" sz="2400" b="1" dirty="0" err="1"/>
              <a:t>Geohazards</a:t>
            </a:r>
            <a:r>
              <a:rPr lang="en-GB" sz="2400" b="1" dirty="0"/>
              <a:t> </a:t>
            </a:r>
            <a:r>
              <a:rPr lang="en-GB" sz="2400" b="1" dirty="0" smtClean="0"/>
              <a:t>Supersites &amp; Natural Laboratories</a:t>
            </a:r>
          </a:p>
          <a:p>
            <a:pPr lvl="1"/>
            <a:endParaRPr lang="en-GB" sz="1400" b="1" dirty="0"/>
          </a:p>
          <a:p>
            <a:pPr lvl="1"/>
            <a:r>
              <a:rPr lang="en-GB" sz="2400" b="1" dirty="0"/>
              <a:t>Recovery Observatory Pilot</a:t>
            </a:r>
          </a:p>
          <a:p>
            <a:endParaRPr lang="en-GB" sz="2800" dirty="0">
              <a:solidFill>
                <a:schemeClr val="tx1">
                  <a:lumMod val="75000"/>
                </a:schemeClr>
              </a:solidFill>
            </a:endParaRPr>
          </a:p>
        </p:txBody>
      </p:sp>
    </p:spTree>
    <p:extLst>
      <p:ext uri="{BB962C8B-B14F-4D97-AF65-F5344CB8AC3E}">
        <p14:creationId xmlns:p14="http://schemas.microsoft.com/office/powerpoint/2010/main" val="28650697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fade">
                                      <p:cBhvr>
                                        <p:cTn id="19" dur="500"/>
                                        <p:tgtEl>
                                          <p:spTgt spid="3">
                                            <p:txEl>
                                              <p:pRg st="8" end="8"/>
                                            </p:txEl>
                                          </p:spTgt>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fade">
                                      <p:cBhvr>
                                        <p:cTn id="2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20</a:t>
            </a:fld>
            <a:endParaRPr lang="en-GB"/>
          </a:p>
        </p:txBody>
      </p:sp>
      <p:sp>
        <p:nvSpPr>
          <p:cNvPr id="3" name="Content Placeholder 2"/>
          <p:cNvSpPr>
            <a:spLocks noGrp="1"/>
          </p:cNvSpPr>
          <p:nvPr>
            <p:ph sz="quarter" idx="10"/>
          </p:nvPr>
        </p:nvSpPr>
        <p:spPr/>
        <p:txBody>
          <a:bodyPr/>
          <a:lstStyle/>
          <a:p>
            <a:pPr>
              <a:buFont typeface="Arial" panose="020B0604020202020204" pitchFamily="34" charset="0"/>
              <a:buChar char="•"/>
            </a:pPr>
            <a:r>
              <a:rPr lang="en-US" dirty="0"/>
              <a:t>SERNAGEOMIN, </a:t>
            </a:r>
            <a:r>
              <a:rPr lang="es-ES" dirty="0"/>
              <a:t>Observatorio Volcanológico de Los Andes del Sur (OVDAS) </a:t>
            </a:r>
            <a:r>
              <a:rPr lang="en-US" dirty="0"/>
              <a:t>Chile; </a:t>
            </a:r>
          </a:p>
          <a:p>
            <a:pPr>
              <a:buFont typeface="Arial" panose="020B0604020202020204" pitchFamily="34" charset="0"/>
              <a:buChar char="•"/>
            </a:pPr>
            <a:r>
              <a:rPr lang="en-US" dirty="0" err="1"/>
              <a:t>Observatorio</a:t>
            </a:r>
            <a:r>
              <a:rPr lang="en-US" dirty="0"/>
              <a:t> San </a:t>
            </a:r>
            <a:r>
              <a:rPr lang="en-US" dirty="0" err="1"/>
              <a:t>Calixto</a:t>
            </a:r>
            <a:r>
              <a:rPr lang="en-US" dirty="0"/>
              <a:t>, Bolivia; </a:t>
            </a:r>
          </a:p>
          <a:p>
            <a:pPr>
              <a:buFont typeface="Arial" panose="020B0604020202020204" pitchFamily="34" charset="0"/>
              <a:buChar char="•"/>
            </a:pPr>
            <a:r>
              <a:rPr lang="en-US" dirty="0" err="1"/>
              <a:t>Instituto</a:t>
            </a:r>
            <a:r>
              <a:rPr lang="en-US" dirty="0"/>
              <a:t> </a:t>
            </a:r>
            <a:r>
              <a:rPr lang="en-US" dirty="0" err="1"/>
              <a:t>Geofísico</a:t>
            </a:r>
            <a:r>
              <a:rPr lang="en-US" dirty="0"/>
              <a:t> del </a:t>
            </a:r>
            <a:r>
              <a:rPr lang="en-US" dirty="0" err="1"/>
              <a:t>Perú</a:t>
            </a:r>
            <a:r>
              <a:rPr lang="en-US" dirty="0"/>
              <a:t>; </a:t>
            </a:r>
          </a:p>
          <a:p>
            <a:pPr>
              <a:buFont typeface="Arial" panose="020B0604020202020204" pitchFamily="34" charset="0"/>
              <a:buChar char="•"/>
            </a:pPr>
            <a:r>
              <a:rPr lang="en-US" dirty="0" err="1"/>
              <a:t>Instituto</a:t>
            </a:r>
            <a:r>
              <a:rPr lang="en-US" dirty="0"/>
              <a:t> </a:t>
            </a:r>
            <a:r>
              <a:rPr lang="en-US" dirty="0" err="1"/>
              <a:t>Geofísico</a:t>
            </a:r>
            <a:r>
              <a:rPr lang="en-US" dirty="0"/>
              <a:t> de la Universidad </a:t>
            </a:r>
            <a:r>
              <a:rPr lang="en-US" dirty="0" err="1"/>
              <a:t>Nacional</a:t>
            </a:r>
            <a:r>
              <a:rPr lang="en-US" dirty="0"/>
              <a:t> de San </a:t>
            </a:r>
            <a:r>
              <a:rPr lang="en-US" dirty="0" err="1"/>
              <a:t>Agustín</a:t>
            </a:r>
            <a:r>
              <a:rPr lang="en-US" dirty="0"/>
              <a:t>, Peru; </a:t>
            </a:r>
          </a:p>
          <a:p>
            <a:pPr>
              <a:buFont typeface="Arial" panose="020B0604020202020204" pitchFamily="34" charset="0"/>
              <a:buChar char="•"/>
            </a:pPr>
            <a:r>
              <a:rPr lang="en-US" dirty="0" err="1"/>
              <a:t>Instituto</a:t>
            </a:r>
            <a:r>
              <a:rPr lang="en-US" dirty="0"/>
              <a:t> </a:t>
            </a:r>
            <a:r>
              <a:rPr lang="en-US" dirty="0" err="1"/>
              <a:t>Geofísico</a:t>
            </a:r>
            <a:r>
              <a:rPr lang="en-US" dirty="0"/>
              <a:t>, </a:t>
            </a:r>
            <a:r>
              <a:rPr lang="en-US" dirty="0" err="1"/>
              <a:t>Escuela</a:t>
            </a:r>
            <a:r>
              <a:rPr lang="en-US" dirty="0"/>
              <a:t> </a:t>
            </a:r>
            <a:r>
              <a:rPr lang="en-US" dirty="0" err="1"/>
              <a:t>Politécnica</a:t>
            </a:r>
            <a:r>
              <a:rPr lang="en-US" dirty="0"/>
              <a:t> </a:t>
            </a:r>
            <a:r>
              <a:rPr lang="en-US" dirty="0" err="1"/>
              <a:t>Nacional</a:t>
            </a:r>
            <a:r>
              <a:rPr lang="en-US" dirty="0"/>
              <a:t>, Ecuador; </a:t>
            </a:r>
          </a:p>
          <a:p>
            <a:pPr>
              <a:buFont typeface="Arial" panose="020B0604020202020204" pitchFamily="34" charset="0"/>
              <a:buChar char="•"/>
            </a:pPr>
            <a:r>
              <a:rPr lang="en-US" dirty="0" err="1"/>
              <a:t>Servicio</a:t>
            </a:r>
            <a:r>
              <a:rPr lang="en-US" dirty="0"/>
              <a:t> </a:t>
            </a:r>
            <a:r>
              <a:rPr lang="en-US" dirty="0" err="1"/>
              <a:t>Geológico</a:t>
            </a:r>
            <a:r>
              <a:rPr lang="en-US" dirty="0"/>
              <a:t> </a:t>
            </a:r>
            <a:r>
              <a:rPr lang="en-US" dirty="0" err="1"/>
              <a:t>Colombiano</a:t>
            </a:r>
            <a:r>
              <a:rPr lang="en-US" dirty="0"/>
              <a:t>, Colombia</a:t>
            </a:r>
          </a:p>
          <a:p>
            <a:pPr>
              <a:buFont typeface="Arial" panose="020B0604020202020204" pitchFamily="34" charset="0"/>
              <a:buChar char="•"/>
            </a:pPr>
            <a:r>
              <a:rPr lang="en-US" dirty="0"/>
              <a:t>Buenos Aires Volcanic Ash Advisory Center, Argentina</a:t>
            </a:r>
          </a:p>
          <a:p>
            <a:pPr>
              <a:buFont typeface="Arial" panose="020B0604020202020204" pitchFamily="34" charset="0"/>
              <a:buChar char="•"/>
            </a:pPr>
            <a:r>
              <a:rPr lang="en-US" dirty="0" err="1">
                <a:solidFill>
                  <a:srgbClr val="00B050"/>
                </a:solidFill>
              </a:rPr>
              <a:t>Instituto</a:t>
            </a:r>
            <a:r>
              <a:rPr lang="en-US" dirty="0">
                <a:solidFill>
                  <a:srgbClr val="00B050"/>
                </a:solidFill>
              </a:rPr>
              <a:t> </a:t>
            </a:r>
            <a:r>
              <a:rPr lang="en-US" dirty="0" err="1">
                <a:solidFill>
                  <a:srgbClr val="00B050"/>
                </a:solidFill>
              </a:rPr>
              <a:t>nacional</a:t>
            </a:r>
            <a:r>
              <a:rPr lang="en-US" dirty="0">
                <a:solidFill>
                  <a:srgbClr val="00B050"/>
                </a:solidFill>
              </a:rPr>
              <a:t> de </a:t>
            </a:r>
            <a:r>
              <a:rPr lang="en-US" dirty="0" err="1">
                <a:solidFill>
                  <a:srgbClr val="00B050"/>
                </a:solidFill>
              </a:rPr>
              <a:t>sismología</a:t>
            </a:r>
            <a:r>
              <a:rPr lang="en-US" dirty="0">
                <a:solidFill>
                  <a:srgbClr val="00B050"/>
                </a:solidFill>
              </a:rPr>
              <a:t>, </a:t>
            </a:r>
            <a:r>
              <a:rPr lang="en-US" dirty="0" err="1">
                <a:solidFill>
                  <a:srgbClr val="00B050"/>
                </a:solidFill>
              </a:rPr>
              <a:t>vulcanologia</a:t>
            </a:r>
            <a:r>
              <a:rPr lang="en-US" dirty="0">
                <a:solidFill>
                  <a:srgbClr val="00B050"/>
                </a:solidFill>
              </a:rPr>
              <a:t>, </a:t>
            </a:r>
            <a:r>
              <a:rPr lang="en-US" dirty="0" err="1">
                <a:solidFill>
                  <a:srgbClr val="00B050"/>
                </a:solidFill>
              </a:rPr>
              <a:t>meteorología</a:t>
            </a:r>
            <a:r>
              <a:rPr lang="en-US" dirty="0">
                <a:solidFill>
                  <a:srgbClr val="00B050"/>
                </a:solidFill>
              </a:rPr>
              <a:t> e </a:t>
            </a:r>
            <a:r>
              <a:rPr lang="en-US" dirty="0" err="1">
                <a:solidFill>
                  <a:srgbClr val="00B050"/>
                </a:solidFill>
              </a:rPr>
              <a:t>hidrologia</a:t>
            </a:r>
            <a:r>
              <a:rPr lang="en-US" dirty="0">
                <a:solidFill>
                  <a:srgbClr val="00B050"/>
                </a:solidFill>
              </a:rPr>
              <a:t>, (NSIVUMEH), Guatemala</a:t>
            </a:r>
          </a:p>
          <a:p>
            <a:pPr>
              <a:buFont typeface="Arial" panose="020B0604020202020204" pitchFamily="34" charset="0"/>
              <a:buChar char="•"/>
            </a:pPr>
            <a:r>
              <a:rPr lang="en-US" dirty="0" err="1">
                <a:solidFill>
                  <a:srgbClr val="00B050"/>
                </a:solidFill>
              </a:rPr>
              <a:t>Instituto</a:t>
            </a:r>
            <a:r>
              <a:rPr lang="en-US" dirty="0">
                <a:solidFill>
                  <a:srgbClr val="00B050"/>
                </a:solidFill>
              </a:rPr>
              <a:t> </a:t>
            </a:r>
            <a:r>
              <a:rPr lang="en-US" dirty="0" err="1">
                <a:solidFill>
                  <a:srgbClr val="00B050"/>
                </a:solidFill>
              </a:rPr>
              <a:t>Nicaraguense</a:t>
            </a:r>
            <a:r>
              <a:rPr lang="en-US" dirty="0">
                <a:solidFill>
                  <a:srgbClr val="00B050"/>
                </a:solidFill>
              </a:rPr>
              <a:t> de </a:t>
            </a:r>
            <a:r>
              <a:rPr lang="en-US" dirty="0" err="1">
                <a:solidFill>
                  <a:srgbClr val="00B050"/>
                </a:solidFill>
              </a:rPr>
              <a:t>Estudios</a:t>
            </a:r>
            <a:r>
              <a:rPr lang="en-US" dirty="0">
                <a:solidFill>
                  <a:srgbClr val="00B050"/>
                </a:solidFill>
              </a:rPr>
              <a:t> </a:t>
            </a:r>
            <a:r>
              <a:rPr lang="en-US" dirty="0" err="1">
                <a:solidFill>
                  <a:srgbClr val="00B050"/>
                </a:solidFill>
              </a:rPr>
              <a:t>Territoriales</a:t>
            </a:r>
            <a:r>
              <a:rPr lang="en-US" dirty="0">
                <a:solidFill>
                  <a:srgbClr val="00B050"/>
                </a:solidFill>
              </a:rPr>
              <a:t> (INETER), Nicaragua</a:t>
            </a:r>
          </a:p>
          <a:p>
            <a:endParaRPr lang="en-GB" dirty="0"/>
          </a:p>
        </p:txBody>
      </p:sp>
      <p:sp>
        <p:nvSpPr>
          <p:cNvPr id="4" name="Title 3"/>
          <p:cNvSpPr>
            <a:spLocks noGrp="1"/>
          </p:cNvSpPr>
          <p:nvPr>
            <p:ph type="title" idx="4294967295"/>
          </p:nvPr>
        </p:nvSpPr>
        <p:spPr/>
        <p:txBody>
          <a:bodyPr>
            <a:normAutofit fontScale="90000"/>
          </a:bodyPr>
          <a:lstStyle/>
          <a:p>
            <a:pPr algn="ctr"/>
            <a:endParaRPr lang="en-GB" dirty="0">
              <a:solidFill>
                <a:schemeClr val="tx2">
                  <a:lumMod val="40000"/>
                  <a:lumOff val="60000"/>
                </a:schemeClr>
              </a:solidFill>
            </a:endParaRPr>
          </a:p>
        </p:txBody>
      </p:sp>
      <p:sp>
        <p:nvSpPr>
          <p:cNvPr id="5" name="Title 3"/>
          <p:cNvSpPr>
            <a:spLocks noGrp="1"/>
          </p:cNvSpPr>
          <p:nvPr>
            <p:ph type="title" idx="4294967295"/>
          </p:nvPr>
        </p:nvSpPr>
        <p:spPr>
          <a:xfrm>
            <a:off x="1219200" y="22225"/>
            <a:ext cx="7543800" cy="914400"/>
          </a:xfrm>
        </p:spPr>
        <p:txBody>
          <a:bodyPr>
            <a:normAutofit fontScale="90000"/>
          </a:bodyPr>
          <a:lstStyle/>
          <a:p>
            <a:pPr algn="ctr"/>
            <a:r>
              <a:rPr lang="en-GB" dirty="0"/>
              <a:t>Volcano Pilot:</a:t>
            </a:r>
            <a:br>
              <a:rPr lang="en-GB" dirty="0"/>
            </a:br>
            <a:r>
              <a:rPr lang="en-GB" dirty="0">
                <a:solidFill>
                  <a:schemeClr val="tx2">
                    <a:lumMod val="40000"/>
                    <a:lumOff val="60000"/>
                  </a:schemeClr>
                </a:solidFill>
              </a:rPr>
              <a:t>User Communities in Latin America</a:t>
            </a:r>
          </a:p>
        </p:txBody>
      </p:sp>
    </p:spTree>
    <p:extLst>
      <p:ext uri="{BB962C8B-B14F-4D97-AF65-F5344CB8AC3E}">
        <p14:creationId xmlns:p14="http://schemas.microsoft.com/office/powerpoint/2010/main" val="197126401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21</a:t>
            </a:fld>
            <a:endParaRPr lang="en-GB"/>
          </a:p>
        </p:txBody>
      </p:sp>
      <p:sp>
        <p:nvSpPr>
          <p:cNvPr id="4" name="Title 3"/>
          <p:cNvSpPr>
            <a:spLocks noGrp="1"/>
          </p:cNvSpPr>
          <p:nvPr>
            <p:ph type="title" idx="4294967295"/>
          </p:nvPr>
        </p:nvSpPr>
        <p:spPr/>
        <p:txBody>
          <a:bodyPr>
            <a:normAutofit fontScale="90000"/>
          </a:bodyPr>
          <a:lstStyle/>
          <a:p>
            <a:pPr algn="ctr"/>
            <a:r>
              <a:rPr lang="en-US" dirty="0">
                <a:solidFill>
                  <a:schemeClr val="tx2">
                    <a:lumMod val="40000"/>
                    <a:lumOff val="60000"/>
                  </a:schemeClr>
                </a:solidFill>
              </a:rPr>
              <a:t/>
            </a:r>
            <a:br>
              <a:rPr lang="en-US" dirty="0">
                <a:solidFill>
                  <a:schemeClr val="tx2">
                    <a:lumMod val="40000"/>
                    <a:lumOff val="60000"/>
                  </a:schemeClr>
                </a:solidFill>
              </a:rPr>
            </a:br>
            <a:endParaRPr lang="en-GB" dirty="0">
              <a:solidFill>
                <a:schemeClr val="tx2">
                  <a:lumMod val="40000"/>
                  <a:lumOff val="60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553347484"/>
              </p:ext>
            </p:extLst>
          </p:nvPr>
        </p:nvGraphicFramePr>
        <p:xfrm>
          <a:off x="4762" y="2061565"/>
          <a:ext cx="8940120" cy="4724399"/>
        </p:xfrm>
        <a:graphic>
          <a:graphicData uri="http://schemas.openxmlformats.org/drawingml/2006/table">
            <a:tbl>
              <a:tblPr firstRow="1" bandRow="1">
                <a:tableStyleId>{3C2FFA5D-87B4-456A-9821-1D502468CF0F}</a:tableStyleId>
              </a:tblPr>
              <a:tblGrid>
                <a:gridCol w="2733472"/>
                <a:gridCol w="3226608"/>
                <a:gridCol w="2980040"/>
              </a:tblGrid>
              <a:tr h="0">
                <a:tc>
                  <a:txBody>
                    <a:bodyPr/>
                    <a:lstStyle/>
                    <a:p>
                      <a:pPr algn="ctr"/>
                      <a:r>
                        <a:rPr lang="en-US" sz="1600" b="1" dirty="0" smtClean="0">
                          <a:solidFill>
                            <a:schemeClr val="bg1"/>
                          </a:solidFill>
                        </a:rPr>
                        <a:t>Geographic Area</a:t>
                      </a:r>
                      <a:endParaRPr lang="en-US" sz="1600" b="1" dirty="0">
                        <a:solidFill>
                          <a:schemeClr val="bg1"/>
                        </a:solidFill>
                      </a:endParaRPr>
                    </a:p>
                  </a:txBody>
                  <a:tcPr/>
                </a:tc>
                <a:tc>
                  <a:txBody>
                    <a:bodyPr/>
                    <a:lstStyle/>
                    <a:p>
                      <a:pPr algn="ctr"/>
                      <a:r>
                        <a:rPr lang="en-US" sz="1600" b="1" dirty="0" smtClean="0">
                          <a:solidFill>
                            <a:schemeClr val="bg1"/>
                          </a:solidFill>
                        </a:rPr>
                        <a:t>Products</a:t>
                      </a:r>
                      <a:endParaRPr lang="en-US" sz="1600" b="1" dirty="0">
                        <a:solidFill>
                          <a:schemeClr val="bg1"/>
                        </a:solidFill>
                      </a:endParaRPr>
                    </a:p>
                  </a:txBody>
                  <a:tcPr/>
                </a:tc>
                <a:tc>
                  <a:txBody>
                    <a:bodyPr/>
                    <a:lstStyle/>
                    <a:p>
                      <a:pPr algn="ctr"/>
                      <a:r>
                        <a:rPr lang="en-US" sz="1600" b="1" dirty="0" smtClean="0">
                          <a:solidFill>
                            <a:schemeClr val="bg1"/>
                          </a:solidFill>
                        </a:rPr>
                        <a:t>Value</a:t>
                      </a:r>
                      <a:r>
                        <a:rPr lang="en-US" sz="1600" b="1" baseline="0" dirty="0" smtClean="0">
                          <a:solidFill>
                            <a:schemeClr val="bg1"/>
                          </a:solidFill>
                        </a:rPr>
                        <a:t> Added P</a:t>
                      </a:r>
                      <a:r>
                        <a:rPr lang="en-US" sz="1600" b="1" dirty="0" smtClean="0">
                          <a:solidFill>
                            <a:schemeClr val="bg1"/>
                          </a:solidFill>
                        </a:rPr>
                        <a:t>artner</a:t>
                      </a:r>
                      <a:endParaRPr lang="en-US" sz="1600" b="1" dirty="0">
                        <a:solidFill>
                          <a:schemeClr val="bg1"/>
                        </a:solidFill>
                      </a:endParaRPr>
                    </a:p>
                  </a:txBody>
                  <a:tcPr/>
                </a:tc>
              </a:tr>
              <a:tr h="440965">
                <a:tc>
                  <a:txBody>
                    <a:bodyPr/>
                    <a:lstStyle/>
                    <a:p>
                      <a:r>
                        <a:rPr lang="en-US" sz="1400" dirty="0" smtClean="0">
                          <a:solidFill>
                            <a:srgbClr val="002569"/>
                          </a:solidFill>
                        </a:rPr>
                        <a:t>Haiti</a:t>
                      </a:r>
                      <a:endParaRPr lang="en-US" sz="1400" dirty="0">
                        <a:solidFill>
                          <a:srgbClr val="002569"/>
                        </a:solidFill>
                      </a:endParaRPr>
                    </a:p>
                  </a:txBody>
                  <a:tcPr/>
                </a:tc>
                <a:tc>
                  <a:txBody>
                    <a:bodyPr/>
                    <a:lstStyle/>
                    <a:p>
                      <a:r>
                        <a:rPr lang="en-US" sz="1400" dirty="0" smtClean="0">
                          <a:solidFill>
                            <a:srgbClr val="002569"/>
                          </a:solidFill>
                        </a:rPr>
                        <a:t>Flood extent maps, flood risk maps,</a:t>
                      </a:r>
                      <a:r>
                        <a:rPr lang="en-US" sz="1400" baseline="0" dirty="0" smtClean="0">
                          <a:solidFill>
                            <a:srgbClr val="002569"/>
                          </a:solidFill>
                        </a:rPr>
                        <a:t> landslide maps, flash flood guidance / threat maps, integrated risk assessment platform</a:t>
                      </a:r>
                      <a:endParaRPr lang="en-US" sz="1400" dirty="0">
                        <a:solidFill>
                          <a:srgbClr val="002569"/>
                        </a:solidFill>
                      </a:endParaRPr>
                    </a:p>
                  </a:txBody>
                  <a:tcPr/>
                </a:tc>
                <a:tc>
                  <a:txBody>
                    <a:bodyPr/>
                    <a:lstStyle/>
                    <a:p>
                      <a:r>
                        <a:rPr lang="en-US" sz="1400" dirty="0" smtClean="0">
                          <a:solidFill>
                            <a:srgbClr val="002569"/>
                          </a:solidFill>
                        </a:rPr>
                        <a:t>SERTIT, CIMA,</a:t>
                      </a:r>
                      <a:r>
                        <a:rPr lang="en-US" sz="1400" baseline="0" dirty="0" smtClean="0">
                          <a:solidFill>
                            <a:srgbClr val="002569"/>
                          </a:solidFill>
                        </a:rPr>
                        <a:t> INGV, Altamira, CIMH, RASOR FP7, NOAA/HRC</a:t>
                      </a:r>
                      <a:endParaRPr lang="en-US" sz="1400" dirty="0">
                        <a:solidFill>
                          <a:srgbClr val="002569"/>
                        </a:solidFill>
                      </a:endParaRPr>
                    </a:p>
                  </a:txBody>
                  <a:tcPr/>
                </a:tc>
              </a:tr>
              <a:tr h="440965">
                <a:tc>
                  <a:txBody>
                    <a:bodyPr/>
                    <a:lstStyle/>
                    <a:p>
                      <a:r>
                        <a:rPr lang="en-US" sz="1400" dirty="0" smtClean="0">
                          <a:solidFill>
                            <a:srgbClr val="002569"/>
                          </a:solidFill>
                        </a:rPr>
                        <a:t>Other Caribbean</a:t>
                      </a:r>
                      <a:r>
                        <a:rPr lang="en-US" sz="1400" baseline="0" dirty="0" smtClean="0">
                          <a:solidFill>
                            <a:srgbClr val="002569"/>
                          </a:solidFill>
                        </a:rPr>
                        <a:t> islands, Central America</a:t>
                      </a:r>
                      <a:endParaRPr lang="en-US" sz="1400" dirty="0">
                        <a:solidFill>
                          <a:srgbClr val="002569"/>
                        </a:solidFill>
                      </a:endParaRPr>
                    </a:p>
                  </a:txBody>
                  <a:tcPr/>
                </a:tc>
                <a:tc>
                  <a:txBody>
                    <a:bodyPr/>
                    <a:lstStyle/>
                    <a:p>
                      <a:r>
                        <a:rPr lang="en-US" sz="1400" dirty="0" smtClean="0">
                          <a:solidFill>
                            <a:srgbClr val="002569"/>
                          </a:solidFill>
                        </a:rPr>
                        <a:t>Flood damage maps,</a:t>
                      </a:r>
                      <a:r>
                        <a:rPr lang="en-US" sz="1400" baseline="0" dirty="0" smtClean="0">
                          <a:solidFill>
                            <a:srgbClr val="002569"/>
                          </a:solidFill>
                        </a:rPr>
                        <a:t> change detection products, co-registered map overlays</a:t>
                      </a:r>
                      <a:endParaRPr lang="en-US" sz="1400" dirty="0">
                        <a:solidFill>
                          <a:srgbClr val="002569"/>
                        </a:solidFill>
                      </a:endParaRPr>
                    </a:p>
                  </a:txBody>
                  <a:tcPr/>
                </a:tc>
                <a:tc>
                  <a:txBody>
                    <a:bodyPr/>
                    <a:lstStyle/>
                    <a:p>
                      <a:r>
                        <a:rPr lang="en-US" sz="1400" dirty="0" smtClean="0">
                          <a:solidFill>
                            <a:srgbClr val="002569"/>
                          </a:solidFill>
                        </a:rPr>
                        <a:t>CATHALAC, CIMH,</a:t>
                      </a:r>
                      <a:r>
                        <a:rPr lang="en-US" sz="1400" baseline="0" dirty="0" smtClean="0">
                          <a:solidFill>
                            <a:srgbClr val="002569"/>
                          </a:solidFill>
                        </a:rPr>
                        <a:t> NASA/GSFC</a:t>
                      </a:r>
                      <a:endParaRPr lang="en-US" sz="1400" dirty="0">
                        <a:solidFill>
                          <a:srgbClr val="002569"/>
                        </a:solidFill>
                      </a:endParaRPr>
                    </a:p>
                  </a:txBody>
                  <a:tcPr/>
                </a:tc>
              </a:tr>
              <a:tr h="440965">
                <a:tc>
                  <a:txBody>
                    <a:bodyPr/>
                    <a:lstStyle/>
                    <a:p>
                      <a:r>
                        <a:rPr lang="en-US" sz="1400" dirty="0" smtClean="0">
                          <a:solidFill>
                            <a:srgbClr val="002569"/>
                          </a:solidFill>
                        </a:rPr>
                        <a:t>Namibia</a:t>
                      </a:r>
                      <a:endParaRPr lang="en-US" sz="1400" dirty="0">
                        <a:solidFill>
                          <a:srgbClr val="002569"/>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2569"/>
                          </a:solidFill>
                        </a:rPr>
                        <a:t>Flood extent maps, flood warning products, </a:t>
                      </a:r>
                      <a:r>
                        <a:rPr lang="en-US" sz="1400" baseline="0" dirty="0" smtClean="0">
                          <a:solidFill>
                            <a:srgbClr val="002569"/>
                          </a:solidFill>
                        </a:rPr>
                        <a:t>co-registered map overlays</a:t>
                      </a:r>
                      <a:endParaRPr lang="en-US" sz="1400" dirty="0" smtClean="0">
                        <a:solidFill>
                          <a:srgbClr val="002569"/>
                        </a:solidFill>
                      </a:endParaRPr>
                    </a:p>
                  </a:txBody>
                  <a:tcPr/>
                </a:tc>
                <a:tc>
                  <a:txBody>
                    <a:bodyPr/>
                    <a:lstStyle/>
                    <a:p>
                      <a:r>
                        <a:rPr lang="en-US" sz="1400" dirty="0" smtClean="0">
                          <a:solidFill>
                            <a:srgbClr val="002569"/>
                          </a:solidFill>
                        </a:rPr>
                        <a:t>Namibia Hydrology Dept, Namibian Water Authority, NASA</a:t>
                      </a:r>
                      <a:endParaRPr lang="en-US" sz="1400" dirty="0">
                        <a:solidFill>
                          <a:srgbClr val="002569"/>
                        </a:solidFill>
                      </a:endParaRPr>
                    </a:p>
                  </a:txBody>
                  <a:tcPr/>
                </a:tc>
              </a:tr>
              <a:tr h="440965">
                <a:tc>
                  <a:txBody>
                    <a:bodyPr/>
                    <a:lstStyle/>
                    <a:p>
                      <a:r>
                        <a:rPr lang="en-US" sz="1400" dirty="0" smtClean="0">
                          <a:solidFill>
                            <a:srgbClr val="002569"/>
                          </a:solidFill>
                        </a:rPr>
                        <a:t>Zambezi</a:t>
                      </a:r>
                      <a:r>
                        <a:rPr lang="en-US" sz="1400" baseline="0" dirty="0" smtClean="0">
                          <a:solidFill>
                            <a:srgbClr val="002569"/>
                          </a:solidFill>
                        </a:rPr>
                        <a:t> basin</a:t>
                      </a:r>
                      <a:endParaRPr lang="en-US" sz="1400" dirty="0">
                        <a:solidFill>
                          <a:srgbClr val="002569"/>
                        </a:solidFill>
                      </a:endParaRPr>
                    </a:p>
                  </a:txBody>
                  <a:tcPr/>
                </a:tc>
                <a:tc>
                  <a:txBody>
                    <a:bodyPr/>
                    <a:lstStyle/>
                    <a:p>
                      <a:r>
                        <a:rPr lang="en-US" sz="1400" dirty="0" smtClean="0">
                          <a:solidFill>
                            <a:srgbClr val="002569"/>
                          </a:solidFill>
                        </a:rPr>
                        <a:t>Flood extent maps, flood forecast models, </a:t>
                      </a:r>
                      <a:r>
                        <a:rPr lang="en-US" sz="1400" b="0" dirty="0" smtClean="0">
                          <a:solidFill>
                            <a:srgbClr val="002569"/>
                          </a:solidFill>
                        </a:rPr>
                        <a:t>flood hazard maps, </a:t>
                      </a:r>
                      <a:r>
                        <a:rPr lang="en-US" sz="1400" dirty="0" smtClean="0">
                          <a:solidFill>
                            <a:srgbClr val="002569"/>
                          </a:solidFill>
                        </a:rPr>
                        <a:t>flood depth forecasts</a:t>
                      </a:r>
                      <a:endParaRPr lang="en-US" sz="1400" dirty="0">
                        <a:solidFill>
                          <a:srgbClr val="002569"/>
                        </a:solidFill>
                      </a:endParaRPr>
                    </a:p>
                  </a:txBody>
                  <a:tcPr/>
                </a:tc>
                <a:tc>
                  <a:txBody>
                    <a:bodyPr/>
                    <a:lstStyle/>
                    <a:p>
                      <a:r>
                        <a:rPr lang="en-US" sz="1400" dirty="0" smtClean="0">
                          <a:solidFill>
                            <a:srgbClr val="002569"/>
                          </a:solidFill>
                        </a:rPr>
                        <a:t>Lippmann Institute (PAPARAZZI,</a:t>
                      </a:r>
                      <a:r>
                        <a:rPr lang="en-US" sz="1400" baseline="0" dirty="0" smtClean="0">
                          <a:solidFill>
                            <a:srgbClr val="002569"/>
                          </a:solidFill>
                        </a:rPr>
                        <a:t> HAZARD, WATCHFUL</a:t>
                      </a:r>
                      <a:r>
                        <a:rPr lang="en-US" sz="1400" b="0" baseline="0" dirty="0" smtClean="0">
                          <a:solidFill>
                            <a:srgbClr val="002569"/>
                          </a:solidFill>
                        </a:rPr>
                        <a:t>), DELTARES, NASA/JPL</a:t>
                      </a:r>
                      <a:endParaRPr lang="en-US" sz="1400" b="0" dirty="0">
                        <a:solidFill>
                          <a:srgbClr val="002569"/>
                        </a:solidFill>
                      </a:endParaRPr>
                    </a:p>
                  </a:txBody>
                  <a:tcPr/>
                </a:tc>
              </a:tr>
              <a:tr h="440965">
                <a:tc>
                  <a:txBody>
                    <a:bodyPr/>
                    <a:lstStyle/>
                    <a:p>
                      <a:r>
                        <a:rPr lang="en-US" sz="1400" dirty="0" smtClean="0">
                          <a:solidFill>
                            <a:srgbClr val="002569"/>
                          </a:solidFill>
                        </a:rPr>
                        <a:t>Mekong</a:t>
                      </a:r>
                      <a:endParaRPr lang="en-US" sz="1400" dirty="0">
                        <a:solidFill>
                          <a:srgbClr val="002569"/>
                        </a:solidFill>
                      </a:endParaRPr>
                    </a:p>
                  </a:txBody>
                  <a:tcPr/>
                </a:tc>
                <a:tc>
                  <a:txBody>
                    <a:bodyPr/>
                    <a:lstStyle/>
                    <a:p>
                      <a:r>
                        <a:rPr lang="en-US" sz="1400" dirty="0" smtClean="0">
                          <a:solidFill>
                            <a:srgbClr val="002569"/>
                          </a:solidFill>
                        </a:rPr>
                        <a:t>Flood extent maps, flood risk maps, flash flood guidance / threat maps</a:t>
                      </a:r>
                      <a:endParaRPr lang="en-US" sz="1400" dirty="0">
                        <a:solidFill>
                          <a:srgbClr val="002569"/>
                        </a:solidFill>
                      </a:endParaRPr>
                    </a:p>
                  </a:txBody>
                  <a:tcPr/>
                </a:tc>
                <a:tc>
                  <a:txBody>
                    <a:bodyPr/>
                    <a:lstStyle/>
                    <a:p>
                      <a:r>
                        <a:rPr lang="en-US" sz="1400" dirty="0" smtClean="0">
                          <a:solidFill>
                            <a:srgbClr val="002569"/>
                          </a:solidFill>
                        </a:rPr>
                        <a:t>Mekong River Commission, NASA, NOAA/HRC, USGS, University of South Carolina, Texas A&amp;M </a:t>
                      </a:r>
                      <a:endParaRPr lang="en-US" sz="1400" dirty="0">
                        <a:solidFill>
                          <a:srgbClr val="002569"/>
                        </a:solidFill>
                      </a:endParaRPr>
                    </a:p>
                  </a:txBody>
                  <a:tcPr/>
                </a:tc>
              </a:tr>
              <a:tr h="440965">
                <a:tc>
                  <a:txBody>
                    <a:bodyPr/>
                    <a:lstStyle/>
                    <a:p>
                      <a:r>
                        <a:rPr lang="en-US" sz="1400" dirty="0" smtClean="0">
                          <a:solidFill>
                            <a:srgbClr val="002569"/>
                          </a:solidFill>
                        </a:rPr>
                        <a:t>Java (Bandung, Jakarta, </a:t>
                      </a:r>
                      <a:r>
                        <a:rPr lang="en-US" sz="1400" dirty="0" err="1" smtClean="0">
                          <a:solidFill>
                            <a:srgbClr val="002569"/>
                          </a:solidFill>
                        </a:rPr>
                        <a:t>Cilacap</a:t>
                      </a:r>
                      <a:r>
                        <a:rPr lang="en-US" sz="1400" dirty="0" smtClean="0">
                          <a:solidFill>
                            <a:srgbClr val="002569"/>
                          </a:solidFill>
                        </a:rPr>
                        <a:t>)</a:t>
                      </a:r>
                      <a:endParaRPr lang="en-US" sz="1400" dirty="0">
                        <a:solidFill>
                          <a:srgbClr val="002569"/>
                        </a:solidFill>
                      </a:endParaRPr>
                    </a:p>
                  </a:txBody>
                  <a:tcPr/>
                </a:tc>
                <a:tc>
                  <a:txBody>
                    <a:bodyPr/>
                    <a:lstStyle/>
                    <a:p>
                      <a:r>
                        <a:rPr lang="en-US" sz="1400" dirty="0" smtClean="0">
                          <a:solidFill>
                            <a:srgbClr val="002569"/>
                          </a:solidFill>
                        </a:rPr>
                        <a:t>Flood risk maps, subsidence maps tied to flood risk, tsunami risk maps (</a:t>
                      </a:r>
                      <a:r>
                        <a:rPr lang="en-US" sz="1400" dirty="0" err="1" smtClean="0">
                          <a:solidFill>
                            <a:srgbClr val="002569"/>
                          </a:solidFill>
                        </a:rPr>
                        <a:t>Cilacap</a:t>
                      </a:r>
                      <a:r>
                        <a:rPr lang="en-US" sz="1400" dirty="0" smtClean="0">
                          <a:solidFill>
                            <a:srgbClr val="002569"/>
                          </a:solidFill>
                        </a:rPr>
                        <a:t> only), flood extent maps</a:t>
                      </a:r>
                      <a:endParaRPr lang="en-US" sz="1400" dirty="0">
                        <a:solidFill>
                          <a:srgbClr val="002569"/>
                        </a:solidFill>
                      </a:endParaRPr>
                    </a:p>
                  </a:txBody>
                  <a:tcPr/>
                </a:tc>
                <a:tc>
                  <a:txBody>
                    <a:bodyPr/>
                    <a:lstStyle/>
                    <a:p>
                      <a:r>
                        <a:rPr lang="en-US" sz="1400" dirty="0" smtClean="0">
                          <a:solidFill>
                            <a:srgbClr val="002569"/>
                          </a:solidFill>
                        </a:rPr>
                        <a:t>SERTIT, </a:t>
                      </a:r>
                      <a:r>
                        <a:rPr lang="en-US" sz="1400" dirty="0" err="1" smtClean="0">
                          <a:solidFill>
                            <a:srgbClr val="002569"/>
                          </a:solidFill>
                        </a:rPr>
                        <a:t>Deltares</a:t>
                      </a:r>
                      <a:r>
                        <a:rPr lang="en-US" sz="1400" dirty="0" smtClean="0">
                          <a:solidFill>
                            <a:srgbClr val="002569"/>
                          </a:solidFill>
                        </a:rPr>
                        <a:t>, CIMA, Altamira, INGV, RASOR FP7 </a:t>
                      </a:r>
                      <a:endParaRPr lang="en-US" sz="1400" dirty="0">
                        <a:solidFill>
                          <a:srgbClr val="002569"/>
                        </a:solidFill>
                      </a:endParaRPr>
                    </a:p>
                  </a:txBody>
                  <a:tcPr/>
                </a:tc>
              </a:tr>
            </a:tbl>
          </a:graphicData>
        </a:graphic>
      </p:graphicFrame>
      <p:sp>
        <p:nvSpPr>
          <p:cNvPr id="6" name="TextBox 5"/>
          <p:cNvSpPr txBox="1"/>
          <p:nvPr/>
        </p:nvSpPr>
        <p:spPr>
          <a:xfrm>
            <a:off x="-4763" y="1143000"/>
            <a:ext cx="8839200" cy="923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b="1" dirty="0"/>
              <a:t>Products used by: </a:t>
            </a:r>
            <a:r>
              <a:rPr lang="en-US" b="1" dirty="0">
                <a:solidFill>
                  <a:schemeClr val="bg2">
                    <a:lumMod val="25000"/>
                  </a:schemeClr>
                </a:solidFill>
              </a:rPr>
              <a:t>N</a:t>
            </a:r>
            <a:r>
              <a:rPr lang="en-US" b="1" dirty="0" smtClean="0">
                <a:solidFill>
                  <a:schemeClr val="bg2">
                    <a:lumMod val="25000"/>
                  </a:schemeClr>
                </a:solidFill>
              </a:rPr>
              <a:t>ational </a:t>
            </a:r>
            <a:r>
              <a:rPr lang="en-US" b="1" dirty="0">
                <a:solidFill>
                  <a:schemeClr val="bg2">
                    <a:lumMod val="25000"/>
                  </a:schemeClr>
                </a:solidFill>
              </a:rPr>
              <a:t>end users, </a:t>
            </a:r>
            <a:r>
              <a:rPr lang="en-US" b="1" dirty="0" smtClean="0">
                <a:solidFill>
                  <a:schemeClr val="bg2">
                    <a:lumMod val="25000"/>
                  </a:schemeClr>
                </a:solidFill>
              </a:rPr>
              <a:t>Civil </a:t>
            </a:r>
            <a:r>
              <a:rPr lang="en-US" b="1" dirty="0">
                <a:solidFill>
                  <a:schemeClr val="bg2">
                    <a:lumMod val="25000"/>
                  </a:schemeClr>
                </a:solidFill>
              </a:rPr>
              <a:t>protection agencies, World Bank, </a:t>
            </a:r>
            <a:endParaRPr lang="en-US" b="1" dirty="0" smtClean="0">
              <a:solidFill>
                <a:schemeClr val="bg2">
                  <a:lumMod val="25000"/>
                </a:schemeClr>
              </a:solidFill>
            </a:endParaRPr>
          </a:p>
          <a:p>
            <a:pPr algn="l" rtl="0" latinLnBrk="1" hangingPunct="0"/>
            <a:r>
              <a:rPr lang="en-US" b="1" dirty="0" smtClean="0">
                <a:solidFill>
                  <a:schemeClr val="bg2">
                    <a:lumMod val="25000"/>
                  </a:schemeClr>
                </a:solidFill>
              </a:rPr>
              <a:t>Red </a:t>
            </a:r>
            <a:r>
              <a:rPr lang="en-US" b="1" dirty="0">
                <a:solidFill>
                  <a:schemeClr val="bg2">
                    <a:lumMod val="25000"/>
                  </a:schemeClr>
                </a:solidFill>
              </a:rPr>
              <a:t>Cross, World Food Program, River Commissions (</a:t>
            </a:r>
            <a:r>
              <a:rPr lang="en-US" b="1" dirty="0" err="1">
                <a:solidFill>
                  <a:schemeClr val="bg2">
                    <a:lumMod val="25000"/>
                  </a:schemeClr>
                </a:solidFill>
              </a:rPr>
              <a:t>Kavango</a:t>
            </a:r>
            <a:r>
              <a:rPr lang="en-US" b="1" dirty="0">
                <a:solidFill>
                  <a:schemeClr val="bg2">
                    <a:lumMod val="25000"/>
                  </a:schemeClr>
                </a:solidFill>
              </a:rPr>
              <a:t>, Zambezi, </a:t>
            </a:r>
            <a:endParaRPr lang="en-US" b="1" dirty="0" smtClean="0">
              <a:solidFill>
                <a:schemeClr val="bg2">
                  <a:lumMod val="25000"/>
                </a:schemeClr>
              </a:solidFill>
            </a:endParaRPr>
          </a:p>
          <a:p>
            <a:pPr algn="l" rtl="0" latinLnBrk="1" hangingPunct="0"/>
            <a:r>
              <a:rPr lang="en-US" b="1" dirty="0" smtClean="0">
                <a:solidFill>
                  <a:schemeClr val="bg2">
                    <a:lumMod val="25000"/>
                  </a:schemeClr>
                </a:solidFill>
              </a:rPr>
              <a:t>Mekong</a:t>
            </a:r>
            <a:r>
              <a:rPr lang="en-US" b="1" dirty="0">
                <a:solidFill>
                  <a:schemeClr val="bg2">
                    <a:lumMod val="25000"/>
                  </a:schemeClr>
                </a:solidFill>
              </a:rPr>
              <a:t>)</a:t>
            </a:r>
            <a:endParaRPr kumimoji="0" lang="en-GB" sz="1800" b="1" i="0" u="none" strike="noStrike" cap="none" spc="0" normalizeH="0" baseline="0" dirty="0">
              <a:ln>
                <a:noFill/>
              </a:ln>
              <a:solidFill>
                <a:schemeClr val="bg2">
                  <a:lumMod val="25000"/>
                </a:schemeClr>
              </a:solidFill>
              <a:effectLst/>
              <a:uFillTx/>
            </a:endParaRPr>
          </a:p>
        </p:txBody>
      </p:sp>
      <p:sp>
        <p:nvSpPr>
          <p:cNvPr id="7" name="Title 3"/>
          <p:cNvSpPr>
            <a:spLocks noGrp="1"/>
          </p:cNvSpPr>
          <p:nvPr>
            <p:ph type="title" idx="4294967295"/>
          </p:nvPr>
        </p:nvSpPr>
        <p:spPr>
          <a:xfrm>
            <a:off x="1219200" y="22225"/>
            <a:ext cx="7543800" cy="914400"/>
          </a:xfrm>
        </p:spPr>
        <p:txBody>
          <a:bodyPr>
            <a:normAutofit fontScale="90000"/>
          </a:bodyPr>
          <a:lstStyle/>
          <a:p>
            <a:pPr algn="ctr"/>
            <a:r>
              <a:rPr lang="en-GB" dirty="0"/>
              <a:t>Floods Pilot: </a:t>
            </a:r>
            <a:r>
              <a:rPr lang="en-US" dirty="0">
                <a:solidFill>
                  <a:schemeClr val="tx2">
                    <a:lumMod val="40000"/>
                    <a:lumOff val="60000"/>
                  </a:schemeClr>
                </a:solidFill>
              </a:rPr>
              <a:t>How Data Are </a:t>
            </a:r>
            <a:br>
              <a:rPr lang="en-US" dirty="0">
                <a:solidFill>
                  <a:schemeClr val="tx2">
                    <a:lumMod val="40000"/>
                    <a:lumOff val="60000"/>
                  </a:schemeClr>
                </a:solidFill>
              </a:rPr>
            </a:br>
            <a:r>
              <a:rPr lang="en-US" dirty="0">
                <a:solidFill>
                  <a:schemeClr val="tx2">
                    <a:lumMod val="40000"/>
                    <a:lumOff val="60000"/>
                  </a:schemeClr>
                </a:solidFill>
              </a:rPr>
              <a:t>Being Exploited</a:t>
            </a:r>
            <a:endParaRPr lang="en-GB" dirty="0">
              <a:solidFill>
                <a:schemeClr val="tx2">
                  <a:lumMod val="40000"/>
                  <a:lumOff val="60000"/>
                </a:schemeClr>
              </a:solidFill>
            </a:endParaRPr>
          </a:p>
        </p:txBody>
      </p:sp>
    </p:spTree>
    <p:extLst>
      <p:ext uri="{BB962C8B-B14F-4D97-AF65-F5344CB8AC3E}">
        <p14:creationId xmlns:p14="http://schemas.microsoft.com/office/powerpoint/2010/main" val="176687788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7239000" y="6747049"/>
            <a:ext cx="1554363" cy="187151"/>
          </a:xfrm>
        </p:spPr>
        <p:txBody>
          <a:bodyPr/>
          <a:lstStyle/>
          <a:p>
            <a:pPr lvl="0"/>
            <a:fld id="{86CB4B4D-7CA3-9044-876B-883B54F8677D}" type="slidenum">
              <a:rPr lang="en-GB" smtClean="0"/>
              <a:t>22</a:t>
            </a:fld>
            <a:endParaRPr lang="en-GB"/>
          </a:p>
        </p:txBody>
      </p:sp>
      <p:sp>
        <p:nvSpPr>
          <p:cNvPr id="3" name="Content Placeholder 2"/>
          <p:cNvSpPr>
            <a:spLocks noGrp="1"/>
          </p:cNvSpPr>
          <p:nvPr>
            <p:ph sz="quarter" idx="10"/>
          </p:nvPr>
        </p:nvSpPr>
        <p:spPr>
          <a:xfrm>
            <a:off x="228600" y="1219200"/>
            <a:ext cx="8763000" cy="4724400"/>
          </a:xfrm>
        </p:spPr>
        <p:txBody>
          <a:bodyPr/>
          <a:lstStyle/>
          <a:p>
            <a:pPr marL="0" indent="0">
              <a:buNone/>
            </a:pPr>
            <a:r>
              <a:rPr lang="en-US" b="1" dirty="0"/>
              <a:t>GFMS cited by UN World Food Program</a:t>
            </a:r>
            <a:r>
              <a:rPr lang="en-US" b="1" dirty="0" smtClean="0"/>
              <a:t>:</a:t>
            </a:r>
            <a:endParaRPr lang="en-US" b="1" dirty="0"/>
          </a:p>
          <a:p>
            <a:r>
              <a:rPr lang="en-US" dirty="0"/>
              <a:t>"</a:t>
            </a:r>
            <a:r>
              <a:rPr lang="en-US" i="1" dirty="0">
                <a:solidFill>
                  <a:schemeClr val="tx2">
                    <a:lumMod val="60000"/>
                    <a:lumOff val="40000"/>
                  </a:schemeClr>
                </a:solidFill>
              </a:rPr>
              <a:t>The Global Flood Monitoring System (GFMS) provides one key step further by indicating how an excess rainfall event will impact river flow, and also whether there is a potential for flooding downstream away from the heavy rain event,</a:t>
            </a:r>
            <a:r>
              <a:rPr lang="en-US" dirty="0"/>
              <a:t>" said </a:t>
            </a:r>
            <a:r>
              <a:rPr lang="en-US" dirty="0" err="1" smtClean="0"/>
              <a:t>E.Niebuhr</a:t>
            </a:r>
            <a:r>
              <a:rPr lang="en-US" dirty="0" smtClean="0"/>
              <a:t>, World </a:t>
            </a:r>
            <a:r>
              <a:rPr lang="en-US" dirty="0"/>
              <a:t>Food </a:t>
            </a:r>
            <a:r>
              <a:rPr lang="en-US" dirty="0" smtClean="0"/>
              <a:t>Program. </a:t>
            </a:r>
            <a:r>
              <a:rPr lang="en-US" dirty="0"/>
              <a:t>"</a:t>
            </a:r>
            <a:r>
              <a:rPr lang="en-US" dirty="0">
                <a:solidFill>
                  <a:schemeClr val="tx2">
                    <a:lumMod val="60000"/>
                    <a:lumOff val="40000"/>
                  </a:schemeClr>
                </a:solidFill>
              </a:rPr>
              <a:t>We check the GFMS nearly every single day to monitor current flood concerns, and also to assist in discovering new flood events that may not have been reported yet or are developing</a:t>
            </a:r>
            <a:r>
              <a:rPr lang="en-US" dirty="0" smtClean="0"/>
              <a:t>”.</a:t>
            </a:r>
          </a:p>
          <a:p>
            <a:endParaRPr lang="en-US" dirty="0" smtClean="0"/>
          </a:p>
          <a:p>
            <a:pPr marL="0" indent="0">
              <a:buNone/>
            </a:pPr>
            <a:r>
              <a:rPr lang="en-US" b="1" dirty="0" smtClean="0"/>
              <a:t>Nepal </a:t>
            </a:r>
            <a:r>
              <a:rPr lang="en-US" b="1" dirty="0"/>
              <a:t>Department of Hydrology and Meteorology </a:t>
            </a:r>
            <a:r>
              <a:rPr lang="en-US" dirty="0"/>
              <a:t>and</a:t>
            </a:r>
            <a:r>
              <a:rPr lang="en-US" b="1" dirty="0"/>
              <a:t> ICIMOD used GFMS data after the Nepal earthquake</a:t>
            </a:r>
          </a:p>
          <a:p>
            <a:endParaRPr lang="en-GB" dirty="0"/>
          </a:p>
        </p:txBody>
      </p:sp>
      <p:sp>
        <p:nvSpPr>
          <p:cNvPr id="4" name="Title 3"/>
          <p:cNvSpPr>
            <a:spLocks noGrp="1"/>
          </p:cNvSpPr>
          <p:nvPr>
            <p:ph type="title" idx="4294967295"/>
          </p:nvPr>
        </p:nvSpPr>
        <p:spPr>
          <a:xfrm>
            <a:off x="1447800" y="22225"/>
            <a:ext cx="7543800" cy="914400"/>
          </a:xfrm>
        </p:spPr>
        <p:txBody>
          <a:bodyPr>
            <a:normAutofit fontScale="90000"/>
          </a:bodyPr>
          <a:lstStyle/>
          <a:p>
            <a:pPr algn="ctr"/>
            <a:r>
              <a:rPr lang="en-GB" dirty="0"/>
              <a:t>Floods Pilot:  </a:t>
            </a:r>
            <a:r>
              <a:rPr lang="en-GB" i="1" dirty="0" smtClean="0"/>
              <a:t>Obj. A</a:t>
            </a:r>
            <a:r>
              <a:rPr lang="en-GB" dirty="0" smtClean="0"/>
              <a:t/>
            </a:r>
            <a:br>
              <a:rPr lang="en-GB" dirty="0" smtClean="0"/>
            </a:br>
            <a:r>
              <a:rPr lang="en-GB" dirty="0" smtClean="0">
                <a:solidFill>
                  <a:schemeClr val="tx2">
                    <a:lumMod val="40000"/>
                    <a:lumOff val="60000"/>
                  </a:schemeClr>
                </a:solidFill>
              </a:rPr>
              <a:t>Global </a:t>
            </a:r>
            <a:r>
              <a:rPr lang="en-GB" dirty="0">
                <a:solidFill>
                  <a:schemeClr val="tx2">
                    <a:lumMod val="40000"/>
                    <a:lumOff val="60000"/>
                  </a:schemeClr>
                </a:solidFill>
              </a:rPr>
              <a:t>Component </a:t>
            </a:r>
            <a:r>
              <a:rPr lang="en-GB" dirty="0" smtClean="0">
                <a:solidFill>
                  <a:schemeClr val="tx2">
                    <a:lumMod val="40000"/>
                    <a:lumOff val="60000"/>
                  </a:schemeClr>
                </a:solidFill>
              </a:rPr>
              <a:t>: </a:t>
            </a:r>
            <a:r>
              <a:rPr lang="en-GB" dirty="0">
                <a:solidFill>
                  <a:schemeClr val="tx2">
                    <a:lumMod val="40000"/>
                    <a:lumOff val="60000"/>
                  </a:schemeClr>
                </a:solidFill>
              </a:rPr>
              <a:t>GFMS</a:t>
            </a:r>
          </a:p>
        </p:txBody>
      </p:sp>
      <p:pic>
        <p:nvPicPr>
          <p:cNvPr id="5" name="Picture 4"/>
          <p:cNvPicPr>
            <a:picLocks noChangeAspect="1"/>
          </p:cNvPicPr>
          <p:nvPr/>
        </p:nvPicPr>
        <p:blipFill>
          <a:blip r:embed="rId3" cstate="print"/>
          <a:stretch>
            <a:fillRect/>
          </a:stretch>
        </p:blipFill>
        <p:spPr>
          <a:xfrm>
            <a:off x="755576" y="4927962"/>
            <a:ext cx="2984376" cy="1915248"/>
          </a:xfrm>
          <a:prstGeom prst="rect">
            <a:avLst/>
          </a:prstGeom>
        </p:spPr>
      </p:pic>
      <p:pic>
        <p:nvPicPr>
          <p:cNvPr id="6" name="Picture 5"/>
          <p:cNvPicPr>
            <a:picLocks noChangeAspect="1"/>
          </p:cNvPicPr>
          <p:nvPr/>
        </p:nvPicPr>
        <p:blipFill>
          <a:blip r:embed="rId4" cstate="print"/>
          <a:stretch>
            <a:fillRect/>
          </a:stretch>
        </p:blipFill>
        <p:spPr>
          <a:xfrm>
            <a:off x="4788024" y="4872972"/>
            <a:ext cx="2984376" cy="1990688"/>
          </a:xfrm>
          <a:prstGeom prst="rect">
            <a:avLst/>
          </a:prstGeom>
        </p:spPr>
      </p:pic>
    </p:spTree>
    <p:extLst>
      <p:ext uri="{BB962C8B-B14F-4D97-AF65-F5344CB8AC3E}">
        <p14:creationId xmlns:p14="http://schemas.microsoft.com/office/powerpoint/2010/main" val="58185600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23</a:t>
            </a:fld>
            <a:endParaRPr lang="en-GB"/>
          </a:p>
        </p:txBody>
      </p:sp>
      <p:sp>
        <p:nvSpPr>
          <p:cNvPr id="3" name="Content Placeholder 2"/>
          <p:cNvSpPr>
            <a:spLocks noGrp="1"/>
          </p:cNvSpPr>
          <p:nvPr>
            <p:ph sz="quarter" idx="10"/>
          </p:nvPr>
        </p:nvSpPr>
        <p:spPr>
          <a:xfrm>
            <a:off x="381000" y="1371600"/>
            <a:ext cx="4191000" cy="4724400"/>
          </a:xfrm>
        </p:spPr>
        <p:txBody>
          <a:bodyPr/>
          <a:lstStyle/>
          <a:p>
            <a:r>
              <a:rPr lang="en-US" sz="2400" dirty="0"/>
              <a:t>LIST flood hazard maps determine flood severity by comparing flood extent in a SAR image with computed extent / return period from simulated historic </a:t>
            </a:r>
            <a:r>
              <a:rPr lang="en-US" sz="2400" dirty="0" smtClean="0"/>
              <a:t>floods</a:t>
            </a:r>
          </a:p>
          <a:p>
            <a:endParaRPr lang="en-US" sz="2400" dirty="0"/>
          </a:p>
          <a:p>
            <a:r>
              <a:rPr lang="en-US" sz="2400" dirty="0"/>
              <a:t>The UN World Food </a:t>
            </a:r>
            <a:r>
              <a:rPr lang="en-US" sz="2400" dirty="0" err="1"/>
              <a:t>Programme</a:t>
            </a:r>
            <a:r>
              <a:rPr lang="en-US" sz="2400" dirty="0"/>
              <a:t> has shown interest</a:t>
            </a:r>
          </a:p>
          <a:p>
            <a:endParaRPr lang="en-GB" sz="2400" dirty="0"/>
          </a:p>
        </p:txBody>
      </p:sp>
      <p:sp>
        <p:nvSpPr>
          <p:cNvPr id="4" name="Title 3"/>
          <p:cNvSpPr>
            <a:spLocks noGrp="1"/>
          </p:cNvSpPr>
          <p:nvPr>
            <p:ph type="title" idx="4294967295"/>
          </p:nvPr>
        </p:nvSpPr>
        <p:spPr/>
        <p:txBody>
          <a:bodyPr>
            <a:normAutofit fontScale="90000"/>
          </a:bodyPr>
          <a:lstStyle/>
          <a:p>
            <a:pPr algn="ctr"/>
            <a:r>
              <a:rPr lang="en-GB" dirty="0" smtClean="0"/>
              <a:t/>
            </a:r>
            <a:br>
              <a:rPr lang="en-GB" dirty="0" smtClean="0"/>
            </a:br>
            <a:endParaRPr lang="en-GB" dirty="0"/>
          </a:p>
        </p:txBody>
      </p:sp>
      <p:pic>
        <p:nvPicPr>
          <p:cNvPr id="5" name="Picture 5"/>
          <p:cNvPicPr>
            <a:picLocks noChangeAspect="1"/>
          </p:cNvPicPr>
          <p:nvPr/>
        </p:nvPicPr>
        <p:blipFill>
          <a:blip r:embed="rId3" cstate="print"/>
          <a:srcRect/>
          <a:stretch>
            <a:fillRect/>
          </a:stretch>
        </p:blipFill>
        <p:spPr bwMode="auto">
          <a:xfrm>
            <a:off x="4564142" y="1905000"/>
            <a:ext cx="4345390" cy="4132296"/>
          </a:xfrm>
          <a:prstGeom prst="rect">
            <a:avLst/>
          </a:prstGeom>
          <a:noFill/>
          <a:ln w="9525">
            <a:noFill/>
            <a:miter lim="800000"/>
            <a:headEnd/>
            <a:tailEnd/>
          </a:ln>
        </p:spPr>
      </p:pic>
      <p:sp>
        <p:nvSpPr>
          <p:cNvPr id="6" name="Title 3"/>
          <p:cNvSpPr>
            <a:spLocks noGrp="1"/>
          </p:cNvSpPr>
          <p:nvPr>
            <p:ph type="title" idx="4294967295"/>
          </p:nvPr>
        </p:nvSpPr>
        <p:spPr>
          <a:xfrm>
            <a:off x="1219200" y="22225"/>
            <a:ext cx="7543800" cy="914400"/>
          </a:xfrm>
        </p:spPr>
        <p:txBody>
          <a:bodyPr>
            <a:normAutofit fontScale="90000"/>
          </a:bodyPr>
          <a:lstStyle/>
          <a:p>
            <a:pPr algn="ctr"/>
            <a:r>
              <a:rPr lang="en-GB" dirty="0"/>
              <a:t>Floods Pilot: Obj. B -</a:t>
            </a:r>
            <a:br>
              <a:rPr lang="en-GB" dirty="0"/>
            </a:br>
            <a:r>
              <a:rPr lang="en-GB" dirty="0">
                <a:solidFill>
                  <a:schemeClr val="tx2">
                    <a:lumMod val="40000"/>
                    <a:lumOff val="60000"/>
                  </a:schemeClr>
                </a:solidFill>
              </a:rPr>
              <a:t>Southern Africa</a:t>
            </a:r>
          </a:p>
        </p:txBody>
      </p:sp>
    </p:spTree>
    <p:extLst>
      <p:ext uri="{BB962C8B-B14F-4D97-AF65-F5344CB8AC3E}">
        <p14:creationId xmlns:p14="http://schemas.microsoft.com/office/powerpoint/2010/main" val="108262119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24</a:t>
            </a:fld>
            <a:endParaRPr lang="en-GB"/>
          </a:p>
        </p:txBody>
      </p:sp>
      <p:sp>
        <p:nvSpPr>
          <p:cNvPr id="4" name="Title 3"/>
          <p:cNvSpPr>
            <a:spLocks noGrp="1"/>
          </p:cNvSpPr>
          <p:nvPr>
            <p:ph type="title" idx="4294967295"/>
          </p:nvPr>
        </p:nvSpPr>
        <p:spPr/>
        <p:txBody>
          <a:bodyPr>
            <a:normAutofit fontScale="90000"/>
          </a:bodyPr>
          <a:lstStyle/>
          <a:p>
            <a:pPr algn="ctr"/>
            <a:endParaRPr lang="en-GB" dirty="0">
              <a:solidFill>
                <a:schemeClr val="tx2">
                  <a:lumMod val="40000"/>
                  <a:lumOff val="60000"/>
                </a:schemeClr>
              </a:solidFill>
            </a:endParaRPr>
          </a:p>
        </p:txBody>
      </p:sp>
      <p:pic>
        <p:nvPicPr>
          <p:cNvPr id="5"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04864"/>
            <a:ext cx="3044952" cy="3471941"/>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840" y="2204864"/>
            <a:ext cx="3044952" cy="3471941"/>
          </a:xfrm>
          <a:prstGeom prst="rect">
            <a:avLst/>
          </a:prstGeom>
        </p:spPr>
      </p:pic>
      <p:pic>
        <p:nvPicPr>
          <p:cNvPr id="7" name="Immagin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9048" y="2204864"/>
            <a:ext cx="3044952" cy="3471941"/>
          </a:xfrm>
          <a:prstGeom prst="rect">
            <a:avLst/>
          </a:prstGeom>
        </p:spPr>
      </p:pic>
      <p:sp>
        <p:nvSpPr>
          <p:cNvPr id="8" name="Title 1"/>
          <p:cNvSpPr txBox="1">
            <a:spLocks/>
          </p:cNvSpPr>
          <p:nvPr/>
        </p:nvSpPr>
        <p:spPr bwMode="auto">
          <a:xfrm>
            <a:off x="0" y="1412776"/>
            <a:ext cx="3044952"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03288" rtl="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dirty="0" smtClean="0">
                <a:ln>
                  <a:noFill/>
                </a:ln>
                <a:solidFill>
                  <a:schemeClr val="tx2"/>
                </a:solidFill>
                <a:effectLst/>
                <a:uLnTx/>
                <a:uFillTx/>
                <a:latin typeface="+mj-lt"/>
                <a:ea typeface="+mj-ea"/>
                <a:cs typeface="+mj-cs"/>
              </a:rPr>
              <a:t>ALOS ascending (2007-2011)</a:t>
            </a:r>
          </a:p>
        </p:txBody>
      </p:sp>
      <p:sp>
        <p:nvSpPr>
          <p:cNvPr id="9" name="Title 1"/>
          <p:cNvSpPr txBox="1">
            <a:spLocks/>
          </p:cNvSpPr>
          <p:nvPr/>
        </p:nvSpPr>
        <p:spPr bwMode="auto">
          <a:xfrm>
            <a:off x="3203848" y="1412776"/>
            <a:ext cx="3044952"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03288" rtl="0" eaLnBrk="0" fontAlgn="base" latinLnBrk="0" hangingPunct="0">
              <a:lnSpc>
                <a:spcPct val="100000"/>
              </a:lnSpc>
              <a:spcBef>
                <a:spcPct val="0"/>
              </a:spcBef>
              <a:spcAft>
                <a:spcPct val="0"/>
              </a:spcAft>
              <a:buClrTx/>
              <a:buSzTx/>
              <a:buFontTx/>
              <a:buNone/>
              <a:tabLst/>
              <a:defRPr/>
            </a:pPr>
            <a:r>
              <a:rPr lang="en-US" altLang="en-US" sz="2400" kern="0" dirty="0" smtClean="0">
                <a:latin typeface="+mj-lt"/>
                <a:ea typeface="+mj-ea"/>
                <a:cs typeface="+mj-cs"/>
              </a:rPr>
              <a:t>CSK</a:t>
            </a:r>
            <a:r>
              <a:rPr kumimoji="0" lang="en-US" altLang="en-US" sz="2400" b="1" i="0" u="none" strike="noStrike" kern="0" cap="none" spc="0" normalizeH="0" baseline="0" noProof="0" dirty="0" smtClean="0">
                <a:ln>
                  <a:noFill/>
                </a:ln>
                <a:solidFill>
                  <a:schemeClr val="tx2"/>
                </a:solidFill>
                <a:effectLst/>
                <a:uLnTx/>
                <a:uFillTx/>
                <a:latin typeface="+mj-lt"/>
                <a:ea typeface="+mj-ea"/>
                <a:cs typeface="+mj-cs"/>
              </a:rPr>
              <a:t> ascending (2013-2015)</a:t>
            </a:r>
          </a:p>
        </p:txBody>
      </p:sp>
      <p:sp>
        <p:nvSpPr>
          <p:cNvPr id="10" name="Title 1"/>
          <p:cNvSpPr txBox="1">
            <a:spLocks/>
          </p:cNvSpPr>
          <p:nvPr/>
        </p:nvSpPr>
        <p:spPr bwMode="auto">
          <a:xfrm>
            <a:off x="6099048" y="1412776"/>
            <a:ext cx="3044952"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03288" rtl="0" eaLnBrk="0" fontAlgn="base" latinLnBrk="0" hangingPunct="0">
              <a:lnSpc>
                <a:spcPct val="100000"/>
              </a:lnSpc>
              <a:spcBef>
                <a:spcPct val="0"/>
              </a:spcBef>
              <a:spcAft>
                <a:spcPct val="0"/>
              </a:spcAft>
              <a:buClrTx/>
              <a:buSzTx/>
              <a:buFontTx/>
              <a:buNone/>
              <a:tabLst/>
              <a:defRPr/>
            </a:pPr>
            <a:r>
              <a:rPr lang="en-US" altLang="en-US" sz="2400" kern="0" dirty="0" smtClean="0">
                <a:latin typeface="+mj-lt"/>
                <a:ea typeface="+mj-ea"/>
                <a:cs typeface="+mj-cs"/>
              </a:rPr>
              <a:t>Difference </a:t>
            </a:r>
            <a:r>
              <a:rPr kumimoji="0" lang="en-US" altLang="en-US" sz="2400" b="1" i="0" u="none" strike="noStrike" kern="0" cap="none" spc="0" normalizeH="0" baseline="0" noProof="0" dirty="0" smtClean="0">
                <a:ln>
                  <a:noFill/>
                </a:ln>
                <a:solidFill>
                  <a:schemeClr val="tx2"/>
                </a:solidFill>
                <a:effectLst/>
                <a:uLnTx/>
                <a:uFillTx/>
                <a:latin typeface="+mj-lt"/>
                <a:ea typeface="+mj-ea"/>
                <a:cs typeface="+mj-cs"/>
              </a:rPr>
              <a:t>(CSK-ALOS)</a:t>
            </a:r>
          </a:p>
        </p:txBody>
      </p:sp>
      <p:sp>
        <p:nvSpPr>
          <p:cNvPr id="11" name="Title 1"/>
          <p:cNvSpPr txBox="1">
            <a:spLocks/>
          </p:cNvSpPr>
          <p:nvPr/>
        </p:nvSpPr>
        <p:spPr bwMode="auto">
          <a:xfrm>
            <a:off x="6099048" y="5733256"/>
            <a:ext cx="3044952"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03288" rtl="0" eaLnBrk="0" fontAlgn="base" latinLnBrk="0" hangingPunct="0">
              <a:lnSpc>
                <a:spcPct val="100000"/>
              </a:lnSpc>
              <a:spcBef>
                <a:spcPct val="0"/>
              </a:spcBef>
              <a:spcAft>
                <a:spcPct val="0"/>
              </a:spcAft>
              <a:buClrTx/>
              <a:buSzTx/>
              <a:buFontTx/>
              <a:buNone/>
              <a:tabLst/>
              <a:defRPr/>
            </a:pPr>
            <a:r>
              <a:rPr lang="en-US" altLang="en-US" sz="2000" b="0" kern="0" noProof="0" dirty="0" smtClean="0">
                <a:latin typeface="+mj-lt"/>
                <a:ea typeface="+mj-ea"/>
                <a:cs typeface="+mj-cs"/>
              </a:rPr>
              <a:t>(red = increased rate of subsidence)</a:t>
            </a:r>
            <a:endParaRPr kumimoji="0" lang="en-US" altLang="en-US" sz="2000" b="0" i="0" u="none" strike="noStrike" kern="0" cap="none" spc="0" normalizeH="0" baseline="0" noProof="0" dirty="0" smtClean="0">
              <a:ln>
                <a:noFill/>
              </a:ln>
              <a:solidFill>
                <a:schemeClr val="tx2"/>
              </a:solidFill>
              <a:effectLst/>
              <a:uLnTx/>
              <a:uFillTx/>
              <a:latin typeface="+mj-lt"/>
              <a:ea typeface="+mj-ea"/>
              <a:cs typeface="+mj-cs"/>
            </a:endParaRPr>
          </a:p>
        </p:txBody>
      </p:sp>
      <p:sp>
        <p:nvSpPr>
          <p:cNvPr id="12" name="Title 3"/>
          <p:cNvSpPr>
            <a:spLocks noGrp="1"/>
          </p:cNvSpPr>
          <p:nvPr>
            <p:ph type="title" idx="4294967295"/>
          </p:nvPr>
        </p:nvSpPr>
        <p:spPr>
          <a:xfrm>
            <a:off x="1219200" y="22225"/>
            <a:ext cx="7543800" cy="914400"/>
          </a:xfrm>
        </p:spPr>
        <p:txBody>
          <a:bodyPr>
            <a:normAutofit fontScale="90000"/>
          </a:bodyPr>
          <a:lstStyle/>
          <a:p>
            <a:pPr algn="ctr"/>
            <a:r>
              <a:rPr lang="en-GB" dirty="0"/>
              <a:t>Floods Pilot: Obj. B -</a:t>
            </a:r>
            <a:br>
              <a:rPr lang="en-GB" dirty="0"/>
            </a:br>
            <a:r>
              <a:rPr lang="en-GB" dirty="0">
                <a:solidFill>
                  <a:schemeClr val="tx2">
                    <a:lumMod val="40000"/>
                    <a:lumOff val="60000"/>
                  </a:schemeClr>
                </a:solidFill>
              </a:rPr>
              <a:t>South-East Asia </a:t>
            </a:r>
          </a:p>
        </p:txBody>
      </p:sp>
    </p:spTree>
    <p:extLst>
      <p:ext uri="{BB962C8B-B14F-4D97-AF65-F5344CB8AC3E}">
        <p14:creationId xmlns:p14="http://schemas.microsoft.com/office/powerpoint/2010/main" val="234630500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normAutofit fontScale="90000"/>
          </a:bodyPr>
          <a:lstStyle/>
          <a:p>
            <a:pPr algn="ctr"/>
            <a:endParaRPr lang="en-GB" dirty="0"/>
          </a:p>
        </p:txBody>
      </p:sp>
      <p:pic>
        <p:nvPicPr>
          <p:cNvPr id="5" name="Picture 2"/>
          <p:cNvPicPr>
            <a:picLocks noChangeAspect="1" noChangeArrowheads="1"/>
          </p:cNvPicPr>
          <p:nvPr/>
        </p:nvPicPr>
        <p:blipFill>
          <a:blip r:embed="rId3" cstate="screen"/>
          <a:srcRect/>
          <a:stretch>
            <a:fillRect/>
          </a:stretch>
        </p:blipFill>
        <p:spPr bwMode="auto">
          <a:xfrm>
            <a:off x="173620" y="1301187"/>
            <a:ext cx="5463251" cy="4328932"/>
          </a:xfrm>
          <a:prstGeom prst="rect">
            <a:avLst/>
          </a:prstGeom>
          <a:noFill/>
          <a:ln w="9525">
            <a:noFill/>
            <a:miter lim="800000"/>
            <a:headEnd/>
            <a:tailEnd/>
          </a:ln>
        </p:spPr>
      </p:pic>
      <p:sp>
        <p:nvSpPr>
          <p:cNvPr id="6" name="Ovale 16"/>
          <p:cNvSpPr/>
          <p:nvPr/>
        </p:nvSpPr>
        <p:spPr>
          <a:xfrm>
            <a:off x="1599235" y="4235369"/>
            <a:ext cx="657828" cy="4880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15"/>
          <p:cNvSpPr/>
          <p:nvPr/>
        </p:nvSpPr>
        <p:spPr>
          <a:xfrm>
            <a:off x="2349660" y="4397415"/>
            <a:ext cx="694481" cy="47456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10"/>
          <p:cNvSpPr txBox="1"/>
          <p:nvPr/>
        </p:nvSpPr>
        <p:spPr>
          <a:xfrm>
            <a:off x="152400" y="5593140"/>
            <a:ext cx="5484471" cy="1015663"/>
          </a:xfrm>
          <a:prstGeom prst="rect">
            <a:avLst/>
          </a:prstGeom>
          <a:noFill/>
        </p:spPr>
        <p:txBody>
          <a:bodyPr wrap="square" rtlCol="0">
            <a:spAutoFit/>
          </a:bodyPr>
          <a:lstStyle/>
          <a:p>
            <a:r>
              <a:rPr lang="it-IT" sz="2000" b="0" u="sng" dirty="0" smtClean="0">
                <a:solidFill>
                  <a:schemeClr val="tx1"/>
                </a:solidFill>
                <a:cs typeface="Times New Roman" pitchFamily="18" charset="0"/>
              </a:rPr>
              <a:t>Projected</a:t>
            </a:r>
            <a:r>
              <a:rPr lang="it-IT" sz="2000" b="0" dirty="0" smtClean="0">
                <a:solidFill>
                  <a:schemeClr val="tx1"/>
                </a:solidFill>
                <a:cs typeface="Times New Roman" pitchFamily="18" charset="0"/>
              </a:rPr>
              <a:t> total subsidence by 2021 of up to 2.2 m along main drainage </a:t>
            </a:r>
            <a:r>
              <a:rPr lang="it-IT" sz="2000" b="0" dirty="0" err="1" smtClean="0">
                <a:solidFill>
                  <a:schemeClr val="tx1"/>
                </a:solidFill>
                <a:cs typeface="Times New Roman" pitchFamily="18" charset="0"/>
              </a:rPr>
              <a:t>areas</a:t>
            </a:r>
            <a:r>
              <a:rPr lang="it-IT" sz="2000" b="0" dirty="0" smtClean="0">
                <a:solidFill>
                  <a:schemeClr val="tx1"/>
                </a:solidFill>
                <a:cs typeface="Times New Roman" pitchFamily="18" charset="0"/>
              </a:rPr>
              <a:t>.</a:t>
            </a:r>
            <a:endParaRPr lang="it-IT" sz="2000" dirty="0">
              <a:solidFill>
                <a:schemeClr val="tx1"/>
              </a:solidFill>
              <a:cs typeface="Times New Roman" pitchFamily="18" charset="0"/>
            </a:endParaRPr>
          </a:p>
          <a:p>
            <a:r>
              <a:rPr lang="it-IT" sz="2000" dirty="0" smtClean="0">
                <a:solidFill>
                  <a:schemeClr val="tx1"/>
                </a:solidFill>
                <a:latin typeface="Times New Roman"/>
                <a:cs typeface="Times New Roman" pitchFamily="18" charset="0"/>
              </a:rPr>
              <a:t>© INGV</a:t>
            </a:r>
            <a:endParaRPr lang="it-IT" sz="2000" b="0" dirty="0">
              <a:solidFill>
                <a:schemeClr val="tx1"/>
              </a:solidFill>
              <a:cs typeface="Times New Roman" pitchFamily="18" charset="0"/>
            </a:endParaRPr>
          </a:p>
        </p:txBody>
      </p:sp>
      <p:sp>
        <p:nvSpPr>
          <p:cNvPr id="9" name="Slide Number Placeholder 8"/>
          <p:cNvSpPr txBox="1">
            <a:spLocks/>
          </p:cNvSpPr>
          <p:nvPr/>
        </p:nvSpPr>
        <p:spPr>
          <a:xfrm>
            <a:off x="8028384" y="6492875"/>
            <a:ext cx="1115616" cy="365125"/>
          </a:xfrm>
          <a:prstGeom prst="rect">
            <a:avLst/>
          </a:prstGeom>
        </p:spPr>
        <p:txBody>
          <a:bodyPr/>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pPr algn="ctr"/>
            <a:fld id="{C9B8015A-EF71-41EF-838F-244C2EE36FD7}" type="slidenum">
              <a:rPr lang="en-US" sz="1600" smtClean="0">
                <a:solidFill>
                  <a:schemeClr val="tx1"/>
                </a:solidFill>
              </a:rPr>
              <a:pPr algn="ctr"/>
              <a:t>25</a:t>
            </a:fld>
            <a:endParaRPr lang="en-US" sz="1600" smtClean="0">
              <a:solidFill>
                <a:schemeClr val="tx1"/>
              </a:solidFill>
            </a:endParaRPr>
          </a:p>
          <a:p>
            <a:pPr algn="ctr"/>
            <a:endParaRPr lang="en-US" sz="1600" dirty="0">
              <a:solidFill>
                <a:schemeClr val="tx1"/>
              </a:solidFill>
            </a:endParaRPr>
          </a:p>
        </p:txBody>
      </p:sp>
      <p:sp>
        <p:nvSpPr>
          <p:cNvPr id="10" name="TextBox 9"/>
          <p:cNvSpPr txBox="1"/>
          <p:nvPr/>
        </p:nvSpPr>
        <p:spPr>
          <a:xfrm>
            <a:off x="5791200" y="1752600"/>
            <a:ext cx="3352800" cy="424731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b="1" u="sng" dirty="0"/>
              <a:t>Other Activities</a:t>
            </a:r>
            <a:r>
              <a:rPr lang="en-US" b="1" u="sng" dirty="0" smtClean="0"/>
              <a:t>:</a:t>
            </a:r>
          </a:p>
          <a:p>
            <a:pPr algn="l" rtl="0" latinLnBrk="1" hangingPunct="0"/>
            <a:endParaRPr lang="en-US" b="1" dirty="0"/>
          </a:p>
          <a:p>
            <a:pPr algn="l" rtl="0" latinLnBrk="1" hangingPunct="0"/>
            <a:r>
              <a:rPr lang="en-US" dirty="0"/>
              <a:t>Consultations on new pilot </a:t>
            </a:r>
            <a:endParaRPr lang="en-US" dirty="0" smtClean="0"/>
          </a:p>
          <a:p>
            <a:pPr algn="l" rtl="0" latinLnBrk="1" hangingPunct="0"/>
            <a:r>
              <a:rPr lang="en-US" dirty="0" smtClean="0"/>
              <a:t>products </a:t>
            </a:r>
            <a:r>
              <a:rPr lang="en-US" dirty="0"/>
              <a:t>with </a:t>
            </a:r>
            <a:r>
              <a:rPr lang="en-US" b="1" dirty="0"/>
              <a:t>UN, World Bank</a:t>
            </a:r>
            <a:r>
              <a:rPr lang="en-US" dirty="0"/>
              <a:t>, and </a:t>
            </a:r>
            <a:r>
              <a:rPr lang="en-US" b="1" dirty="0" smtClean="0"/>
              <a:t>ICRC</a:t>
            </a:r>
          </a:p>
          <a:p>
            <a:pPr algn="l" rtl="0" latinLnBrk="1" hangingPunct="0"/>
            <a:endParaRPr lang="en-US" dirty="0"/>
          </a:p>
          <a:p>
            <a:pPr algn="l" rtl="0" latinLnBrk="1" hangingPunct="0"/>
            <a:r>
              <a:rPr lang="en-US" b="1" dirty="0"/>
              <a:t>Asian Disaster Preparedness </a:t>
            </a:r>
            <a:endParaRPr lang="en-US" b="1" dirty="0" smtClean="0"/>
          </a:p>
          <a:p>
            <a:pPr algn="l" rtl="0" latinLnBrk="1" hangingPunct="0"/>
            <a:r>
              <a:rPr lang="en-US" b="1" dirty="0" smtClean="0"/>
              <a:t>Center </a:t>
            </a:r>
            <a:r>
              <a:rPr lang="en-US" dirty="0"/>
              <a:t>(</a:t>
            </a:r>
            <a:r>
              <a:rPr lang="en-US" dirty="0" smtClean="0"/>
              <a:t>ADPC, Bangkok </a:t>
            </a:r>
          </a:p>
          <a:p>
            <a:pPr algn="l" rtl="0" latinLnBrk="1" hangingPunct="0"/>
            <a:r>
              <a:rPr lang="en-US" dirty="0" smtClean="0"/>
              <a:t>Thailand) </a:t>
            </a:r>
            <a:r>
              <a:rPr lang="en-US" dirty="0"/>
              <a:t>to setup instance of </a:t>
            </a:r>
            <a:endParaRPr lang="en-US" dirty="0" smtClean="0"/>
          </a:p>
          <a:p>
            <a:pPr algn="l" rtl="0" latinLnBrk="1" hangingPunct="0"/>
            <a:r>
              <a:rPr lang="en-US" dirty="0" smtClean="0"/>
              <a:t>flood </a:t>
            </a:r>
            <a:r>
              <a:rPr lang="en-US" dirty="0"/>
              <a:t>modeling and monitoring </a:t>
            </a:r>
            <a:endParaRPr lang="en-US" dirty="0" smtClean="0"/>
          </a:p>
          <a:p>
            <a:pPr algn="l" rtl="0" latinLnBrk="1" hangingPunct="0"/>
            <a:r>
              <a:rPr lang="en-US" dirty="0" smtClean="0"/>
              <a:t>processing </a:t>
            </a:r>
            <a:r>
              <a:rPr lang="en-US" dirty="0"/>
              <a:t>and distribution </a:t>
            </a:r>
            <a:endParaRPr lang="en-US" dirty="0" smtClean="0"/>
          </a:p>
          <a:p>
            <a:pPr algn="l" rtl="0" latinLnBrk="1" hangingPunct="0"/>
            <a:r>
              <a:rPr lang="en-US" dirty="0" smtClean="0"/>
              <a:t>software </a:t>
            </a:r>
            <a:r>
              <a:rPr lang="en-US" dirty="0"/>
              <a:t>installed under </a:t>
            </a:r>
            <a:endParaRPr lang="en-US" dirty="0" smtClean="0"/>
          </a:p>
          <a:p>
            <a:pPr algn="l" rtl="0" latinLnBrk="1" hangingPunct="0"/>
            <a:r>
              <a:rPr lang="en-US" dirty="0" smtClean="0"/>
              <a:t>cooperation </a:t>
            </a:r>
            <a:r>
              <a:rPr lang="en-US" dirty="0"/>
              <a:t>with SERVIR and </a:t>
            </a:r>
            <a:endParaRPr lang="en-US" dirty="0" smtClean="0"/>
          </a:p>
          <a:p>
            <a:pPr algn="l" rtl="0" latinLnBrk="1" hangingPunct="0"/>
            <a:r>
              <a:rPr lang="en-US" dirty="0" smtClean="0"/>
              <a:t>USAID </a:t>
            </a:r>
            <a:r>
              <a:rPr lang="en-US" dirty="0"/>
              <a:t>Oct-Nov 2015</a:t>
            </a:r>
          </a:p>
          <a:p>
            <a:pPr marL="0" marR="0" indent="0" algn="l" defTabSz="4572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2569"/>
              </a:solidFill>
              <a:effectLst/>
              <a:uFillTx/>
            </a:endParaRPr>
          </a:p>
        </p:txBody>
      </p:sp>
      <p:sp>
        <p:nvSpPr>
          <p:cNvPr id="11" name="Title 3"/>
          <p:cNvSpPr>
            <a:spLocks noGrp="1"/>
          </p:cNvSpPr>
          <p:nvPr>
            <p:ph type="title" idx="4294967295"/>
          </p:nvPr>
        </p:nvSpPr>
        <p:spPr>
          <a:xfrm>
            <a:off x="1219200" y="22225"/>
            <a:ext cx="7543800" cy="914400"/>
          </a:xfrm>
        </p:spPr>
        <p:txBody>
          <a:bodyPr>
            <a:normAutofit fontScale="90000"/>
          </a:bodyPr>
          <a:lstStyle/>
          <a:p>
            <a:pPr algn="ctr"/>
            <a:r>
              <a:rPr lang="en-GB" dirty="0"/>
              <a:t>Floods Pilot: Obj. B -</a:t>
            </a:r>
            <a:br>
              <a:rPr lang="en-GB" dirty="0"/>
            </a:br>
            <a:r>
              <a:rPr lang="en-GB" dirty="0">
                <a:solidFill>
                  <a:schemeClr val="tx2">
                    <a:lumMod val="40000"/>
                    <a:lumOff val="60000"/>
                  </a:schemeClr>
                </a:solidFill>
              </a:rPr>
              <a:t>Subsidence Projection</a:t>
            </a:r>
          </a:p>
        </p:txBody>
      </p:sp>
    </p:spTree>
    <p:extLst>
      <p:ext uri="{BB962C8B-B14F-4D97-AF65-F5344CB8AC3E}">
        <p14:creationId xmlns:p14="http://schemas.microsoft.com/office/powerpoint/2010/main" val="164134372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26</a:t>
            </a:fld>
            <a:endParaRPr lang="en-GB"/>
          </a:p>
        </p:txBody>
      </p:sp>
      <p:sp>
        <p:nvSpPr>
          <p:cNvPr id="3" name="Content Placeholder 2"/>
          <p:cNvSpPr>
            <a:spLocks noGrp="1"/>
          </p:cNvSpPr>
          <p:nvPr>
            <p:ph sz="quarter" idx="10"/>
          </p:nvPr>
        </p:nvSpPr>
        <p:spPr/>
        <p:txBody>
          <a:bodyPr/>
          <a:lstStyle/>
          <a:p>
            <a:r>
              <a:rPr lang="en-US" b="1" dirty="0"/>
              <a:t>Data provided: </a:t>
            </a:r>
            <a:r>
              <a:rPr lang="en-US" dirty="0"/>
              <a:t>EO-1, ASTER, COSMO-</a:t>
            </a:r>
            <a:r>
              <a:rPr lang="en-US" dirty="0" err="1"/>
              <a:t>SkyMed</a:t>
            </a:r>
            <a:r>
              <a:rPr lang="en-US" dirty="0"/>
              <a:t>, Sentinel-1, and LANDSAT, plus high-resolution GFMS </a:t>
            </a:r>
            <a:r>
              <a:rPr lang="en-US" dirty="0" smtClean="0"/>
              <a:t>forecasts</a:t>
            </a:r>
          </a:p>
          <a:p>
            <a:endParaRPr lang="en-US" dirty="0"/>
          </a:p>
          <a:p>
            <a:r>
              <a:rPr lang="en-US" b="1" dirty="0"/>
              <a:t>Users:</a:t>
            </a:r>
            <a:r>
              <a:rPr lang="en-US" dirty="0"/>
              <a:t> FEMA, US Forest Service, EPA, Texas Water Development Board and Texas Commission on Water Quality, plus briefings by UT-Austin personnel to Texas Emergency Operations Center and Governor’s Emergency Management </a:t>
            </a:r>
            <a:r>
              <a:rPr lang="en-US" dirty="0" smtClean="0"/>
              <a:t>Council</a:t>
            </a:r>
          </a:p>
          <a:p>
            <a:endParaRPr lang="en-US" dirty="0"/>
          </a:p>
          <a:p>
            <a:r>
              <a:rPr lang="en-US" dirty="0"/>
              <a:t>Feedback from Theresa Howard and Gordon Wells (UT-Austin):</a:t>
            </a:r>
          </a:p>
          <a:p>
            <a:pPr marL="426027" lvl="1" indent="0">
              <a:buNone/>
            </a:pPr>
            <a:r>
              <a:rPr lang="en-US" dirty="0"/>
              <a:t>“</a:t>
            </a:r>
            <a:r>
              <a:rPr lang="en-US" dirty="0">
                <a:solidFill>
                  <a:schemeClr val="bg2">
                    <a:lumMod val="25000"/>
                  </a:schemeClr>
                </a:solidFill>
              </a:rPr>
              <a:t>The imagery offered a detailed view of inundation impacting agriculture in rural areas, which is information that can be difficult to obtain from other sources. The imagery also helps to fill in the coverage gaps between stream gages that are monitored for current and forecast conditions.”</a:t>
            </a:r>
          </a:p>
          <a:p>
            <a:endParaRPr lang="en-GB" dirty="0"/>
          </a:p>
        </p:txBody>
      </p:sp>
      <p:sp>
        <p:nvSpPr>
          <p:cNvPr id="4" name="Title 3"/>
          <p:cNvSpPr>
            <a:spLocks noGrp="1"/>
          </p:cNvSpPr>
          <p:nvPr>
            <p:ph type="title" idx="4294967295"/>
          </p:nvPr>
        </p:nvSpPr>
        <p:spPr/>
        <p:txBody>
          <a:bodyPr>
            <a:normAutofit fontScale="90000"/>
          </a:bodyPr>
          <a:lstStyle/>
          <a:p>
            <a:pPr algn="ctr"/>
            <a:endParaRPr lang="en-GB" dirty="0"/>
          </a:p>
        </p:txBody>
      </p:sp>
      <p:sp>
        <p:nvSpPr>
          <p:cNvPr id="5" name="Title 3"/>
          <p:cNvSpPr>
            <a:spLocks noGrp="1"/>
          </p:cNvSpPr>
          <p:nvPr>
            <p:ph type="title" idx="4294967295"/>
          </p:nvPr>
        </p:nvSpPr>
        <p:spPr>
          <a:xfrm>
            <a:off x="1219200" y="22225"/>
            <a:ext cx="7543800" cy="914400"/>
          </a:xfrm>
        </p:spPr>
        <p:txBody>
          <a:bodyPr>
            <a:normAutofit fontScale="90000"/>
          </a:bodyPr>
          <a:lstStyle/>
          <a:p>
            <a:pPr algn="ctr"/>
            <a:r>
              <a:rPr lang="en-GB" dirty="0"/>
              <a:t>Floods Pilot: Obj. B -</a:t>
            </a:r>
            <a:br>
              <a:rPr lang="en-GB" dirty="0"/>
            </a:br>
            <a:r>
              <a:rPr lang="en-GB" dirty="0">
                <a:solidFill>
                  <a:schemeClr val="tx2">
                    <a:lumMod val="40000"/>
                    <a:lumOff val="60000"/>
                  </a:schemeClr>
                </a:solidFill>
              </a:rPr>
              <a:t>Texas</a:t>
            </a:r>
          </a:p>
        </p:txBody>
      </p:sp>
    </p:spTree>
    <p:extLst>
      <p:ext uri="{BB962C8B-B14F-4D97-AF65-F5344CB8AC3E}">
        <p14:creationId xmlns:p14="http://schemas.microsoft.com/office/powerpoint/2010/main" val="250028310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27</a:t>
            </a:fld>
            <a:endParaRPr lang="en-GB"/>
          </a:p>
        </p:txBody>
      </p:sp>
      <p:sp>
        <p:nvSpPr>
          <p:cNvPr id="4" name="Title 3"/>
          <p:cNvSpPr>
            <a:spLocks noGrp="1"/>
          </p:cNvSpPr>
          <p:nvPr>
            <p:ph type="title" idx="4294967295"/>
          </p:nvPr>
        </p:nvSpPr>
        <p:spPr>
          <a:xfrm>
            <a:off x="1600200" y="22225"/>
            <a:ext cx="7543800" cy="914400"/>
          </a:xfrm>
          <a:prstGeom prst="rect">
            <a:avLst/>
          </a:prstGeom>
        </p:spPr>
        <p:txBody>
          <a:bodyPr>
            <a:normAutofit fontScale="90000"/>
          </a:bodyPr>
          <a:lstStyle/>
          <a:p>
            <a:pPr algn="ctr"/>
            <a:r>
              <a:rPr lang="en-GB" dirty="0"/>
              <a:t>Floods Pilot: Obj. B -</a:t>
            </a:r>
            <a:br>
              <a:rPr lang="en-GB" dirty="0"/>
            </a:br>
            <a:r>
              <a:rPr lang="en-GB" dirty="0" smtClean="0">
                <a:solidFill>
                  <a:schemeClr val="tx2">
                    <a:lumMod val="40000"/>
                    <a:lumOff val="60000"/>
                  </a:schemeClr>
                </a:solidFill>
              </a:rPr>
              <a:t>Texas</a:t>
            </a:r>
            <a:endParaRPr lang="en-GB" dirty="0"/>
          </a:p>
        </p:txBody>
      </p:sp>
      <p:sp>
        <p:nvSpPr>
          <p:cNvPr id="5" name="Content Placeholder 4"/>
          <p:cNvSpPr>
            <a:spLocks noGrp="1"/>
          </p:cNvSpPr>
          <p:nvPr>
            <p:ph sz="quarter" idx="10"/>
          </p:nvPr>
        </p:nvSpPr>
        <p:spPr/>
        <p:txBody>
          <a:bodyPr/>
          <a:lstStyle/>
          <a:p>
            <a:endParaRPr lang="en-GB"/>
          </a:p>
        </p:txBody>
      </p:sp>
      <p:pic>
        <p:nvPicPr>
          <p:cNvPr id="6" name="Picture 5" descr="Figure1.jpeg"/>
          <p:cNvPicPr>
            <a:picLocks noChangeAspect="1"/>
          </p:cNvPicPr>
          <p:nvPr/>
        </p:nvPicPr>
        <p:blipFill>
          <a:blip r:embed="rId3" cstate="print"/>
          <a:stretch>
            <a:fillRect/>
          </a:stretch>
        </p:blipFill>
        <p:spPr>
          <a:xfrm>
            <a:off x="0" y="1196752"/>
            <a:ext cx="4572000" cy="4553029"/>
          </a:xfrm>
          <a:prstGeom prst="rect">
            <a:avLst/>
          </a:prstGeom>
        </p:spPr>
      </p:pic>
      <p:pic>
        <p:nvPicPr>
          <p:cNvPr id="7" name="Picture 6" descr="Figure2.jpg"/>
          <p:cNvPicPr>
            <a:picLocks noChangeAspect="1"/>
          </p:cNvPicPr>
          <p:nvPr/>
        </p:nvPicPr>
        <p:blipFill>
          <a:blip r:embed="rId4" cstate="print"/>
          <a:stretch>
            <a:fillRect/>
          </a:stretch>
        </p:blipFill>
        <p:spPr>
          <a:xfrm>
            <a:off x="4572000" y="1268760"/>
            <a:ext cx="4572000" cy="3701945"/>
          </a:xfrm>
          <a:prstGeom prst="rect">
            <a:avLst/>
          </a:prstGeom>
        </p:spPr>
      </p:pic>
      <p:sp>
        <p:nvSpPr>
          <p:cNvPr id="8" name="TextBox 7"/>
          <p:cNvSpPr txBox="1"/>
          <p:nvPr/>
        </p:nvSpPr>
        <p:spPr>
          <a:xfrm>
            <a:off x="0" y="5733256"/>
            <a:ext cx="4572000" cy="707886"/>
          </a:xfrm>
          <a:prstGeom prst="rect">
            <a:avLst/>
          </a:prstGeom>
          <a:noFill/>
        </p:spPr>
        <p:txBody>
          <a:bodyPr wrap="square" rtlCol="0">
            <a:spAutoFit/>
          </a:bodyPr>
          <a:lstStyle/>
          <a:p>
            <a:pPr algn="ctr"/>
            <a:r>
              <a:rPr lang="en-US" sz="2000" b="0" dirty="0" smtClean="0"/>
              <a:t>EO-1, 1045 CDT 27 May 2015</a:t>
            </a:r>
          </a:p>
          <a:p>
            <a:pPr algn="ctr"/>
            <a:r>
              <a:rPr lang="en-US" sz="2000" b="0" dirty="0" smtClean="0"/>
              <a:t>Imaged processed by Texas partners</a:t>
            </a:r>
            <a:endParaRPr lang="en-US" sz="2000" b="0" dirty="0"/>
          </a:p>
        </p:txBody>
      </p:sp>
      <p:sp>
        <p:nvSpPr>
          <p:cNvPr id="9" name="TextBox 8"/>
          <p:cNvSpPr txBox="1"/>
          <p:nvPr/>
        </p:nvSpPr>
        <p:spPr>
          <a:xfrm>
            <a:off x="4572000" y="4941168"/>
            <a:ext cx="4572000" cy="707886"/>
          </a:xfrm>
          <a:prstGeom prst="rect">
            <a:avLst/>
          </a:prstGeom>
          <a:noFill/>
        </p:spPr>
        <p:txBody>
          <a:bodyPr wrap="square" rtlCol="0">
            <a:spAutoFit/>
          </a:bodyPr>
          <a:lstStyle/>
          <a:p>
            <a:pPr algn="ctr"/>
            <a:r>
              <a:rPr lang="en-US" sz="2000" b="0" dirty="0" smtClean="0"/>
              <a:t>COSMO-</a:t>
            </a:r>
            <a:r>
              <a:rPr lang="en-US" sz="2000" b="0" dirty="0" err="1" smtClean="0"/>
              <a:t>SkyMed</a:t>
            </a:r>
            <a:r>
              <a:rPr lang="en-US" sz="2000" b="0" dirty="0" smtClean="0"/>
              <a:t>, 2 June 2015 as processed and analyzed by LIST</a:t>
            </a:r>
            <a:endParaRPr lang="en-US" sz="2000" b="0" dirty="0"/>
          </a:p>
        </p:txBody>
      </p:sp>
    </p:spTree>
    <p:extLst>
      <p:ext uri="{BB962C8B-B14F-4D97-AF65-F5344CB8AC3E}">
        <p14:creationId xmlns:p14="http://schemas.microsoft.com/office/powerpoint/2010/main" val="54976699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28</a:t>
            </a:fld>
            <a:endParaRPr lang="en-GB"/>
          </a:p>
        </p:txBody>
      </p:sp>
      <p:sp>
        <p:nvSpPr>
          <p:cNvPr id="4" name="Title 3"/>
          <p:cNvSpPr>
            <a:spLocks noGrp="1"/>
          </p:cNvSpPr>
          <p:nvPr>
            <p:ph type="title" idx="4294967295"/>
          </p:nvPr>
        </p:nvSpPr>
        <p:spPr/>
        <p:txBody>
          <a:bodyPr>
            <a:normAutofit fontScale="90000"/>
          </a:bodyPr>
          <a:lstStyle/>
          <a:p>
            <a:pPr algn="l"/>
            <a:endParaRPr lang="en-GB" dirty="0">
              <a:solidFill>
                <a:srgbClr val="FF0000"/>
              </a:solidFill>
            </a:endParaRPr>
          </a:p>
        </p:txBody>
      </p:sp>
      <p:sp>
        <p:nvSpPr>
          <p:cNvPr id="5" name="Title 1"/>
          <p:cNvSpPr>
            <a:spLocks noGrp="1"/>
          </p:cNvSpPr>
          <p:nvPr>
            <p:ph type="title" idx="4294967295"/>
          </p:nvPr>
        </p:nvSpPr>
        <p:spPr>
          <a:xfrm>
            <a:off x="533400" y="228600"/>
            <a:ext cx="8458200" cy="914400"/>
          </a:xfrm>
          <a:prstGeom prst="rect">
            <a:avLst/>
          </a:prstGeom>
        </p:spPr>
        <p:txBody>
          <a:bodyPr>
            <a:normAutofit/>
          </a:bodyPr>
          <a:lstStyle/>
          <a:p>
            <a:pPr algn="ctr"/>
            <a:r>
              <a:rPr lang="en-GB" dirty="0">
                <a:solidFill>
                  <a:schemeClr val="bg1"/>
                </a:solidFill>
              </a:rPr>
              <a:t>Incoming Chair </a:t>
            </a:r>
            <a:r>
              <a:rPr lang="en-GB" dirty="0" smtClean="0">
                <a:solidFill>
                  <a:schemeClr val="bg1"/>
                </a:solidFill>
              </a:rPr>
              <a:t>&amp; vice-Chair</a:t>
            </a:r>
            <a:endParaRPr lang="en-GB" dirty="0">
              <a:solidFill>
                <a:schemeClr val="bg1"/>
              </a:solidFill>
            </a:endParaRPr>
          </a:p>
        </p:txBody>
      </p:sp>
      <p:grpSp>
        <p:nvGrpSpPr>
          <p:cNvPr id="11" name="Group 10"/>
          <p:cNvGrpSpPr/>
          <p:nvPr/>
        </p:nvGrpSpPr>
        <p:grpSpPr>
          <a:xfrm>
            <a:off x="381000" y="1371600"/>
            <a:ext cx="7924800" cy="2405225"/>
            <a:chOff x="381000" y="1371600"/>
            <a:chExt cx="7924800" cy="2405225"/>
          </a:xfrm>
        </p:grpSpPr>
        <p:pic>
          <p:nvPicPr>
            <p:cNvPr id="1027" name="Picture 3" descr="C:\Users\ipetitev\Documents\CEOS\WGDisaster\Meetings\17-19 March 2014 - CSA\group picture - stephane chalifou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268" y="1371600"/>
              <a:ext cx="1600532" cy="24052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81000" y="1752600"/>
              <a:ext cx="6019800" cy="19389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indent="0">
                <a:buNone/>
              </a:pPr>
              <a:r>
                <a:rPr lang="en-GB" sz="2400" b="1" dirty="0"/>
                <a:t>New  Chair is </a:t>
              </a:r>
              <a:r>
                <a:rPr lang="en-GB" sz="2400" b="1" dirty="0" smtClean="0">
                  <a:solidFill>
                    <a:schemeClr val="tx2">
                      <a:lumMod val="60000"/>
                      <a:lumOff val="40000"/>
                    </a:schemeClr>
                  </a:solidFill>
                </a:rPr>
                <a:t>Stéphane </a:t>
              </a:r>
              <a:r>
                <a:rPr lang="en-GB" sz="2400" b="1" dirty="0">
                  <a:solidFill>
                    <a:schemeClr val="tx2">
                      <a:lumMod val="60000"/>
                      <a:lumOff val="40000"/>
                    </a:schemeClr>
                  </a:solidFill>
                </a:rPr>
                <a:t>Chalifoux (CSA) </a:t>
              </a:r>
            </a:p>
            <a:p>
              <a:pPr marL="0" indent="0">
                <a:buNone/>
              </a:pPr>
              <a:endParaRPr lang="en-GB" sz="2400" dirty="0"/>
            </a:p>
            <a:p>
              <a:pPr marL="0" indent="0">
                <a:buNone/>
              </a:pPr>
              <a:r>
                <a:rPr lang="en-GB" sz="2400" dirty="0"/>
                <a:t>For 2 years </a:t>
              </a:r>
              <a:r>
                <a:rPr lang="en-GB" sz="2400" dirty="0" smtClean="0"/>
                <a:t>….</a:t>
              </a:r>
            </a:p>
            <a:p>
              <a:pPr marL="0" indent="0">
                <a:buNone/>
              </a:pPr>
              <a:endParaRPr lang="en-GB" sz="2400" dirty="0"/>
            </a:p>
            <a:p>
              <a:pPr marL="0" indent="0">
                <a:buNone/>
              </a:pPr>
              <a:r>
                <a:rPr lang="en-US" sz="2400" dirty="0">
                  <a:solidFill>
                    <a:schemeClr val="bg2">
                      <a:lumMod val="50000"/>
                    </a:schemeClr>
                  </a:solidFill>
                </a:rPr>
                <a:t> </a:t>
              </a:r>
              <a:endParaRPr kumimoji="0" lang="en-GB" sz="2400" b="0" i="0" u="none" strike="noStrike" cap="none" spc="0" normalizeH="0" baseline="0" dirty="0">
                <a:ln>
                  <a:noFill/>
                </a:ln>
                <a:solidFill>
                  <a:srgbClr val="002569"/>
                </a:solidFill>
                <a:effectLst/>
                <a:uFillTx/>
              </a:endParaRPr>
            </a:p>
          </p:txBody>
        </p:sp>
      </p:grpSp>
      <p:grpSp>
        <p:nvGrpSpPr>
          <p:cNvPr id="12" name="Group 11"/>
          <p:cNvGrpSpPr/>
          <p:nvPr/>
        </p:nvGrpSpPr>
        <p:grpSpPr>
          <a:xfrm>
            <a:off x="914400" y="4168775"/>
            <a:ext cx="6704914" cy="3145411"/>
            <a:chOff x="914400" y="4168775"/>
            <a:chExt cx="6704914" cy="3145411"/>
          </a:xfrm>
        </p:grpSpPr>
        <p:pic>
          <p:nvPicPr>
            <p:cNvPr id="1028" name="Picture 4" descr="C:\Users\ipetitev\Documents\CEOS\WGDisaster\Meetings\17-19 March 2014 - CSA\group picture - simona zoffol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168775"/>
              <a:ext cx="1914525" cy="24052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887893" y="4267200"/>
              <a:ext cx="4731421" cy="30469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indent="0" defTabSz="914400">
                <a:buNone/>
              </a:pPr>
              <a:r>
                <a:rPr lang="en-GB" sz="2400" b="1" dirty="0"/>
                <a:t>New  </a:t>
              </a:r>
              <a:r>
                <a:rPr lang="en-GB" sz="2400" b="1" dirty="0" smtClean="0"/>
                <a:t>proposed Vice-Chair </a:t>
              </a:r>
              <a:r>
                <a:rPr lang="en-GB" sz="2400" b="1" dirty="0"/>
                <a:t>is </a:t>
              </a:r>
              <a:endParaRPr lang="en-GB" sz="2400" b="1" dirty="0" smtClean="0"/>
            </a:p>
            <a:p>
              <a:pPr marL="0" indent="0" defTabSz="914400">
                <a:buNone/>
              </a:pPr>
              <a:r>
                <a:rPr lang="en-GB" sz="2400" b="1" dirty="0" err="1" smtClean="0">
                  <a:solidFill>
                    <a:schemeClr val="tx2">
                      <a:lumMod val="60000"/>
                      <a:lumOff val="40000"/>
                    </a:schemeClr>
                  </a:solidFill>
                </a:rPr>
                <a:t>Simona</a:t>
              </a:r>
              <a:r>
                <a:rPr lang="en-GB" sz="2400" b="1" dirty="0" smtClean="0">
                  <a:solidFill>
                    <a:schemeClr val="tx2">
                      <a:lumMod val="60000"/>
                      <a:lumOff val="40000"/>
                    </a:schemeClr>
                  </a:solidFill>
                </a:rPr>
                <a:t> </a:t>
              </a:r>
              <a:r>
                <a:rPr lang="en-GB" sz="2400" b="1" dirty="0">
                  <a:solidFill>
                    <a:schemeClr val="tx2">
                      <a:lumMod val="60000"/>
                      <a:lumOff val="40000"/>
                    </a:schemeClr>
                  </a:solidFill>
                </a:rPr>
                <a:t>Zoffoli (ASI</a:t>
              </a:r>
              <a:r>
                <a:rPr lang="en-GB" sz="2400" b="1" dirty="0" smtClean="0">
                  <a:solidFill>
                    <a:schemeClr val="tx2">
                      <a:lumMod val="60000"/>
                      <a:lumOff val="40000"/>
                    </a:schemeClr>
                  </a:solidFill>
                </a:rPr>
                <a:t>)</a:t>
              </a:r>
              <a:r>
                <a:rPr lang="en-GB" sz="2400" b="1" dirty="0" smtClean="0"/>
                <a:t> </a:t>
              </a:r>
              <a:endParaRPr lang="en-GB" sz="2400" b="1" dirty="0"/>
            </a:p>
            <a:p>
              <a:pPr marL="0" indent="0" defTabSz="914400">
                <a:buNone/>
              </a:pPr>
              <a:endParaRPr lang="en-GB" sz="2400" b="1" dirty="0"/>
            </a:p>
            <a:p>
              <a:pPr marL="0" indent="0" defTabSz="914400">
                <a:buNone/>
              </a:pPr>
              <a:r>
                <a:rPr lang="en-GB" sz="2400" dirty="0"/>
                <a:t>Will become Chair in 2 years</a:t>
              </a:r>
              <a:r>
                <a:rPr lang="en-GB" sz="2400" dirty="0" smtClean="0"/>
                <a:t>.</a:t>
              </a:r>
            </a:p>
            <a:p>
              <a:pPr marL="0" indent="0" defTabSz="914400">
                <a:buNone/>
              </a:pPr>
              <a:endParaRPr lang="en-GB" sz="2400" dirty="0"/>
            </a:p>
            <a:p>
              <a:pPr marL="0" indent="0" defTabSz="914400">
                <a:buNone/>
              </a:pPr>
              <a:r>
                <a:rPr lang="en-GB" sz="2400" dirty="0" smtClean="0">
                  <a:solidFill>
                    <a:srgbClr val="FF0000"/>
                  </a:solidFill>
                </a:rPr>
                <a:t>Plenary requested to endorse that</a:t>
              </a:r>
            </a:p>
            <a:p>
              <a:pPr marL="0" indent="0" defTabSz="914400">
                <a:buNone/>
              </a:pPr>
              <a:r>
                <a:rPr lang="en-GB" sz="2400" dirty="0" smtClean="0">
                  <a:solidFill>
                    <a:srgbClr val="FF0000"/>
                  </a:solidFill>
                </a:rPr>
                <a:t>nomination</a:t>
              </a:r>
              <a:endParaRPr lang="en-GB" sz="2400" dirty="0">
                <a:solidFill>
                  <a:srgbClr val="FF0000"/>
                </a:solidFill>
              </a:endParaRPr>
            </a:p>
            <a:p>
              <a:pPr marL="0" marR="0" indent="0" algn="l" defTabSz="457200" rtl="0" fontAlgn="auto" latinLnBrk="1"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002569"/>
                </a:solidFill>
                <a:effectLst/>
                <a:uFillTx/>
              </a:endParaRPr>
            </a:p>
          </p:txBody>
        </p:sp>
      </p:grpSp>
    </p:spTree>
    <p:extLst>
      <p:ext uri="{BB962C8B-B14F-4D97-AF65-F5344CB8AC3E}">
        <p14:creationId xmlns:p14="http://schemas.microsoft.com/office/powerpoint/2010/main" val="9250357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4 years of WG Disasters …</a:t>
            </a:r>
            <a:endParaRPr lang="en-GB" dirty="0"/>
          </a:p>
        </p:txBody>
      </p:sp>
      <p:grpSp>
        <p:nvGrpSpPr>
          <p:cNvPr id="19" name="Group 18"/>
          <p:cNvGrpSpPr/>
          <p:nvPr/>
        </p:nvGrpSpPr>
        <p:grpSpPr>
          <a:xfrm>
            <a:off x="360000" y="1436547"/>
            <a:ext cx="7914064" cy="707884"/>
            <a:chOff x="360000" y="1436547"/>
            <a:chExt cx="7914064" cy="707884"/>
          </a:xfrm>
        </p:grpSpPr>
        <p:sp>
          <p:nvSpPr>
            <p:cNvPr id="4" name="Pentagon 3"/>
            <p:cNvSpPr/>
            <p:nvPr/>
          </p:nvSpPr>
          <p:spPr>
            <a:xfrm>
              <a:off x="360000" y="1575047"/>
              <a:ext cx="2933700" cy="369330"/>
            </a:xfrm>
            <a:prstGeom prst="homePlate">
              <a:avLst/>
            </a:prstGeom>
            <a:solidFill>
              <a:srgbClr val="FFC000"/>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r>
                <a:rPr lang="en-US" b="1" dirty="0" smtClean="0">
                  <a:latin typeface="Arial" panose="020B0604020202020204" pitchFamily="34" charset="0"/>
                  <a:cs typeface="Arial" panose="020B0604020202020204" pitchFamily="34" charset="0"/>
                </a:rPr>
                <a:t>Nov. 2011</a:t>
              </a:r>
              <a:r>
                <a:rPr lang="en-US" dirty="0" smtClean="0">
                  <a:latin typeface="Arial" panose="020B0604020202020204" pitchFamily="34" charset="0"/>
                  <a:cs typeface="Arial" panose="020B0604020202020204" pitchFamily="34" charset="0"/>
                </a:rPr>
                <a:t>,  CEOS </a:t>
              </a:r>
              <a:r>
                <a:rPr lang="en-US" dirty="0">
                  <a:latin typeface="Arial" panose="020B0604020202020204" pitchFamily="34" charset="0"/>
                  <a:cs typeface="Arial" panose="020B0604020202020204" pitchFamily="34" charset="0"/>
                </a:rPr>
                <a:t>Plenary</a:t>
              </a:r>
              <a:endParaRPr kumimoji="0" lang="en-GB" sz="1800" b="0" i="0" u="none" strike="noStrike" cap="none" spc="0" normalizeH="0" baseline="0" dirty="0">
                <a:ln>
                  <a:noFill/>
                </a:ln>
                <a:solidFill>
                  <a:srgbClr val="002569"/>
                </a:solidFill>
                <a:effectLst/>
                <a:uFillTx/>
              </a:endParaRPr>
            </a:p>
          </p:txBody>
        </p:sp>
        <p:sp>
          <p:nvSpPr>
            <p:cNvPr id="7" name="TextBox 6"/>
            <p:cNvSpPr txBox="1"/>
            <p:nvPr/>
          </p:nvSpPr>
          <p:spPr>
            <a:xfrm>
              <a:off x="4267200" y="1436547"/>
              <a:ext cx="4006864" cy="7078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2000" b="1" dirty="0" smtClean="0"/>
                <a:t>ESA’s </a:t>
              </a:r>
              <a:r>
                <a:rPr lang="en-US" sz="2000" b="1" dirty="0"/>
                <a:t>initial proposal for CEOS </a:t>
              </a:r>
              <a:endParaRPr lang="en-US" sz="2000" b="1" dirty="0" smtClean="0"/>
            </a:p>
            <a:p>
              <a:pPr algn="l" rtl="0" latinLnBrk="1" hangingPunct="0"/>
              <a:r>
                <a:rPr lang="en-US" sz="2000" b="1" dirty="0" smtClean="0"/>
                <a:t>coordinated </a:t>
              </a:r>
              <a:r>
                <a:rPr lang="en-US" sz="2000" b="1" dirty="0"/>
                <a:t>action on DRM</a:t>
              </a:r>
              <a:endParaRPr kumimoji="0" lang="en-GB" sz="2000" b="1" i="0" u="none" strike="noStrike" cap="none" spc="0" normalizeH="0" baseline="0" dirty="0">
                <a:ln>
                  <a:noFill/>
                </a:ln>
                <a:solidFill>
                  <a:srgbClr val="002569"/>
                </a:solidFill>
                <a:effectLst/>
                <a:uFillTx/>
              </a:endParaRPr>
            </a:p>
          </p:txBody>
        </p:sp>
      </p:grpSp>
      <p:grpSp>
        <p:nvGrpSpPr>
          <p:cNvPr id="20" name="Group 19"/>
          <p:cNvGrpSpPr/>
          <p:nvPr/>
        </p:nvGrpSpPr>
        <p:grpSpPr>
          <a:xfrm>
            <a:off x="360000" y="2323379"/>
            <a:ext cx="7184698" cy="400108"/>
            <a:chOff x="360000" y="2323379"/>
            <a:chExt cx="7184698" cy="400108"/>
          </a:xfrm>
        </p:grpSpPr>
        <p:sp>
          <p:nvSpPr>
            <p:cNvPr id="8" name="Pentagon 7"/>
            <p:cNvSpPr/>
            <p:nvPr/>
          </p:nvSpPr>
          <p:spPr>
            <a:xfrm>
              <a:off x="360000" y="2354157"/>
              <a:ext cx="2933700" cy="369330"/>
            </a:xfrm>
            <a:prstGeom prst="homePlate">
              <a:avLst/>
            </a:prstGeom>
            <a:solidFill>
              <a:schemeClr val="accent6">
                <a:lumMod val="60000"/>
                <a:lumOff val="4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r>
                <a:rPr lang="en-US" b="1" dirty="0" smtClean="0">
                  <a:latin typeface="Arial" panose="020B0604020202020204" pitchFamily="34" charset="0"/>
                  <a:cs typeface="Arial" panose="020B0604020202020204" pitchFamily="34" charset="0"/>
                </a:rPr>
                <a:t>Feb</a:t>
              </a:r>
              <a:r>
                <a:rPr lang="en-US" b="1" dirty="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2012</a:t>
              </a:r>
              <a:r>
                <a:rPr lang="en-US" dirty="0" smtClean="0">
                  <a:latin typeface="Arial" panose="020B0604020202020204" pitchFamily="34" charset="0"/>
                  <a:cs typeface="Arial" panose="020B0604020202020204" pitchFamily="34" charset="0"/>
                </a:rPr>
                <a:t>,    ESA</a:t>
              </a:r>
              <a:endParaRPr kumimoji="0" lang="en-GB" sz="1800" b="0" i="0" u="none" strike="noStrike" cap="none" spc="0" normalizeH="0" baseline="0" dirty="0">
                <a:ln>
                  <a:noFill/>
                </a:ln>
                <a:solidFill>
                  <a:srgbClr val="002569"/>
                </a:solidFill>
                <a:effectLst/>
                <a:uFillTx/>
              </a:endParaRPr>
            </a:p>
          </p:txBody>
        </p:sp>
        <p:sp>
          <p:nvSpPr>
            <p:cNvPr id="9" name="TextBox 8"/>
            <p:cNvSpPr txBox="1"/>
            <p:nvPr/>
          </p:nvSpPr>
          <p:spPr>
            <a:xfrm>
              <a:off x="4267200" y="2323379"/>
              <a:ext cx="3277498" cy="4001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2000" b="1" dirty="0" smtClean="0"/>
                <a:t>1</a:t>
              </a:r>
              <a:r>
                <a:rPr lang="en-US" sz="2000" b="1" baseline="30000" dirty="0" smtClean="0"/>
                <a:t>st</a:t>
              </a:r>
              <a:r>
                <a:rPr lang="en-US" sz="2000" b="1" dirty="0" smtClean="0"/>
                <a:t> </a:t>
              </a:r>
              <a:r>
                <a:rPr lang="en-US" sz="2000" b="1" dirty="0"/>
                <a:t>meeting of 10 agencies</a:t>
              </a:r>
              <a:endParaRPr kumimoji="0" lang="en-GB" sz="2000" b="1" i="0" u="none" strike="noStrike" cap="none" spc="0" normalizeH="0" baseline="0" dirty="0">
                <a:ln>
                  <a:noFill/>
                </a:ln>
                <a:solidFill>
                  <a:srgbClr val="002569"/>
                </a:solidFill>
                <a:effectLst/>
                <a:uFillTx/>
              </a:endParaRPr>
            </a:p>
          </p:txBody>
        </p:sp>
      </p:grpSp>
      <p:grpSp>
        <p:nvGrpSpPr>
          <p:cNvPr id="21" name="Group 20"/>
          <p:cNvGrpSpPr/>
          <p:nvPr/>
        </p:nvGrpSpPr>
        <p:grpSpPr>
          <a:xfrm>
            <a:off x="360000" y="2997370"/>
            <a:ext cx="8098200" cy="1015661"/>
            <a:chOff x="360000" y="2997370"/>
            <a:chExt cx="8098200" cy="1015661"/>
          </a:xfrm>
        </p:grpSpPr>
        <p:sp>
          <p:nvSpPr>
            <p:cNvPr id="10" name="Pentagon 9"/>
            <p:cNvSpPr/>
            <p:nvPr/>
          </p:nvSpPr>
          <p:spPr>
            <a:xfrm>
              <a:off x="360000" y="3135870"/>
              <a:ext cx="2895600" cy="369330"/>
            </a:xfrm>
            <a:prstGeom prst="homePlate">
              <a:avLst/>
            </a:prstGeom>
            <a:solidFill>
              <a:schemeClr val="accent6">
                <a:lumMod val="60000"/>
                <a:lumOff val="4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r>
                <a:rPr lang="en-US" b="1" dirty="0" smtClean="0">
                  <a:latin typeface="Arial" panose="020B0604020202020204" pitchFamily="34" charset="0"/>
                  <a:cs typeface="Arial" panose="020B0604020202020204" pitchFamily="34" charset="0"/>
                </a:rPr>
                <a:t>Oct. 2012</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CEOS Plenary</a:t>
              </a:r>
              <a:endParaRPr kumimoji="0" lang="en-GB" sz="1800" b="0" i="0" u="none" strike="noStrike" cap="none" spc="0" normalizeH="0" baseline="0" dirty="0">
                <a:ln>
                  <a:noFill/>
                </a:ln>
                <a:solidFill>
                  <a:srgbClr val="002569"/>
                </a:solidFill>
                <a:effectLst/>
                <a:uFillTx/>
              </a:endParaRPr>
            </a:p>
          </p:txBody>
        </p:sp>
        <p:sp>
          <p:nvSpPr>
            <p:cNvPr id="11" name="TextBox 10"/>
            <p:cNvSpPr txBox="1"/>
            <p:nvPr/>
          </p:nvSpPr>
          <p:spPr>
            <a:xfrm>
              <a:off x="4305300" y="2997370"/>
              <a:ext cx="4152900" cy="10156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2000" b="1" dirty="0"/>
                <a:t>Strategic plan to “</a:t>
              </a:r>
              <a:r>
                <a:rPr lang="en-US" sz="2000" b="1" dirty="0">
                  <a:solidFill>
                    <a:schemeClr val="accent3">
                      <a:lumMod val="75000"/>
                    </a:schemeClr>
                  </a:solidFill>
                </a:rPr>
                <a:t>Ensure the </a:t>
              </a:r>
              <a:endParaRPr lang="en-US" sz="2000" b="1" dirty="0" smtClean="0">
                <a:solidFill>
                  <a:schemeClr val="accent3">
                    <a:lumMod val="75000"/>
                  </a:schemeClr>
                </a:solidFill>
              </a:endParaRPr>
            </a:p>
            <a:p>
              <a:pPr algn="l" rtl="0" latinLnBrk="1" hangingPunct="0"/>
              <a:r>
                <a:rPr lang="en-US" sz="2000" b="1" dirty="0" smtClean="0">
                  <a:solidFill>
                    <a:schemeClr val="accent3">
                      <a:lumMod val="75000"/>
                    </a:schemeClr>
                  </a:solidFill>
                </a:rPr>
                <a:t>positioning </a:t>
              </a:r>
              <a:r>
                <a:rPr lang="en-US" sz="2000" b="1" dirty="0">
                  <a:solidFill>
                    <a:schemeClr val="accent3">
                      <a:lumMod val="75000"/>
                    </a:schemeClr>
                  </a:solidFill>
                </a:rPr>
                <a:t>of EO from Space </a:t>
              </a:r>
              <a:endParaRPr lang="en-US" sz="2000" b="1" dirty="0" smtClean="0">
                <a:solidFill>
                  <a:schemeClr val="accent3">
                    <a:lumMod val="75000"/>
                  </a:schemeClr>
                </a:solidFill>
              </a:endParaRPr>
            </a:p>
            <a:p>
              <a:pPr algn="l" rtl="0" latinLnBrk="1" hangingPunct="0"/>
              <a:r>
                <a:rPr lang="en-US" sz="2000" b="1" dirty="0" smtClean="0">
                  <a:solidFill>
                    <a:schemeClr val="accent3">
                      <a:lumMod val="75000"/>
                    </a:schemeClr>
                  </a:solidFill>
                </a:rPr>
                <a:t>in </a:t>
              </a:r>
              <a:r>
                <a:rPr lang="en-US" sz="2000" b="1" dirty="0">
                  <a:solidFill>
                    <a:schemeClr val="accent3">
                      <a:lumMod val="75000"/>
                    </a:schemeClr>
                  </a:solidFill>
                </a:rPr>
                <a:t>the post-2015  HFA</a:t>
              </a:r>
              <a:r>
                <a:rPr lang="en-US" sz="2000" b="1" dirty="0" smtClean="0"/>
                <a:t>”</a:t>
              </a:r>
              <a:endParaRPr kumimoji="0" lang="en-GB" sz="2000" b="1" i="0" u="none" strike="noStrike" cap="none" spc="0" normalizeH="0" baseline="0" dirty="0">
                <a:ln>
                  <a:noFill/>
                </a:ln>
                <a:solidFill>
                  <a:srgbClr val="002569"/>
                </a:solidFill>
                <a:effectLst/>
                <a:uFillTx/>
              </a:endParaRPr>
            </a:p>
          </p:txBody>
        </p:sp>
      </p:grpSp>
      <p:grpSp>
        <p:nvGrpSpPr>
          <p:cNvPr id="22" name="Group 21"/>
          <p:cNvGrpSpPr/>
          <p:nvPr/>
        </p:nvGrpSpPr>
        <p:grpSpPr>
          <a:xfrm>
            <a:off x="360000" y="4185793"/>
            <a:ext cx="8555400" cy="707884"/>
            <a:chOff x="360000" y="4185793"/>
            <a:chExt cx="8555400" cy="707884"/>
          </a:xfrm>
        </p:grpSpPr>
        <p:sp>
          <p:nvSpPr>
            <p:cNvPr id="12" name="Pentagon 11"/>
            <p:cNvSpPr/>
            <p:nvPr/>
          </p:nvSpPr>
          <p:spPr>
            <a:xfrm>
              <a:off x="360000" y="4355070"/>
              <a:ext cx="2895600" cy="369330"/>
            </a:xfrm>
            <a:prstGeom prst="homePlate">
              <a:avLst/>
            </a:prstGeom>
            <a:solidFill>
              <a:schemeClr val="accent6">
                <a:lumMod val="60000"/>
                <a:lumOff val="4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r>
                <a:rPr lang="en-US" b="1" dirty="0">
                  <a:latin typeface="Arial" panose="020B0604020202020204" pitchFamily="34" charset="0"/>
                  <a:cs typeface="Arial" panose="020B0604020202020204" pitchFamily="34" charset="0"/>
                </a:rPr>
                <a:t>Dec. 2012</a:t>
              </a:r>
              <a:endParaRPr kumimoji="0" lang="en-GB" sz="1800" b="1" i="0" u="none" strike="noStrike" cap="none" spc="0" normalizeH="0" baseline="0" dirty="0">
                <a:ln>
                  <a:noFill/>
                </a:ln>
                <a:solidFill>
                  <a:srgbClr val="002569"/>
                </a:solidFill>
                <a:effectLst/>
                <a:uFillTx/>
              </a:endParaRPr>
            </a:p>
          </p:txBody>
        </p:sp>
        <p:sp>
          <p:nvSpPr>
            <p:cNvPr id="13" name="TextBox 12"/>
            <p:cNvSpPr txBox="1"/>
            <p:nvPr/>
          </p:nvSpPr>
          <p:spPr>
            <a:xfrm>
              <a:off x="4305300" y="4185793"/>
              <a:ext cx="4610100" cy="7078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2000" b="1" dirty="0"/>
                <a:t>Selection of 3 </a:t>
              </a:r>
              <a:r>
                <a:rPr lang="en-US" sz="2000" b="1" dirty="0" smtClean="0"/>
                <a:t>single-hazard Pilots: </a:t>
              </a:r>
            </a:p>
            <a:p>
              <a:pPr algn="l" rtl="0" latinLnBrk="1" hangingPunct="0"/>
              <a:r>
                <a:rPr lang="en-US" sz="2000" b="1" dirty="0">
                  <a:solidFill>
                    <a:schemeClr val="accent3">
                      <a:lumMod val="75000"/>
                    </a:schemeClr>
                  </a:solidFill>
                </a:rPr>
                <a:t>Floods, Seismic Hazards, Volcanoes</a:t>
              </a:r>
              <a:endParaRPr lang="en-GB" sz="2000" b="1" dirty="0">
                <a:solidFill>
                  <a:schemeClr val="accent3">
                    <a:lumMod val="75000"/>
                  </a:schemeClr>
                </a:solidFill>
              </a:endParaRPr>
            </a:p>
          </p:txBody>
        </p:sp>
      </p:grpSp>
      <p:grpSp>
        <p:nvGrpSpPr>
          <p:cNvPr id="23" name="Group 22"/>
          <p:cNvGrpSpPr/>
          <p:nvPr/>
        </p:nvGrpSpPr>
        <p:grpSpPr>
          <a:xfrm>
            <a:off x="381000" y="5069415"/>
            <a:ext cx="8534400" cy="707884"/>
            <a:chOff x="381000" y="5069415"/>
            <a:chExt cx="8534400" cy="707884"/>
          </a:xfrm>
        </p:grpSpPr>
        <p:sp>
          <p:nvSpPr>
            <p:cNvPr id="14" name="Pentagon 13"/>
            <p:cNvSpPr/>
            <p:nvPr/>
          </p:nvSpPr>
          <p:spPr>
            <a:xfrm>
              <a:off x="381000" y="5100193"/>
              <a:ext cx="2895600" cy="369330"/>
            </a:xfrm>
            <a:prstGeom prst="homePlate">
              <a:avLst/>
            </a:prstGeom>
            <a:solidFill>
              <a:schemeClr val="accent6">
                <a:lumMod val="20000"/>
                <a:lumOff val="8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r>
                <a:rPr lang="en-US" b="1" dirty="0">
                  <a:latin typeface="Arial" panose="020B0604020202020204" pitchFamily="34" charset="0"/>
                  <a:cs typeface="Arial" panose="020B0604020202020204" pitchFamily="34" charset="0"/>
                </a:rPr>
                <a:t>May </a:t>
              </a:r>
              <a:r>
                <a:rPr lang="en-US" b="1" dirty="0" smtClean="0">
                  <a:latin typeface="Arial" panose="020B0604020202020204" pitchFamily="34" charset="0"/>
                  <a:cs typeface="Arial" panose="020B0604020202020204" pitchFamily="34" charset="0"/>
                </a:rPr>
                <a:t>2013</a:t>
              </a:r>
              <a:r>
                <a:rPr lang="en-US" dirty="0" smtClean="0">
                  <a:latin typeface="Arial" panose="020B0604020202020204" pitchFamily="34" charset="0"/>
                  <a:cs typeface="Arial" panose="020B0604020202020204" pitchFamily="34" charset="0"/>
                </a:rPr>
                <a:t>,    NASA</a:t>
              </a:r>
              <a:endParaRPr kumimoji="0" lang="en-GB" sz="1800" b="0" i="0" u="none" strike="noStrike" cap="none" spc="0" normalizeH="0" baseline="0" dirty="0">
                <a:ln>
                  <a:noFill/>
                </a:ln>
                <a:solidFill>
                  <a:srgbClr val="002569"/>
                </a:solidFill>
                <a:effectLst/>
                <a:uFillTx/>
              </a:endParaRPr>
            </a:p>
          </p:txBody>
        </p:sp>
        <p:sp>
          <p:nvSpPr>
            <p:cNvPr id="15" name="TextBox 14"/>
            <p:cNvSpPr txBox="1"/>
            <p:nvPr/>
          </p:nvSpPr>
          <p:spPr>
            <a:xfrm>
              <a:off x="4305300" y="5069415"/>
              <a:ext cx="4610100" cy="7078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2000" b="1" dirty="0"/>
                <a:t>Consolidation of </a:t>
              </a:r>
              <a:r>
                <a:rPr lang="en-US" sz="2000" b="1" dirty="0" smtClean="0"/>
                <a:t>3 initial Pilots and </a:t>
              </a:r>
            </a:p>
            <a:p>
              <a:pPr algn="l" rtl="0" latinLnBrk="1" hangingPunct="0"/>
              <a:r>
                <a:rPr lang="en-US" sz="2000" b="1" dirty="0" smtClean="0"/>
                <a:t>proposal of </a:t>
              </a:r>
              <a:r>
                <a:rPr lang="en-US" sz="2000" b="1" dirty="0">
                  <a:solidFill>
                    <a:schemeClr val="accent3">
                      <a:lumMod val="75000"/>
                    </a:schemeClr>
                  </a:solidFill>
                </a:rPr>
                <a:t>Recovery Observatory</a:t>
              </a:r>
              <a:endParaRPr lang="en-GB" sz="2000" b="1" dirty="0">
                <a:solidFill>
                  <a:schemeClr val="accent3">
                    <a:lumMod val="75000"/>
                  </a:schemeClr>
                </a:solidFill>
              </a:endParaRPr>
            </a:p>
          </p:txBody>
        </p:sp>
      </p:grpSp>
      <p:grpSp>
        <p:nvGrpSpPr>
          <p:cNvPr id="24" name="Group 23"/>
          <p:cNvGrpSpPr/>
          <p:nvPr/>
        </p:nvGrpSpPr>
        <p:grpSpPr>
          <a:xfrm>
            <a:off x="360000" y="5924492"/>
            <a:ext cx="6879000" cy="400108"/>
            <a:chOff x="360000" y="5924492"/>
            <a:chExt cx="6879000" cy="400108"/>
          </a:xfrm>
        </p:grpSpPr>
        <p:sp>
          <p:nvSpPr>
            <p:cNvPr id="17" name="Pentagon 16"/>
            <p:cNvSpPr/>
            <p:nvPr/>
          </p:nvSpPr>
          <p:spPr>
            <a:xfrm>
              <a:off x="360000" y="5955270"/>
              <a:ext cx="2933700" cy="369330"/>
            </a:xfrm>
            <a:prstGeom prst="homePlate">
              <a:avLst/>
            </a:prstGeom>
            <a:solidFill>
              <a:schemeClr val="accent6">
                <a:lumMod val="20000"/>
                <a:lumOff val="8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r>
                <a:rPr lang="en-US" b="1" dirty="0" smtClean="0">
                  <a:latin typeface="Arial" panose="020B0604020202020204" pitchFamily="34" charset="0"/>
                  <a:cs typeface="Arial" panose="020B0604020202020204" pitchFamily="34" charset="0"/>
                </a:rPr>
                <a:t>Nov</a:t>
              </a:r>
              <a:r>
                <a:rPr lang="en-US" b="1" dirty="0">
                  <a:latin typeface="Arial" panose="020B0604020202020204" pitchFamily="34" charset="0"/>
                  <a:cs typeface="Arial" panose="020B0604020202020204" pitchFamily="34" charset="0"/>
                </a:rPr>
                <a:t>. 2013, </a:t>
              </a:r>
              <a:r>
                <a:rPr lang="en-US" dirty="0" smtClean="0">
                  <a:latin typeface="Arial" panose="020B0604020202020204" pitchFamily="34" charset="0"/>
                  <a:cs typeface="Arial" panose="020B0604020202020204" pitchFamily="34" charset="0"/>
                </a:rPr>
                <a:t>CEOS </a:t>
              </a:r>
              <a:r>
                <a:rPr lang="en-US" dirty="0">
                  <a:latin typeface="Arial" panose="020B0604020202020204" pitchFamily="34" charset="0"/>
                  <a:cs typeface="Arial" panose="020B0604020202020204" pitchFamily="34" charset="0"/>
                </a:rPr>
                <a:t>Plenary</a:t>
              </a:r>
              <a:endParaRPr lang="en-GB" dirty="0">
                <a:latin typeface="Arial" panose="020B0604020202020204" pitchFamily="34" charset="0"/>
                <a:cs typeface="Arial" panose="020B0604020202020204" pitchFamily="34" charset="0"/>
              </a:endParaRPr>
            </a:p>
          </p:txBody>
        </p:sp>
        <p:sp>
          <p:nvSpPr>
            <p:cNvPr id="18" name="TextBox 17"/>
            <p:cNvSpPr txBox="1"/>
            <p:nvPr/>
          </p:nvSpPr>
          <p:spPr>
            <a:xfrm>
              <a:off x="4343016" y="5924492"/>
              <a:ext cx="2895984" cy="4001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2000" b="1" dirty="0"/>
                <a:t>WG Disasters creation </a:t>
              </a:r>
              <a:endParaRPr kumimoji="0" lang="en-GB" sz="2000" b="1" i="0" u="none" strike="noStrike" cap="none" spc="0" normalizeH="0" baseline="0" dirty="0">
                <a:ln>
                  <a:noFill/>
                </a:ln>
                <a:solidFill>
                  <a:srgbClr val="002569"/>
                </a:solidFill>
                <a:effectLst/>
                <a:uFillTx/>
              </a:endParaRPr>
            </a:p>
          </p:txBody>
        </p:sp>
      </p:grpSp>
    </p:spTree>
    <p:extLst>
      <p:ext uri="{BB962C8B-B14F-4D97-AF65-F5344CB8AC3E}">
        <p14:creationId xmlns:p14="http://schemas.microsoft.com/office/powerpoint/2010/main" val="8673802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21"/>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22"/>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22794" y="1364540"/>
            <a:ext cx="8153400" cy="4724400"/>
          </a:xfrm>
          <a:prstGeom prst="rect">
            <a:avLst/>
          </a:prstGeom>
        </p:spPr>
        <p:txBody>
          <a:bodyPr/>
          <a:lstStyle/>
          <a:p>
            <a:pPr marL="0" indent="0">
              <a:buNone/>
            </a:pPr>
            <a:r>
              <a:rPr lang="en-US" sz="2400" dirty="0" smtClean="0"/>
              <a:t>Series of on-going end-to end projects (end in 2017) to demonstrate benefits of satellite EO to </a:t>
            </a:r>
            <a:r>
              <a:rPr lang="en-US" sz="2400" dirty="0" smtClean="0">
                <a:solidFill>
                  <a:srgbClr val="0000FF"/>
                </a:solidFill>
              </a:rPr>
              <a:t>ALL DRM phases, with strong user involvement</a:t>
            </a:r>
          </a:p>
          <a:p>
            <a:endParaRPr lang="en-US" sz="2400" dirty="0"/>
          </a:p>
          <a:p>
            <a:pPr marL="0" indent="0">
              <a:buNone/>
            </a:pPr>
            <a:r>
              <a:rPr lang="en-US" sz="2400" dirty="0"/>
              <a:t>Floods, Seismic Hazards and Volcanoes are progressing very </a:t>
            </a:r>
            <a:r>
              <a:rPr lang="en-US" sz="2400" dirty="0" smtClean="0"/>
              <a:t>well with several positive feedback from end users.</a:t>
            </a:r>
            <a:endParaRPr lang="en-US" sz="2400" dirty="0"/>
          </a:p>
        </p:txBody>
      </p:sp>
      <p:sp>
        <p:nvSpPr>
          <p:cNvPr id="5" name="Rectangle 2"/>
          <p:cNvSpPr txBox="1">
            <a:spLocks noChangeArrowheads="1"/>
          </p:cNvSpPr>
          <p:nvPr/>
        </p:nvSpPr>
        <p:spPr bwMode="auto">
          <a:xfrm>
            <a:off x="107504" y="188913"/>
            <a:ext cx="7396162"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r>
              <a:rPr lang="en-GB" dirty="0" smtClean="0">
                <a:solidFill>
                  <a:srgbClr val="FFFFFF"/>
                </a:solidFill>
              </a:rPr>
              <a:t>Single Hazard Pilot Projects</a:t>
            </a:r>
          </a:p>
        </p:txBody>
      </p:sp>
      <p:grpSp>
        <p:nvGrpSpPr>
          <p:cNvPr id="7" name="Group 6"/>
          <p:cNvGrpSpPr/>
          <p:nvPr/>
        </p:nvGrpSpPr>
        <p:grpSpPr>
          <a:xfrm>
            <a:off x="3779912" y="4037112"/>
            <a:ext cx="5143872" cy="2592288"/>
            <a:chOff x="3233813" y="3523434"/>
            <a:chExt cx="5833988" cy="3211731"/>
          </a:xfrm>
        </p:grpSpPr>
        <p:pic>
          <p:nvPicPr>
            <p:cNvPr id="8" name="Picture 7" descr="C:\Users\mhandy\Documents\Photos\Namibia 2013\DSCN46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3813" y="3523434"/>
              <a:ext cx="5833988" cy="321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stretch>
              <a:fillRect/>
            </a:stretch>
          </p:blipFill>
          <p:spPr>
            <a:xfrm>
              <a:off x="3261244" y="3541722"/>
              <a:ext cx="2950696" cy="2212226"/>
            </a:xfrm>
            <a:prstGeom prst="rect">
              <a:avLst/>
            </a:prstGeom>
            <a:ln w="38100">
              <a:solidFill>
                <a:schemeClr val="accent2">
                  <a:lumMod val="50000"/>
                </a:schemeClr>
              </a:solidFill>
            </a:ln>
          </p:spPr>
        </p:pic>
      </p:grpSp>
      <p:sp>
        <p:nvSpPr>
          <p:cNvPr id="10" name="TextBox 9"/>
          <p:cNvSpPr txBox="1"/>
          <p:nvPr/>
        </p:nvSpPr>
        <p:spPr>
          <a:xfrm>
            <a:off x="3845422" y="6044625"/>
            <a:ext cx="4950864" cy="584775"/>
          </a:xfrm>
          <a:prstGeom prst="rect">
            <a:avLst/>
          </a:prstGeom>
          <a:solidFill>
            <a:schemeClr val="bg1">
              <a:lumMod val="85000"/>
            </a:schemeClr>
          </a:solidFill>
        </p:spPr>
        <p:txBody>
          <a:bodyPr wrap="square" rtlCol="0">
            <a:spAutoFit/>
          </a:bodyPr>
          <a:lstStyle/>
          <a:p>
            <a:r>
              <a:rPr lang="en-GB" sz="1200" b="1" dirty="0" smtClean="0">
                <a:solidFill>
                  <a:schemeClr val="tx1"/>
                </a:solidFill>
              </a:rPr>
              <a:t>NASA staff with two Namibian agents </a:t>
            </a:r>
            <a:r>
              <a:rPr lang="en-GB" sz="1100" i="1" dirty="0" smtClean="0">
                <a:solidFill>
                  <a:schemeClr val="tx1"/>
                </a:solidFill>
              </a:rPr>
              <a:t>(</a:t>
            </a:r>
            <a:r>
              <a:rPr lang="en-US" sz="1100" i="1" dirty="0">
                <a:solidFill>
                  <a:schemeClr val="tx1"/>
                </a:solidFill>
              </a:rPr>
              <a:t>Namibian Department of Water Affairs and Forestry) </a:t>
            </a:r>
            <a:r>
              <a:rPr lang="en-US" sz="1200" b="1" dirty="0" smtClean="0">
                <a:solidFill>
                  <a:schemeClr val="tx1"/>
                </a:solidFill>
              </a:rPr>
              <a:t>and one villager</a:t>
            </a:r>
          </a:p>
          <a:p>
            <a:r>
              <a:rPr lang="en-GB" sz="800" b="1" dirty="0" smtClean="0">
                <a:solidFill>
                  <a:schemeClr val="tx1"/>
                </a:solidFill>
              </a:rPr>
              <a:t>Courtesy  NASA.</a:t>
            </a:r>
            <a:endParaRPr lang="en-GB" sz="800" b="1" dirty="0">
              <a:solidFill>
                <a:schemeClr val="tx1"/>
              </a:solidFill>
            </a:endParaRPr>
          </a:p>
        </p:txBody>
      </p:sp>
      <p:sp>
        <p:nvSpPr>
          <p:cNvPr id="11" name="Content Placeholder 1"/>
          <p:cNvSpPr txBox="1">
            <a:spLocks/>
          </p:cNvSpPr>
          <p:nvPr/>
        </p:nvSpPr>
        <p:spPr bwMode="auto">
          <a:xfrm>
            <a:off x="422794" y="4062311"/>
            <a:ext cx="3213102" cy="21860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a:lstStyle>
          <a:p>
            <a:pPr marL="0" indent="0">
              <a:buNone/>
            </a:pPr>
            <a:r>
              <a:rPr lang="en-US" b="0" dirty="0" smtClean="0">
                <a:solidFill>
                  <a:srgbClr val="002569"/>
                </a:solidFill>
                <a:latin typeface="Arial" panose="020B0604020202020204" pitchFamily="34" charset="0"/>
                <a:ea typeface="Arial Bold"/>
                <a:cs typeface="Arial" panose="020B0604020202020204" pitchFamily="34" charset="0"/>
                <a:sym typeface="Arial Bold"/>
              </a:rPr>
              <a:t>Ready to </a:t>
            </a:r>
            <a:r>
              <a:rPr lang="en-US" b="0" dirty="0">
                <a:solidFill>
                  <a:srgbClr val="002569"/>
                </a:solidFill>
                <a:latin typeface="Arial" panose="020B0604020202020204" pitchFamily="34" charset="0"/>
                <a:ea typeface="Arial Bold"/>
                <a:cs typeface="Arial" panose="020B0604020202020204" pitchFamily="34" charset="0"/>
                <a:sym typeface="Arial Bold"/>
              </a:rPr>
              <a:t>start a new pilot focused on </a:t>
            </a:r>
            <a:r>
              <a:rPr lang="en-US" dirty="0">
                <a:solidFill>
                  <a:srgbClr val="002569"/>
                </a:solidFill>
                <a:latin typeface="Arial" panose="020B0604020202020204" pitchFamily="34" charset="0"/>
                <a:ea typeface="Arial Bold"/>
                <a:cs typeface="Arial" panose="020B0604020202020204" pitchFamily="34" charset="0"/>
                <a:sym typeface="Arial Bold"/>
              </a:rPr>
              <a:t>landslide following a multi-hazard </a:t>
            </a:r>
            <a:r>
              <a:rPr lang="en-US" dirty="0" smtClean="0">
                <a:solidFill>
                  <a:srgbClr val="002569"/>
                </a:solidFill>
                <a:latin typeface="Arial" panose="020B0604020202020204" pitchFamily="34" charset="0"/>
                <a:ea typeface="Arial Bold"/>
                <a:cs typeface="Arial" panose="020B0604020202020204" pitchFamily="34" charset="0"/>
                <a:sym typeface="Arial Bold"/>
              </a:rPr>
              <a:t>and multi-sensor approach</a:t>
            </a:r>
            <a:r>
              <a:rPr lang="en-US" dirty="0">
                <a:solidFill>
                  <a:srgbClr val="002569"/>
                </a:solidFill>
                <a:latin typeface="Arial" panose="020B0604020202020204" pitchFamily="34" charset="0"/>
                <a:ea typeface="Arial Bold"/>
                <a:cs typeface="Arial" panose="020B0604020202020204" pitchFamily="34" charset="0"/>
                <a:sym typeface="Arial Bold"/>
              </a:rPr>
              <a:t>.</a:t>
            </a:r>
          </a:p>
        </p:txBody>
      </p:sp>
    </p:spTree>
    <p:extLst>
      <p:ext uri="{BB962C8B-B14F-4D97-AF65-F5344CB8AC3E}">
        <p14:creationId xmlns:p14="http://schemas.microsoft.com/office/powerpoint/2010/main" val="125496208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Some important milestones</a:t>
            </a:r>
            <a:endParaRPr lang="en-GB" dirty="0"/>
          </a:p>
        </p:txBody>
      </p:sp>
      <p:grpSp>
        <p:nvGrpSpPr>
          <p:cNvPr id="5" name="Group 4"/>
          <p:cNvGrpSpPr/>
          <p:nvPr/>
        </p:nvGrpSpPr>
        <p:grpSpPr>
          <a:xfrm>
            <a:off x="360000" y="2340116"/>
            <a:ext cx="7737361" cy="707884"/>
            <a:chOff x="360000" y="2147501"/>
            <a:chExt cx="7737361" cy="707884"/>
          </a:xfrm>
        </p:grpSpPr>
        <p:sp>
          <p:nvSpPr>
            <p:cNvPr id="8" name="Pentagon 7"/>
            <p:cNvSpPr/>
            <p:nvPr/>
          </p:nvSpPr>
          <p:spPr>
            <a:xfrm>
              <a:off x="360000" y="2316778"/>
              <a:ext cx="2933700" cy="369330"/>
            </a:xfrm>
            <a:prstGeom prst="homePlate">
              <a:avLst/>
            </a:prstGeom>
            <a:solidFill>
              <a:schemeClr val="accent6">
                <a:lumMod val="60000"/>
                <a:lumOff val="4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r>
                <a:rPr lang="en-US" b="1" dirty="0" smtClean="0">
                  <a:latin typeface="Arial" panose="020B0604020202020204" pitchFamily="34" charset="0"/>
                  <a:cs typeface="Arial" panose="020B0604020202020204" pitchFamily="34" charset="0"/>
                </a:rPr>
                <a:t>Apr. 2014,  </a:t>
              </a:r>
              <a:r>
                <a:rPr lang="en-US" dirty="0" smtClean="0">
                  <a:latin typeface="Arial" panose="020B0604020202020204" pitchFamily="34" charset="0"/>
                  <a:cs typeface="Arial" panose="020B0604020202020204" pitchFamily="34" charset="0"/>
                </a:rPr>
                <a:t>SIT</a:t>
              </a:r>
              <a:endParaRPr kumimoji="0" lang="en-GB" sz="1800" b="0" i="0" u="none" strike="noStrike" cap="none" spc="0" normalizeH="0" baseline="0" dirty="0">
                <a:ln>
                  <a:noFill/>
                </a:ln>
                <a:solidFill>
                  <a:srgbClr val="002569"/>
                </a:solidFill>
                <a:effectLst/>
                <a:uFillTx/>
              </a:endParaRPr>
            </a:p>
          </p:txBody>
        </p:sp>
        <p:sp>
          <p:nvSpPr>
            <p:cNvPr id="9" name="TextBox 8"/>
            <p:cNvSpPr txBox="1"/>
            <p:nvPr/>
          </p:nvSpPr>
          <p:spPr>
            <a:xfrm>
              <a:off x="4305299" y="2147501"/>
              <a:ext cx="3792062" cy="7078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2000" b="1" dirty="0" smtClean="0"/>
                <a:t>WG Structure &amp; </a:t>
              </a:r>
              <a:r>
                <a:rPr lang="en-US" sz="2000" b="1" dirty="0" err="1" smtClean="0"/>
                <a:t>Organisation</a:t>
              </a:r>
              <a:r>
                <a:rPr lang="en-US" sz="2000" b="1" dirty="0" smtClean="0"/>
                <a:t>, </a:t>
              </a:r>
            </a:p>
            <a:p>
              <a:pPr algn="l" rtl="0" latinLnBrk="1" hangingPunct="0"/>
              <a:r>
                <a:rPr lang="en-GB" sz="2000" b="1" dirty="0">
                  <a:solidFill>
                    <a:schemeClr val="accent3">
                      <a:lumMod val="75000"/>
                    </a:schemeClr>
                  </a:solidFill>
                </a:rPr>
                <a:t>Action Plan for </a:t>
              </a:r>
              <a:r>
                <a:rPr lang="en-GB" sz="2000" b="1" dirty="0" smtClean="0">
                  <a:solidFill>
                    <a:schemeClr val="accent3">
                      <a:lumMod val="75000"/>
                    </a:schemeClr>
                  </a:solidFill>
                </a:rPr>
                <a:t>3</a:t>
              </a:r>
              <a:r>
                <a:rPr lang="en-GB" sz="2000" b="1" baseline="30000" dirty="0" smtClean="0">
                  <a:solidFill>
                    <a:schemeClr val="accent3">
                      <a:lumMod val="75000"/>
                    </a:schemeClr>
                  </a:solidFill>
                </a:rPr>
                <a:t>rd</a:t>
              </a:r>
              <a:r>
                <a:rPr lang="en-GB" sz="2000" b="1" dirty="0" smtClean="0">
                  <a:solidFill>
                    <a:schemeClr val="accent3">
                      <a:lumMod val="75000"/>
                    </a:schemeClr>
                  </a:solidFill>
                </a:rPr>
                <a:t> WCDRR </a:t>
              </a:r>
              <a:endParaRPr kumimoji="0" lang="en-GB" sz="2000" b="1" i="0" u="none" strike="noStrike" cap="none" spc="0" normalizeH="0" baseline="0" dirty="0">
                <a:ln>
                  <a:noFill/>
                </a:ln>
                <a:solidFill>
                  <a:schemeClr val="accent3">
                    <a:lumMod val="75000"/>
                  </a:schemeClr>
                </a:solidFill>
                <a:effectLst/>
                <a:uFillTx/>
              </a:endParaRPr>
            </a:p>
          </p:txBody>
        </p:sp>
      </p:grpSp>
      <p:grpSp>
        <p:nvGrpSpPr>
          <p:cNvPr id="3" name="Group 2"/>
          <p:cNvGrpSpPr/>
          <p:nvPr/>
        </p:nvGrpSpPr>
        <p:grpSpPr>
          <a:xfrm>
            <a:off x="360000" y="1524000"/>
            <a:ext cx="8098200" cy="400108"/>
            <a:chOff x="360000" y="1524000"/>
            <a:chExt cx="8098200" cy="400108"/>
          </a:xfrm>
        </p:grpSpPr>
        <p:sp>
          <p:nvSpPr>
            <p:cNvPr id="10" name="Pentagon 9"/>
            <p:cNvSpPr/>
            <p:nvPr/>
          </p:nvSpPr>
          <p:spPr>
            <a:xfrm>
              <a:off x="360000" y="1554778"/>
              <a:ext cx="2895600" cy="369330"/>
            </a:xfrm>
            <a:prstGeom prst="homePlate">
              <a:avLst/>
            </a:prstGeom>
            <a:solidFill>
              <a:schemeClr val="accent6">
                <a:lumMod val="60000"/>
                <a:lumOff val="4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r>
                <a:rPr lang="en-US" b="1" dirty="0" smtClean="0">
                  <a:latin typeface="Arial" panose="020B0604020202020204" pitchFamily="34" charset="0"/>
                  <a:cs typeface="Arial" panose="020B0604020202020204" pitchFamily="34" charset="0"/>
                </a:rPr>
                <a:t>Mar</a:t>
              </a:r>
              <a:r>
                <a:rPr lang="en-US" b="1" dirty="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2014,  </a:t>
              </a:r>
              <a:r>
                <a:rPr lang="en-US" dirty="0" smtClean="0">
                  <a:latin typeface="Arial" panose="020B0604020202020204" pitchFamily="34" charset="0"/>
                  <a:cs typeface="Arial" panose="020B0604020202020204" pitchFamily="34" charset="0"/>
                </a:rPr>
                <a:t>CSA</a:t>
              </a:r>
              <a:endParaRPr kumimoji="0" lang="en-GB" sz="1800" b="0" i="0" u="none" strike="noStrike" cap="none" spc="0" normalizeH="0" baseline="0" dirty="0">
                <a:ln>
                  <a:noFill/>
                </a:ln>
                <a:solidFill>
                  <a:srgbClr val="002569"/>
                </a:solidFill>
                <a:effectLst/>
                <a:uFillTx/>
              </a:endParaRPr>
            </a:p>
          </p:txBody>
        </p:sp>
        <p:sp>
          <p:nvSpPr>
            <p:cNvPr id="11" name="TextBox 10"/>
            <p:cNvSpPr txBox="1"/>
            <p:nvPr/>
          </p:nvSpPr>
          <p:spPr>
            <a:xfrm>
              <a:off x="4305300" y="1524000"/>
              <a:ext cx="4152900" cy="4001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2000" b="1" dirty="0" smtClean="0"/>
                <a:t>1</a:t>
              </a:r>
              <a:r>
                <a:rPr lang="en-US" sz="2000" b="1" baseline="30000" dirty="0" smtClean="0"/>
                <a:t>st</a:t>
              </a:r>
              <a:r>
                <a:rPr lang="en-US" sz="2000" b="1" dirty="0" smtClean="0"/>
                <a:t> </a:t>
              </a:r>
              <a:r>
                <a:rPr lang="en-US" sz="2000" b="1" dirty="0"/>
                <a:t>meeting of new WG </a:t>
              </a:r>
              <a:r>
                <a:rPr lang="en-US" sz="2000" b="1" dirty="0" smtClean="0"/>
                <a:t>Disasters</a:t>
              </a:r>
              <a:endParaRPr kumimoji="0" lang="en-GB" sz="2000" b="1" i="0" u="none" strike="noStrike" cap="none" spc="0" normalizeH="0" baseline="0" dirty="0">
                <a:ln>
                  <a:noFill/>
                </a:ln>
                <a:solidFill>
                  <a:srgbClr val="002569"/>
                </a:solidFill>
                <a:effectLst/>
                <a:uFillTx/>
              </a:endParaRPr>
            </a:p>
          </p:txBody>
        </p:sp>
      </p:grpSp>
      <p:grpSp>
        <p:nvGrpSpPr>
          <p:cNvPr id="26" name="Group 25"/>
          <p:cNvGrpSpPr/>
          <p:nvPr/>
        </p:nvGrpSpPr>
        <p:grpSpPr>
          <a:xfrm>
            <a:off x="381000" y="5486400"/>
            <a:ext cx="8558272" cy="1323437"/>
            <a:chOff x="381000" y="5486400"/>
            <a:chExt cx="8558272" cy="1323437"/>
          </a:xfrm>
        </p:grpSpPr>
        <p:sp>
          <p:nvSpPr>
            <p:cNvPr id="14" name="Pentagon 13"/>
            <p:cNvSpPr/>
            <p:nvPr/>
          </p:nvSpPr>
          <p:spPr>
            <a:xfrm>
              <a:off x="381000" y="5526616"/>
              <a:ext cx="3621106" cy="646329"/>
            </a:xfrm>
            <a:prstGeom prst="homePlate">
              <a:avLst/>
            </a:prstGeom>
            <a:solidFill>
              <a:schemeClr val="accent6">
                <a:lumMod val="20000"/>
                <a:lumOff val="8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r>
                <a:rPr lang="en-US" b="1" dirty="0">
                  <a:latin typeface="Arial" panose="020B0604020202020204" pitchFamily="34" charset="0"/>
                  <a:cs typeface="Arial" panose="020B0604020202020204" pitchFamily="34" charset="0"/>
                </a:rPr>
                <a:t>Mar. 2015</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3</a:t>
              </a:r>
              <a:r>
                <a:rPr lang="en-US" baseline="30000" dirty="0" smtClean="0">
                  <a:latin typeface="Arial" panose="020B0604020202020204" pitchFamily="34" charset="0"/>
                  <a:cs typeface="Arial" panose="020B0604020202020204" pitchFamily="34" charset="0"/>
                </a:rPr>
                <a:t>rd</a:t>
              </a:r>
              <a:r>
                <a:rPr lang="en-US" dirty="0" smtClean="0">
                  <a:latin typeface="Arial" panose="020B0604020202020204" pitchFamily="34" charset="0"/>
                  <a:cs typeface="Arial" panose="020B0604020202020204" pitchFamily="34" charset="0"/>
                </a:rPr>
                <a:t> WCDRR, </a:t>
              </a:r>
            </a:p>
            <a:p>
              <a:pPr algn="l" rtl="0" latinLnBrk="1" hangingPunct="0"/>
              <a:r>
                <a:rPr lang="en-US" dirty="0" smtClean="0">
                  <a:latin typeface="Arial" panose="020B0604020202020204" pitchFamily="34" charset="0"/>
                  <a:cs typeface="Arial" panose="020B0604020202020204" pitchFamily="34" charset="0"/>
                </a:rPr>
                <a:t>Sendai, Japan</a:t>
              </a:r>
              <a:endParaRPr kumimoji="0" lang="en-GB" sz="1800" b="0" i="0" u="none" strike="noStrike" cap="none" spc="0" normalizeH="0" baseline="0" dirty="0">
                <a:ln>
                  <a:noFill/>
                </a:ln>
                <a:solidFill>
                  <a:srgbClr val="002569"/>
                </a:solidFill>
                <a:effectLst/>
                <a:uFillTx/>
              </a:endParaRPr>
            </a:p>
          </p:txBody>
        </p:sp>
        <p:sp>
          <p:nvSpPr>
            <p:cNvPr id="15" name="TextBox 14"/>
            <p:cNvSpPr txBox="1"/>
            <p:nvPr/>
          </p:nvSpPr>
          <p:spPr>
            <a:xfrm>
              <a:off x="4329172" y="5486400"/>
              <a:ext cx="4610100" cy="132343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2000" b="1" dirty="0" smtClean="0"/>
                <a:t>Positive &amp; Promising </a:t>
              </a:r>
              <a:r>
                <a:rPr lang="en-US" sz="2000" b="1" dirty="0"/>
                <a:t>outcomes </a:t>
              </a:r>
              <a:endParaRPr lang="en-US" sz="2000" b="1" dirty="0" smtClean="0"/>
            </a:p>
            <a:p>
              <a:pPr algn="l" rtl="0" latinLnBrk="1" hangingPunct="0"/>
              <a:r>
                <a:rPr lang="en-US" sz="2000" b="1" dirty="0" smtClean="0"/>
                <a:t>for </a:t>
              </a:r>
              <a:r>
                <a:rPr lang="en-US" sz="2000" b="1" dirty="0"/>
                <a:t>satellite </a:t>
              </a:r>
              <a:r>
                <a:rPr lang="en-US" sz="2000" b="1" dirty="0" smtClean="0"/>
                <a:t>EO  …. Explicit mentions </a:t>
              </a:r>
            </a:p>
            <a:p>
              <a:pPr algn="l" rtl="0" latinLnBrk="1" hangingPunct="0"/>
              <a:r>
                <a:rPr lang="en-US" sz="2000" b="1" dirty="0"/>
                <a:t>in “Sendai Framework for Disaster Risk Reduction 2015-2030”.</a:t>
              </a:r>
              <a:endParaRPr lang="en-GB" sz="2000" b="1" dirty="0">
                <a:solidFill>
                  <a:schemeClr val="accent3">
                    <a:lumMod val="75000"/>
                  </a:schemeClr>
                </a:solidFill>
              </a:endParaRPr>
            </a:p>
          </p:txBody>
        </p:sp>
      </p:grpSp>
      <p:grpSp>
        <p:nvGrpSpPr>
          <p:cNvPr id="6" name="Group 5"/>
          <p:cNvGrpSpPr/>
          <p:nvPr/>
        </p:nvGrpSpPr>
        <p:grpSpPr>
          <a:xfrm>
            <a:off x="391764" y="3415099"/>
            <a:ext cx="7908550" cy="400108"/>
            <a:chOff x="391764" y="3415099"/>
            <a:chExt cx="7908550" cy="400108"/>
          </a:xfrm>
        </p:grpSpPr>
        <p:sp>
          <p:nvSpPr>
            <p:cNvPr id="18" name="Pentagon 17"/>
            <p:cNvSpPr/>
            <p:nvPr/>
          </p:nvSpPr>
          <p:spPr>
            <a:xfrm>
              <a:off x="391764" y="3445877"/>
              <a:ext cx="2933700" cy="369330"/>
            </a:xfrm>
            <a:prstGeom prst="homePlate">
              <a:avLst/>
            </a:prstGeom>
            <a:solidFill>
              <a:schemeClr val="accent6">
                <a:lumMod val="60000"/>
                <a:lumOff val="4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r>
                <a:rPr lang="en-US" b="1" dirty="0">
                  <a:latin typeface="Arial" panose="020B0604020202020204" pitchFamily="34" charset="0"/>
                  <a:cs typeface="Arial" panose="020B0604020202020204" pitchFamily="34" charset="0"/>
                </a:rPr>
                <a:t>Jun. </a:t>
              </a:r>
              <a:r>
                <a:rPr lang="en-US" b="1" dirty="0" smtClean="0">
                  <a:latin typeface="Arial" panose="020B0604020202020204" pitchFamily="34" charset="0"/>
                  <a:cs typeface="Arial" panose="020B0604020202020204" pitchFamily="34" charset="0"/>
                </a:rPr>
                <a:t>2014</a:t>
              </a:r>
              <a:endParaRPr kumimoji="0" lang="en-GB" sz="1800" b="0" i="0" u="none" strike="noStrike" cap="none" spc="0" normalizeH="0" baseline="0" dirty="0">
                <a:ln>
                  <a:noFill/>
                </a:ln>
                <a:solidFill>
                  <a:srgbClr val="002569"/>
                </a:solidFill>
                <a:effectLst/>
                <a:uFillTx/>
              </a:endParaRPr>
            </a:p>
          </p:txBody>
        </p:sp>
        <p:sp>
          <p:nvSpPr>
            <p:cNvPr id="19" name="TextBox 18"/>
            <p:cNvSpPr txBox="1"/>
            <p:nvPr/>
          </p:nvSpPr>
          <p:spPr>
            <a:xfrm>
              <a:off x="4339936" y="3415099"/>
              <a:ext cx="3960378" cy="4001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2000" b="1" dirty="0"/>
                <a:t>Data delivery to Pilots initiated </a:t>
              </a:r>
              <a:r>
                <a:rPr lang="en-GB" sz="2000" b="1" dirty="0" smtClean="0"/>
                <a:t> </a:t>
              </a:r>
              <a:endParaRPr kumimoji="0" lang="en-GB" sz="2000" b="1" i="0" u="none" strike="noStrike" cap="none" spc="0" normalizeH="0" baseline="0" dirty="0">
                <a:ln>
                  <a:noFill/>
                </a:ln>
                <a:solidFill>
                  <a:srgbClr val="002569"/>
                </a:solidFill>
                <a:effectLst/>
                <a:uFillTx/>
              </a:endParaRPr>
            </a:p>
          </p:txBody>
        </p:sp>
      </p:grpSp>
      <p:grpSp>
        <p:nvGrpSpPr>
          <p:cNvPr id="24" name="Group 23"/>
          <p:cNvGrpSpPr/>
          <p:nvPr/>
        </p:nvGrpSpPr>
        <p:grpSpPr>
          <a:xfrm>
            <a:off x="381000" y="4248092"/>
            <a:ext cx="7450091" cy="400108"/>
            <a:chOff x="381000" y="4248092"/>
            <a:chExt cx="7450091" cy="400108"/>
          </a:xfrm>
        </p:grpSpPr>
        <p:sp>
          <p:nvSpPr>
            <p:cNvPr id="20" name="Pentagon 19"/>
            <p:cNvSpPr/>
            <p:nvPr/>
          </p:nvSpPr>
          <p:spPr>
            <a:xfrm>
              <a:off x="381000" y="4278870"/>
              <a:ext cx="2933700" cy="369330"/>
            </a:xfrm>
            <a:prstGeom prst="homePlate">
              <a:avLst/>
            </a:prstGeom>
            <a:solidFill>
              <a:schemeClr val="accent6">
                <a:lumMod val="60000"/>
                <a:lumOff val="4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r>
                <a:rPr lang="en-US" b="1" dirty="0" smtClean="0">
                  <a:latin typeface="Arial" panose="020B0604020202020204" pitchFamily="34" charset="0"/>
                  <a:cs typeface="Arial" panose="020B0604020202020204" pitchFamily="34" charset="0"/>
                </a:rPr>
                <a:t>Aug. 2014</a:t>
              </a:r>
              <a:endParaRPr kumimoji="0" lang="en-GB" sz="1800" b="0" i="0" u="none" strike="noStrike" cap="none" spc="0" normalizeH="0" baseline="0" dirty="0">
                <a:ln>
                  <a:noFill/>
                </a:ln>
                <a:solidFill>
                  <a:srgbClr val="002569"/>
                </a:solidFill>
                <a:effectLst/>
                <a:uFillTx/>
              </a:endParaRPr>
            </a:p>
          </p:txBody>
        </p:sp>
        <p:sp>
          <p:nvSpPr>
            <p:cNvPr id="21" name="TextBox 20"/>
            <p:cNvSpPr txBox="1"/>
            <p:nvPr/>
          </p:nvSpPr>
          <p:spPr>
            <a:xfrm>
              <a:off x="4329172" y="4248092"/>
              <a:ext cx="3501919" cy="4001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2000" b="1" dirty="0" smtClean="0"/>
                <a:t>First </a:t>
              </a:r>
              <a:r>
                <a:rPr lang="en-US" sz="2000" b="1" dirty="0"/>
                <a:t>results </a:t>
              </a:r>
              <a:r>
                <a:rPr lang="en-US" sz="2000" b="1" dirty="0" smtClean="0"/>
                <a:t>from Pilots  !!! </a:t>
              </a:r>
              <a:endParaRPr kumimoji="0" lang="en-GB" sz="2000" b="1" i="0" u="none" strike="noStrike" cap="none" spc="0" normalizeH="0" baseline="0" dirty="0">
                <a:ln>
                  <a:noFill/>
                </a:ln>
                <a:solidFill>
                  <a:srgbClr val="002569"/>
                </a:solidFill>
                <a:effectLst/>
                <a:uFillTx/>
              </a:endParaRPr>
            </a:p>
          </p:txBody>
        </p:sp>
      </p:grpSp>
      <p:grpSp>
        <p:nvGrpSpPr>
          <p:cNvPr id="25" name="Group 24"/>
          <p:cNvGrpSpPr/>
          <p:nvPr/>
        </p:nvGrpSpPr>
        <p:grpSpPr>
          <a:xfrm>
            <a:off x="3048000" y="1241704"/>
            <a:ext cx="4946139" cy="4284915"/>
            <a:chOff x="3048000" y="1241704"/>
            <a:chExt cx="4946139" cy="4284915"/>
          </a:xfrm>
        </p:grpSpPr>
        <p:sp>
          <p:nvSpPr>
            <p:cNvPr id="22" name="Pentagon 21"/>
            <p:cNvSpPr/>
            <p:nvPr/>
          </p:nvSpPr>
          <p:spPr>
            <a:xfrm rot="5400000">
              <a:off x="1382595" y="2907109"/>
              <a:ext cx="4284915" cy="954105"/>
            </a:xfrm>
            <a:prstGeom prst="homePlate">
              <a:avLst>
                <a:gd name="adj" fmla="val 61254"/>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5400000" scaled="1"/>
              <a:tileRect/>
            </a:gra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b="1" dirty="0" smtClean="0">
                <a:latin typeface="Arial" panose="020B0604020202020204" pitchFamily="34" charset="0"/>
                <a:cs typeface="Arial" panose="020B0604020202020204" pitchFamily="34" charset="0"/>
              </a:endParaRPr>
            </a:p>
            <a:p>
              <a:pPr algn="ctr" rtl="0" latinLnBrk="1" hangingPunct="0"/>
              <a:r>
                <a:rPr lang="en-US" sz="2000" b="1" dirty="0" smtClean="0">
                  <a:solidFill>
                    <a:schemeClr val="tx2">
                      <a:lumMod val="60000"/>
                      <a:lumOff val="40000"/>
                    </a:schemeClr>
                  </a:solidFill>
                  <a:latin typeface="Arial" panose="020B0604020202020204" pitchFamily="34" charset="0"/>
                  <a:cs typeface="Arial" panose="020B0604020202020204" pitchFamily="34" charset="0"/>
                </a:rPr>
                <a:t>whole 2014 – begin 2015</a:t>
              </a:r>
            </a:p>
            <a:p>
              <a:pPr algn="l" rtl="0" latinLnBrk="1" hangingPunct="0"/>
              <a:endParaRPr kumimoji="0" lang="en-GB" sz="1800" b="1" i="0" u="none" strike="noStrike" cap="none" spc="0" normalizeH="0" baseline="0" dirty="0">
                <a:ln>
                  <a:noFill/>
                </a:ln>
                <a:solidFill>
                  <a:srgbClr val="002569"/>
                </a:solidFill>
                <a:effectLst/>
                <a:uFillTx/>
              </a:endParaRPr>
            </a:p>
          </p:txBody>
        </p:sp>
        <p:sp>
          <p:nvSpPr>
            <p:cNvPr id="23" name="TextBox 22"/>
            <p:cNvSpPr txBox="1"/>
            <p:nvPr/>
          </p:nvSpPr>
          <p:spPr>
            <a:xfrm>
              <a:off x="4339936" y="4876800"/>
              <a:ext cx="3654203" cy="4001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2000" b="1" dirty="0" smtClean="0">
                  <a:solidFill>
                    <a:schemeClr val="tx2">
                      <a:lumMod val="60000"/>
                      <a:lumOff val="40000"/>
                    </a:schemeClr>
                  </a:solidFill>
                </a:rPr>
                <a:t>Preparations for  3</a:t>
              </a:r>
              <a:r>
                <a:rPr lang="en-US" sz="2000" b="1" baseline="30000" dirty="0" smtClean="0">
                  <a:solidFill>
                    <a:schemeClr val="tx2">
                      <a:lumMod val="60000"/>
                      <a:lumOff val="40000"/>
                    </a:schemeClr>
                  </a:solidFill>
                </a:rPr>
                <a:t>rd</a:t>
              </a:r>
              <a:r>
                <a:rPr lang="en-US" sz="2000" b="1" dirty="0" smtClean="0">
                  <a:solidFill>
                    <a:schemeClr val="tx2">
                      <a:lumMod val="60000"/>
                      <a:lumOff val="40000"/>
                    </a:schemeClr>
                  </a:solidFill>
                </a:rPr>
                <a:t>  WCDRR</a:t>
              </a:r>
              <a:endParaRPr kumimoji="0" lang="en-GB" sz="2000" b="1" i="0" u="none" strike="noStrike" cap="none" spc="0" normalizeH="0" baseline="0" dirty="0">
                <a:ln>
                  <a:noFill/>
                </a:ln>
                <a:solidFill>
                  <a:schemeClr val="tx2">
                    <a:lumMod val="60000"/>
                    <a:lumOff val="40000"/>
                  </a:schemeClr>
                </a:solidFill>
                <a:effectLst/>
                <a:uFillTx/>
              </a:endParaRPr>
            </a:p>
          </p:txBody>
        </p:sp>
      </p:grpSp>
    </p:spTree>
    <p:extLst>
      <p:ext uri="{BB962C8B-B14F-4D97-AF65-F5344CB8AC3E}">
        <p14:creationId xmlns:p14="http://schemas.microsoft.com/office/powerpoint/2010/main" val="32112981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p:stCondLst>
                              <p:cond delay="3000"/>
                            </p:stCondLst>
                            <p:childTnLst>
                              <p:par>
                                <p:cTn id="17" presetID="2" presetClass="entr" presetSubtype="1" fill="hold" nodeType="afterEffect">
                                  <p:stCondLst>
                                    <p:cond delay="200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ppt_x"/>
                                          </p:val>
                                        </p:tav>
                                        <p:tav tm="100000">
                                          <p:val>
                                            <p:strVal val="#ppt_x"/>
                                          </p:val>
                                        </p:tav>
                                      </p:tavLst>
                                    </p:anim>
                                    <p:anim calcmode="lin" valueType="num">
                                      <p:cBhvr additive="base">
                                        <p:cTn id="20" dur="1000" fill="hold"/>
                                        <p:tgtEl>
                                          <p:spTgt spid="25"/>
                                        </p:tgtEl>
                                        <p:attrNameLst>
                                          <p:attrName>ppt_y</p:attrName>
                                        </p:attrNameLst>
                                      </p:cBhvr>
                                      <p:tavLst>
                                        <p:tav tm="0">
                                          <p:val>
                                            <p:strVal val="0-#ppt_h/2"/>
                                          </p:val>
                                        </p:tav>
                                        <p:tav tm="100000">
                                          <p:val>
                                            <p:strVal val="#ppt_y"/>
                                          </p:val>
                                        </p:tav>
                                      </p:tavLst>
                                    </p:anim>
                                  </p:childTnLst>
                                </p:cTn>
                              </p:par>
                            </p:childTnLst>
                          </p:cTn>
                        </p:par>
                        <p:par>
                          <p:cTn id="21" fill="hold">
                            <p:stCondLst>
                              <p:cond delay="6000"/>
                            </p:stCondLst>
                            <p:childTnLst>
                              <p:par>
                                <p:cTn id="22" presetID="1" presetClass="entr" presetSubtype="0" fill="hold" nodeType="afterEffect">
                                  <p:stCondLst>
                                    <p:cond delay="200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7144" y="265113"/>
            <a:ext cx="6930656" cy="501650"/>
          </a:xfrm>
        </p:spPr>
        <p:txBody>
          <a:bodyPr/>
          <a:lstStyle/>
          <a:p>
            <a:pPr algn="l"/>
            <a:r>
              <a:rPr lang="en-GB" dirty="0" smtClean="0"/>
              <a:t>Some figures over 4 years ….</a:t>
            </a:r>
            <a:endParaRPr lang="en-GB" dirty="0"/>
          </a:p>
        </p:txBody>
      </p:sp>
      <p:sp>
        <p:nvSpPr>
          <p:cNvPr id="3" name="Content Placeholder 2"/>
          <p:cNvSpPr>
            <a:spLocks noGrp="1"/>
          </p:cNvSpPr>
          <p:nvPr>
            <p:ph idx="1"/>
          </p:nvPr>
        </p:nvSpPr>
        <p:spPr>
          <a:xfrm>
            <a:off x="203337" y="1295400"/>
            <a:ext cx="8919881" cy="4864100"/>
          </a:xfrm>
        </p:spPr>
        <p:txBody>
          <a:bodyPr/>
          <a:lstStyle/>
          <a:p>
            <a:r>
              <a:rPr lang="en-US" dirty="0"/>
              <a:t>I</a:t>
            </a:r>
            <a:r>
              <a:rPr lang="en-US" dirty="0" smtClean="0"/>
              <a:t>ncreasing </a:t>
            </a:r>
            <a:r>
              <a:rPr lang="en-US" dirty="0"/>
              <a:t>number of </a:t>
            </a:r>
            <a:r>
              <a:rPr lang="en-US" dirty="0" smtClean="0"/>
              <a:t>Supersites</a:t>
            </a:r>
            <a:r>
              <a:rPr lang="en-US" dirty="0"/>
              <a:t>: </a:t>
            </a:r>
            <a:r>
              <a:rPr lang="en-US" sz="2000" i="1" dirty="0">
                <a:solidFill>
                  <a:schemeClr val="accent3">
                    <a:lumMod val="50000"/>
                  </a:schemeClr>
                </a:solidFill>
              </a:rPr>
              <a:t>7 permanent and 4 event  supersites supported by space agencies</a:t>
            </a:r>
          </a:p>
          <a:p>
            <a:endParaRPr lang="en-US" sz="1600" dirty="0"/>
          </a:p>
          <a:p>
            <a:r>
              <a:rPr lang="en-US" dirty="0" smtClean="0"/>
              <a:t>Active Participation </a:t>
            </a:r>
            <a:r>
              <a:rPr lang="en-US" dirty="0"/>
              <a:t>to several international </a:t>
            </a:r>
            <a:r>
              <a:rPr lang="en-US" dirty="0" smtClean="0"/>
              <a:t>events </a:t>
            </a:r>
            <a:r>
              <a:rPr lang="en-US" sz="2000" i="1" dirty="0" smtClean="0">
                <a:solidFill>
                  <a:schemeClr val="accent3">
                    <a:lumMod val="50000"/>
                  </a:schemeClr>
                </a:solidFill>
              </a:rPr>
              <a:t>(e.g. Global Platform on DRR</a:t>
            </a:r>
            <a:r>
              <a:rPr lang="en-US" sz="2000" i="1" dirty="0">
                <a:solidFill>
                  <a:schemeClr val="accent3">
                    <a:lumMod val="50000"/>
                  </a:schemeClr>
                </a:solidFill>
              </a:rPr>
              <a:t>, AGU, EGU, IDRC Davos, </a:t>
            </a:r>
            <a:r>
              <a:rPr lang="en-US" sz="2000" i="1" dirty="0" smtClean="0">
                <a:solidFill>
                  <a:schemeClr val="accent3">
                    <a:lumMod val="50000"/>
                  </a:schemeClr>
                </a:solidFill>
              </a:rPr>
              <a:t>3</a:t>
            </a:r>
            <a:r>
              <a:rPr lang="en-US" sz="2000" i="1" baseline="30000" dirty="0" smtClean="0">
                <a:solidFill>
                  <a:schemeClr val="accent3">
                    <a:lumMod val="50000"/>
                  </a:schemeClr>
                </a:solidFill>
              </a:rPr>
              <a:t>rd</a:t>
            </a:r>
            <a:r>
              <a:rPr lang="en-US" sz="2000" i="1" dirty="0" smtClean="0">
                <a:solidFill>
                  <a:schemeClr val="accent3">
                    <a:lumMod val="50000"/>
                  </a:schemeClr>
                </a:solidFill>
              </a:rPr>
              <a:t> WCDRR</a:t>
            </a:r>
            <a:r>
              <a:rPr lang="en-US" sz="2000" i="1" dirty="0">
                <a:solidFill>
                  <a:schemeClr val="accent3">
                    <a:lumMod val="50000"/>
                  </a:schemeClr>
                </a:solidFill>
              </a:rPr>
              <a:t>, Asian ministerial conference on DRR, ISRSE, …)</a:t>
            </a:r>
          </a:p>
          <a:p>
            <a:endParaRPr lang="en-US" sz="1600" dirty="0"/>
          </a:p>
          <a:p>
            <a:r>
              <a:rPr lang="en-US" dirty="0"/>
              <a:t>28  </a:t>
            </a:r>
            <a:r>
              <a:rPr lang="en-US" dirty="0" err="1"/>
              <a:t>telcons</a:t>
            </a:r>
            <a:r>
              <a:rPr lang="en-US" dirty="0"/>
              <a:t> + 10 </a:t>
            </a:r>
            <a:r>
              <a:rPr lang="en-US" dirty="0" smtClean="0"/>
              <a:t>meetings</a:t>
            </a:r>
            <a:endParaRPr lang="en-US" dirty="0" smtClean="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dirty="0"/>
              <a:t>6 papers written at WG level to major </a:t>
            </a:r>
            <a:r>
              <a:rPr lang="en-US" dirty="0" smtClean="0"/>
              <a:t>conferences &amp; journals</a:t>
            </a:r>
          </a:p>
          <a:p>
            <a:pPr marL="0" indent="0">
              <a:buNone/>
            </a:pPr>
            <a:r>
              <a:rPr lang="en-US" dirty="0" smtClean="0"/>
              <a:t> </a:t>
            </a:r>
            <a:endParaRPr lang="en-US" dirty="0"/>
          </a:p>
          <a:p>
            <a:r>
              <a:rPr lang="en-US" dirty="0" smtClean="0"/>
              <a:t>Several </a:t>
            </a:r>
            <a:r>
              <a:rPr lang="en-US" dirty="0"/>
              <a:t>scientific articles by pilots members.</a:t>
            </a:r>
          </a:p>
          <a:p>
            <a:pPr marL="0" indent="0">
              <a:buNone/>
            </a:pPr>
            <a:endParaRPr lang="en-US" sz="1600" dirty="0"/>
          </a:p>
          <a:p>
            <a:r>
              <a:rPr lang="en-US" dirty="0" smtClean="0"/>
              <a:t>CEOS </a:t>
            </a:r>
            <a:r>
              <a:rPr lang="en-US" dirty="0"/>
              <a:t>EO Handbook </a:t>
            </a:r>
            <a:r>
              <a:rPr lang="en-US" dirty="0" smtClean="0"/>
              <a:t>Special WCDRR Edition </a:t>
            </a:r>
            <a:r>
              <a:rPr lang="en-US" dirty="0" smtClean="0">
                <a:latin typeface="Arial" panose="020B0604020202020204" pitchFamily="34" charset="0"/>
                <a:cs typeface="Arial" panose="020B0604020202020204" pitchFamily="34" charset="0"/>
              </a:rPr>
              <a:t>(80 </a:t>
            </a:r>
            <a:r>
              <a:rPr lang="en-US" dirty="0">
                <a:latin typeface="Arial" panose="020B0604020202020204" pitchFamily="34" charset="0"/>
                <a:cs typeface="Arial" panose="020B0604020202020204" pitchFamily="34" charset="0"/>
              </a:rPr>
              <a:t>pages).  </a:t>
            </a:r>
          </a:p>
          <a:p>
            <a:endParaRPr lang="en-US" sz="1600" dirty="0" smtClean="0"/>
          </a:p>
        </p:txBody>
      </p:sp>
      <p:grpSp>
        <p:nvGrpSpPr>
          <p:cNvPr id="7" name="Group 6"/>
          <p:cNvGrpSpPr/>
          <p:nvPr/>
        </p:nvGrpSpPr>
        <p:grpSpPr>
          <a:xfrm>
            <a:off x="0" y="0"/>
            <a:ext cx="9144000" cy="6096000"/>
            <a:chOff x="0" y="-300840"/>
            <a:chExt cx="9210789" cy="5791199"/>
          </a:xfrm>
        </p:grpSpPr>
        <p:pic>
          <p:nvPicPr>
            <p:cNvPr id="8" name="image05.png"/>
            <p:cNvPicPr/>
            <p:nvPr/>
          </p:nvPicPr>
          <p:blipFill>
            <a:blip r:embed="rId3"/>
            <a:srcRect/>
            <a:stretch>
              <a:fillRect/>
            </a:stretch>
          </p:blipFill>
          <p:spPr>
            <a:xfrm>
              <a:off x="0" y="-300840"/>
              <a:ext cx="4134779" cy="5791199"/>
            </a:xfrm>
            <a:prstGeom prst="rect">
              <a:avLst/>
            </a:prstGeom>
            <a:ln/>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4779" y="-300840"/>
              <a:ext cx="5076010" cy="5780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1262268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32</a:t>
            </a:fld>
            <a:endParaRPr lang="en-GB"/>
          </a:p>
        </p:txBody>
      </p:sp>
      <p:sp>
        <p:nvSpPr>
          <p:cNvPr id="3" name="Content Placeholder 2"/>
          <p:cNvSpPr>
            <a:spLocks noGrp="1"/>
          </p:cNvSpPr>
          <p:nvPr>
            <p:ph sz="quarter" idx="10"/>
          </p:nvPr>
        </p:nvSpPr>
        <p:spPr>
          <a:xfrm>
            <a:off x="457200" y="1371600"/>
            <a:ext cx="8458200" cy="4953000"/>
          </a:xfrm>
        </p:spPr>
        <p:txBody>
          <a:bodyPr/>
          <a:lstStyle/>
          <a:p>
            <a:pPr marL="0" indent="0">
              <a:buNone/>
            </a:pPr>
            <a:r>
              <a:rPr lang="en-US" sz="2400" b="1" dirty="0" smtClean="0"/>
              <a:t>Disaster Component # 5  of the CEOS </a:t>
            </a:r>
            <a:r>
              <a:rPr lang="en-US" sz="2400" b="1" dirty="0"/>
              <a:t>2015-2017 Work Plan </a:t>
            </a:r>
            <a:r>
              <a:rPr lang="en-US" sz="2400" b="1" dirty="0" smtClean="0"/>
              <a:t>deals with the CEOS Pilots</a:t>
            </a:r>
          </a:p>
          <a:p>
            <a:r>
              <a:rPr lang="en-US" sz="2400" dirty="0" smtClean="0"/>
              <a:t>Activities are progressing </a:t>
            </a:r>
            <a:r>
              <a:rPr lang="en-US" sz="2400" dirty="0"/>
              <a:t>quite well </a:t>
            </a:r>
            <a:r>
              <a:rPr lang="en-US" sz="2400" dirty="0" smtClean="0"/>
              <a:t>with all Objectives reached and Deliverables produced as originally planned </a:t>
            </a:r>
          </a:p>
          <a:p>
            <a:r>
              <a:rPr lang="en-US" sz="2400" dirty="0" smtClean="0"/>
              <a:t>Current GEO Disasters components will be rearranged in GEO Transitional 2016 WP.</a:t>
            </a:r>
          </a:p>
          <a:p>
            <a:r>
              <a:rPr lang="en-US" sz="2400" dirty="0" smtClean="0"/>
              <a:t>GEO-DARMA proposed by CEOS as new GEO initiative for 2016.</a:t>
            </a:r>
          </a:p>
          <a:p>
            <a:endParaRPr lang="en-US" sz="2400" b="1" dirty="0"/>
          </a:p>
          <a:p>
            <a:pPr marL="0" indent="0">
              <a:buNone/>
            </a:pPr>
            <a:r>
              <a:rPr lang="en-GB" sz="2400" b="1" dirty="0"/>
              <a:t>Issues preventing progress:</a:t>
            </a:r>
          </a:p>
          <a:p>
            <a:r>
              <a:rPr lang="en-GB" sz="2400" dirty="0"/>
              <a:t>None as of today</a:t>
            </a:r>
          </a:p>
          <a:p>
            <a:endParaRPr lang="en-US" sz="2400" b="1" dirty="0" smtClean="0"/>
          </a:p>
          <a:p>
            <a:endParaRPr lang="en-GB" sz="2400" dirty="0"/>
          </a:p>
        </p:txBody>
      </p:sp>
      <p:sp>
        <p:nvSpPr>
          <p:cNvPr id="4" name="Title 1"/>
          <p:cNvSpPr>
            <a:spLocks noGrp="1"/>
          </p:cNvSpPr>
          <p:nvPr>
            <p:ph type="title" idx="4294967295"/>
          </p:nvPr>
        </p:nvSpPr>
        <p:spPr>
          <a:xfrm>
            <a:off x="1600200" y="22225"/>
            <a:ext cx="7543800" cy="914400"/>
          </a:xfrm>
          <a:prstGeom prst="rect">
            <a:avLst/>
          </a:prstGeom>
        </p:spPr>
        <p:txBody>
          <a:bodyPr>
            <a:normAutofit fontScale="90000"/>
          </a:bodyPr>
          <a:lstStyle/>
          <a:p>
            <a:pPr algn="ctr"/>
            <a:r>
              <a:rPr lang="en-GB" dirty="0" smtClean="0"/>
              <a:t>CEOS Activities in </a:t>
            </a:r>
            <a:br>
              <a:rPr lang="en-GB" dirty="0" smtClean="0"/>
            </a:br>
            <a:r>
              <a:rPr lang="en-GB" dirty="0" smtClean="0"/>
              <a:t>Support to DRR</a:t>
            </a:r>
            <a:endParaRPr lang="en-GB" dirty="0"/>
          </a:p>
        </p:txBody>
      </p:sp>
    </p:spTree>
    <p:extLst>
      <p:ext uri="{BB962C8B-B14F-4D97-AF65-F5344CB8AC3E}">
        <p14:creationId xmlns:p14="http://schemas.microsoft.com/office/powerpoint/2010/main" val="45584243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33</a:t>
            </a:fld>
            <a:endParaRPr lang="en-GB"/>
          </a:p>
        </p:txBody>
      </p:sp>
      <p:sp>
        <p:nvSpPr>
          <p:cNvPr id="3" name="Content Placeholder 2"/>
          <p:cNvSpPr>
            <a:spLocks noGrp="1"/>
          </p:cNvSpPr>
          <p:nvPr>
            <p:ph sz="quarter" idx="10"/>
          </p:nvPr>
        </p:nvSpPr>
        <p:spPr>
          <a:xfrm>
            <a:off x="76200" y="1371600"/>
            <a:ext cx="8915400" cy="5486400"/>
          </a:xfrm>
        </p:spPr>
        <p:txBody>
          <a:bodyPr/>
          <a:lstStyle/>
          <a:p>
            <a:pPr marL="0" indent="0">
              <a:buNone/>
            </a:pPr>
            <a:r>
              <a:rPr lang="en-GB" sz="2800" b="1" u="sng" dirty="0"/>
              <a:t>Required steps and/or decisions </a:t>
            </a:r>
            <a:r>
              <a:rPr lang="en-GB" sz="2800" b="1" u="sng" dirty="0" smtClean="0"/>
              <a:t>by Plenary:</a:t>
            </a:r>
          </a:p>
          <a:p>
            <a:pPr marL="883227" lvl="1" indent="-457200">
              <a:buFont typeface="+mj-lt"/>
              <a:buAutoNum type="arabicPeriod"/>
            </a:pPr>
            <a:endParaRPr lang="en-GB" sz="2400" dirty="0" smtClean="0"/>
          </a:p>
          <a:p>
            <a:pPr marL="883227" lvl="1" indent="-457200">
              <a:buFont typeface="+mj-lt"/>
              <a:buAutoNum type="arabicPeriod"/>
            </a:pPr>
            <a:r>
              <a:rPr lang="en-GB" sz="2400" b="1" dirty="0" smtClean="0"/>
              <a:t>Endorse the creation of a new Pilot on Landslides </a:t>
            </a:r>
            <a:r>
              <a:rPr lang="en-GB" sz="2400" dirty="0" smtClean="0"/>
              <a:t> </a:t>
            </a:r>
          </a:p>
          <a:p>
            <a:pPr marL="883227" lvl="1" indent="-457200">
              <a:buFont typeface="+mj-lt"/>
              <a:buAutoNum type="arabicPeriod"/>
            </a:pPr>
            <a:endParaRPr lang="en-GB" sz="2400" dirty="0" smtClean="0"/>
          </a:p>
          <a:p>
            <a:pPr marL="883227" lvl="1" indent="-457200">
              <a:buFont typeface="+mj-lt"/>
              <a:buAutoNum type="arabicPeriod"/>
            </a:pPr>
            <a:r>
              <a:rPr lang="en-GB" sz="2400" b="1" dirty="0" smtClean="0"/>
              <a:t>Endorse nomination of  new vice-Chair (</a:t>
            </a:r>
            <a:r>
              <a:rPr lang="en-GB" sz="2400" b="1" dirty="0" err="1" smtClean="0"/>
              <a:t>S.Zoffoli</a:t>
            </a:r>
            <a:r>
              <a:rPr lang="en-GB" sz="2400" b="1" dirty="0" smtClean="0"/>
              <a:t>, ASI)</a:t>
            </a:r>
          </a:p>
          <a:p>
            <a:pPr marL="883227" lvl="1" indent="-457200">
              <a:buFont typeface="+mj-lt"/>
              <a:buAutoNum type="arabicPeriod"/>
            </a:pPr>
            <a:endParaRPr lang="en-GB" sz="2400" b="1" dirty="0"/>
          </a:p>
          <a:p>
            <a:pPr marL="883227" lvl="1" indent="-457200">
              <a:buFont typeface="+mj-lt"/>
              <a:buAutoNum type="arabicPeriod"/>
            </a:pPr>
            <a:r>
              <a:rPr lang="en-GB" sz="2400" b="1" dirty="0" smtClean="0"/>
              <a:t>Endorse </a:t>
            </a:r>
            <a:r>
              <a:rPr lang="en-GB" sz="2400" b="1" dirty="0"/>
              <a:t>the updated RO triggering </a:t>
            </a:r>
            <a:r>
              <a:rPr lang="en-GB" sz="2400" b="1" dirty="0" smtClean="0"/>
              <a:t>procedure</a:t>
            </a:r>
          </a:p>
          <a:p>
            <a:pPr marL="883227" lvl="1" indent="-457200">
              <a:buFont typeface="+mj-lt"/>
              <a:buAutoNum type="arabicPeriod"/>
            </a:pPr>
            <a:endParaRPr lang="en-GB" sz="2400" b="1" dirty="0"/>
          </a:p>
          <a:p>
            <a:pPr marL="883227" lvl="1" indent="-457200">
              <a:buFont typeface="+mj-lt"/>
              <a:buAutoNum type="arabicPeriod"/>
            </a:pPr>
            <a:r>
              <a:rPr lang="en-GB" sz="2400" b="1" dirty="0" smtClean="0"/>
              <a:t>Endorse the two-year extension of both Hawaii and Iceland permanent supersites.</a:t>
            </a:r>
            <a:endParaRPr lang="en-GB" sz="2400" b="1" dirty="0"/>
          </a:p>
          <a:p>
            <a:pPr marL="883227" lvl="1" indent="-457200">
              <a:buFont typeface="+mj-lt"/>
              <a:buAutoNum type="arabicPeriod"/>
            </a:pPr>
            <a:endParaRPr lang="en-GB" sz="2400" b="1" dirty="0"/>
          </a:p>
          <a:p>
            <a:endParaRPr lang="en-GB" sz="2400" dirty="0"/>
          </a:p>
        </p:txBody>
      </p:sp>
      <p:sp>
        <p:nvSpPr>
          <p:cNvPr id="4" name="Title 3"/>
          <p:cNvSpPr>
            <a:spLocks noGrp="1"/>
          </p:cNvSpPr>
          <p:nvPr>
            <p:ph type="title" idx="4294967295"/>
          </p:nvPr>
        </p:nvSpPr>
        <p:spPr>
          <a:xfrm>
            <a:off x="1219200" y="22225"/>
            <a:ext cx="7543800" cy="914400"/>
          </a:xfrm>
        </p:spPr>
        <p:txBody>
          <a:bodyPr>
            <a:normAutofit fontScale="90000"/>
          </a:bodyPr>
          <a:lstStyle/>
          <a:p>
            <a:pPr algn="ctr"/>
            <a:r>
              <a:rPr lang="en-GB" dirty="0" smtClean="0"/>
              <a:t>Decisions @  CEOS Plenary</a:t>
            </a:r>
            <a:br>
              <a:rPr lang="en-GB" dirty="0" smtClean="0"/>
            </a:br>
            <a:endParaRPr lang="en-GB" dirty="0">
              <a:solidFill>
                <a:srgbClr val="FF0000"/>
              </a:solidFill>
            </a:endParaRPr>
          </a:p>
        </p:txBody>
      </p:sp>
    </p:spTree>
    <p:extLst>
      <p:ext uri="{BB962C8B-B14F-4D97-AF65-F5344CB8AC3E}">
        <p14:creationId xmlns:p14="http://schemas.microsoft.com/office/powerpoint/2010/main" val="42166144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819400"/>
            <a:ext cx="3247041"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GB" sz="3600" b="1" i="0" u="none" strike="noStrike" cap="none" spc="0" normalizeH="0" baseline="0" dirty="0" smtClean="0">
                <a:ln>
                  <a:noFill/>
                </a:ln>
                <a:solidFill>
                  <a:srgbClr val="002569"/>
                </a:solidFill>
                <a:effectLst>
                  <a:outerShdw blurRad="38100" dist="38100" dir="2700000" algn="tl">
                    <a:srgbClr val="000000">
                      <a:alpha val="43137"/>
                    </a:srgbClr>
                  </a:outerShdw>
                </a:effectLst>
                <a:uFillTx/>
              </a:rPr>
              <a:t>Thank</a:t>
            </a:r>
            <a:r>
              <a:rPr kumimoji="0" lang="en-GB" sz="3600" b="1" i="0" u="none" strike="noStrike" cap="none" spc="0" normalizeH="0" dirty="0" smtClean="0">
                <a:ln>
                  <a:noFill/>
                </a:ln>
                <a:solidFill>
                  <a:srgbClr val="002569"/>
                </a:solidFill>
                <a:effectLst>
                  <a:outerShdw blurRad="38100" dist="38100" dir="2700000" algn="tl">
                    <a:srgbClr val="000000">
                      <a:alpha val="43137"/>
                    </a:srgbClr>
                  </a:outerShdw>
                </a:effectLst>
                <a:uFillTx/>
              </a:rPr>
              <a:t> you   !!!</a:t>
            </a:r>
            <a:endParaRPr kumimoji="0" lang="en-GB" sz="3600" b="1" i="0" u="none" strike="noStrike" cap="none" spc="0" normalizeH="0" baseline="0" dirty="0">
              <a:ln>
                <a:noFill/>
              </a:ln>
              <a:solidFill>
                <a:srgbClr val="002569"/>
              </a:solidFill>
              <a:effectLst>
                <a:outerShdw blurRad="38100" dist="38100" dir="2700000" algn="tl">
                  <a:srgbClr val="000000">
                    <a:alpha val="43137"/>
                  </a:srgbClr>
                </a:outerShdw>
              </a:effectLst>
              <a:uFillTx/>
            </a:endParaRPr>
          </a:p>
        </p:txBody>
      </p:sp>
      <p:grpSp>
        <p:nvGrpSpPr>
          <p:cNvPr id="2" name="Group 1"/>
          <p:cNvGrpSpPr/>
          <p:nvPr/>
        </p:nvGrpSpPr>
        <p:grpSpPr>
          <a:xfrm>
            <a:off x="440781" y="1447800"/>
            <a:ext cx="8331744" cy="5061689"/>
            <a:chOff x="440781" y="1447800"/>
            <a:chExt cx="8331744" cy="5061689"/>
          </a:xfrm>
        </p:grpSpPr>
        <p:sp>
          <p:nvSpPr>
            <p:cNvPr id="8" name="TextBox 7"/>
            <p:cNvSpPr txBox="1"/>
            <p:nvPr/>
          </p:nvSpPr>
          <p:spPr>
            <a:xfrm>
              <a:off x="440781" y="5486400"/>
              <a:ext cx="3463271" cy="646331"/>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100000" t="100000"/>
              </a:path>
              <a:tileRect r="-100000" b="-100000"/>
            </a:gradFill>
          </p:spPr>
          <p:txBody>
            <a:bodyPr wrap="square" rtlCol="0">
              <a:spAutoFit/>
            </a:bodyPr>
            <a:lstStyle/>
            <a:p>
              <a:r>
                <a:rPr lang="en-US" dirty="0" smtClean="0"/>
                <a:t>Flood at </a:t>
              </a:r>
              <a:r>
                <a:rPr lang="en-US" dirty="0"/>
                <a:t>Genoa </a:t>
              </a:r>
              <a:r>
                <a:rPr lang="en-US" dirty="0" err="1"/>
                <a:t>Brignole</a:t>
              </a:r>
              <a:r>
                <a:rPr lang="en-US" dirty="0"/>
                <a:t> Train Station (</a:t>
              </a:r>
              <a:r>
                <a:rPr lang="en-US" dirty="0" smtClean="0"/>
                <a:t>Italy, Nov. 2011)</a:t>
              </a:r>
              <a:endParaRPr lang="en-US" dirty="0"/>
            </a:p>
          </p:txBody>
        </p:sp>
        <p:pic>
          <p:nvPicPr>
            <p:cNvPr id="1026" name="Picture 2" descr="C:\Users\ipetitev\Documents\DISASTER\DISASTER Material\IMAGES\la-gare-de-brignole-situee-au-centre-de-la-ville-est-completement-sous-les-eaux_35913_w4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0" y="1447800"/>
              <a:ext cx="4486275" cy="5061689"/>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2" descr="C:\Users\ipetitev\Desktop\hotel-california-v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386" y="1630387"/>
            <a:ext cx="5669317" cy="4246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7936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par>
                                <p:cTn id="12" presetID="6" presetClass="entr" presetSubtype="16"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4</a:t>
            </a:fld>
            <a:endParaRPr lang="en-GB" dirty="0"/>
          </a:p>
        </p:txBody>
      </p:sp>
      <p:sp>
        <p:nvSpPr>
          <p:cNvPr id="3" name="Content Placeholder 2"/>
          <p:cNvSpPr>
            <a:spLocks noGrp="1"/>
          </p:cNvSpPr>
          <p:nvPr>
            <p:ph sz="quarter" idx="10"/>
          </p:nvPr>
        </p:nvSpPr>
        <p:spPr>
          <a:xfrm>
            <a:off x="228600" y="1371600"/>
            <a:ext cx="8763000" cy="3962400"/>
          </a:xfrm>
          <a:noFill/>
        </p:spPr>
        <p:txBody>
          <a:bodyPr/>
          <a:lstStyle/>
          <a:p>
            <a:r>
              <a:rPr lang="en-US" sz="2400" b="1" dirty="0"/>
              <a:t>Several CEOS agencies </a:t>
            </a:r>
            <a:r>
              <a:rPr lang="en-US" sz="2400" dirty="0"/>
              <a:t>(NASA, USGS, ESA, CSA, ASI) </a:t>
            </a:r>
            <a:r>
              <a:rPr lang="en-US" sz="2400" b="1" dirty="0"/>
              <a:t>are or have been involved in various </a:t>
            </a:r>
            <a:r>
              <a:rPr lang="en-US" sz="2400" b="1" dirty="0" smtClean="0"/>
              <a:t>landslide research </a:t>
            </a:r>
            <a:r>
              <a:rPr lang="en-US" sz="2400" b="1" dirty="0"/>
              <a:t>projects</a:t>
            </a:r>
            <a:r>
              <a:rPr lang="en-US" sz="2400" dirty="0"/>
              <a:t> </a:t>
            </a:r>
            <a:r>
              <a:rPr lang="en-US" sz="2400" i="1" dirty="0"/>
              <a:t>(optical, radar and precipitation based methods).</a:t>
            </a:r>
          </a:p>
          <a:p>
            <a:endParaRPr lang="en-US" sz="1600" dirty="0"/>
          </a:p>
          <a:p>
            <a:r>
              <a:rPr lang="en-US" sz="2400" b="1" dirty="0"/>
              <a:t>Pooling satellite assets </a:t>
            </a:r>
            <a:r>
              <a:rPr lang="en-US" sz="2400" b="1" dirty="0" smtClean="0"/>
              <a:t>in coordinated framework offers </a:t>
            </a:r>
            <a:r>
              <a:rPr lang="en-US" sz="2400" b="1" dirty="0"/>
              <a:t>broader range of observations to support research</a:t>
            </a:r>
            <a:r>
              <a:rPr lang="en-US" sz="2400" dirty="0"/>
              <a:t>.</a:t>
            </a:r>
          </a:p>
          <a:p>
            <a:endParaRPr lang="en-US" sz="1600" dirty="0"/>
          </a:p>
          <a:p>
            <a:r>
              <a:rPr lang="en-US" sz="2400" b="1" dirty="0"/>
              <a:t>Take advantage of newly available </a:t>
            </a:r>
            <a:r>
              <a:rPr lang="en-US" i="1" dirty="0"/>
              <a:t>(e.g. Sentinel-1 and 2, ALOS-2) </a:t>
            </a:r>
            <a:r>
              <a:rPr lang="en-US" sz="2400" b="1" dirty="0"/>
              <a:t>and planned EO missions</a:t>
            </a:r>
            <a:r>
              <a:rPr lang="en-US" sz="2400" dirty="0"/>
              <a:t> </a:t>
            </a:r>
            <a:r>
              <a:rPr lang="en-US" i="1" dirty="0"/>
              <a:t>(e.g. the NASA-ISRO Synthetic Aperture Radar, NISAR)</a:t>
            </a:r>
            <a:r>
              <a:rPr lang="en-US" sz="2400" dirty="0"/>
              <a:t>.</a:t>
            </a:r>
          </a:p>
          <a:p>
            <a:endParaRPr lang="en-GB" sz="2400" dirty="0"/>
          </a:p>
        </p:txBody>
      </p:sp>
      <p:sp>
        <p:nvSpPr>
          <p:cNvPr id="4" name="Title 3"/>
          <p:cNvSpPr>
            <a:spLocks noGrp="1"/>
          </p:cNvSpPr>
          <p:nvPr>
            <p:ph type="title" idx="4294967295"/>
          </p:nvPr>
        </p:nvSpPr>
        <p:spPr/>
        <p:txBody>
          <a:bodyPr>
            <a:normAutofit fontScale="90000"/>
          </a:bodyPr>
          <a:lstStyle/>
          <a:p>
            <a:pPr algn="ctr"/>
            <a:endParaRPr lang="en-GB" dirty="0"/>
          </a:p>
        </p:txBody>
      </p:sp>
      <p:sp>
        <p:nvSpPr>
          <p:cNvPr id="5" name="Title 1"/>
          <p:cNvSpPr>
            <a:spLocks noGrp="1"/>
          </p:cNvSpPr>
          <p:nvPr>
            <p:ph type="title" idx="4294967295"/>
          </p:nvPr>
        </p:nvSpPr>
        <p:spPr>
          <a:xfrm>
            <a:off x="1905000" y="76200"/>
            <a:ext cx="7543800" cy="914400"/>
          </a:xfrm>
          <a:prstGeom prst="rect">
            <a:avLst/>
          </a:prstGeom>
        </p:spPr>
        <p:txBody>
          <a:bodyPr>
            <a:normAutofit fontScale="90000"/>
          </a:bodyPr>
          <a:lstStyle/>
          <a:p>
            <a:pPr algn="l"/>
            <a:r>
              <a:rPr lang="en-GB" dirty="0" smtClean="0"/>
              <a:t>Why Landslides ?</a:t>
            </a:r>
            <a:r>
              <a:rPr lang="en-US" b="1" dirty="0">
                <a:solidFill>
                  <a:srgbClr val="FF0000"/>
                </a:solidFill>
              </a:rPr>
              <a:t/>
            </a:r>
            <a:br>
              <a:rPr lang="en-US" b="1" dirty="0">
                <a:solidFill>
                  <a:srgbClr val="FF0000"/>
                </a:solidFill>
              </a:rPr>
            </a:br>
            <a:endParaRPr lang="en-GB" dirty="0"/>
          </a:p>
        </p:txBody>
      </p:sp>
      <p:sp>
        <p:nvSpPr>
          <p:cNvPr id="6" name="Content Placeholder 2"/>
          <p:cNvSpPr txBox="1">
            <a:spLocks/>
          </p:cNvSpPr>
          <p:nvPr/>
        </p:nvSpPr>
        <p:spPr>
          <a:xfrm>
            <a:off x="228600" y="5181600"/>
            <a:ext cx="6324600" cy="990600"/>
          </a:xfrm>
          <a:prstGeom prst="rect">
            <a:avLst/>
          </a:prstGeom>
          <a:noFill/>
        </p:spPr>
        <p:txBody>
          <a:bodyPr/>
          <a:lstStyle>
            <a:lvl1pPr marL="342900" indent="-3429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Arial" panose="020B0604020202020204" pitchFamily="34" charset="0"/>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Arial" panose="020B0604020202020204" pitchFamily="34" charset="0"/>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endParaRPr lang="en-US" sz="1600" dirty="0" smtClean="0">
              <a:solidFill>
                <a:srgbClr val="FF0000"/>
              </a:solidFill>
            </a:endParaRPr>
          </a:p>
          <a:p>
            <a:pPr defTabSz="914400"/>
            <a:r>
              <a:rPr lang="en-US" sz="2400" b="1" dirty="0"/>
              <a:t>High priority needs and objectives from user community already formulated </a:t>
            </a:r>
            <a:r>
              <a:rPr lang="en-US" sz="2400" b="1" dirty="0" smtClean="0"/>
              <a:t>during the </a:t>
            </a:r>
            <a:r>
              <a:rPr lang="en-US" sz="2400" b="1" dirty="0" err="1"/>
              <a:t>Santorini</a:t>
            </a:r>
            <a:r>
              <a:rPr lang="en-US" sz="2400" b="1" dirty="0"/>
              <a:t> conference </a:t>
            </a:r>
            <a:r>
              <a:rPr lang="en-US" sz="2400" dirty="0"/>
              <a:t>(2012)</a:t>
            </a:r>
          </a:p>
          <a:p>
            <a:pPr defTabSz="914400"/>
            <a:endParaRPr lang="en-GB" sz="2400" dirty="0">
              <a:solidFill>
                <a:srgbClr val="FF0000"/>
              </a:solidFill>
            </a:endParaRPr>
          </a:p>
        </p:txBody>
      </p:sp>
      <p:pic>
        <p:nvPicPr>
          <p:cNvPr id="7" name="Picture 6"/>
          <p:cNvPicPr>
            <a:picLocks noChangeAspect="1"/>
          </p:cNvPicPr>
          <p:nvPr/>
        </p:nvPicPr>
        <p:blipFill>
          <a:blip r:embed="rId3"/>
          <a:srcRect/>
          <a:stretch>
            <a:fillRect/>
          </a:stretch>
        </p:blipFill>
        <p:spPr bwMode="auto">
          <a:xfrm>
            <a:off x="6477000" y="4953000"/>
            <a:ext cx="1245371" cy="1738288"/>
          </a:xfrm>
          <a:prstGeom prst="rect">
            <a:avLst/>
          </a:prstGeom>
          <a:noFill/>
          <a:ln>
            <a:noFill/>
          </a:ln>
          <a:effectLst>
            <a:outerShdw blurRad="50800" dist="38100" dir="2700000" sx="103000" sy="103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9079" y="4961000"/>
            <a:ext cx="1016321" cy="1694892"/>
          </a:xfrm>
          <a:prstGeom prst="rect">
            <a:avLst/>
          </a:prstGeom>
          <a:noFill/>
          <a:ln>
            <a:noFill/>
          </a:ln>
          <a:effectLst>
            <a:outerShdw blurRad="50800" dist="38100" dir="2700000" sx="103000" sy="103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16565" y="12032"/>
            <a:ext cx="9127435" cy="6917390"/>
            <a:chOff x="16565" y="-6626"/>
            <a:chExt cx="9127435" cy="6917390"/>
          </a:xfrm>
        </p:grpSpPr>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65" y="-6626"/>
              <a:ext cx="9127435" cy="691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descr="C:\Users\ipetitev\Desktop\Guatemala 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04" y="1737569"/>
              <a:ext cx="8736496" cy="3429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1069196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5</a:t>
            </a:fld>
            <a:endParaRPr lang="en-GB"/>
          </a:p>
        </p:txBody>
      </p:sp>
      <p:sp>
        <p:nvSpPr>
          <p:cNvPr id="3" name="Content Placeholder 2"/>
          <p:cNvSpPr>
            <a:spLocks noGrp="1"/>
          </p:cNvSpPr>
          <p:nvPr>
            <p:ph sz="quarter" idx="10"/>
          </p:nvPr>
        </p:nvSpPr>
        <p:spPr>
          <a:xfrm>
            <a:off x="381000" y="1371600"/>
            <a:ext cx="8153400" cy="4724400"/>
          </a:xfrm>
        </p:spPr>
        <p:txBody>
          <a:bodyPr/>
          <a:lstStyle/>
          <a:p>
            <a:pPr marL="0" indent="0">
              <a:buNone/>
            </a:pPr>
            <a:r>
              <a:rPr lang="fr-FR" b="1" dirty="0" err="1"/>
              <a:t>Landslides</a:t>
            </a:r>
            <a:r>
              <a:rPr lang="fr-FR" b="1" dirty="0"/>
              <a:t> Pilot </a:t>
            </a:r>
            <a:r>
              <a:rPr lang="fr-FR" b="1" dirty="0" err="1"/>
              <a:t>users</a:t>
            </a:r>
            <a:r>
              <a:rPr lang="fr-FR" b="1" dirty="0"/>
              <a:t> </a:t>
            </a:r>
            <a:r>
              <a:rPr lang="fr-FR" b="1" dirty="0" smtClean="0"/>
              <a:t>are </a:t>
            </a:r>
            <a:r>
              <a:rPr lang="fr-FR" b="1" dirty="0" err="1" smtClean="0"/>
              <a:t>typically</a:t>
            </a:r>
            <a:r>
              <a:rPr lang="fr-FR" b="1" dirty="0" smtClean="0"/>
              <a:t>:</a:t>
            </a:r>
            <a:endParaRPr lang="fr-FR" b="1" dirty="0"/>
          </a:p>
          <a:p>
            <a:pPr lvl="1"/>
            <a:r>
              <a:rPr lang="fr-FR" sz="1800" dirty="0" err="1">
                <a:solidFill>
                  <a:schemeClr val="tx2">
                    <a:lumMod val="75000"/>
                  </a:schemeClr>
                </a:solidFill>
              </a:rPr>
              <a:t>Scientists</a:t>
            </a:r>
            <a:endParaRPr lang="fr-FR" sz="1800" dirty="0">
              <a:solidFill>
                <a:schemeClr val="tx2">
                  <a:lumMod val="75000"/>
                </a:schemeClr>
              </a:solidFill>
            </a:endParaRPr>
          </a:p>
          <a:p>
            <a:pPr lvl="1"/>
            <a:r>
              <a:rPr lang="fr-FR" sz="1800" dirty="0">
                <a:solidFill>
                  <a:schemeClr val="tx2">
                    <a:lumMod val="75000"/>
                  </a:schemeClr>
                </a:solidFill>
              </a:rPr>
              <a:t>Civil Protection </a:t>
            </a:r>
            <a:r>
              <a:rPr lang="fr-FR" sz="1800" dirty="0" err="1">
                <a:solidFill>
                  <a:schemeClr val="tx2">
                    <a:lumMod val="75000"/>
                  </a:schemeClr>
                </a:solidFill>
              </a:rPr>
              <a:t>Authorities</a:t>
            </a:r>
            <a:endParaRPr lang="fr-FR" sz="1800" dirty="0">
              <a:solidFill>
                <a:schemeClr val="tx2">
                  <a:lumMod val="75000"/>
                </a:schemeClr>
              </a:solidFill>
            </a:endParaRPr>
          </a:p>
          <a:p>
            <a:pPr lvl="1"/>
            <a:r>
              <a:rPr lang="fr-FR" sz="1800" dirty="0">
                <a:solidFill>
                  <a:schemeClr val="tx2">
                    <a:lumMod val="75000"/>
                  </a:schemeClr>
                </a:solidFill>
              </a:rPr>
              <a:t>Organisations </a:t>
            </a:r>
            <a:r>
              <a:rPr lang="fr-FR" sz="1800" dirty="0" err="1">
                <a:solidFill>
                  <a:schemeClr val="tx2">
                    <a:lumMod val="75000"/>
                  </a:schemeClr>
                </a:solidFill>
              </a:rPr>
              <a:t>with</a:t>
            </a:r>
            <a:r>
              <a:rPr lang="fr-FR" sz="1800" dirty="0">
                <a:solidFill>
                  <a:schemeClr val="tx2">
                    <a:lumMod val="75000"/>
                  </a:schemeClr>
                </a:solidFill>
              </a:rPr>
              <a:t> a mandate in DRR </a:t>
            </a:r>
          </a:p>
          <a:p>
            <a:pPr lvl="1"/>
            <a:r>
              <a:rPr lang="fr-FR" sz="1800" dirty="0">
                <a:solidFill>
                  <a:schemeClr val="tx2">
                    <a:lumMod val="75000"/>
                  </a:schemeClr>
                </a:solidFill>
              </a:rPr>
              <a:t>Policy </a:t>
            </a:r>
            <a:r>
              <a:rPr lang="fr-FR" sz="1800" dirty="0" err="1">
                <a:solidFill>
                  <a:schemeClr val="tx2">
                    <a:lumMod val="75000"/>
                  </a:schemeClr>
                </a:solidFill>
              </a:rPr>
              <a:t>Makers</a:t>
            </a:r>
            <a:r>
              <a:rPr lang="fr-FR" sz="1800" dirty="0">
                <a:solidFill>
                  <a:schemeClr val="tx2">
                    <a:lumMod val="75000"/>
                  </a:schemeClr>
                </a:solidFill>
              </a:rPr>
              <a:t> &amp; </a:t>
            </a:r>
            <a:r>
              <a:rPr lang="fr-FR" sz="1800" dirty="0" err="1">
                <a:solidFill>
                  <a:schemeClr val="tx2">
                    <a:lumMod val="75000"/>
                  </a:schemeClr>
                </a:solidFill>
              </a:rPr>
              <a:t>Planners</a:t>
            </a:r>
            <a:endParaRPr lang="fr-FR" sz="1800" dirty="0">
              <a:solidFill>
                <a:schemeClr val="tx2">
                  <a:lumMod val="75000"/>
                </a:schemeClr>
              </a:solidFill>
            </a:endParaRPr>
          </a:p>
          <a:p>
            <a:pPr lvl="1"/>
            <a:r>
              <a:rPr lang="fr-FR" sz="1800" dirty="0" err="1">
                <a:solidFill>
                  <a:schemeClr val="tx2">
                    <a:lumMod val="75000"/>
                  </a:schemeClr>
                </a:solidFill>
              </a:rPr>
              <a:t>Citizens</a:t>
            </a:r>
            <a:endParaRPr lang="fr-FR" sz="1800" dirty="0">
              <a:solidFill>
                <a:schemeClr val="tx2">
                  <a:lumMod val="75000"/>
                </a:schemeClr>
              </a:solidFill>
            </a:endParaRPr>
          </a:p>
          <a:p>
            <a:pPr lvl="1"/>
            <a:r>
              <a:rPr lang="fr-FR" sz="1800" dirty="0" err="1">
                <a:solidFill>
                  <a:schemeClr val="tx2">
                    <a:lumMod val="75000"/>
                  </a:schemeClr>
                </a:solidFill>
              </a:rPr>
              <a:t>Other</a:t>
            </a:r>
            <a:r>
              <a:rPr lang="fr-FR" sz="1800" dirty="0">
                <a:solidFill>
                  <a:schemeClr val="tx2">
                    <a:lumMod val="75000"/>
                  </a:schemeClr>
                </a:solidFill>
              </a:rPr>
              <a:t> </a:t>
            </a:r>
            <a:r>
              <a:rPr lang="fr-FR" sz="1800" dirty="0" smtClean="0">
                <a:solidFill>
                  <a:schemeClr val="tx2">
                    <a:lumMod val="75000"/>
                  </a:schemeClr>
                </a:solidFill>
              </a:rPr>
              <a:t>end–</a:t>
            </a:r>
            <a:r>
              <a:rPr lang="fr-FR" sz="1800" dirty="0" err="1" smtClean="0">
                <a:solidFill>
                  <a:schemeClr val="tx2">
                    <a:lumMod val="75000"/>
                  </a:schemeClr>
                </a:solidFill>
              </a:rPr>
              <a:t>users</a:t>
            </a:r>
            <a:endParaRPr lang="fr-FR" sz="1800" dirty="0" smtClean="0">
              <a:solidFill>
                <a:schemeClr val="tx2">
                  <a:lumMod val="75000"/>
                </a:schemeClr>
              </a:solidFill>
            </a:endParaRPr>
          </a:p>
          <a:p>
            <a:pPr lvl="1"/>
            <a:endParaRPr lang="fr-FR" sz="1800" dirty="0">
              <a:solidFill>
                <a:schemeClr val="tx2">
                  <a:lumMod val="60000"/>
                  <a:lumOff val="40000"/>
                </a:schemeClr>
              </a:solidFill>
            </a:endParaRPr>
          </a:p>
          <a:p>
            <a:pPr marL="0" indent="0">
              <a:buNone/>
            </a:pPr>
            <a:r>
              <a:rPr lang="fr-FR" b="1" dirty="0" err="1" smtClean="0"/>
              <a:t>Landslide-prone</a:t>
            </a:r>
            <a:r>
              <a:rPr lang="fr-FR" b="1" dirty="0" smtClean="0"/>
              <a:t> areas </a:t>
            </a:r>
            <a:r>
              <a:rPr lang="fr-FR" b="1" dirty="0" err="1"/>
              <a:t>identified</a:t>
            </a:r>
            <a:r>
              <a:rPr lang="fr-FR" b="1" dirty="0"/>
              <a:t> by </a:t>
            </a:r>
            <a:r>
              <a:rPr lang="fr-FR" b="1" dirty="0" err="1"/>
              <a:t>preliminary</a:t>
            </a:r>
            <a:r>
              <a:rPr lang="fr-FR" b="1" dirty="0"/>
              <a:t> contacts </a:t>
            </a:r>
            <a:r>
              <a:rPr lang="fr-FR" dirty="0"/>
              <a:t>(national </a:t>
            </a:r>
            <a:r>
              <a:rPr lang="fr-FR" dirty="0" err="1"/>
              <a:t>users</a:t>
            </a:r>
            <a:r>
              <a:rPr lang="fr-FR" dirty="0"/>
              <a:t>, international organisations </a:t>
            </a:r>
            <a:r>
              <a:rPr lang="fr-FR" dirty="0" err="1"/>
              <a:t>e.g</a:t>
            </a:r>
            <a:r>
              <a:rPr lang="fr-FR" dirty="0"/>
              <a:t>. UNITAR, UN ESCAP, </a:t>
            </a:r>
            <a:r>
              <a:rPr lang="fr-FR" dirty="0" err="1"/>
              <a:t>etc</a:t>
            </a:r>
            <a:r>
              <a:rPr lang="fr-FR" dirty="0"/>
              <a:t>):</a:t>
            </a:r>
          </a:p>
          <a:p>
            <a:pPr marL="857250" lvl="1" indent="-457200"/>
            <a:r>
              <a:rPr lang="en-GB" sz="1800" b="1" dirty="0">
                <a:solidFill>
                  <a:srgbClr val="000000"/>
                </a:solidFill>
              </a:rPr>
              <a:t>Africa</a:t>
            </a:r>
            <a:r>
              <a:rPr lang="en-GB" sz="1800" dirty="0">
                <a:solidFill>
                  <a:srgbClr val="000000"/>
                </a:solidFill>
              </a:rPr>
              <a:t> (Uganda, Burundi, Rwanda) </a:t>
            </a:r>
          </a:p>
          <a:p>
            <a:pPr marL="857250" lvl="1" indent="-457200"/>
            <a:r>
              <a:rPr lang="en-GB" sz="1800" b="1" dirty="0">
                <a:solidFill>
                  <a:srgbClr val="000000"/>
                </a:solidFill>
              </a:rPr>
              <a:t>Latin America </a:t>
            </a:r>
            <a:r>
              <a:rPr lang="en-GB" sz="1800" dirty="0">
                <a:solidFill>
                  <a:srgbClr val="000000"/>
                </a:solidFill>
              </a:rPr>
              <a:t>(Central America/Caribbean)</a:t>
            </a:r>
          </a:p>
          <a:p>
            <a:pPr marL="857250" lvl="1" indent="-457200"/>
            <a:r>
              <a:rPr lang="en-GB" sz="1800" b="1" dirty="0">
                <a:solidFill>
                  <a:srgbClr val="000000"/>
                </a:solidFill>
              </a:rPr>
              <a:t>North America </a:t>
            </a:r>
            <a:r>
              <a:rPr lang="en-GB" sz="1800" dirty="0">
                <a:solidFill>
                  <a:srgbClr val="000000"/>
                </a:solidFill>
              </a:rPr>
              <a:t>(USA, Canada)  </a:t>
            </a:r>
          </a:p>
          <a:p>
            <a:pPr marL="857250" lvl="1" indent="-457200"/>
            <a:r>
              <a:rPr lang="en-GB" sz="1800" b="1" dirty="0">
                <a:solidFill>
                  <a:srgbClr val="000000"/>
                </a:solidFill>
              </a:rPr>
              <a:t>Europe</a:t>
            </a:r>
            <a:r>
              <a:rPr lang="en-GB" sz="1800" dirty="0">
                <a:solidFill>
                  <a:srgbClr val="000000"/>
                </a:solidFill>
              </a:rPr>
              <a:t> (Italy, Spain, </a:t>
            </a:r>
            <a:r>
              <a:rPr lang="en-GB" sz="1800" dirty="0" smtClean="0">
                <a:solidFill>
                  <a:srgbClr val="000000"/>
                </a:solidFill>
              </a:rPr>
              <a:t>Switzerland</a:t>
            </a:r>
            <a:r>
              <a:rPr lang="en-GB" sz="1800" dirty="0">
                <a:solidFill>
                  <a:srgbClr val="000000"/>
                </a:solidFill>
              </a:rPr>
              <a:t>, Greece) </a:t>
            </a:r>
          </a:p>
          <a:p>
            <a:pPr marL="857250" lvl="1" indent="-457200"/>
            <a:r>
              <a:rPr lang="en-GB" sz="1800" b="1" dirty="0">
                <a:solidFill>
                  <a:srgbClr val="000000"/>
                </a:solidFill>
              </a:rPr>
              <a:t>South Asia </a:t>
            </a:r>
            <a:r>
              <a:rPr lang="en-GB" sz="1800" dirty="0">
                <a:solidFill>
                  <a:srgbClr val="000000"/>
                </a:solidFill>
              </a:rPr>
              <a:t>(Nepal, Bhutan)</a:t>
            </a:r>
          </a:p>
          <a:p>
            <a:endParaRPr lang="en-GB" sz="1800" dirty="0"/>
          </a:p>
        </p:txBody>
      </p:sp>
      <p:sp>
        <p:nvSpPr>
          <p:cNvPr id="4" name="Title 3"/>
          <p:cNvSpPr>
            <a:spLocks noGrp="1"/>
          </p:cNvSpPr>
          <p:nvPr>
            <p:ph type="title" idx="4294967295"/>
          </p:nvPr>
        </p:nvSpPr>
        <p:spPr/>
        <p:txBody>
          <a:bodyPr>
            <a:normAutofit fontScale="90000"/>
          </a:bodyPr>
          <a:lstStyle/>
          <a:p>
            <a:endParaRPr lang="en-GB" dirty="0"/>
          </a:p>
        </p:txBody>
      </p:sp>
      <p:pic>
        <p:nvPicPr>
          <p:cNvPr id="5" name="Picture 4" descr="Landslide Japa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1447800"/>
            <a:ext cx="3543068" cy="1992976"/>
          </a:xfrm>
          <a:prstGeom prst="rect">
            <a:avLst/>
          </a:prstGeom>
        </p:spPr>
      </p:pic>
      <p:sp>
        <p:nvSpPr>
          <p:cNvPr id="6" name="TextBox 5"/>
          <p:cNvSpPr txBox="1"/>
          <p:nvPr/>
        </p:nvSpPr>
        <p:spPr>
          <a:xfrm>
            <a:off x="5562600" y="3511088"/>
            <a:ext cx="3238268" cy="400110"/>
          </a:xfrm>
          <a:prstGeom prst="rect">
            <a:avLst/>
          </a:prstGeom>
          <a:noFill/>
        </p:spPr>
        <p:txBody>
          <a:bodyPr wrap="square" rtlCol="0">
            <a:spAutoFit/>
          </a:bodyPr>
          <a:lstStyle/>
          <a:p>
            <a:r>
              <a:rPr lang="en-US" sz="1000" dirty="0" smtClean="0">
                <a:solidFill>
                  <a:schemeClr val="bg2">
                    <a:lumMod val="25000"/>
                  </a:schemeClr>
                </a:solidFill>
              </a:rPr>
              <a:t>Major landslide near Hiroshima, Japan (72 deaths, 2 missing), August 2014. Credit: AFP</a:t>
            </a:r>
            <a:endParaRPr lang="en-US" sz="1000" dirty="0">
              <a:solidFill>
                <a:schemeClr val="bg2">
                  <a:lumMod val="25000"/>
                </a:schemeClr>
              </a:solidFill>
            </a:endParaRPr>
          </a:p>
        </p:txBody>
      </p:sp>
      <p:sp>
        <p:nvSpPr>
          <p:cNvPr id="7" name="Title 1"/>
          <p:cNvSpPr>
            <a:spLocks noGrp="1"/>
          </p:cNvSpPr>
          <p:nvPr>
            <p:ph type="title" idx="4294967295"/>
          </p:nvPr>
        </p:nvSpPr>
        <p:spPr>
          <a:xfrm>
            <a:off x="1600200" y="22225"/>
            <a:ext cx="7543800" cy="914400"/>
          </a:xfrm>
          <a:prstGeom prst="rect">
            <a:avLst/>
          </a:prstGeom>
        </p:spPr>
        <p:txBody>
          <a:bodyPr>
            <a:normAutofit fontScale="90000"/>
          </a:bodyPr>
          <a:lstStyle/>
          <a:p>
            <a:pPr algn="ctr"/>
            <a:r>
              <a:rPr lang="en-GB" dirty="0"/>
              <a:t>Landslide Pilot – </a:t>
            </a:r>
            <a:br>
              <a:rPr lang="en-GB" dirty="0"/>
            </a:br>
            <a:r>
              <a:rPr lang="en-GB" dirty="0"/>
              <a:t>Who are the Users ?</a:t>
            </a:r>
          </a:p>
        </p:txBody>
      </p:sp>
    </p:spTree>
    <p:extLst>
      <p:ext uri="{BB962C8B-B14F-4D97-AF65-F5344CB8AC3E}">
        <p14:creationId xmlns:p14="http://schemas.microsoft.com/office/powerpoint/2010/main" val="362294328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6</a:t>
            </a:fld>
            <a:endParaRPr lang="en-GB"/>
          </a:p>
        </p:txBody>
      </p:sp>
      <p:sp>
        <p:nvSpPr>
          <p:cNvPr id="3" name="Content Placeholder 2"/>
          <p:cNvSpPr>
            <a:spLocks noGrp="1"/>
          </p:cNvSpPr>
          <p:nvPr>
            <p:ph sz="quarter" idx="10"/>
          </p:nvPr>
        </p:nvSpPr>
        <p:spPr>
          <a:xfrm>
            <a:off x="0" y="1219200"/>
            <a:ext cx="8915400" cy="5334000"/>
          </a:xfrm>
        </p:spPr>
        <p:txBody>
          <a:bodyPr/>
          <a:lstStyle/>
          <a:p>
            <a:pPr marL="426027" lvl="1" indent="0">
              <a:buNone/>
            </a:pPr>
            <a:r>
              <a:rPr lang="en-US" sz="2400" b="1" dirty="0" smtClean="0"/>
              <a:t>To demonstrate </a:t>
            </a:r>
            <a:r>
              <a:rPr lang="en-US" sz="2400" b="1" dirty="0"/>
              <a:t>the effective exploitation of satellite </a:t>
            </a:r>
            <a:r>
              <a:rPr lang="en-US" sz="2400" b="1" dirty="0" smtClean="0"/>
              <a:t>EO </a:t>
            </a:r>
            <a:r>
              <a:rPr lang="en-US" sz="2400" b="1" dirty="0"/>
              <a:t>to the full cycle of landslide </a:t>
            </a:r>
            <a:r>
              <a:rPr lang="en-US" sz="2400" b="1" dirty="0" smtClean="0"/>
              <a:t>DRM at </a:t>
            </a:r>
            <a:r>
              <a:rPr lang="en-US" sz="2400" b="1" dirty="0"/>
              <a:t>global to regional and to local </a:t>
            </a:r>
            <a:r>
              <a:rPr lang="en-US" sz="2400" b="1" dirty="0" smtClean="0"/>
              <a:t>scales.</a:t>
            </a:r>
          </a:p>
          <a:p>
            <a:pPr marL="426027" lvl="1" indent="0">
              <a:buNone/>
            </a:pPr>
            <a:endParaRPr lang="en-US" sz="1800" b="1" dirty="0"/>
          </a:p>
          <a:p>
            <a:pPr marL="0" lvl="1" indent="0">
              <a:buNone/>
            </a:pPr>
            <a:r>
              <a:rPr lang="en-US" sz="2400" b="1" u="sng" dirty="0"/>
              <a:t>Characteristics</a:t>
            </a:r>
          </a:p>
          <a:p>
            <a:r>
              <a:rPr lang="en-US" sz="2400" b="1" dirty="0" smtClean="0"/>
              <a:t>Multi-hazard </a:t>
            </a:r>
            <a:r>
              <a:rPr lang="en-US" sz="2400" dirty="0" smtClean="0"/>
              <a:t>(</a:t>
            </a:r>
            <a:r>
              <a:rPr lang="en-US" sz="2400" dirty="0" err="1" smtClean="0"/>
              <a:t>geohazard</a:t>
            </a:r>
            <a:r>
              <a:rPr lang="en-US" sz="2400" dirty="0" smtClean="0"/>
              <a:t> and </a:t>
            </a:r>
            <a:r>
              <a:rPr lang="en-US" sz="2400" dirty="0" err="1" smtClean="0"/>
              <a:t>hydromet</a:t>
            </a:r>
            <a:r>
              <a:rPr lang="en-US" sz="2400" dirty="0" smtClean="0"/>
              <a:t> hazard) </a:t>
            </a:r>
            <a:r>
              <a:rPr lang="en-US" sz="2400" b="1" dirty="0" smtClean="0"/>
              <a:t>and </a:t>
            </a:r>
            <a:r>
              <a:rPr lang="en-US" sz="2400" b="1" dirty="0"/>
              <a:t>multi-sensor </a:t>
            </a:r>
            <a:r>
              <a:rPr lang="en-US" sz="2400" b="1" dirty="0" smtClean="0"/>
              <a:t>approach </a:t>
            </a:r>
            <a:r>
              <a:rPr lang="en-US" sz="2400" b="1" dirty="0"/>
              <a:t>to disaster resilience and risk </a:t>
            </a:r>
            <a:r>
              <a:rPr lang="en-US" sz="2400" b="1" dirty="0" smtClean="0"/>
              <a:t>reduction.</a:t>
            </a:r>
            <a:r>
              <a:rPr lang="en-US" sz="2400" b="1" dirty="0"/>
              <a:t>  </a:t>
            </a:r>
            <a:endParaRPr lang="en-US" sz="2400" b="1" dirty="0" smtClean="0"/>
          </a:p>
          <a:p>
            <a:endParaRPr lang="en-US" sz="1800" b="1" dirty="0"/>
          </a:p>
          <a:p>
            <a:r>
              <a:rPr lang="en-US" sz="2400" b="1" dirty="0"/>
              <a:t>Multi-hazard </a:t>
            </a:r>
            <a:r>
              <a:rPr lang="en-US" sz="2400" b="1" dirty="0" smtClean="0"/>
              <a:t>approach and synergy with current Pilots: </a:t>
            </a:r>
          </a:p>
          <a:p>
            <a:pPr lvl="1" indent="-342900"/>
            <a:r>
              <a:rPr lang="en-US" sz="2400" dirty="0" smtClean="0"/>
              <a:t>Earthquake</a:t>
            </a:r>
            <a:r>
              <a:rPr lang="en-US" sz="2400" dirty="0"/>
              <a:t>, volcano and flood inducing cascading effects such as landslide and debris flow. </a:t>
            </a:r>
            <a:endParaRPr lang="en-US" sz="2400" dirty="0" smtClean="0"/>
          </a:p>
          <a:p>
            <a:pPr lvl="1" indent="-342900"/>
            <a:r>
              <a:rPr lang="en-US" sz="2400" dirty="0" smtClean="0"/>
              <a:t>Enhanced coordination </a:t>
            </a:r>
            <a:r>
              <a:rPr lang="en-US" sz="2400" dirty="0"/>
              <a:t>and sharing of satellite </a:t>
            </a:r>
            <a:r>
              <a:rPr lang="en-US" sz="2400" dirty="0" smtClean="0"/>
              <a:t>acquisitions and data / products with current pilots.</a:t>
            </a:r>
            <a:endParaRPr lang="en-US" sz="1800" dirty="0"/>
          </a:p>
          <a:p>
            <a:pPr marL="426027" lvl="1" indent="0">
              <a:buNone/>
            </a:pPr>
            <a:r>
              <a:rPr lang="en-US" sz="2400" b="1" dirty="0"/>
              <a:t/>
            </a:r>
            <a:br>
              <a:rPr lang="en-US" sz="2400" b="1" dirty="0"/>
            </a:br>
            <a:endParaRPr lang="en-US" sz="2400" b="1" dirty="0"/>
          </a:p>
          <a:p>
            <a:pPr marL="426027" lvl="1" indent="0">
              <a:buNone/>
            </a:pPr>
            <a:endParaRPr lang="en-US" sz="2400" b="1" dirty="0" smtClean="0"/>
          </a:p>
          <a:p>
            <a:pPr marL="426027" lvl="1" indent="0">
              <a:buNone/>
            </a:pPr>
            <a:endParaRPr lang="en-US" sz="2400" b="1" dirty="0"/>
          </a:p>
          <a:p>
            <a:pPr marL="426027" lvl="1" indent="0">
              <a:buNone/>
            </a:pPr>
            <a:endParaRPr lang="en-US" sz="2400" b="1" dirty="0" smtClean="0"/>
          </a:p>
        </p:txBody>
      </p:sp>
      <p:sp>
        <p:nvSpPr>
          <p:cNvPr id="4" name="Title 3"/>
          <p:cNvSpPr>
            <a:spLocks noGrp="1"/>
          </p:cNvSpPr>
          <p:nvPr>
            <p:ph type="title" idx="4294967295"/>
          </p:nvPr>
        </p:nvSpPr>
        <p:spPr/>
        <p:txBody>
          <a:bodyPr>
            <a:normAutofit fontScale="90000"/>
          </a:bodyPr>
          <a:lstStyle/>
          <a:p>
            <a:pPr algn="ctr"/>
            <a:endParaRPr lang="en-GB" dirty="0"/>
          </a:p>
        </p:txBody>
      </p:sp>
      <p:sp>
        <p:nvSpPr>
          <p:cNvPr id="8" name="Title 1"/>
          <p:cNvSpPr>
            <a:spLocks noGrp="1"/>
          </p:cNvSpPr>
          <p:nvPr>
            <p:ph type="title" idx="4294967295"/>
          </p:nvPr>
        </p:nvSpPr>
        <p:spPr>
          <a:xfrm>
            <a:off x="1219200" y="152400"/>
            <a:ext cx="7543800" cy="914400"/>
          </a:xfrm>
          <a:prstGeom prst="rect">
            <a:avLst/>
          </a:prstGeom>
        </p:spPr>
        <p:txBody>
          <a:bodyPr>
            <a:normAutofit/>
          </a:bodyPr>
          <a:lstStyle/>
          <a:p>
            <a:pPr algn="ctr"/>
            <a:r>
              <a:rPr lang="en-US" dirty="0" smtClean="0"/>
              <a:t>Landslides Pilot:  Goal</a:t>
            </a:r>
            <a:endParaRPr lang="en-GB" sz="2700" dirty="0">
              <a:solidFill>
                <a:srgbClr val="FF0000"/>
              </a:solidFill>
            </a:endParaRPr>
          </a:p>
        </p:txBody>
      </p:sp>
      <p:sp>
        <p:nvSpPr>
          <p:cNvPr id="10" name="Content Placeholder 2"/>
          <p:cNvSpPr txBox="1">
            <a:spLocks/>
          </p:cNvSpPr>
          <p:nvPr/>
        </p:nvSpPr>
        <p:spPr>
          <a:xfrm>
            <a:off x="188594" y="2743200"/>
            <a:ext cx="4154806" cy="3810000"/>
          </a:xfrm>
          <a:prstGeom prst="rect">
            <a:avLst/>
          </a:prstGeom>
        </p:spPr>
        <p:txBody>
          <a:bodyPr/>
          <a:lstStyle>
            <a:lvl1pPr marL="342900" indent="-3429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Arial" panose="020B0604020202020204" pitchFamily="34" charset="0"/>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Arial" panose="020B0604020202020204" pitchFamily="34" charset="0"/>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defTabSz="914400">
              <a:buFont typeface="Arial"/>
              <a:buNone/>
            </a:pPr>
            <a:endParaRPr lang="en-US" sz="2400" b="1" dirty="0" smtClean="0">
              <a:solidFill>
                <a:srgbClr val="FF0000"/>
              </a:solidFill>
            </a:endParaRPr>
          </a:p>
        </p:txBody>
      </p:sp>
    </p:spTree>
    <p:extLst>
      <p:ext uri="{BB962C8B-B14F-4D97-AF65-F5344CB8AC3E}">
        <p14:creationId xmlns:p14="http://schemas.microsoft.com/office/powerpoint/2010/main" val="282099593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7</a:t>
            </a:fld>
            <a:endParaRPr lang="en-GB"/>
          </a:p>
        </p:txBody>
      </p:sp>
      <p:sp>
        <p:nvSpPr>
          <p:cNvPr id="4" name="Title 3"/>
          <p:cNvSpPr>
            <a:spLocks noGrp="1"/>
          </p:cNvSpPr>
          <p:nvPr>
            <p:ph type="title" idx="4294967295"/>
          </p:nvPr>
        </p:nvSpPr>
        <p:spPr/>
        <p:txBody>
          <a:bodyPr>
            <a:normAutofit fontScale="90000"/>
          </a:bodyPr>
          <a:lstStyle/>
          <a:p>
            <a:pPr algn="ctr"/>
            <a:r>
              <a:rPr lang="en-US" dirty="0"/>
              <a:t/>
            </a:r>
            <a:br>
              <a:rPr lang="en-US" dirty="0"/>
            </a:br>
            <a:endParaRPr lang="en-GB" dirty="0"/>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27588" y="2844800"/>
            <a:ext cx="7816411" cy="3291578"/>
          </a:xfrm>
          <a:prstGeom prst="rect">
            <a:avLst/>
          </a:prstGeom>
          <a:ln>
            <a:solidFill>
              <a:schemeClr val="tx1"/>
            </a:solidFill>
          </a:ln>
        </p:spPr>
      </p:pic>
      <p:sp>
        <p:nvSpPr>
          <p:cNvPr id="7" name="Title 1"/>
          <p:cNvSpPr txBox="1">
            <a:spLocks/>
          </p:cNvSpPr>
          <p:nvPr/>
        </p:nvSpPr>
        <p:spPr>
          <a:xfrm>
            <a:off x="319596" y="1308577"/>
            <a:ext cx="8712644" cy="1834118"/>
          </a:xfrm>
          <a:prstGeom prst="rect">
            <a:avLst/>
          </a:prstGeom>
        </p:spPr>
        <p:txBody>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marL="342900" indent="-342900" algn="l">
              <a:buFont typeface="Arial"/>
              <a:buChar char="•"/>
            </a:pPr>
            <a:r>
              <a:rPr lang="en-US" sz="2000" dirty="0">
                <a:solidFill>
                  <a:srgbClr val="002569"/>
                </a:solidFill>
                <a:latin typeface="Arial" panose="020B0604020202020204" pitchFamily="34" charset="0"/>
                <a:ea typeface="Arial Bold"/>
                <a:cs typeface="Arial" panose="020B0604020202020204" pitchFamily="34" charset="0"/>
                <a:sym typeface="Arial Bold"/>
              </a:rPr>
              <a:t>Priority areas (</a:t>
            </a:r>
            <a:r>
              <a:rPr lang="en-US" sz="2000" dirty="0">
                <a:solidFill>
                  <a:srgbClr val="FF0000"/>
                </a:solidFill>
                <a:latin typeface="Arial" panose="020B0604020202020204" pitchFamily="34" charset="0"/>
                <a:ea typeface="Arial Bold"/>
                <a:cs typeface="Arial" panose="020B0604020202020204" pitchFamily="34" charset="0"/>
                <a:sym typeface="Arial Bold"/>
              </a:rPr>
              <a:t>red</a:t>
            </a:r>
            <a:r>
              <a:rPr lang="en-US" sz="2000" dirty="0">
                <a:solidFill>
                  <a:srgbClr val="002569"/>
                </a:solidFill>
                <a:latin typeface="Arial" panose="020B0604020202020204" pitchFamily="34" charset="0"/>
                <a:ea typeface="Arial Bold"/>
                <a:cs typeface="Arial" panose="020B0604020202020204" pitchFamily="34" charset="0"/>
                <a:sym typeface="Arial Bold"/>
              </a:rPr>
              <a:t>): comparison with priority areas of CEOS Pilot on seismic hazards (</a:t>
            </a:r>
            <a:r>
              <a:rPr lang="en-US" sz="2000" dirty="0">
                <a:solidFill>
                  <a:srgbClr val="0070C0"/>
                </a:solidFill>
                <a:latin typeface="Arial" panose="020B0604020202020204" pitchFamily="34" charset="0"/>
                <a:ea typeface="Arial Bold"/>
                <a:cs typeface="Arial" panose="020B0604020202020204" pitchFamily="34" charset="0"/>
                <a:sym typeface="Arial Bold"/>
              </a:rPr>
              <a:t>blue</a:t>
            </a:r>
            <a:r>
              <a:rPr lang="en-US" sz="2000" dirty="0">
                <a:solidFill>
                  <a:srgbClr val="002569"/>
                </a:solidFill>
                <a:latin typeface="Arial" panose="020B0604020202020204" pitchFamily="34" charset="0"/>
                <a:ea typeface="Arial Bold"/>
                <a:cs typeface="Arial" panose="020B0604020202020204" pitchFamily="34" charset="0"/>
                <a:sym typeface="Arial Bold"/>
              </a:rPr>
              <a:t>)</a:t>
            </a:r>
          </a:p>
          <a:p>
            <a:pPr marL="342900" indent="-342900" algn="l">
              <a:buFont typeface="Arial"/>
              <a:buChar char="•"/>
            </a:pPr>
            <a:r>
              <a:rPr lang="en-US" sz="2000" dirty="0">
                <a:solidFill>
                  <a:srgbClr val="002569"/>
                </a:solidFill>
                <a:latin typeface="Arial" panose="020B0604020202020204" pitchFamily="34" charset="0"/>
                <a:ea typeface="Arial Bold"/>
                <a:cs typeface="Arial" panose="020B0604020202020204" pitchFamily="34" charset="0"/>
                <a:sym typeface="Arial Bold"/>
              </a:rPr>
              <a:t>Large overlap overall.</a:t>
            </a:r>
          </a:p>
          <a:p>
            <a:pPr marL="342900" indent="-342900" algn="l">
              <a:buFont typeface="Arial"/>
              <a:buChar char="•"/>
            </a:pPr>
            <a:r>
              <a:rPr lang="en-US" sz="2000" dirty="0">
                <a:solidFill>
                  <a:srgbClr val="002569"/>
                </a:solidFill>
                <a:latin typeface="Arial" panose="020B0604020202020204" pitchFamily="34" charset="0"/>
                <a:ea typeface="Arial Bold"/>
                <a:cs typeface="Arial" panose="020B0604020202020204" pitchFamily="34" charset="0"/>
                <a:sym typeface="Arial Bold"/>
              </a:rPr>
              <a:t>Identical observation requirements (e.g. concerning INSAR).</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50081"/>
            <a:ext cx="2193086" cy="2407919"/>
          </a:xfrm>
          <a:prstGeom prst="rect">
            <a:avLst/>
          </a:prstGeom>
        </p:spPr>
      </p:pic>
      <p:sp>
        <p:nvSpPr>
          <p:cNvPr id="9" name="Title 1"/>
          <p:cNvSpPr>
            <a:spLocks noGrp="1"/>
          </p:cNvSpPr>
          <p:nvPr>
            <p:ph type="title" idx="4294967295"/>
          </p:nvPr>
        </p:nvSpPr>
        <p:spPr>
          <a:xfrm>
            <a:off x="1600200" y="22225"/>
            <a:ext cx="7543800" cy="914400"/>
          </a:xfrm>
          <a:prstGeom prst="rect">
            <a:avLst/>
          </a:prstGeom>
        </p:spPr>
        <p:txBody>
          <a:bodyPr>
            <a:normAutofit fontScale="90000"/>
          </a:bodyPr>
          <a:lstStyle/>
          <a:p>
            <a:pPr algn="ctr"/>
            <a:r>
              <a:rPr lang="en-US" dirty="0"/>
              <a:t>Landslide priorities and </a:t>
            </a:r>
            <a:br>
              <a:rPr lang="en-US" dirty="0"/>
            </a:br>
            <a:r>
              <a:rPr lang="en-US" dirty="0"/>
              <a:t>Seismic hazards</a:t>
            </a:r>
            <a:endParaRPr lang="en-GB" dirty="0"/>
          </a:p>
        </p:txBody>
      </p:sp>
    </p:spTree>
    <p:extLst>
      <p:ext uri="{BB962C8B-B14F-4D97-AF65-F5344CB8AC3E}">
        <p14:creationId xmlns:p14="http://schemas.microsoft.com/office/powerpoint/2010/main" val="134038920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CEOS Objectives</a:t>
            </a:r>
            <a:endParaRPr lang="en-GB" dirty="0"/>
          </a:p>
        </p:txBody>
      </p:sp>
      <p:sp>
        <p:nvSpPr>
          <p:cNvPr id="3" name="Content Placeholder 2"/>
          <p:cNvSpPr>
            <a:spLocks noGrp="1"/>
          </p:cNvSpPr>
          <p:nvPr>
            <p:ph idx="1"/>
          </p:nvPr>
        </p:nvSpPr>
        <p:spPr/>
        <p:txBody>
          <a:bodyPr/>
          <a:lstStyle/>
          <a:p>
            <a:pPr marL="457200" indent="-457200">
              <a:buFont typeface="+mj-lt"/>
              <a:buAutoNum type="arabicPeriod"/>
            </a:pPr>
            <a:r>
              <a:rPr lang="en-US" sz="2000" dirty="0"/>
              <a:t>Leverage and exploit existing imagery, technology for processing data, and expertise provided for the other three pilots, where applicable, for rapid development and application within landslide/multi-hazard pilot activities;</a:t>
            </a:r>
          </a:p>
          <a:p>
            <a:pPr marL="457200" indent="-457200">
              <a:buFont typeface="+mj-lt"/>
              <a:buAutoNum type="arabicPeriod"/>
            </a:pPr>
            <a:endParaRPr lang="en-US" sz="2000" dirty="0"/>
          </a:p>
          <a:p>
            <a:pPr marL="457200" indent="-457200">
              <a:buFont typeface="+mj-lt"/>
              <a:buAutoNum type="arabicPeriod"/>
            </a:pPr>
            <a:r>
              <a:rPr lang="en-US" sz="2000" dirty="0" smtClean="0"/>
              <a:t>Improve </a:t>
            </a:r>
            <a:r>
              <a:rPr lang="en-US" sz="2000" dirty="0"/>
              <a:t>coordination and sharing of satellite acquisitions and data products in support of landslide management across the existing flood, seismic, and volcano pilots to maximize utility of CEOS contributions;</a:t>
            </a:r>
          </a:p>
          <a:p>
            <a:pPr marL="457200" indent="-457200">
              <a:buFont typeface="+mj-lt"/>
              <a:buAutoNum type="arabicPeriod"/>
            </a:pPr>
            <a:endParaRPr lang="en-US" sz="2000" dirty="0"/>
          </a:p>
          <a:p>
            <a:pPr marL="457200" indent="-457200">
              <a:buFont typeface="+mj-lt"/>
              <a:buAutoNum type="arabicPeriod"/>
            </a:pPr>
            <a:r>
              <a:rPr lang="en-US" sz="2000" dirty="0" smtClean="0"/>
              <a:t>Demonstrate </a:t>
            </a:r>
            <a:r>
              <a:rPr lang="en-US" sz="2000" dirty="0"/>
              <a:t>the value of satellite EO in the context of integrated landslide management practices. </a:t>
            </a:r>
          </a:p>
          <a:p>
            <a:pPr marL="457200" indent="-457200">
              <a:buFont typeface="+mj-lt"/>
              <a:buAutoNum type="arabicPeriod"/>
            </a:pPr>
            <a:endParaRPr lang="en-US" sz="2000" dirty="0"/>
          </a:p>
          <a:p>
            <a:pPr marL="457200" indent="-457200">
              <a:buFont typeface="+mj-lt"/>
              <a:buAutoNum type="arabicPeriod"/>
            </a:pPr>
            <a:r>
              <a:rPr lang="en-US" sz="2000" dirty="0" smtClean="0"/>
              <a:t>Capture </a:t>
            </a:r>
            <a:r>
              <a:rPr lang="en-US" sz="2000" dirty="0"/>
              <a:t>and exploit lessons learned from existing pilots (volcanoes, earthquakes, floods) including the participation of key contributors and end users of these pilots.</a:t>
            </a:r>
          </a:p>
          <a:p>
            <a:endParaRPr lang="en-US" sz="2000" dirty="0"/>
          </a:p>
          <a:p>
            <a:endParaRPr lang="en-GB" sz="2000" dirty="0"/>
          </a:p>
        </p:txBody>
      </p:sp>
    </p:spTree>
    <p:extLst>
      <p:ext uri="{BB962C8B-B14F-4D97-AF65-F5344CB8AC3E}">
        <p14:creationId xmlns:p14="http://schemas.microsoft.com/office/powerpoint/2010/main" val="310842015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GB" smtClean="0"/>
              <a:t>9</a:t>
            </a:fld>
            <a:endParaRPr lang="en-GB"/>
          </a:p>
        </p:txBody>
      </p:sp>
      <p:sp>
        <p:nvSpPr>
          <p:cNvPr id="3" name="Content Placeholder 2"/>
          <p:cNvSpPr>
            <a:spLocks noGrp="1"/>
          </p:cNvSpPr>
          <p:nvPr>
            <p:ph sz="quarter" idx="10"/>
          </p:nvPr>
        </p:nvSpPr>
        <p:spPr>
          <a:xfrm>
            <a:off x="76200" y="1143000"/>
            <a:ext cx="5029200" cy="5410200"/>
          </a:xfrm>
        </p:spPr>
        <p:txBody>
          <a:bodyPr/>
          <a:lstStyle/>
          <a:p>
            <a:pPr marL="0" indent="0" defTabSz="914400">
              <a:buFont typeface="Courier New" panose="02070309020205020404" pitchFamily="49" charset="0"/>
              <a:buNone/>
            </a:pPr>
            <a:r>
              <a:rPr lang="en-US" sz="2400" b="1" u="sng" dirty="0"/>
              <a:t>Objective A: </a:t>
            </a:r>
          </a:p>
          <a:p>
            <a:pPr defTabSz="914400"/>
            <a:r>
              <a:rPr lang="en-US" sz="2200" dirty="0"/>
              <a:t>Establish effective </a:t>
            </a:r>
            <a:r>
              <a:rPr lang="en-US" sz="2200" dirty="0">
                <a:solidFill>
                  <a:schemeClr val="accent1"/>
                </a:solidFill>
              </a:rPr>
              <a:t>practices for merging different EO data </a:t>
            </a:r>
            <a:r>
              <a:rPr lang="en-US" sz="2200" dirty="0"/>
              <a:t>(e.g. optical and radar) to better manage landslide detection, mapping and monitoring.</a:t>
            </a:r>
          </a:p>
          <a:p>
            <a:pPr defTabSz="914400"/>
            <a:endParaRPr lang="en-US" sz="2400" b="1" dirty="0"/>
          </a:p>
        </p:txBody>
      </p:sp>
      <p:sp>
        <p:nvSpPr>
          <p:cNvPr id="4" name="Title 3"/>
          <p:cNvSpPr>
            <a:spLocks noGrp="1"/>
          </p:cNvSpPr>
          <p:nvPr>
            <p:ph type="title" idx="4294967295"/>
          </p:nvPr>
        </p:nvSpPr>
        <p:spPr/>
        <p:txBody>
          <a:bodyPr>
            <a:normAutofit fontScale="90000"/>
          </a:bodyPr>
          <a:lstStyle/>
          <a:p>
            <a:pPr algn="ctr"/>
            <a:endParaRPr lang="en-GB" dirty="0"/>
          </a:p>
        </p:txBody>
      </p:sp>
      <p:sp>
        <p:nvSpPr>
          <p:cNvPr id="8" name="Title 1"/>
          <p:cNvSpPr>
            <a:spLocks noGrp="1"/>
          </p:cNvSpPr>
          <p:nvPr>
            <p:ph type="title" idx="4294967295"/>
          </p:nvPr>
        </p:nvSpPr>
        <p:spPr>
          <a:xfrm>
            <a:off x="1600200" y="22225"/>
            <a:ext cx="7543800" cy="914400"/>
          </a:xfrm>
          <a:prstGeom prst="rect">
            <a:avLst/>
          </a:prstGeom>
        </p:spPr>
        <p:txBody>
          <a:bodyPr>
            <a:normAutofit fontScale="90000"/>
          </a:bodyPr>
          <a:lstStyle/>
          <a:p>
            <a:pPr algn="ctr"/>
            <a:r>
              <a:rPr lang="en-US" dirty="0"/>
              <a:t>Objectives of the </a:t>
            </a:r>
            <a:r>
              <a:rPr lang="en-US" dirty="0" smtClean="0"/>
              <a:t/>
            </a:r>
            <a:br>
              <a:rPr lang="en-US" dirty="0" smtClean="0"/>
            </a:br>
            <a:r>
              <a:rPr lang="en-US" dirty="0" smtClean="0"/>
              <a:t>Landslides Pilot </a:t>
            </a:r>
            <a:r>
              <a:rPr lang="en-US" sz="2700" dirty="0" smtClean="0"/>
              <a:t>(2/3)</a:t>
            </a:r>
            <a:endParaRPr lang="en-GB" sz="2700" dirty="0">
              <a:solidFill>
                <a:srgbClr val="FF0000"/>
              </a:solidFill>
            </a:endParaRPr>
          </a:p>
        </p:txBody>
      </p:sp>
      <p:sp>
        <p:nvSpPr>
          <p:cNvPr id="6" name="Content Placeholder 2"/>
          <p:cNvSpPr txBox="1">
            <a:spLocks/>
          </p:cNvSpPr>
          <p:nvPr/>
        </p:nvSpPr>
        <p:spPr>
          <a:xfrm>
            <a:off x="76200" y="4648200"/>
            <a:ext cx="8991600" cy="5410200"/>
          </a:xfrm>
          <a:prstGeom prst="rect">
            <a:avLst/>
          </a:prstGeom>
        </p:spPr>
        <p:txBody>
          <a:bodyPr/>
          <a:lstStyle>
            <a:lvl1pPr marL="342900" indent="-3429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Arial" panose="020B0604020202020204" pitchFamily="34" charset="0"/>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Arial" panose="020B0604020202020204" pitchFamily="34" charset="0"/>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defTabSz="914400">
              <a:buFont typeface="Arial"/>
              <a:buNone/>
            </a:pPr>
            <a:r>
              <a:rPr lang="en-US" sz="2400" b="1" u="sng" dirty="0" smtClean="0"/>
              <a:t>Objective B: </a:t>
            </a:r>
          </a:p>
          <a:p>
            <a:pPr defTabSz="914400"/>
            <a:r>
              <a:rPr lang="en-US" sz="2200" dirty="0"/>
              <a:t>Create </a:t>
            </a:r>
            <a:r>
              <a:rPr lang="en-US" sz="2200" dirty="0">
                <a:solidFill>
                  <a:schemeClr val="accent1"/>
                </a:solidFill>
              </a:rPr>
              <a:t>integrated products &amp; services </a:t>
            </a:r>
            <a:r>
              <a:rPr lang="en-US" sz="2200" dirty="0"/>
              <a:t>for those practices  such as </a:t>
            </a:r>
            <a:r>
              <a:rPr lang="en-US" sz="2200" dirty="0">
                <a:solidFill>
                  <a:schemeClr val="accent1"/>
                </a:solidFill>
              </a:rPr>
              <a:t>landslide inventories</a:t>
            </a:r>
            <a:r>
              <a:rPr lang="en-US" sz="2200" dirty="0"/>
              <a:t>, to support the full DRM cycle for multi-hazard and cascading landslide events. </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0236" y="1219200"/>
            <a:ext cx="3876568" cy="3131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022077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3376</Words>
  <Application>Microsoft Macintosh PowerPoint</Application>
  <PresentationFormat>On-screen Show (4:3)</PresentationFormat>
  <Paragraphs>411</Paragraphs>
  <Slides>34</Slides>
  <Notes>33</Notes>
  <HiddenSlides>2</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Default</vt:lpstr>
      <vt:lpstr>1_Default</vt:lpstr>
      <vt:lpstr>PowerPoint Presentation</vt:lpstr>
      <vt:lpstr>CEOS Activities in  Support to DRR</vt:lpstr>
      <vt:lpstr>PowerPoint Presentation</vt:lpstr>
      <vt:lpstr>PowerPoint Presentation</vt:lpstr>
      <vt:lpstr>PowerPoint Presentation</vt:lpstr>
      <vt:lpstr>PowerPoint Presentation</vt:lpstr>
      <vt:lpstr> </vt:lpstr>
      <vt:lpstr>CEOS Objectives</vt:lpstr>
      <vt:lpstr>PowerPoint Presentation</vt:lpstr>
      <vt:lpstr>PowerPoint Presentation</vt:lpstr>
      <vt:lpstr>Key Pilot Outputs &amp; Deliverables</vt:lpstr>
      <vt:lpstr>PowerPoint Presentation</vt:lpstr>
      <vt:lpstr>PowerPoint Presentation</vt:lpstr>
      <vt:lpstr>Extension of Hawaii &amp; Iceland Supersites</vt:lpstr>
      <vt:lpstr>PowerPoint Presentation</vt:lpstr>
      <vt:lpstr>PowerPoint Presentation</vt:lpstr>
      <vt:lpstr>Volcanoes:  Calbuco, Chile</vt:lpstr>
      <vt:lpstr>Volcanoes:  Calbuco, Chile</vt:lpstr>
      <vt:lpstr>Volcanoes:  Calbuco, Chile</vt:lpstr>
      <vt:lpstr>PowerPoint Presentation</vt:lpstr>
      <vt:lpstr> </vt:lpstr>
      <vt:lpstr>Floods Pilot:  Obj. A Global Component : GFMS</vt:lpstr>
      <vt:lpstr> </vt:lpstr>
      <vt:lpstr>PowerPoint Presentation</vt:lpstr>
      <vt:lpstr>PowerPoint Presentation</vt:lpstr>
      <vt:lpstr>PowerPoint Presentation</vt:lpstr>
      <vt:lpstr>Floods Pilot: Obj. B - Texas</vt:lpstr>
      <vt:lpstr>PowerPoint Presentation</vt:lpstr>
      <vt:lpstr>4 years of WG Disasters …</vt:lpstr>
      <vt:lpstr>Some important milestones</vt:lpstr>
      <vt:lpstr>Some figures over 4 years ….</vt:lpstr>
      <vt:lpstr>CEOS Activities in  Support to DRR</vt:lpstr>
      <vt:lpstr>Decisions @  CEOS Plenary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Kim Holloway</cp:lastModifiedBy>
  <cp:revision>286</cp:revision>
  <dcterms:modified xsi:type="dcterms:W3CDTF">2015-11-04T22:11:02Z</dcterms:modified>
</cp:coreProperties>
</file>