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71" r:id="rId4"/>
    <p:sldId id="272" r:id="rId5"/>
    <p:sldId id="276" r:id="rId6"/>
    <p:sldId id="287" r:id="rId7"/>
    <p:sldId id="270" r:id="rId8"/>
    <p:sldId id="289" r:id="rId9"/>
    <p:sldId id="288" r:id="rId10"/>
    <p:sldId id="291" r:id="rId11"/>
    <p:sldId id="283" r:id="rId12"/>
    <p:sldId id="292" r:id="rId13"/>
    <p:sldId id="280" r:id="rId14"/>
    <p:sldId id="290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80" y="-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'[All_Registrations.xlsx]Complete list'!$F$2:$F$8</c:f>
              <c:strCache>
                <c:ptCount val="7"/>
                <c:pt idx="0">
                  <c:v>Africa (43)</c:v>
                </c:pt>
                <c:pt idx="1">
                  <c:v>Central America and the Caribbean (2)</c:v>
                </c:pt>
                <c:pt idx="2">
                  <c:v>North America (35)</c:v>
                </c:pt>
                <c:pt idx="3">
                  <c:v>South America (18)</c:v>
                </c:pt>
                <c:pt idx="4">
                  <c:v>Asia (33)</c:v>
                </c:pt>
                <c:pt idx="5">
                  <c:v>Australia (1)</c:v>
                </c:pt>
                <c:pt idx="6">
                  <c:v>Europe (12)</c:v>
                </c:pt>
              </c:strCache>
            </c:strRef>
          </c:cat>
          <c:val>
            <c:numRef>
              <c:f>'[All_Registrations.xlsx]Complete list'!$G$2:$G$8</c:f>
              <c:numCache>
                <c:formatCode>General</c:formatCode>
                <c:ptCount val="7"/>
                <c:pt idx="0">
                  <c:v>43.0</c:v>
                </c:pt>
                <c:pt idx="1">
                  <c:v>2.0</c:v>
                </c:pt>
                <c:pt idx="2">
                  <c:v>35.0</c:v>
                </c:pt>
                <c:pt idx="3">
                  <c:v>18.0</c:v>
                </c:pt>
                <c:pt idx="4">
                  <c:v>33.0</c:v>
                </c:pt>
                <c:pt idx="5">
                  <c:v>1.0</c:v>
                </c:pt>
                <c:pt idx="6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11/6/15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meetings/wgcapd-distance-education-2015/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800" y="39624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SANSA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23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6754" y="2682240"/>
            <a:ext cx="640080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200" b="1" dirty="0" smtClean="0">
                <a:solidFill>
                  <a:srgbClr val="FFFFFF"/>
                </a:solidFill>
                <a:latin typeface="Droid Serif"/>
              </a:rPr>
              <a:t>Working Group on  Capacity     Building and Data Democracy</a:t>
            </a:r>
            <a:endParaRPr kumimoji="0" lang="ja-JP" altLang="en-US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869" y="2209800"/>
            <a:ext cx="88043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endParaRPr lang="en-US" dirty="0" smtClean="0">
              <a:solidFill>
                <a:srgbClr val="002060"/>
              </a:solidFill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School labs (ESA and DLR)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Kenya </a:t>
            </a:r>
            <a:r>
              <a:rPr lang="en-US" sz="2800" dirty="0">
                <a:solidFill>
                  <a:srgbClr val="002060"/>
                </a:solidFill>
              </a:rPr>
              <a:t>Cube training </a:t>
            </a:r>
            <a:r>
              <a:rPr lang="en-US" sz="2800" dirty="0" smtClean="0">
                <a:solidFill>
                  <a:srgbClr val="002060"/>
                </a:solidFill>
              </a:rPr>
              <a:t>support (SEO and CEO Chair team)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Capacity building in SAR --- build upon SANSA</a:t>
            </a:r>
            <a:r>
              <a:rPr lang="en-US" sz="2800" smtClean="0">
                <a:solidFill>
                  <a:srgbClr val="002060"/>
                </a:solidFill>
              </a:rPr>
              <a:t>/</a:t>
            </a:r>
            <a:r>
              <a:rPr lang="en-US" sz="2800" smtClean="0">
                <a:solidFill>
                  <a:srgbClr val="002060"/>
                </a:solidFill>
              </a:rPr>
              <a:t>JICA/RESTEC/</a:t>
            </a:r>
            <a:r>
              <a:rPr lang="en-US" sz="2800" dirty="0" smtClean="0">
                <a:solidFill>
                  <a:srgbClr val="002060"/>
                </a:solidFill>
              </a:rPr>
              <a:t>JAXA training activities in South Africa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017" y="248194"/>
            <a:ext cx="64008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3. School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Labs,  </a:t>
            </a:r>
            <a:r>
              <a:rPr lang="en-US" sz="2800" dirty="0">
                <a:solidFill>
                  <a:srgbClr val="FFFFFF"/>
                </a:solidFill>
              </a:rPr>
              <a:t>K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enya Cube and SAR</a:t>
            </a:r>
            <a:endParaRPr kumimoji="0" lang="en-ZA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6468" y="6339840"/>
            <a:ext cx="387531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92723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8402683" y="6455405"/>
            <a:ext cx="533400" cy="3360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z="1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 lvl="0"/>
              <a:t>11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304800"/>
            <a:ext cx="5334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4. 5</a:t>
            </a:r>
            <a:r>
              <a:rPr kumimoji="0" lang="en-US" sz="3200" b="1" i="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th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Annual meeting </a:t>
            </a:r>
            <a:endParaRPr kumimoji="0" lang="en-ZA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0"/>
            <a:ext cx="8444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Next </a:t>
            </a:r>
            <a:r>
              <a:rPr lang="en-US" sz="2800" dirty="0" smtClean="0">
                <a:solidFill>
                  <a:schemeClr val="tx1"/>
                </a:solidFill>
              </a:rPr>
              <a:t>meeting : </a:t>
            </a:r>
            <a:r>
              <a:rPr lang="en-US" sz="2800" dirty="0" smtClean="0"/>
              <a:t>NASA </a:t>
            </a:r>
            <a:r>
              <a:rPr lang="en-US" sz="2800" dirty="0"/>
              <a:t>Langley, Virginia, </a:t>
            </a:r>
            <a:r>
              <a:rPr lang="en-US" sz="2800" dirty="0" smtClean="0"/>
              <a:t>US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March 29-31, 2016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302034"/>
            <a:ext cx="66294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Thanks to  Kim and team for supporting the meeting</a:t>
            </a:r>
            <a:endParaRPr kumimoji="0" lang="en-ZA" sz="40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3051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4320"/>
            <a:ext cx="5943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FF"/>
                </a:solidFill>
              </a:rPr>
              <a:t>Welcoming and inviting new members </a:t>
            </a:r>
            <a:endParaRPr kumimoji="0" lang="en-ZA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658" y="1752600"/>
            <a:ext cx="8861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“Satellite Earth Observation provides the  </a:t>
            </a:r>
            <a:r>
              <a:rPr lang="en-ZA" sz="2400" i="1" dirty="0" smtClean="0"/>
              <a:t>single </a:t>
            </a:r>
            <a:r>
              <a:rPr lang="en-ZA" sz="2400" i="1" dirty="0"/>
              <a:t>most powerful source of information </a:t>
            </a:r>
            <a:r>
              <a:rPr lang="en-ZA" sz="2400" dirty="0"/>
              <a:t>for understanding and managing human impact on the </a:t>
            </a:r>
            <a:r>
              <a:rPr lang="en-ZA" sz="2400" dirty="0" smtClean="0"/>
              <a:t>planet, but </a:t>
            </a:r>
            <a:r>
              <a:rPr lang="en-ZA" sz="2400" dirty="0"/>
              <a:t>remains worthless if not “</a:t>
            </a:r>
            <a:r>
              <a:rPr lang="en-ZA" sz="2400" i="1" dirty="0"/>
              <a:t>inside the decision loop</a:t>
            </a:r>
            <a:r>
              <a:rPr lang="en-ZA" sz="2400" dirty="0"/>
              <a:t>” of users, clients, policy makers, </a:t>
            </a:r>
            <a:r>
              <a:rPr lang="en-ZA" sz="2400" dirty="0" smtClean="0"/>
              <a:t>regulators”</a:t>
            </a:r>
            <a:endParaRPr lang="en-Z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532" y="3810000"/>
            <a:ext cx="886117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Capacity building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increase in 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access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remains the key 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mechanism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close the loop between  space   technology and its society benefits</a:t>
            </a:r>
            <a:endParaRPr kumimoji="0" lang="en-ZA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534400" cy="646329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Coordinating/Collating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CEOS CapD  activities gives CEOS more visibility above and beyond individual agencies</a:t>
            </a: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381000" cy="381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46719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77498" y="6467291"/>
            <a:ext cx="762000" cy="3360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ZA" sz="1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 lvl="0"/>
              <a:t>13</a:t>
            </a:fld>
            <a:endParaRPr lang="en-ZA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235" y="1981200"/>
            <a:ext cx="8305799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Eric Wood (USGS) </a:t>
            </a:r>
            <a:r>
              <a:rPr lang="en-US" sz="2400" dirty="0" smtClean="0">
                <a:latin typeface="Calibri" pitchFamily="34" charset="0"/>
              </a:rPr>
              <a:t>has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 complete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itchFamily="34" charset="0"/>
              </a:rPr>
              <a:t>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 his tenure as WGCapD Chair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Jane Olwoch (SANSA), has naturally 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assumed the 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</a:rPr>
              <a:t>     role of the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effectLst/>
                <a:uFillTx/>
                <a:latin typeface="Calibri" pitchFamily="34" charset="0"/>
              </a:rPr>
              <a:t>Chair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400" dirty="0" smtClean="0">
                <a:latin typeface="Calibri" pitchFamily="34" charset="0"/>
              </a:rPr>
              <a:t>ISRO has officially supported  their candidate for the role of     WGCapD vice Chair </a:t>
            </a:r>
            <a:endParaRPr kumimoji="0" lang="en-US" sz="2400" b="0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="1" dirty="0" smtClean="0">
                <a:latin typeface="Calibri" pitchFamily="34" charset="0"/>
              </a:rPr>
              <a:t>We ask CEOS Plenary  to endorse Dr Senthil Kumar    (ISRO/IIRS)  in the role of Vice chair of CEOS WGCapD  </a:t>
            </a:r>
            <a:endParaRPr kumimoji="0" lang="en-US" sz="2800" b="1" i="0" u="none" strike="noStrike" cap="none" spc="0" normalizeH="0" dirty="0" smtClean="0">
              <a:ln>
                <a:noFill/>
              </a:ln>
              <a:effectLst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52400"/>
            <a:ext cx="55626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Endorsement of Dr Senthil Kumar as vice Chair WGCapD</a:t>
            </a:r>
            <a:endParaRPr kumimoji="0" lang="en-ZA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7770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77000"/>
            <a:ext cx="609600" cy="3263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z="1100" smtClean="0"/>
              <a:pPr lvl="0"/>
              <a:t>14</a:t>
            </a:fld>
            <a:endParaRPr lang="en-US" sz="1100" dirty="0"/>
          </a:p>
        </p:txBody>
      </p:sp>
      <p:sp>
        <p:nvSpPr>
          <p:cNvPr id="15" name="Shape 15"/>
          <p:cNvSpPr/>
          <p:nvPr/>
        </p:nvSpPr>
        <p:spPr>
          <a:xfrm>
            <a:off x="208166" y="1499717"/>
            <a:ext cx="863103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40142" y="1440873"/>
            <a:ext cx="8686800" cy="466175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400">
              <a:buFont typeface="Arial"/>
              <a:buNone/>
            </a:pPr>
            <a:r>
              <a:rPr lang="pt-BR" sz="4800" i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Thank you</a:t>
            </a:r>
          </a:p>
          <a:p>
            <a:pPr marL="0" indent="0" algn="ctr" defTabSz="914400">
              <a:buFont typeface="Arial"/>
              <a:buNone/>
            </a:pPr>
            <a:endParaRPr lang="pt-BR" sz="3200" dirty="0" smtClean="0"/>
          </a:p>
          <a:p>
            <a:pPr marL="0" indent="0" algn="ctr" defTabSz="914400">
              <a:buFont typeface="Arial"/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Eric Wood </a:t>
            </a:r>
          </a:p>
          <a:p>
            <a:pPr marL="0" indent="0" algn="ctr" defTabSz="914400">
              <a:buFont typeface="Arial"/>
              <a:buNone/>
            </a:pPr>
            <a:endParaRPr lang="pt-BR" sz="3200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 defTabSz="914400">
              <a:buFont typeface="Arial"/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 defTabSz="914400">
              <a:buFont typeface="Arial"/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 defTabSz="914400">
              <a:buFont typeface="Arial"/>
              <a:buNone/>
            </a:pPr>
            <a:r>
              <a:rPr lang="pt-BR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Jane Olwoch</a:t>
            </a:r>
          </a:p>
          <a:p>
            <a:pPr marL="0" indent="0" algn="ctr" defTabSz="914400">
              <a:buFont typeface="Arial"/>
              <a:buNone/>
            </a:pPr>
            <a:endParaRPr lang="pt-BR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defTabSz="9144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3566114"/>
            <a:ext cx="1250625" cy="459689"/>
          </a:xfrm>
          <a:prstGeom prst="rect">
            <a:avLst/>
          </a:prstGeom>
        </p:spPr>
      </p:pic>
      <p:pic>
        <p:nvPicPr>
          <p:cNvPr id="6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9" y="5402626"/>
            <a:ext cx="1555425" cy="621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6474823"/>
            <a:ext cx="659242" cy="381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64536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08166" y="1499717"/>
            <a:ext cx="871065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lvl="0" indent="-381000" algn="ctr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4000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22" y="2667000"/>
            <a:ext cx="838200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3200" dirty="0" smtClean="0">
                <a:latin typeface="Calibri" pitchFamily="34" charset="0"/>
              </a:rPr>
              <a:t>Working Group activities in 2015 </a:t>
            </a:r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3200" dirty="0" smtClean="0">
                <a:latin typeface="Calibri" pitchFamily="34" charset="0"/>
              </a:rPr>
              <a:t>Key highlights</a:t>
            </a:r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3200" dirty="0" smtClean="0">
                <a:latin typeface="Calibri" pitchFamily="34" charset="0"/>
              </a:rPr>
              <a:t>Future activities</a:t>
            </a:r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320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WGCapD Leadership</a:t>
            </a:r>
            <a:r>
              <a:rPr kumimoji="0" lang="en-US" sz="320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post 2015</a:t>
            </a:r>
            <a:endParaRPr kumimoji="0" lang="en-ZA" sz="320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421" y="304800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en-ZA" sz="28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Presentation Outline</a:t>
            </a:r>
            <a:endParaRPr lang="en-ZA"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1022" y="6477000"/>
            <a:ext cx="382978" cy="381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969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95583"/>
            <a:ext cx="5943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SRTM Workshop, Pretoria, South Africa</a:t>
            </a:r>
            <a:endParaRPr kumimoji="0" lang="en-ZA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1" y="1676400"/>
            <a:ext cx="5867400" cy="391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3124200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23 -27 March, 2015</a:t>
            </a:r>
            <a:endParaRPr lang="en-ZA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22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participants,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18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from outside South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Africa.</a:t>
            </a:r>
            <a:endParaRPr lang="en-ZA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991497"/>
            <a:ext cx="5181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Sponsors are SWF, GEO Secretariat, and UNOOSA</a:t>
            </a:r>
            <a:endParaRPr lang="en-ZA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49" y="2286000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Calibri" pitchFamily="34" charset="0"/>
              </a:rPr>
              <a:t>Pretoria </a:t>
            </a:r>
            <a:r>
              <a:rPr lang="en-US" b="1" dirty="0" smtClean="0">
                <a:latin typeface="Calibri" pitchFamily="34" charset="0"/>
              </a:rPr>
              <a:t>23-27 </a:t>
            </a:r>
            <a:r>
              <a:rPr lang="en-US" b="1" dirty="0">
                <a:latin typeface="Calibri" pitchFamily="34" charset="0"/>
              </a:rPr>
              <a:t>March, 2015</a:t>
            </a:r>
            <a:endParaRPr lang="en-ZA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84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179"/>
            <a:ext cx="535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SRTM Workshop , 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Puebla,  Mexico </a:t>
            </a:r>
            <a:endParaRPr lang="en-ZA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59" y="2279175"/>
            <a:ext cx="6052486" cy="341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182" y="3169537"/>
            <a:ext cx="2630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Attended </a:t>
            </a:r>
            <a:r>
              <a:rPr lang="en-US" sz="2000" dirty="0">
                <a:latin typeface="Calibri" panose="020F0502020204030204" pitchFamily="34" charset="0"/>
              </a:rPr>
              <a:t>by 27 participants from 11 countries in Latin </a:t>
            </a:r>
            <a:r>
              <a:rPr lang="en-US" sz="2000" dirty="0" smtClean="0">
                <a:latin typeface="Calibri" panose="020F0502020204030204" pitchFamily="34" charset="0"/>
              </a:rPr>
              <a:t>America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947" y="6004560"/>
            <a:ext cx="66010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Sponsors are MCTP, SWF, GEO Secretariat, CRECTEALC, and INAOE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678" y="2296983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Puebla, 25 </a:t>
            </a:r>
            <a:r>
              <a:rPr lang="en-US" b="1" dirty="0">
                <a:latin typeface="Calibri" pitchFamily="34" charset="0"/>
              </a:rPr>
              <a:t>-29 May, 2015</a:t>
            </a:r>
          </a:p>
        </p:txBody>
      </p:sp>
    </p:spTree>
    <p:extLst>
      <p:ext uri="{BB962C8B-B14F-4D97-AF65-F5344CB8AC3E}">
        <p14:creationId xmlns:p14="http://schemas.microsoft.com/office/powerpoint/2010/main" val="218721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83323"/>
            <a:ext cx="899160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Webinar Series on Remote Sensing Technology for Disaster Management</a:t>
            </a:r>
          </a:p>
          <a:p>
            <a:pPr algn="ctr" rtl="0" latinLnBrk="1" hangingPunct="0"/>
            <a:r>
              <a:rPr lang="en-US" sz="2000" b="1" dirty="0" smtClean="0">
                <a:latin typeface="Calibri" pitchFamily="34" charset="0"/>
              </a:rPr>
              <a:t>(INPE and ISRO)</a:t>
            </a:r>
          </a:p>
          <a:p>
            <a:pPr lvl="0" algn="ctr" rtl="0" latinLnBrk="1" hangingPunct="0"/>
            <a:r>
              <a:rPr lang="en-US" sz="2000" dirty="0" smtClean="0">
                <a:latin typeface="Calibri" pitchFamily="34" charset="0"/>
                <a:hlinkClick r:id="rId2"/>
              </a:rPr>
              <a:t>http://ceos.org/meetings/wgcapd-distance-education-2015/</a:t>
            </a:r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endParaRPr lang="en-US" sz="2000" dirty="0" smtClean="0">
              <a:latin typeface="Calibri" pitchFamily="34" charset="0"/>
            </a:endParaRPr>
          </a:p>
          <a:p>
            <a:pPr algn="l" rtl="0" latinLnBrk="1" hangingPunct="0"/>
            <a:r>
              <a:rPr lang="en-US" sz="2000" dirty="0" smtClean="0">
                <a:latin typeface="Calibri" pitchFamily="34" charset="0"/>
              </a:rPr>
              <a:t>Comprehensive series of 8 introductory webinars that address the use of remote sensing technology for DM.</a:t>
            </a:r>
          </a:p>
        </p:txBody>
      </p:sp>
      <p:pic>
        <p:nvPicPr>
          <p:cNvPr id="6146" name="Picture 2" descr="Chalkboard-Image_19Mar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829576" cy="1905000"/>
          </a:xfrm>
          <a:prstGeom prst="rect">
            <a:avLst/>
          </a:prstGeom>
          <a:noFill/>
        </p:spPr>
      </p:pic>
      <p:sp>
        <p:nvSpPr>
          <p:cNvPr id="7" name="Rectangle 4"/>
          <p:cNvSpPr/>
          <p:nvPr/>
        </p:nvSpPr>
        <p:spPr>
          <a:xfrm>
            <a:off x="3124200" y="3429000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en-US" sz="2000" b="1" dirty="0" smtClean="0">
                <a:latin typeface="Calibri" pitchFamily="34" charset="0"/>
              </a:rPr>
              <a:t>What makes this course unique</a:t>
            </a:r>
            <a:r>
              <a:rPr lang="en-US" sz="2000" dirty="0" smtClean="0">
                <a:latin typeface="Calibri" pitchFamily="34" charset="0"/>
              </a:rPr>
              <a:t>?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Offered free of charge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expertise from space agencies around the world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Links participants to a global network of experts and policymakers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Creates awareness about CEOS and the International Charter for Space and Major Disasters 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Provides access to datasets and useful tools available from CEOS Members</a:t>
            </a:r>
          </a:p>
          <a:p>
            <a:pPr marL="50400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Builds skills on Disaster Management (DM)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30479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Webinar Series </a:t>
            </a:r>
            <a:endParaRPr lang="en-ZA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97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45" y="2648480"/>
            <a:ext cx="3544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 smtClean="0"/>
              <a:t>Total of </a:t>
            </a:r>
            <a:r>
              <a:rPr lang="en-ZA" sz="2000" b="1" dirty="0" smtClean="0"/>
              <a:t>145 students registered   </a:t>
            </a: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b="1" dirty="0" smtClean="0"/>
              <a:t>46 </a:t>
            </a:r>
            <a:r>
              <a:rPr lang="en-ZA" sz="2000" b="1" dirty="0"/>
              <a:t>students </a:t>
            </a:r>
            <a:r>
              <a:rPr lang="en-ZA" sz="2000" dirty="0"/>
              <a:t>representing 19 countries </a:t>
            </a:r>
            <a:r>
              <a:rPr lang="en-ZA" sz="2000" b="1" dirty="0"/>
              <a:t>successfully</a:t>
            </a:r>
            <a:r>
              <a:rPr lang="en-ZA" sz="2000" dirty="0"/>
              <a:t> completed the course as shown </a:t>
            </a:r>
            <a:r>
              <a:rPr lang="en-ZA" sz="2000" dirty="0" smtClean="0"/>
              <a:t>below.</a:t>
            </a:r>
            <a:endParaRPr lang="en-ZA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7853797"/>
              </p:ext>
            </p:extLst>
          </p:nvPr>
        </p:nvGraphicFramePr>
        <p:xfrm>
          <a:off x="3722914" y="1909511"/>
          <a:ext cx="537972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295400"/>
            <a:ext cx="56235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ZA" sz="2000" b="1" dirty="0" smtClean="0">
                <a:solidFill>
                  <a:srgbClr val="002060"/>
                </a:solidFill>
              </a:rPr>
              <a:t>Introductory </a:t>
            </a:r>
            <a:r>
              <a:rPr lang="en-ZA" sz="2000" b="1" dirty="0">
                <a:solidFill>
                  <a:srgbClr val="002060"/>
                </a:solidFill>
              </a:rPr>
              <a:t>webinars  on the use of remote </a:t>
            </a:r>
            <a:r>
              <a:rPr lang="en-ZA" sz="2000" b="1" dirty="0" smtClean="0">
                <a:solidFill>
                  <a:srgbClr val="002060"/>
                </a:solidFill>
              </a:rPr>
              <a:t> sensing </a:t>
            </a:r>
            <a:r>
              <a:rPr lang="en-ZA" sz="2000" b="1" dirty="0">
                <a:solidFill>
                  <a:srgbClr val="002060"/>
                </a:solidFill>
              </a:rPr>
              <a:t>technology for Disaster Management</a:t>
            </a:r>
            <a:endParaRPr kumimoji="0" lang="en-ZA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3520" y="5895703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/>
              <a:t>INPE, NASA, USGS, University of Waterloo, International Space University</a:t>
            </a:r>
            <a:r>
              <a:rPr lang="en-ZA" sz="1400" b="1" dirty="0" smtClean="0"/>
              <a:t>,</a:t>
            </a:r>
          </a:p>
          <a:p>
            <a:r>
              <a:rPr lang="en-ZA" sz="1400" b="1" dirty="0" smtClean="0"/>
              <a:t> </a:t>
            </a:r>
            <a:r>
              <a:rPr lang="en-ZA" sz="1400" b="1" dirty="0"/>
              <a:t>ESA, ISRO, INAOE/CRECTEALC, CEOS CEO and CEOS SEA.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0479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Webinar Series </a:t>
            </a:r>
            <a:endParaRPr lang="en-ZA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67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15598" y="6446322"/>
            <a:ext cx="685800" cy="336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ZA" sz="1200" dirty="0" smtClean="0"/>
              <a:t> </a:t>
            </a:r>
            <a:fld id="{86CB4B4D-7CA3-9044-876B-883B54F8677D}" type="slidenum">
              <a:rPr lang="en-ZA" sz="1200" smtClean="0"/>
              <a:pPr lvl="0"/>
              <a:t>7</a:t>
            </a:fld>
            <a:endParaRPr lang="en-ZA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2590800"/>
            <a:ext cx="5731625" cy="3819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53880"/>
            <a:ext cx="327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alibri" pitchFamily="34" charset="0"/>
              </a:rPr>
              <a:t>Pretoria 18-20 March, 2015</a:t>
            </a:r>
            <a:endParaRPr lang="en-ZA" sz="2000" b="1" dirty="0">
              <a:latin typeface="Calibri" pitchFamily="34" charset="0"/>
            </a:endParaRPr>
          </a:p>
          <a:p>
            <a:endParaRPr lang="en-ZA" sz="2000" dirty="0" smtClean="0">
              <a:latin typeface="Calibri" pitchFamily="34" charset="0"/>
            </a:endParaRPr>
          </a:p>
          <a:p>
            <a:endParaRPr lang="en-ZA" sz="2000" dirty="0">
              <a:latin typeface="Calibri" pitchFamily="34" charset="0"/>
            </a:endParaRPr>
          </a:p>
          <a:p>
            <a:r>
              <a:rPr lang="en-ZA" sz="2000" dirty="0" smtClean="0">
                <a:latin typeface="Calibri" pitchFamily="34" charset="0"/>
              </a:rPr>
              <a:t>Present  DLR, NASA</a:t>
            </a:r>
            <a:r>
              <a:rPr lang="en-ZA" sz="2000" dirty="0">
                <a:latin typeface="Calibri" pitchFamily="34" charset="0"/>
              </a:rPr>
              <a:t>, ESA, </a:t>
            </a:r>
            <a:r>
              <a:rPr lang="en-ZA" sz="2000" dirty="0" smtClean="0">
                <a:latin typeface="Calibri" pitchFamily="34" charset="0"/>
              </a:rPr>
              <a:t>USGS</a:t>
            </a:r>
            <a:r>
              <a:rPr lang="en-ZA" sz="2000" dirty="0">
                <a:latin typeface="Calibri" pitchFamily="34" charset="0"/>
              </a:rPr>
              <a:t>, INPE, NOAA, UNOOSA, RCMRD, </a:t>
            </a:r>
            <a:r>
              <a:rPr lang="en-ZA" sz="2000" dirty="0" smtClean="0">
                <a:latin typeface="Calibri" pitchFamily="34" charset="0"/>
              </a:rPr>
              <a:t>and SANSA.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ISRO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GEO,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VLab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(WMO-CGMS), SWF, NASA-SEO, NOAA, CRECTEALC (Mexico) and IRD </a:t>
            </a:r>
            <a:r>
              <a:rPr lang="en-US" sz="2000" dirty="0" smtClean="0">
                <a:latin typeface="Calibri" pitchFamily="34" charset="0"/>
              </a:rPr>
              <a:t>attended virtually</a:t>
            </a:r>
            <a:endParaRPr lang="en-ZA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371600"/>
            <a:ext cx="59436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4</a:t>
            </a:r>
            <a:r>
              <a:rPr lang="en-US" sz="2000" b="1" baseline="30000" dirty="0" smtClean="0">
                <a:solidFill>
                  <a:srgbClr val="002060"/>
                </a:solidFill>
                <a:latin typeface="Calibri" pitchFamily="34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 WGCapD Annual Meeting , Pretoria, SOUTH AFRICA </a:t>
            </a:r>
            <a:endParaRPr kumimoji="0" lang="en-ZA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8498" y="6489847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0479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Annual  Meeting </a:t>
            </a:r>
            <a:endParaRPr lang="en-ZA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39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5334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Future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Activities</a:t>
            </a:r>
            <a:endParaRPr kumimoji="0" lang="en-ZA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362200"/>
            <a:ext cx="8763000" cy="3962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>
                <a:latin typeface="Calibri" panose="020F0502020204030204" pitchFamily="34" charset="0"/>
              </a:rPr>
              <a:t>Mexico City, Nov 9 – 13, 2015</a:t>
            </a:r>
          </a:p>
          <a:p>
            <a:pPr defTabSz="914400"/>
            <a:r>
              <a:rPr lang="en-US" dirty="0" smtClean="0">
                <a:latin typeface="Calibri" panose="020F0502020204030204" pitchFamily="34" charset="0"/>
              </a:rPr>
              <a:t>Assisting SEO with CEOS Exhibition Booth</a:t>
            </a:r>
          </a:p>
          <a:p>
            <a:pPr lvl="1" defTabSz="914400"/>
            <a:r>
              <a:rPr lang="en-US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Focus #1</a:t>
            </a:r>
            <a:r>
              <a:rPr lang="en-US" sz="2000" dirty="0" smtClean="0">
                <a:latin typeface="Calibri" panose="020F0502020204030204" pitchFamily="34" charset="0"/>
              </a:rPr>
              <a:t>:  Missions launched by CEOS since the last GEO Ministerial Summit (January 17, 2014)</a:t>
            </a:r>
          </a:p>
          <a:p>
            <a:pPr lvl="1" defTabSz="914400"/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Focus #2:</a:t>
            </a:r>
            <a:r>
              <a:rPr lang="en-US" sz="2000" dirty="0" smtClean="0">
                <a:latin typeface="Calibri" panose="020F0502020204030204" pitchFamily="34" charset="0"/>
              </a:rPr>
              <a:t> New datasets released by CEOS </a:t>
            </a:r>
          </a:p>
          <a:p>
            <a:pPr lvl="1" defTabSz="914400"/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Focus #3:</a:t>
            </a:r>
            <a:r>
              <a:rPr lang="en-US" sz="2000" dirty="0" smtClean="0">
                <a:latin typeface="Calibri" panose="020F0502020204030204" pitchFamily="34" charset="0"/>
              </a:rPr>
              <a:t> Major contributions from CEOS to GEO (support of GEO flagships and SBAs)</a:t>
            </a:r>
          </a:p>
          <a:p>
            <a:pPr lvl="1" defTabSz="914400"/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Themes:</a:t>
            </a:r>
            <a:r>
              <a:rPr lang="en-US" sz="2000" dirty="0" smtClean="0">
                <a:latin typeface="Calibri" panose="020F0502020204030204" pitchFamily="34" charset="0"/>
              </a:rPr>
              <a:t> Climate change, disaster response, deforestation, and food security</a:t>
            </a:r>
          </a:p>
          <a:p>
            <a:pPr defTabSz="914400"/>
            <a:r>
              <a:rPr lang="en-US" dirty="0" smtClean="0">
                <a:latin typeface="Calibri" panose="020F0502020204030204" pitchFamily="34" charset="0"/>
              </a:rPr>
              <a:t>Represent CEOS  at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 smtClean="0">
                <a:latin typeface="Calibri" panose="020F0502020204030204" pitchFamily="34" charset="0"/>
              </a:rPr>
              <a:t>AfriGEOSS</a:t>
            </a:r>
            <a:r>
              <a:rPr lang="en-US" dirty="0" smtClean="0">
                <a:latin typeface="Calibri" panose="020F0502020204030204" pitchFamily="34" charset="0"/>
              </a:rPr>
              <a:t> and </a:t>
            </a:r>
            <a:r>
              <a:rPr lang="en-US" dirty="0" err="1" smtClean="0">
                <a:latin typeface="Calibri" panose="020F0502020204030204" pitchFamily="34" charset="0"/>
              </a:rPr>
              <a:t>AmeriGEOSS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Side meetings</a:t>
            </a:r>
          </a:p>
          <a:p>
            <a:pPr lvl="2" defTabSz="914400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752600"/>
            <a:ext cx="5643562" cy="50165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GEO XII Plenary / GEO Ministerial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1492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1"/>
          <a:stretch/>
        </p:blipFill>
        <p:spPr bwMode="auto">
          <a:xfrm>
            <a:off x="228600" y="1216278"/>
            <a:ext cx="8459618" cy="17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908" y="304800"/>
            <a:ext cx="45712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2. </a:t>
            </a:r>
            <a:r>
              <a:rPr kumimoji="0" lang="en-US" sz="28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GeoCaB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Portal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 b="1" dirty="0" smtClean="0"/>
              <a:t>MoU between</a:t>
            </a:r>
          </a:p>
          <a:p>
            <a:endParaRPr lang="nl-NL" sz="1200" b="1" dirty="0"/>
          </a:p>
          <a:p>
            <a:pPr algn="ctr"/>
            <a:r>
              <a:rPr lang="nl-NL" sz="1200" b="1" dirty="0" smtClean="0"/>
              <a:t>the </a:t>
            </a:r>
            <a:r>
              <a:rPr lang="nl-NL" sz="1200" b="1" dirty="0"/>
              <a:t>Université de Genève (UNIGE), Geneva, </a:t>
            </a:r>
            <a:r>
              <a:rPr lang="nl-NL" sz="1200" b="1" dirty="0" smtClean="0"/>
              <a:t>Switzerland, SANSA, IRD,</a:t>
            </a:r>
            <a:r>
              <a:rPr lang="en-ZA" sz="1200" dirty="0" smtClean="0"/>
              <a:t> </a:t>
            </a:r>
            <a:r>
              <a:rPr lang="en-US" sz="1200" b="1" dirty="0" smtClean="0"/>
              <a:t>Centre </a:t>
            </a:r>
            <a:r>
              <a:rPr lang="en-US" sz="1200" b="1" dirty="0" err="1"/>
              <a:t>Régional</a:t>
            </a:r>
            <a:r>
              <a:rPr lang="en-US" sz="1200" b="1" dirty="0"/>
              <a:t> </a:t>
            </a:r>
            <a:r>
              <a:rPr lang="en-US" sz="1200" b="1" dirty="0" err="1"/>
              <a:t>Africain</a:t>
            </a:r>
            <a:r>
              <a:rPr lang="en-US" sz="1200" b="1" dirty="0"/>
              <a:t> des Sciences et Technologies de </a:t>
            </a:r>
            <a:r>
              <a:rPr lang="en-US" sz="1200" b="1" dirty="0" err="1"/>
              <a:t>l’Espace</a:t>
            </a:r>
            <a:r>
              <a:rPr lang="en-US" sz="1200" b="1" dirty="0"/>
              <a:t>, </a:t>
            </a:r>
            <a:r>
              <a:rPr lang="en-US" sz="1200" b="1" dirty="0" err="1"/>
              <a:t>en</a:t>
            </a:r>
            <a:r>
              <a:rPr lang="en-US" sz="1200" b="1" dirty="0"/>
              <a:t> Langue </a:t>
            </a:r>
            <a:r>
              <a:rPr lang="en-US" sz="1200" b="1" dirty="0" err="1"/>
              <a:t>Française</a:t>
            </a:r>
            <a:r>
              <a:rPr lang="en-US" sz="1200" b="1" dirty="0"/>
              <a:t>, affiliated to UN ­(CRASTE-LF), Rabat, </a:t>
            </a:r>
            <a:r>
              <a:rPr lang="en-US" sz="1200" b="1" dirty="0" smtClean="0"/>
              <a:t>Morocco,  </a:t>
            </a:r>
            <a:r>
              <a:rPr lang="nl-NL" sz="1200" b="1" dirty="0" smtClean="0"/>
              <a:t>Consiglio </a:t>
            </a:r>
            <a:r>
              <a:rPr lang="nl-NL" sz="1200" b="1" dirty="0"/>
              <a:t>Nazionale delle Ricerche (CNR), Roma, </a:t>
            </a:r>
            <a:r>
              <a:rPr lang="nl-NL" sz="1200" b="1" dirty="0" smtClean="0"/>
              <a:t>Italy,  </a:t>
            </a:r>
            <a:r>
              <a:rPr lang="en-US" sz="1200" b="1" dirty="0" err="1" smtClean="0"/>
              <a:t>Aristotelio</a:t>
            </a:r>
            <a:r>
              <a:rPr lang="en-US" sz="1200" b="1" dirty="0" smtClean="0"/>
              <a:t> </a:t>
            </a:r>
            <a:r>
              <a:rPr lang="en-US" sz="1200" b="1" dirty="0" err="1"/>
              <a:t>Panepistimio</a:t>
            </a:r>
            <a:r>
              <a:rPr lang="en-US" sz="1200" b="1" dirty="0"/>
              <a:t> </a:t>
            </a:r>
            <a:r>
              <a:rPr lang="en-US" sz="1200" b="1" dirty="0" err="1"/>
              <a:t>Thessalonikis</a:t>
            </a:r>
            <a:r>
              <a:rPr lang="en-US" sz="1200" b="1" dirty="0"/>
              <a:t> (AUTH), </a:t>
            </a:r>
            <a:r>
              <a:rPr lang="en-US" sz="1200" b="1" dirty="0" smtClean="0"/>
              <a:t>Greece, </a:t>
            </a:r>
            <a:endParaRPr lang="en-ZA" sz="1200" dirty="0"/>
          </a:p>
          <a:p>
            <a:pPr algn="ctr"/>
            <a:r>
              <a:rPr lang="en-US" sz="1200" b="1" dirty="0"/>
              <a:t>University of </a:t>
            </a:r>
            <a:r>
              <a:rPr lang="en-US" sz="1200" b="1" dirty="0" err="1"/>
              <a:t>Twente</a:t>
            </a:r>
            <a:r>
              <a:rPr lang="en-US" sz="1200" b="1" dirty="0"/>
              <a:t>, Faculty ITC (ITC), </a:t>
            </a:r>
            <a:r>
              <a:rPr lang="en-US" sz="1200" b="1" dirty="0" err="1"/>
              <a:t>Enschede</a:t>
            </a:r>
            <a:r>
              <a:rPr lang="en-US" sz="1200" b="1" dirty="0"/>
              <a:t>, the </a:t>
            </a:r>
            <a:r>
              <a:rPr lang="en-US" sz="1200" b="1" dirty="0" smtClean="0"/>
              <a:t>Netherlands,  HCP </a:t>
            </a:r>
            <a:r>
              <a:rPr lang="en-US" sz="1200" b="1" dirty="0"/>
              <a:t>international (HCP). Amsterdam, the </a:t>
            </a:r>
            <a:r>
              <a:rPr lang="en-US" sz="1200" b="1" dirty="0" smtClean="0"/>
              <a:t>Netherlands  and the </a:t>
            </a:r>
            <a:r>
              <a:rPr lang="en-US" sz="1200" b="1" dirty="0"/>
              <a:t>Secretariat of the Group on Earth Observations (</a:t>
            </a:r>
            <a:r>
              <a:rPr lang="en-US" sz="1200" b="1" dirty="0" err="1"/>
              <a:t>GEOSec</a:t>
            </a:r>
            <a:r>
              <a:rPr lang="en-US" sz="1200" b="1" dirty="0" smtClean="0"/>
              <a:t>),Geneva</a:t>
            </a:r>
            <a:r>
              <a:rPr lang="en-US" sz="1200" b="1" dirty="0"/>
              <a:t>, </a:t>
            </a:r>
            <a:r>
              <a:rPr lang="en-US" sz="1200" b="1" dirty="0" smtClean="0"/>
              <a:t>Switzerland</a:t>
            </a:r>
          </a:p>
          <a:p>
            <a:endParaRPr lang="en-US" sz="1200" b="1" dirty="0"/>
          </a:p>
          <a:p>
            <a:pPr algn="ctr"/>
            <a:r>
              <a:rPr lang="en-US" sz="1200" b="1" dirty="0" smtClean="0"/>
              <a:t> for the purposes of </a:t>
            </a:r>
          </a:p>
          <a:p>
            <a:endParaRPr lang="en-US" sz="1200" b="1" dirty="0"/>
          </a:p>
          <a:p>
            <a:r>
              <a:rPr lang="en-US" sz="1200" b="1" dirty="0"/>
              <a:t> </a:t>
            </a:r>
            <a:endParaRPr lang="en-ZA" sz="1200" b="1" dirty="0"/>
          </a:p>
          <a:p>
            <a:pPr algn="ctr"/>
            <a:r>
              <a:rPr lang="en-ZA" sz="1200" b="1" dirty="0"/>
              <a:t>establishment and maintenance of the GEO capacity building resource facility (GEOCAB)</a:t>
            </a:r>
          </a:p>
          <a:p>
            <a:endParaRPr lang="en-Z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8686800" cy="646329"/>
          </a:xfrm>
          <a:prstGeom prst="rect">
            <a:avLst/>
          </a:prstGeom>
          <a:noFill/>
          <a:ln w="28575" cap="flat">
            <a:solidFill>
              <a:srgbClr val="92D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ZA" dirty="0" smtClean="0"/>
              <a:t>WGCapD  role is anticipated to  support  the initiative by contributing CEOS capacity building  activities  as far as is possible </a:t>
            </a:r>
            <a:endParaRPr kumimoji="0" lang="en-ZA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8498" y="6467291"/>
            <a:ext cx="4855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43546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9123</TotalTime>
  <Words>770</Words>
  <Application>Microsoft Macintosh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62</cp:revision>
  <dcterms:modified xsi:type="dcterms:W3CDTF">2015-11-06T07:04:53Z</dcterms:modified>
</cp:coreProperties>
</file>