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4" r:id="rId4"/>
    <p:sldId id="263" r:id="rId5"/>
    <p:sldId id="258" r:id="rId6"/>
    <p:sldId id="260" r:id="rId7"/>
    <p:sldId id="259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-6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11/4/15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71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671638" y="188913"/>
            <a:ext cx="7396162" cy="501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-airbusds.com/worlddem/" TargetMode="External"/><Relationship Id="rId4" Type="http://schemas.openxmlformats.org/officeDocument/2006/relationships/hyperlink" Target="https://tandemx-science.dlr.de/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hyperlink" Target="http://www.enmap.org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.cnes.fr/" TargetMode="External"/><Relationship Id="rId4" Type="http://schemas.openxmlformats.org/officeDocument/2006/relationships/hyperlink" Target="http://www.dlr.de/rd/en/desktopdefault.aspx/tabid-2440/3586_read-31672" TargetMode="External"/><Relationship Id="rId5" Type="http://schemas.openxmlformats.org/officeDocument/2006/relationships/image" Target="../media/image13.jpeg"/><Relationship Id="rId6" Type="http://schemas.openxmlformats.org/officeDocument/2006/relationships/image" Target="../media/image14.gif"/><Relationship Id="rId7" Type="http://schemas.openxmlformats.org/officeDocument/2006/relationships/image" Target="../media/image15.jpeg"/><Relationship Id="rId8" Type="http://schemas.openxmlformats.org/officeDocument/2006/relationships/image" Target="../media/image16.gif"/><Relationship Id="rId9" Type="http://schemas.openxmlformats.org/officeDocument/2006/relationships/image" Target="../media/image7.png"/><Relationship Id="rId10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wm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dlr.de/rd/en/desktopdefault.aspx/tabid-2440/3586_read-1014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810000"/>
            <a:ext cx="5410200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Klaus Schmidt, DLR, German Space Administration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#30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5727" y="2456817"/>
            <a:ext cx="6324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Update on</a:t>
            </a:r>
            <a:b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</a:br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German EO </a:t>
            </a:r>
            <a:r>
              <a:rPr lang="en-US" altLang="ja-JP" sz="4200" b="1" dirty="0" err="1" smtClean="0">
                <a:solidFill>
                  <a:srgbClr val="FFFFFF"/>
                </a:solidFill>
                <a:latin typeface="Droid Serif"/>
              </a:rPr>
              <a:t>Programme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38100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err="1" smtClean="0"/>
              <a:t>TanDEM</a:t>
            </a:r>
            <a:r>
              <a:rPr lang="en-US" dirty="0" smtClean="0"/>
              <a:t>-X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152400" y="1219200"/>
            <a:ext cx="8839200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r>
              <a:rPr lang="en-US" dirty="0" smtClean="0"/>
              <a:t>SAR-Interferometry-Mission to generate global Digital Elevation Model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400007" y="5312410"/>
            <a:ext cx="19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CHARM-F on HALO</a:t>
            </a:r>
          </a:p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2015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477000" y="4977174"/>
            <a:ext cx="685800" cy="111601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8636" r="8879" b="11816"/>
          <a:stretch/>
        </p:blipFill>
        <p:spPr bwMode="auto">
          <a:xfrm>
            <a:off x="450623" y="1752600"/>
            <a:ext cx="8225833" cy="43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2627784" y="5197624"/>
            <a:ext cx="6192688" cy="1584176"/>
          </a:xfrm>
          <a:prstGeom prst="rect">
            <a:avLst/>
          </a:prstGeom>
          <a:solidFill>
            <a:srgbClr val="ABE3BA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800"/>
              </a:lnSpc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o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ver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450,000 individual DEM scenes processed (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there of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90% good coherence) </a:t>
            </a:r>
          </a:p>
          <a:p>
            <a:pPr fontAlgn="base">
              <a:lnSpc>
                <a:spcPts val="1800"/>
              </a:lnSpc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&gt; 75%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of Earth land masses are available as final DEM </a:t>
            </a:r>
          </a:p>
          <a:p>
            <a:pPr fontAlgn="base">
              <a:lnSpc>
                <a:spcPts val="1800"/>
              </a:lnSpc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vailable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data well within specifications </a:t>
            </a:r>
          </a:p>
          <a:p>
            <a:pPr fontAlgn="base">
              <a:lnSpc>
                <a:spcPts val="1800"/>
              </a:lnSpc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bsolute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height accuracy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exceeds specification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by one order of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magnitude: </a:t>
            </a:r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1.1m!</a:t>
            </a:r>
          </a:p>
          <a:p>
            <a:pPr fontAlgn="base">
              <a:lnSpc>
                <a:spcPts val="18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hlinkClick r:id="rId3"/>
              </a:rPr>
              <a:t>http://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3"/>
              </a:rPr>
              <a:t>www.geo-airbusds.com/worlddem/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hlinkClick r:id="rId4"/>
              </a:rPr>
              <a:t>https://tandemx-science.dlr.de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4"/>
              </a:rPr>
              <a:t>/</a:t>
            </a: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ts val="1800"/>
              </a:lnSpc>
            </a:pPr>
            <a:endParaRPr lang="de-DE" sz="1200" dirty="0" smtClean="0">
              <a:solidFill>
                <a:srgbClr val="000000"/>
              </a:solidFill>
            </a:endParaRPr>
          </a:p>
        </p:txBody>
      </p:sp>
      <p:pic>
        <p:nvPicPr>
          <p:cNvPr id="14" name="Picture 6" descr="TanDEM_RGB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39628"/>
            <a:ext cx="17430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7E7E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93186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ublic\Picture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5927999"/>
            <a:ext cx="1476376" cy="9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4113FF7C-C99C-4815-B643-08CB9A275B4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9576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pPr>
              <a:defRPr/>
            </a:pPr>
            <a:fld id="{18C7CB6D-895A-4F21-B0E7-2185F6FE553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0760" y="304800"/>
            <a:ext cx="4876800" cy="501650"/>
          </a:xfrm>
        </p:spPr>
        <p:txBody>
          <a:bodyPr/>
          <a:lstStyle/>
          <a:p>
            <a:r>
              <a:rPr lang="de-DE" dirty="0" err="1" smtClean="0"/>
              <a:t>TanDEM</a:t>
            </a:r>
            <a:r>
              <a:rPr lang="de-DE" dirty="0" smtClean="0"/>
              <a:t>-X – Global DEM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-440" r="21902"/>
          <a:stretch/>
        </p:blipFill>
        <p:spPr>
          <a:xfrm>
            <a:off x="75615" y="1524001"/>
            <a:ext cx="4371901" cy="43386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r="21146"/>
          <a:stretch/>
        </p:blipFill>
        <p:spPr>
          <a:xfrm>
            <a:off x="4572000" y="1524000"/>
            <a:ext cx="4451121" cy="433863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943600" y="6065252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Kurobi-san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Japan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71600" y="6065252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Nagano, Japan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" y="6245225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06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D218FD0-21B1-4693-9BE5-D2D4DA6ED175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94582" y="304800"/>
            <a:ext cx="7396162" cy="50165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de-DE" dirty="0" smtClean="0"/>
              <a:t>     </a:t>
            </a:r>
            <a:r>
              <a:rPr lang="de-DE" dirty="0" err="1" smtClean="0"/>
              <a:t>EnMAP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76056" y="4090932"/>
            <a:ext cx="2736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Flight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Instrument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(IOU)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732240" y="1772816"/>
            <a:ext cx="13681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VNIR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76056" y="3501008"/>
            <a:ext cx="13681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SWIR</a:t>
            </a:r>
          </a:p>
        </p:txBody>
      </p:sp>
      <p:pic>
        <p:nvPicPr>
          <p:cNvPr id="8" name="Picture 2" descr="Y:\Missionen\EnMAP\06_Meetings_Telecons\12_Projektausschuss\Projektausschuss_02\Bilder\CIMG1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171021"/>
            <a:ext cx="4724401" cy="36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" b="99449" l="1098" r="973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4691">
            <a:off x="6221872" y="3571992"/>
            <a:ext cx="2775674" cy="307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319960" y="1523542"/>
            <a:ext cx="4572000" cy="47474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Bold"/>
              </a:rPr>
              <a:t>Hyperspectral mission, aims </a:t>
            </a:r>
            <a:r>
              <a:rPr lang="en-GB" dirty="0">
                <a:latin typeface="Arial Bold"/>
              </a:rPr>
              <a:t>at </a:t>
            </a:r>
            <a:r>
              <a:rPr lang="en-GB" dirty="0" smtClean="0">
                <a:latin typeface="Arial Bold"/>
              </a:rPr>
              <a:t/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monitoring and characterising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the Earth’s environment on a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global scale</a:t>
            </a:r>
            <a:endParaRPr lang="en-GB" dirty="0">
              <a:latin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 Bold"/>
              </a:rPr>
              <a:t>EnMAP serves to measure and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model key dynamic processes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of the Earth’s ecosystem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 Bold"/>
              </a:rPr>
              <a:t>EnMAP</a:t>
            </a:r>
            <a:r>
              <a:rPr lang="en-GB" dirty="0" smtClean="0">
                <a:latin typeface="Arial Bold"/>
              </a:rPr>
              <a:t> is a scientific path finder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for later operational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old"/>
              </a:rPr>
              <a:t>Status</a:t>
            </a:r>
          </a:p>
          <a:p>
            <a:pPr lvl="2" indent="0">
              <a:spcBef>
                <a:spcPts val="300"/>
              </a:spcBef>
            </a:pPr>
            <a:r>
              <a:rPr lang="en-US" dirty="0">
                <a:latin typeface="Arial Bold"/>
              </a:rPr>
              <a:t>	</a:t>
            </a:r>
            <a:r>
              <a:rPr lang="en-US" dirty="0" smtClean="0">
                <a:latin typeface="Arial Bold"/>
              </a:rPr>
              <a:t>- in </a:t>
            </a:r>
            <a:r>
              <a:rPr lang="en-US" dirty="0">
                <a:latin typeface="Arial Bold"/>
              </a:rPr>
              <a:t>phase </a:t>
            </a:r>
            <a:r>
              <a:rPr lang="en-US" dirty="0" smtClean="0">
                <a:latin typeface="Arial Bold"/>
              </a:rPr>
              <a:t>D</a:t>
            </a:r>
            <a:br>
              <a:rPr lang="en-US" dirty="0" smtClean="0">
                <a:latin typeface="Arial Bold"/>
              </a:rPr>
            </a:br>
            <a:r>
              <a:rPr lang="en-US" dirty="0" smtClean="0">
                <a:latin typeface="Arial Bold"/>
              </a:rPr>
              <a:t>	- launch </a:t>
            </a:r>
            <a:r>
              <a:rPr lang="en-US" dirty="0">
                <a:latin typeface="Arial Bold"/>
              </a:rPr>
              <a:t>around 2018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 Bold"/>
              </a:rPr>
              <a:t>     </a:t>
            </a:r>
            <a:endParaRPr lang="en-US" dirty="0">
              <a:latin typeface="Arial Bold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 Bold"/>
              </a:rPr>
              <a:t>      </a:t>
            </a:r>
            <a:r>
              <a:rPr lang="en-US" dirty="0" smtClean="0">
                <a:latin typeface="Arial Bold"/>
                <a:hlinkClick r:id="rId5"/>
              </a:rPr>
              <a:t>www.enmap.org</a:t>
            </a:r>
            <a:endParaRPr lang="en-US" dirty="0" smtClean="0">
              <a:latin typeface="Arial Bold"/>
            </a:endParaRPr>
          </a:p>
          <a:p>
            <a:pPr>
              <a:spcBef>
                <a:spcPts val="600"/>
              </a:spcBef>
            </a:pPr>
            <a:endParaRPr lang="en-US" dirty="0">
              <a:latin typeface="Arial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" y="6245225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024511" y="4922409"/>
            <a:ext cx="2736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Flight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Instrument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(IOU)</a:t>
            </a:r>
          </a:p>
        </p:txBody>
      </p:sp>
    </p:spTree>
    <p:extLst>
      <p:ext uri="{BB962C8B-B14F-4D97-AF65-F5344CB8AC3E}">
        <p14:creationId xmlns:p14="http://schemas.microsoft.com/office/powerpoint/2010/main" val="26487705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38100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MERLIN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304800" y="1221928"/>
            <a:ext cx="8839200" cy="535531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Franco-German (CNES/DLR) cooperation</a:t>
            </a:r>
            <a:br>
              <a:rPr lang="en-US" sz="1600" dirty="0" smtClean="0"/>
            </a:br>
            <a:r>
              <a:rPr lang="en-US" sz="1600" dirty="0" smtClean="0"/>
              <a:t>on a climate satellite mission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first space-borne methane Integrated Path</a:t>
            </a:r>
            <a:br>
              <a:rPr lang="en-US" sz="1600" dirty="0" smtClean="0"/>
            </a:br>
            <a:r>
              <a:rPr lang="en-US" sz="1600" dirty="0" smtClean="0"/>
              <a:t>Differential Absorption (IPDA) LIDAR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MERLIN will allow: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global measurements of XCH4 at day and night</a:t>
            </a:r>
            <a:br>
              <a:rPr lang="en-US" sz="1600" dirty="0" smtClean="0"/>
            </a:br>
            <a:r>
              <a:rPr lang="en-US" sz="1600" dirty="0" smtClean="0"/>
              <a:t>on a country scale</a:t>
            </a:r>
          </a:p>
          <a:p>
            <a:pPr marL="638175" lvl="4" indent="-285750">
              <a:buFont typeface="Symbol" panose="05050102010706020507" pitchFamily="18" charset="2"/>
              <a:buChar char="-"/>
            </a:pPr>
            <a:r>
              <a:rPr lang="en-US" sz="1600" dirty="0"/>
              <a:t>i</a:t>
            </a:r>
            <a:r>
              <a:rPr lang="en-US" sz="1600" dirty="0" smtClean="0"/>
              <a:t>mprovement of inverse modelling accuracy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Status: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Phase B completed (in PDR)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successful airborne demonstrator CHARM-F</a:t>
            </a:r>
            <a:br>
              <a:rPr lang="en-US" sz="1600" dirty="0" smtClean="0"/>
            </a:br>
            <a:r>
              <a:rPr lang="en-US" sz="1600" dirty="0" smtClean="0"/>
              <a:t>test flight May 2015 (CO2 &amp; CH4 measurements)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upcoming major milestones: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final design in 2017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ready for launch around 2019/2020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3 years of operation</a:t>
            </a:r>
            <a:endParaRPr lang="en-US" sz="1600" b="1" dirty="0" smtClean="0"/>
          </a:p>
          <a:p>
            <a:pPr marL="339725" lvl="1"/>
            <a:endParaRPr lang="de-DE" sz="1600" dirty="0" smtClean="0">
              <a:hlinkClick r:id="rId3"/>
            </a:endParaRPr>
          </a:p>
          <a:p>
            <a:pPr marL="339725" lvl="1"/>
            <a:r>
              <a:rPr lang="de-DE" sz="1600" dirty="0" smtClean="0">
                <a:hlinkClick r:id="rId3"/>
              </a:rPr>
              <a:t>https</a:t>
            </a:r>
            <a:r>
              <a:rPr lang="de-DE" sz="1600" dirty="0">
                <a:hlinkClick r:id="rId3"/>
              </a:rPr>
              <a:t>://</a:t>
            </a:r>
            <a:r>
              <a:rPr lang="de-DE" sz="1600" dirty="0" smtClean="0">
                <a:hlinkClick r:id="rId3"/>
              </a:rPr>
              <a:t>merlin.cnes.fr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>
                <a:hlinkClick r:id="rId4"/>
              </a:rPr>
              <a:t>http</a:t>
            </a:r>
            <a:r>
              <a:rPr lang="de-DE" sz="1600" dirty="0">
                <a:hlinkClick r:id="rId4"/>
              </a:rPr>
              <a:t>://</a:t>
            </a:r>
            <a:r>
              <a:rPr lang="de-DE" sz="1600" dirty="0" smtClean="0">
                <a:hlinkClick r:id="rId4"/>
              </a:rPr>
              <a:t>www.dlr.de/rd/en/desktopdefault.aspx/tabid-2440/3586_read-31672</a:t>
            </a:r>
            <a:endParaRPr lang="de-DE" sz="1600" dirty="0"/>
          </a:p>
          <a:p>
            <a:pPr marL="339725" lvl="1"/>
            <a:endParaRPr lang="de-DE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6248401" y="1600200"/>
            <a:ext cx="2771378" cy="2201720"/>
            <a:chOff x="7258049" y="447675"/>
            <a:chExt cx="4600177" cy="3936488"/>
          </a:xfrm>
        </p:grpSpPr>
        <p:pic>
          <p:nvPicPr>
            <p:cNvPr id="12" name="Picture 3" descr="D:\Utilisateurs\estevef\Documents\Merlin\Z_Travail\Vue_Merli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049" y="447675"/>
              <a:ext cx="4600177" cy="393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7853" y="3952801"/>
              <a:ext cx="122681" cy="68058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5724128" y="4048385"/>
            <a:ext cx="2572544" cy="1571528"/>
            <a:chOff x="5530813" y="2942356"/>
            <a:chExt cx="3623506" cy="2392264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75" y="2942356"/>
              <a:ext cx="2915444" cy="2392264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813" y="3458719"/>
              <a:ext cx="1907783" cy="1385617"/>
            </a:xfrm>
            <a:prstGeom prst="rect">
              <a:avLst/>
            </a:prstGeom>
          </p:spPr>
        </p:pic>
      </p:grpSp>
      <p:sp>
        <p:nvSpPr>
          <p:cNvPr id="20" name="Textfeld 19"/>
          <p:cNvSpPr txBox="1"/>
          <p:nvPr/>
        </p:nvSpPr>
        <p:spPr>
          <a:xfrm>
            <a:off x="6400007" y="5312410"/>
            <a:ext cx="19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CHARM-F on HALO</a:t>
            </a:r>
          </a:p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2015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21" name="Form 20"/>
          <p:cNvSpPr/>
          <p:nvPr/>
        </p:nvSpPr>
        <p:spPr>
          <a:xfrm rot="21178117">
            <a:off x="6371252" y="3569807"/>
            <a:ext cx="1106555" cy="830183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22" name="Textfeld 21"/>
          <p:cNvSpPr txBox="1"/>
          <p:nvPr/>
        </p:nvSpPr>
        <p:spPr>
          <a:xfrm>
            <a:off x="6248401" y="1600200"/>
            <a:ext cx="198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MERLIN in Orbit 2020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6248400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www.msl-chemcam.com/doc/images/316/logo_cne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533"/>
            <a:ext cx="581920" cy="5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38AF0F-7C93-45CA-B45F-33934BBA05DE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7675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38100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err="1" smtClean="0"/>
              <a:t>METimage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304800" y="1328440"/>
            <a:ext cx="8685587" cy="506292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German contribution for the next EUMETSAT Polar System (EPS-SG)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dirty="0" smtClean="0"/>
              <a:t>three generations of identical satellites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METimage is an imaging radiometer instrument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METimage will allow: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dirty="0"/>
              <a:t>m</a:t>
            </a:r>
            <a:r>
              <a:rPr lang="en-US" dirty="0" smtClean="0"/>
              <a:t>easurement of physical parameters in atmosphere,</a:t>
            </a:r>
            <a:br>
              <a:rPr lang="en-US" dirty="0" smtClean="0"/>
            </a:br>
            <a:r>
              <a:rPr lang="en-US" dirty="0" smtClean="0"/>
              <a:t>sea &amp; land surface for meteorological tasks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Status: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/>
              <a:t>b</a:t>
            </a:r>
            <a:r>
              <a:rPr lang="en-US" dirty="0" smtClean="0"/>
              <a:t>egin of phase C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upcoming major milestones: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final design in 2017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delivery to ESA for integration with satellite: 2019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/>
              <a:t>l</a:t>
            </a:r>
            <a:r>
              <a:rPr lang="en-US" dirty="0" smtClean="0"/>
              <a:t>aunch of first METOP-SG satellite: 2021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7 years of operation each</a:t>
            </a:r>
          </a:p>
          <a:p>
            <a:pPr marL="339725" lvl="1">
              <a:spcBef>
                <a:spcPts val="600"/>
              </a:spcBef>
            </a:pP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://www.dlr.de/rd/en/desktopdefault.aspx/tabid-2440/3586_read-10140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625475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6400007" y="5312410"/>
            <a:ext cx="19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CHARM-F on HALO</a:t>
            </a:r>
          </a:p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2015</a:t>
            </a:r>
            <a:endParaRPr lang="en-GB" sz="1400" b="1" dirty="0">
              <a:solidFill>
                <a:srgbClr val="FFFFFF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608343" y="3872105"/>
            <a:ext cx="2278395" cy="1888112"/>
            <a:chOff x="250825" y="4249252"/>
            <a:chExt cx="2278395" cy="18881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16" y="4249252"/>
              <a:ext cx="2139504" cy="188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1"/>
            <p:cNvSpPr>
              <a:spLocks noChangeArrowheads="1"/>
            </p:cNvSpPr>
            <p:nvPr/>
          </p:nvSpPr>
          <p:spPr bwMode="auto">
            <a:xfrm>
              <a:off x="250825" y="4959226"/>
              <a:ext cx="433387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3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de-DE" altLang="de-DE">
                <a:latin typeface="Times New Roman" pitchFamily="18" charset="0"/>
              </a:endParaRPr>
            </a:p>
          </p:txBody>
        </p:sp>
      </p:grpSp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18" y="1676400"/>
            <a:ext cx="2391569" cy="20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535752" y="3917487"/>
            <a:ext cx="289284" cy="17973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54602"/>
            <a:ext cx="949141" cy="2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6116637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51B61DCA-0C19-48D4-B42C-EF43A79DD97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9371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2200" y="304800"/>
            <a:ext cx="5400675" cy="43021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HRWS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52399" y="1292497"/>
            <a:ext cx="6548481" cy="3444533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5719" rIns="45719">
            <a:spAutoFit/>
          </a:bodyPr>
          <a:lstStyle>
            <a:lvl1pPr marL="342900" lvl="0" indent="-342900">
              <a:buFont typeface="Arial" panose="020B0604020202020204" pitchFamily="34" charset="0"/>
              <a:buChar char="•"/>
              <a:defRPr sz="2000">
                <a:latin typeface="Arial Bold"/>
                <a:ea typeface="Arial Bold"/>
                <a:cs typeface="Arial Bold"/>
              </a:defRPr>
            </a:lvl1pPr>
            <a:lvl2pPr marL="625475" lvl="1" indent="-285750"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</a:defRPr>
            </a:lvl2pPr>
            <a:lvl5pPr marL="627063" lvl="4" indent="-274638">
              <a:buFont typeface="Arial" panose="020B0604020202020204" pitchFamily="34" charset="0"/>
              <a:buChar char="•"/>
            </a:lvl5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9pPr marL="627063" lvl="8" indent="-274638">
              <a:buFont typeface="Arial" panose="020B0604020202020204" pitchFamily="34" charset="0"/>
              <a:buChar char="•"/>
            </a:lvl9pPr>
          </a:lstStyle>
          <a:p>
            <a:endParaRPr lang="en-GB" sz="1800" dirty="0" smtClean="0"/>
          </a:p>
          <a:p>
            <a:r>
              <a:rPr lang="en-GB" sz="1800" dirty="0" smtClean="0"/>
              <a:t>HRWS</a:t>
            </a:r>
            <a:r>
              <a:rPr lang="en-GB" sz="1800" dirty="0"/>
              <a:t>: “High Resolution Wide Swath”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GB" sz="1800" dirty="0"/>
              <a:t>SAR performance </a:t>
            </a:r>
            <a:r>
              <a:rPr lang="en-GB" sz="1800" dirty="0" smtClean="0"/>
              <a:t>potential beyond </a:t>
            </a:r>
            <a:r>
              <a:rPr lang="en-GB" sz="1800" dirty="0"/>
              <a:t>today's limitations by </a:t>
            </a:r>
            <a:r>
              <a:rPr lang="en-GB" sz="1800" dirty="0" smtClean="0"/>
              <a:t>incorporating Digital </a:t>
            </a:r>
            <a:r>
              <a:rPr lang="en-GB" sz="1800" dirty="0"/>
              <a:t>Beamforming functions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GB" sz="1800" dirty="0"/>
              <a:t>integrated antenna </a:t>
            </a:r>
            <a:r>
              <a:rPr lang="en-GB" sz="1800" dirty="0" smtClean="0"/>
              <a:t>demonstrator in final development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- to </a:t>
            </a:r>
            <a:r>
              <a:rPr lang="en-GB" sz="1800" dirty="0"/>
              <a:t>be realized and tested by end 2015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GB" sz="1800" dirty="0" smtClean="0"/>
              <a:t>aiming </a:t>
            </a:r>
            <a:r>
              <a:rPr lang="en-GB" sz="1800" dirty="0"/>
              <a:t>for a HRWS mission </a:t>
            </a:r>
            <a:r>
              <a:rPr lang="en-GB" sz="1800" dirty="0" smtClean="0"/>
              <a:t>around 2022+</a:t>
            </a:r>
            <a:br>
              <a:rPr lang="en-GB" sz="1800" dirty="0" smtClean="0"/>
            </a:br>
            <a:r>
              <a:rPr lang="en-GB" sz="1800" dirty="0" smtClean="0"/>
              <a:t>- start Phase </a:t>
            </a:r>
            <a:r>
              <a:rPr lang="en-GB" sz="1800" dirty="0"/>
              <a:t>0/A by early next year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5" descr="Demonstrator_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3238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234767" y="1574946"/>
            <a:ext cx="2640012" cy="2232025"/>
            <a:chOff x="3878" y="618"/>
            <a:chExt cx="1481" cy="1151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878" y="618"/>
              <a:ext cx="1481" cy="1151"/>
              <a:chOff x="390" y="505"/>
              <a:chExt cx="2047" cy="1789"/>
            </a:xfrm>
          </p:grpSpPr>
          <p:pic>
            <p:nvPicPr>
              <p:cNvPr id="8" name="Picture 41" descr="jers.gif (12602 bytes)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787688" flipH="1" flipV="1">
                <a:off x="390" y="505"/>
                <a:ext cx="2047" cy="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42"/>
              <p:cNvSpPr>
                <a:spLocks noChangeShapeType="1"/>
              </p:cNvSpPr>
              <p:nvPr/>
            </p:nvSpPr>
            <p:spPr bwMode="auto">
              <a:xfrm flipV="1">
                <a:off x="624" y="2019"/>
                <a:ext cx="66" cy="5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Line 43"/>
              <p:cNvSpPr>
                <a:spLocks noChangeShapeType="1"/>
              </p:cNvSpPr>
              <p:nvPr/>
            </p:nvSpPr>
            <p:spPr bwMode="auto">
              <a:xfrm flipV="1">
                <a:off x="779" y="1855"/>
                <a:ext cx="132" cy="10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flipV="1">
                <a:off x="1043" y="1623"/>
                <a:ext cx="167" cy="13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flipV="1">
                <a:off x="1382" y="1286"/>
                <a:ext cx="224" cy="19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flipV="1">
                <a:off x="1846" y="994"/>
                <a:ext cx="116" cy="10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Freeform 47"/>
            <p:cNvSpPr>
              <a:spLocks/>
            </p:cNvSpPr>
            <p:nvPr/>
          </p:nvSpPr>
          <p:spPr bwMode="auto">
            <a:xfrm>
              <a:off x="3923" y="663"/>
              <a:ext cx="907" cy="816"/>
            </a:xfrm>
            <a:custGeom>
              <a:avLst/>
              <a:gdLst>
                <a:gd name="T0" fmla="*/ 0 w 952"/>
                <a:gd name="T1" fmla="*/ 659 h 861"/>
                <a:gd name="T2" fmla="*/ 37 w 952"/>
                <a:gd name="T3" fmla="*/ 695 h 861"/>
                <a:gd name="T4" fmla="*/ 784 w 952"/>
                <a:gd name="T5" fmla="*/ 73 h 861"/>
                <a:gd name="T6" fmla="*/ 709 w 952"/>
                <a:gd name="T7" fmla="*/ 0 h 861"/>
                <a:gd name="T8" fmla="*/ 0 w 952"/>
                <a:gd name="T9" fmla="*/ 659 h 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" h="861">
                  <a:moveTo>
                    <a:pt x="0" y="816"/>
                  </a:moveTo>
                  <a:lnTo>
                    <a:pt x="45" y="861"/>
                  </a:lnTo>
                  <a:lnTo>
                    <a:pt x="952" y="90"/>
                  </a:lnTo>
                  <a:lnTo>
                    <a:pt x="861" y="0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3366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26454" r="11717" b="18895"/>
          <a:stretch/>
        </p:blipFill>
        <p:spPr bwMode="auto">
          <a:xfrm>
            <a:off x="4648200" y="4114800"/>
            <a:ext cx="4329711" cy="2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" y="6049492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86CB4B4D-7CA3-9044-876B-883B54F8677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3252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On-screen Show (4:3)</PresentationFormat>
  <Paragraphs>84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PowerPoint Presentation</vt:lpstr>
      <vt:lpstr>PowerPoint Presentation</vt:lpstr>
      <vt:lpstr>TanDEM-X – Global DEM</vt:lpstr>
      <vt:lpstr>     EnMAP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62</cp:revision>
  <dcterms:modified xsi:type="dcterms:W3CDTF">2015-11-04T22:08:02Z</dcterms:modified>
</cp:coreProperties>
</file>