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60" r:id="rId3"/>
    <p:sldId id="261" r:id="rId4"/>
    <p:sldId id="262" r:id="rId5"/>
    <p:sldId id="263" r:id="rId6"/>
    <p:sldId id="270" r:id="rId7"/>
    <p:sldId id="264" r:id="rId8"/>
    <p:sldId id="265" r:id="rId9"/>
    <p:sldId id="266" r:id="rId10"/>
    <p:sldId id="271" r:id="rId11"/>
    <p:sldId id="267" r:id="rId12"/>
    <p:sldId id="268" r:id="rId13"/>
    <p:sldId id="269" r:id="rId1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4"/>
    <p:restoredTop sz="94712"/>
  </p:normalViewPr>
  <p:slideViewPr>
    <p:cSldViewPr>
      <p:cViewPr varScale="1">
        <p:scale>
          <a:sx n="120" d="100"/>
          <a:sy n="120" d="100"/>
        </p:scale>
        <p:origin x="1408"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83177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Plenary 20</a:t>
            </a:r>
            <a:r>
              <a:rPr lang="en-AU" sz="1100" i="1" dirty="0" smtClean="0">
                <a:solidFill>
                  <a:schemeClr val="tx2"/>
                </a:solidFill>
                <a:latin typeface="+mj-ea"/>
                <a:ea typeface="+mj-ea"/>
                <a:cs typeface="Proxima Nova Regular"/>
                <a:sym typeface="Proxima Nova Regular"/>
              </a:rPr>
              <a:t>16, 1-2 November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a:prstGeom prst="rect">
            <a:avLst/>
          </a:prstGeo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a:prstGeom prst="rect">
            <a:avLst/>
          </a:prstGeo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extLst>
      <p:ext uri="{BB962C8B-B14F-4D97-AF65-F5344CB8AC3E}">
        <p14:creationId xmlns:p14="http://schemas.microsoft.com/office/powerpoint/2010/main" val="19545459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defRPr sz="3600" b="1">
                <a:solidFill>
                  <a:schemeClr val="bg1"/>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142009" y="1349891"/>
            <a:ext cx="8229600" cy="4525963"/>
          </a:xfrm>
          <a:prstGeom prst="rect">
            <a:avLst/>
          </a:prstGeo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11"/>
          </p:nvPr>
        </p:nvSpPr>
        <p:spPr>
          <a:xfrm>
            <a:off x="3921447" y="6226899"/>
            <a:ext cx="1307007" cy="569336"/>
          </a:xfrm>
          <a:prstGeom prst="rect">
            <a:avLst/>
          </a:prstGeom>
        </p:spPr>
        <p:txBody>
          <a:bodyPr/>
          <a:lstStyle>
            <a:lvl1pPr>
              <a:defRPr sz="1050">
                <a:solidFill>
                  <a:srgbClr val="FFFFFF"/>
                </a:solidFill>
              </a:defRPr>
            </a:lvl1p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5</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pic>
        <p:nvPicPr>
          <p:cNvPr id="7" name="Picture 6"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Tree>
    <p:extLst>
      <p:ext uri="{BB962C8B-B14F-4D97-AF65-F5344CB8AC3E}">
        <p14:creationId xmlns:p14="http://schemas.microsoft.com/office/powerpoint/2010/main" val="910858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AU" sz="4200" b="1" dirty="0" smtClean="0">
                <a:solidFill>
                  <a:srgbClr val="FFFFFF"/>
                </a:solidFill>
                <a:latin typeface="+mj-lt"/>
              </a:rPr>
              <a:t>GFOI &amp; SDCG Update</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Masanobu Shimada (CEOS Lead for GFOI)</a:t>
            </a: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&amp; Stephen Ward (SDCG Sec)</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CEOS Plenary 2016</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lang="en-AU" dirty="0" smtClean="0">
                <a:solidFill>
                  <a:srgbClr val="FFFFFF"/>
                </a:solidFill>
                <a:latin typeface="+mj-lt"/>
                <a:ea typeface="Arial Bold"/>
                <a:cs typeface="Arial Bold"/>
                <a:sym typeface="Arial Bold"/>
              </a:rPr>
              <a:t>4.7</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Brisbane, Australia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a:t>
            </a:r>
            <a:r>
              <a:rPr lang="en-AU" baseline="30000" dirty="0" smtClean="0">
                <a:solidFill>
                  <a:srgbClr val="FFFFFF"/>
                </a:solidFill>
                <a:latin typeface="+mj-lt"/>
                <a:ea typeface="Arial Bold"/>
                <a:cs typeface="Arial Bold"/>
                <a:sym typeface="Arial Bold"/>
              </a:rPr>
              <a:t>st</a:t>
            </a:r>
            <a:r>
              <a:rPr lang="en-AU" dirty="0" smtClean="0">
                <a:solidFill>
                  <a:srgbClr val="FFFFFF"/>
                </a:solidFill>
                <a:latin typeface="+mj-lt"/>
                <a:ea typeface="Arial Bold"/>
                <a:cs typeface="Arial Bold"/>
                <a:sym typeface="Arial Bold"/>
              </a:rPr>
              <a:t> – 2</a:t>
            </a:r>
            <a:r>
              <a:rPr lang="en-AU" baseline="30000" dirty="0" smtClean="0">
                <a:solidFill>
                  <a:srgbClr val="FFFFFF"/>
                </a:solidFill>
                <a:latin typeface="+mj-lt"/>
                <a:ea typeface="Arial Bold"/>
                <a:cs typeface="Arial Bold"/>
                <a:sym typeface="Arial Bold"/>
              </a:rPr>
              <a:t>nd</a:t>
            </a:r>
            <a:r>
              <a:rPr lang="en-AU" dirty="0" smtClean="0">
                <a:solidFill>
                  <a:srgbClr val="FFFFFF"/>
                </a:solidFill>
                <a:latin typeface="+mj-lt"/>
                <a:ea typeface="Arial Bold"/>
                <a:cs typeface="Arial Bold"/>
                <a:sym typeface="Arial Bold"/>
              </a:rPr>
              <a:t> November 2016</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3359028" y="5587317"/>
            <a:ext cx="4271768"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defTabSz="914400" eaLnBrk="0" hangingPunct="0"/>
            <a:r>
              <a:rPr lang="en-US" sz="1100" dirty="0" smtClean="0">
                <a:solidFill>
                  <a:srgbClr val="FFFFFF"/>
                </a:solidFill>
                <a:latin typeface="Times New Roman" charset="0"/>
                <a:ea typeface="Osaka" charset="0"/>
                <a:cs typeface="Times New Roman" charset="0"/>
              </a:rPr>
              <a:t>JAXA EORC 10 m global PALSAR mosaic 2009 </a:t>
            </a:r>
            <a:endParaRPr lang="en-US" sz="1100" dirty="0" smtClean="0">
              <a:solidFill>
                <a:srgbClr val="FFFFFF"/>
              </a:solidFill>
              <a:latin typeface="Times" charset="0"/>
              <a:ea typeface="Osaka" charset="0"/>
              <a:cs typeface="Osaka" charset="0"/>
            </a:endParaRPr>
          </a:p>
        </p:txBody>
      </p:sp>
      <p:sp>
        <p:nvSpPr>
          <p:cNvPr id="12" name="Rectangle 8"/>
          <p:cNvSpPr txBox="1">
            <a:spLocks noChangeArrowheads="1"/>
          </p:cNvSpPr>
          <p:nvPr/>
        </p:nvSpPr>
        <p:spPr bwMode="auto">
          <a:xfrm>
            <a:off x="381000" y="1371600"/>
            <a:ext cx="8589515" cy="1799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Ins="132080" anchor="ctr"/>
          <a:lstStyle>
            <a:lvl1pPr defTabSz="457200">
              <a:defRPr sz="600">
                <a:solidFill>
                  <a:schemeClr val="tx1"/>
                </a:solidFill>
                <a:latin typeface="Times" charset="0"/>
                <a:ea typeface="Osaka" charset="0"/>
                <a:cs typeface="Osaka" charset="0"/>
              </a:defRPr>
            </a:lvl1pPr>
            <a:lvl2pPr marL="742950" indent="-285750" defTabSz="457200">
              <a:defRPr sz="600">
                <a:solidFill>
                  <a:schemeClr val="tx1"/>
                </a:solidFill>
                <a:latin typeface="Times" charset="0"/>
                <a:ea typeface="Osaka" charset="0"/>
                <a:cs typeface="Osaka" charset="0"/>
              </a:defRPr>
            </a:lvl2pPr>
            <a:lvl3pPr marL="1143000" indent="-228600" defTabSz="457200">
              <a:defRPr sz="600">
                <a:solidFill>
                  <a:schemeClr val="tx1"/>
                </a:solidFill>
                <a:latin typeface="Times" charset="0"/>
                <a:ea typeface="Osaka" charset="0"/>
                <a:cs typeface="Osaka" charset="0"/>
              </a:defRPr>
            </a:lvl3pPr>
            <a:lvl4pPr marL="1600200" indent="-228600" defTabSz="457200">
              <a:defRPr sz="600">
                <a:solidFill>
                  <a:schemeClr val="tx1"/>
                </a:solidFill>
                <a:latin typeface="Times" charset="0"/>
                <a:ea typeface="Osaka" charset="0"/>
                <a:cs typeface="Osaka" charset="0"/>
              </a:defRPr>
            </a:lvl4pPr>
            <a:lvl5pPr marL="2057400" indent="-228600" defTabSz="457200">
              <a:defRPr sz="6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6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6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6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600">
                <a:solidFill>
                  <a:schemeClr val="tx1"/>
                </a:solidFill>
                <a:latin typeface="Times" charset="0"/>
                <a:ea typeface="Osaka" charset="0"/>
                <a:cs typeface="Osaka" charset="0"/>
              </a:defRPr>
            </a:lvl9pPr>
          </a:lstStyle>
          <a:p>
            <a:pPr algn="l">
              <a:lnSpc>
                <a:spcPct val="110000"/>
              </a:lnSpc>
            </a:pPr>
            <a:r>
              <a:rPr lang="en-US" sz="2000" b="1" dirty="0" smtClean="0">
                <a:solidFill>
                  <a:srgbClr val="1F497D"/>
                </a:solidFill>
                <a:latin typeface="Helvetica"/>
                <a:ea typeface="ヒラギノ角ゴ ProN W6" charset="0"/>
                <a:cs typeface="Helvetica"/>
              </a:rPr>
              <a:t>JERS-1 SAR </a:t>
            </a:r>
            <a:r>
              <a:rPr lang="en-US" sz="2000" dirty="0" smtClean="0">
                <a:solidFill>
                  <a:srgbClr val="1F497D"/>
                </a:solidFill>
                <a:latin typeface="Helvetica"/>
                <a:ea typeface="ヒラギノ角ゴ ProN W6" charset="0"/>
                <a:cs typeface="Helvetica"/>
              </a:rPr>
              <a:t>global 25m mosaic and forest/non-forest map from 1990s </a:t>
            </a:r>
          </a:p>
          <a:p>
            <a:pPr algn="l">
              <a:lnSpc>
                <a:spcPct val="110000"/>
              </a:lnSpc>
            </a:pPr>
            <a:r>
              <a:rPr lang="en-US" sz="2000" dirty="0">
                <a:solidFill>
                  <a:srgbClr val="1F497D"/>
                </a:solidFill>
                <a:latin typeface="Helvetica"/>
                <a:ea typeface="ヒラギノ角ゴ ProN W6" charset="0"/>
                <a:cs typeface="Helvetica"/>
              </a:rPr>
              <a:t>released for open public access by JAXA (October 2016)</a:t>
            </a:r>
            <a:endParaRPr lang="en-US" sz="500" dirty="0">
              <a:solidFill>
                <a:srgbClr val="1F497D"/>
              </a:solidFill>
              <a:latin typeface="Helvetica"/>
              <a:ea typeface="ヒラギノ角ゴ ProN W6" charset="0"/>
              <a:cs typeface="Helvetica"/>
            </a:endParaRPr>
          </a:p>
          <a:p>
            <a:pPr algn="l">
              <a:lnSpc>
                <a:spcPct val="110000"/>
              </a:lnSpc>
            </a:pPr>
            <a:endParaRPr lang="en-US" sz="400" b="1" dirty="0" smtClean="0">
              <a:solidFill>
                <a:srgbClr val="1F497D"/>
              </a:solidFill>
              <a:latin typeface="Helvetica"/>
              <a:ea typeface="ヒラギノ角ゴ ProN W6" charset="0"/>
              <a:cs typeface="Helvetica"/>
            </a:endParaRPr>
          </a:p>
          <a:p>
            <a:pPr marL="285750" indent="-285750" algn="l">
              <a:lnSpc>
                <a:spcPct val="110000"/>
              </a:lnSpc>
              <a:buFont typeface="Arial"/>
              <a:buChar char="•"/>
            </a:pPr>
            <a:r>
              <a:rPr lang="en-US" sz="1800" dirty="0">
                <a:solidFill>
                  <a:srgbClr val="1F497D"/>
                </a:solidFill>
                <a:latin typeface="Helvetica"/>
                <a:ea typeface="ヒラギノ角ゴ ProN W6" charset="0"/>
                <a:cs typeface="Helvetica"/>
              </a:rPr>
              <a:t>Analysis-Ready Data (ARD) format</a:t>
            </a:r>
            <a:endParaRPr lang="en-US" dirty="0">
              <a:solidFill>
                <a:srgbClr val="1F497D"/>
              </a:solidFill>
              <a:latin typeface="Helvetica"/>
              <a:ea typeface="ヒラギノ角ゴ ProN W6" charset="0"/>
              <a:cs typeface="Helvetica"/>
            </a:endParaRPr>
          </a:p>
          <a:p>
            <a:pPr marL="285750" indent="-285750" algn="l">
              <a:lnSpc>
                <a:spcPct val="110000"/>
              </a:lnSpc>
              <a:buFont typeface="Arial"/>
              <a:buChar char="•"/>
            </a:pPr>
            <a:endParaRPr lang="en-US" dirty="0">
              <a:solidFill>
                <a:srgbClr val="1F497D"/>
              </a:solidFill>
              <a:latin typeface="Helvetica"/>
              <a:ea typeface="ヒラギノ角ゴ ProN W6" charset="0"/>
              <a:cs typeface="Helvetica"/>
            </a:endParaRPr>
          </a:p>
          <a:p>
            <a:pPr marL="285750" indent="-285750" algn="l">
              <a:lnSpc>
                <a:spcPct val="110000"/>
              </a:lnSpc>
              <a:buFont typeface="Arial"/>
              <a:buChar char="•"/>
            </a:pPr>
            <a:r>
              <a:rPr lang="en-US" sz="1800" dirty="0">
                <a:solidFill>
                  <a:srgbClr val="1F497D"/>
                </a:solidFill>
                <a:latin typeface="Helvetica"/>
                <a:ea typeface="ヒラギノ角ゴ ProN W6" charset="0"/>
                <a:cs typeface="Helvetica"/>
              </a:rPr>
              <a:t>R</a:t>
            </a:r>
            <a:r>
              <a:rPr lang="en-US" sz="1800" dirty="0" smtClean="0">
                <a:solidFill>
                  <a:srgbClr val="1F497D"/>
                </a:solidFill>
                <a:latin typeface="Helvetica"/>
                <a:ea typeface="ヒラギノ角ゴ ProN W6" charset="0"/>
                <a:cs typeface="Helvetica"/>
              </a:rPr>
              <a:t>ecognised as Core Data Sets</a:t>
            </a:r>
            <a:r>
              <a:rPr lang="en-US" sz="1800" dirty="0">
                <a:solidFill>
                  <a:srgbClr val="1F497D"/>
                </a:solidFill>
                <a:latin typeface="Helvetica"/>
                <a:ea typeface="ヒラギノ角ゴ ProN W6" charset="0"/>
                <a:cs typeface="Helvetica"/>
              </a:rPr>
              <a:t> </a:t>
            </a:r>
            <a:r>
              <a:rPr lang="en-US" sz="1800" dirty="0" smtClean="0">
                <a:solidFill>
                  <a:srgbClr val="1F497D"/>
                </a:solidFill>
                <a:latin typeface="Helvetica"/>
                <a:ea typeface="ヒラギノ角ゴ ProN W6" charset="0"/>
                <a:cs typeface="Helvetica"/>
              </a:rPr>
              <a:t>for GFOI</a:t>
            </a:r>
            <a:endParaRPr lang="en-US" dirty="0" smtClean="0">
              <a:solidFill>
                <a:srgbClr val="1F497D"/>
              </a:solidFill>
              <a:latin typeface="Helvetica"/>
              <a:ea typeface="ヒラギノ角ゴ ProN W6" charset="0"/>
              <a:cs typeface="Helvetica"/>
            </a:endParaRPr>
          </a:p>
          <a:p>
            <a:pPr marL="171450" indent="-171450" algn="l">
              <a:lnSpc>
                <a:spcPct val="110000"/>
              </a:lnSpc>
              <a:buFont typeface="Arial"/>
              <a:buChar char="•"/>
            </a:pPr>
            <a:endParaRPr lang="en-US" dirty="0" smtClean="0">
              <a:solidFill>
                <a:srgbClr val="1F497D"/>
              </a:solidFill>
              <a:latin typeface="Helvetica"/>
              <a:ea typeface="ヒラギノ角ゴ ProN W6" charset="0"/>
              <a:cs typeface="Helvetica"/>
            </a:endParaRPr>
          </a:p>
          <a:p>
            <a:pPr marL="285750" indent="-285750" algn="l">
              <a:lnSpc>
                <a:spcPct val="110000"/>
              </a:lnSpc>
              <a:buFont typeface="Arial"/>
              <a:buChar char="•"/>
            </a:pPr>
            <a:r>
              <a:rPr lang="en-US" sz="1800" dirty="0">
                <a:solidFill>
                  <a:srgbClr val="1F497D"/>
                </a:solidFill>
                <a:latin typeface="Helvetica"/>
                <a:ea typeface="ヒラギノ角ゴ ProN W6" charset="0"/>
                <a:cs typeface="Helvetica"/>
              </a:rPr>
              <a:t>Complementing </a:t>
            </a:r>
            <a:r>
              <a:rPr lang="en-US" sz="1800" dirty="0" smtClean="0">
                <a:solidFill>
                  <a:srgbClr val="1F497D"/>
                </a:solidFill>
                <a:latin typeface="Helvetica"/>
                <a:ea typeface="ヒラギノ角ゴ ProN W6" charset="0"/>
                <a:cs typeface="Helvetica"/>
              </a:rPr>
              <a:t>ALOS (2007, 2008, 2009, 2010) and ALOS-2 (2015) public open global 25m mosaic data.</a:t>
            </a:r>
          </a:p>
        </p:txBody>
      </p:sp>
      <p:pic>
        <p:nvPicPr>
          <p:cNvPr id="11"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64691" y="3426023"/>
            <a:ext cx="6210528" cy="31052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a:xfrm>
            <a:off x="1828800" y="152400"/>
            <a:ext cx="5638800" cy="914400"/>
          </a:xfrm>
        </p:spPr>
        <p:txBody>
          <a:bodyPr/>
          <a:lstStyle/>
          <a:p>
            <a:pPr algn="ctr"/>
            <a:r>
              <a:rPr lang="en-GB" sz="2400" b="0" dirty="0">
                <a:latin typeface="Helvetica"/>
                <a:cs typeface="Helvetica"/>
              </a:rPr>
              <a:t>JERS-1 SAR historical </a:t>
            </a:r>
            <a:br>
              <a:rPr lang="en-GB" sz="2400" b="0" dirty="0">
                <a:latin typeface="Helvetica"/>
                <a:cs typeface="Helvetica"/>
              </a:rPr>
            </a:br>
            <a:r>
              <a:rPr lang="en-GB" sz="2400" b="0" dirty="0">
                <a:latin typeface="Helvetica"/>
                <a:cs typeface="Helvetica"/>
              </a:rPr>
              <a:t>dataset released</a:t>
            </a:r>
            <a:r>
              <a:rPr lang="ja-JP" altLang="en-US" sz="2400" b="0" dirty="0">
                <a:latin typeface="Helvetica"/>
                <a:cs typeface="Helvetica"/>
              </a:rPr>
              <a:t>　</a:t>
            </a:r>
            <a:endParaRPr lang="en-GB" sz="2400" b="0" dirty="0">
              <a:latin typeface="Helvetica"/>
              <a:cs typeface="Helvetica"/>
            </a:endParaRPr>
          </a:p>
        </p:txBody>
      </p:sp>
      <p:sp>
        <p:nvSpPr>
          <p:cNvPr id="13" name="Rectangle 12"/>
          <p:cNvSpPr/>
          <p:nvPr/>
        </p:nvSpPr>
        <p:spPr>
          <a:xfrm>
            <a:off x="1447800" y="6474023"/>
            <a:ext cx="6400800" cy="307777"/>
          </a:xfrm>
          <a:prstGeom prst="rect">
            <a:avLst/>
          </a:prstGeom>
        </p:spPr>
        <p:txBody>
          <a:bodyPr wrap="square">
            <a:spAutoFit/>
          </a:bodyPr>
          <a:lstStyle/>
          <a:p>
            <a:r>
              <a:rPr lang="sv-SE" sz="1400">
                <a:solidFill>
                  <a:srgbClr val="1F497D"/>
                </a:solidFill>
                <a:latin typeface="Helvetica"/>
                <a:ea typeface="ヒラギノ角ゴ ProN W6" charset="0"/>
                <a:cs typeface="Helvetica"/>
              </a:rPr>
              <a:t>Public download at </a:t>
            </a:r>
            <a:r>
              <a:rPr lang="sv-SE" sz="1400">
                <a:solidFill>
                  <a:srgbClr val="0000FF"/>
                </a:solidFill>
                <a:latin typeface="Helvetica"/>
                <a:ea typeface="ヒラギノ角ゴ ProN W6" charset="0"/>
                <a:cs typeface="Helvetica"/>
              </a:rPr>
              <a:t>http://www.eorc.jaxa.jp/ALOS/en/palsar_fnf/fnf_index.htm</a:t>
            </a:r>
            <a:endParaRPr lang="en-GB" sz="1400">
              <a:solidFill>
                <a:srgbClr val="0000FF"/>
              </a:solidFill>
              <a:latin typeface="Helvetica"/>
              <a:cs typeface="Helvetica"/>
            </a:endParaRPr>
          </a:p>
        </p:txBody>
      </p:sp>
    </p:spTree>
    <p:extLst>
      <p:ext uri="{BB962C8B-B14F-4D97-AF65-F5344CB8AC3E}">
        <p14:creationId xmlns:p14="http://schemas.microsoft.com/office/powerpoint/2010/main" val="1541121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458200" cy="4724400"/>
          </a:xfrm>
        </p:spPr>
        <p:txBody>
          <a:bodyPr/>
          <a:lstStyle/>
          <a:p>
            <a:pPr>
              <a:spcBef>
                <a:spcPts val="600"/>
              </a:spcBef>
              <a:spcAft>
                <a:spcPts val="600"/>
              </a:spcAft>
            </a:pPr>
            <a:r>
              <a:rPr lang="en-AU" sz="2400" dirty="0" smtClean="0"/>
              <a:t>Need emphasis on country engagement now we have the MGD/</a:t>
            </a:r>
            <a:r>
              <a:rPr lang="en-AU" sz="2400" dirty="0" err="1" smtClean="0"/>
              <a:t>REDDCompass</a:t>
            </a:r>
            <a:r>
              <a:rPr lang="en-AU" sz="2400" dirty="0" smtClean="0"/>
              <a:t> and global data coverage</a:t>
            </a:r>
          </a:p>
          <a:p>
            <a:pPr>
              <a:spcBef>
                <a:spcPts val="600"/>
              </a:spcBef>
              <a:spcAft>
                <a:spcPts val="600"/>
              </a:spcAft>
            </a:pPr>
            <a:r>
              <a:rPr lang="en-AU" sz="2400" dirty="0" smtClean="0"/>
              <a:t>Request an uptake strategy and plan be developed to show a credible path</a:t>
            </a:r>
            <a:endParaRPr lang="en-US" sz="2400" dirty="0" smtClean="0"/>
          </a:p>
          <a:p>
            <a:pPr>
              <a:spcBef>
                <a:spcPts val="600"/>
              </a:spcBef>
              <a:spcAft>
                <a:spcPts val="600"/>
              </a:spcAft>
            </a:pPr>
            <a:r>
              <a:rPr lang="en-US" sz="2400" dirty="0" smtClean="0"/>
              <a:t>SDCG proposal to promote model national GFOI demo (Colombia) endorsed by Leads after GFOI Plenary </a:t>
            </a:r>
            <a:r>
              <a:rPr lang="mr-IN" sz="2400" dirty="0" smtClean="0"/>
              <a:t>–</a:t>
            </a:r>
            <a:r>
              <a:rPr lang="en-US" sz="2400" dirty="0" smtClean="0"/>
              <a:t> we now wish to see action in this direction</a:t>
            </a:r>
          </a:p>
          <a:p>
            <a:pPr>
              <a:spcBef>
                <a:spcPts val="600"/>
              </a:spcBef>
              <a:spcAft>
                <a:spcPts val="600"/>
              </a:spcAft>
            </a:pPr>
            <a:r>
              <a:rPr lang="en-US" sz="2400" dirty="0" smtClean="0"/>
              <a:t>Confirmation of funding status and outlook from the GFOI Leads - pending reaction to GFOI Review</a:t>
            </a:r>
          </a:p>
          <a:p>
            <a:pPr>
              <a:spcBef>
                <a:spcPts val="600"/>
              </a:spcBef>
              <a:spcAft>
                <a:spcPts val="600"/>
              </a:spcAft>
            </a:pPr>
            <a:endParaRPr lang="en-US" sz="2400" dirty="0" smtClean="0"/>
          </a:p>
          <a:p>
            <a:pPr>
              <a:spcBef>
                <a:spcPts val="600"/>
              </a:spcBef>
              <a:spcAft>
                <a:spcPts val="600"/>
              </a:spcAft>
            </a:pPr>
            <a:endParaRPr lang="en-US" sz="2400" dirty="0" smtClean="0"/>
          </a:p>
          <a:p>
            <a:pPr lvl="1">
              <a:spcBef>
                <a:spcPts val="600"/>
              </a:spcBef>
              <a:spcAft>
                <a:spcPts val="600"/>
              </a:spcAft>
            </a:pPr>
            <a:endParaRPr lang="en-US" sz="2400" dirty="0" smtClean="0"/>
          </a:p>
          <a:p>
            <a:pPr>
              <a:spcBef>
                <a:spcPts val="600"/>
              </a:spcBef>
              <a:spcAft>
                <a:spcPts val="600"/>
              </a:spcAft>
            </a:pPr>
            <a:endParaRPr lang="en-US" sz="2400" dirty="0" smtClean="0"/>
          </a:p>
          <a:p>
            <a:pPr>
              <a:spcBef>
                <a:spcPts val="600"/>
              </a:spcBef>
              <a:spcAft>
                <a:spcPts val="600"/>
              </a:spcAft>
            </a:pPr>
            <a:endParaRPr lang="en-US" sz="2400" dirty="0" smtClean="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11</a:t>
            </a:fld>
            <a:endParaRPr lang="uk-UA"/>
          </a:p>
        </p:txBody>
      </p:sp>
      <p:sp>
        <p:nvSpPr>
          <p:cNvPr id="4" name="Content Placeholder 3"/>
          <p:cNvSpPr>
            <a:spLocks noGrp="1"/>
          </p:cNvSpPr>
          <p:nvPr>
            <p:ph sz="quarter" idx="11"/>
          </p:nvPr>
        </p:nvSpPr>
        <p:spPr>
          <a:xfrm>
            <a:off x="2057400" y="304800"/>
            <a:ext cx="5562600" cy="533400"/>
          </a:xfrm>
        </p:spPr>
        <p:txBody>
          <a:bodyPr/>
          <a:lstStyle/>
          <a:p>
            <a:pPr lvl="0">
              <a:spcBef>
                <a:spcPts val="0"/>
              </a:spcBef>
              <a:buSzTx/>
              <a:defRPr/>
            </a:pPr>
            <a:r>
              <a:rPr lang="en-US" dirty="0" smtClean="0"/>
              <a:t>SDCG </a:t>
            </a:r>
            <a:r>
              <a:rPr lang="en-AU" dirty="0" smtClean="0"/>
              <a:t>feedback to GFOI for CEOS approval</a:t>
            </a:r>
            <a:endParaRPr lang="en-US" dirty="0"/>
          </a:p>
        </p:txBody>
      </p:sp>
    </p:spTree>
    <p:extLst>
      <p:ext uri="{BB962C8B-B14F-4D97-AF65-F5344CB8AC3E}">
        <p14:creationId xmlns:p14="http://schemas.microsoft.com/office/powerpoint/2010/main" val="165515508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458200" cy="4724400"/>
          </a:xfrm>
        </p:spPr>
        <p:txBody>
          <a:bodyPr/>
          <a:lstStyle/>
          <a:p>
            <a:pPr>
              <a:spcBef>
                <a:spcPts val="600"/>
              </a:spcBef>
              <a:spcAft>
                <a:spcPts val="600"/>
              </a:spcAft>
            </a:pPr>
            <a:r>
              <a:rPr lang="en-AU" dirty="0" smtClean="0"/>
              <a:t>CEOS Plenary is the last activity for SDCG Sec after 8 years in support of defining/forming GFOI and 5 years defining and driving the SDCG for CEOS</a:t>
            </a:r>
          </a:p>
          <a:p>
            <a:pPr>
              <a:spcBef>
                <a:spcPts val="600"/>
              </a:spcBef>
              <a:spcAft>
                <a:spcPts val="600"/>
              </a:spcAft>
            </a:pPr>
            <a:endParaRPr lang="en-AU" dirty="0"/>
          </a:p>
          <a:p>
            <a:pPr>
              <a:spcBef>
                <a:spcPts val="600"/>
              </a:spcBef>
              <a:spcAft>
                <a:spcPts val="600"/>
              </a:spcAft>
            </a:pPr>
            <a:r>
              <a:rPr lang="en-AU" dirty="0" smtClean="0"/>
              <a:t>Strong consensus at SDCG-10 to continue SDCG as a stand-alone group for the time being</a:t>
            </a:r>
          </a:p>
          <a:p>
            <a:pPr>
              <a:spcBef>
                <a:spcPts val="600"/>
              </a:spcBef>
              <a:spcAft>
                <a:spcPts val="600"/>
              </a:spcAft>
            </a:pPr>
            <a:endParaRPr lang="en-AU" dirty="0"/>
          </a:p>
          <a:p>
            <a:pPr>
              <a:spcBef>
                <a:spcPts val="600"/>
              </a:spcBef>
              <a:spcAft>
                <a:spcPts val="600"/>
              </a:spcAft>
            </a:pPr>
            <a:r>
              <a:rPr lang="en-AU" dirty="0" smtClean="0"/>
              <a:t>Appeal sent to stakeholder CEOS agencies </a:t>
            </a:r>
            <a:r>
              <a:rPr lang="mr-IN" dirty="0" smtClean="0"/>
              <a:t>–</a:t>
            </a:r>
            <a:r>
              <a:rPr lang="en-AU" dirty="0" smtClean="0"/>
              <a:t> no conclusion </a:t>
            </a:r>
            <a:r>
              <a:rPr lang="en-AU" dirty="0" smtClean="0"/>
              <a:t>yet</a:t>
            </a:r>
          </a:p>
          <a:p>
            <a:pPr lvl="1">
              <a:spcBef>
                <a:spcPts val="600"/>
              </a:spcBef>
              <a:spcAft>
                <a:spcPts val="600"/>
              </a:spcAft>
            </a:pPr>
            <a:r>
              <a:rPr lang="en-AU" b="1" dirty="0" smtClean="0"/>
              <a:t>Late update: CSIRO &amp; NASA have agreed to contribute to funding needed for 2017 SDCG Sec operations. </a:t>
            </a:r>
            <a:endParaRPr lang="en-AU" dirty="0"/>
          </a:p>
          <a:p>
            <a:pPr>
              <a:spcBef>
                <a:spcPts val="600"/>
              </a:spcBef>
              <a:spcAft>
                <a:spcPts val="600"/>
              </a:spcAft>
            </a:pPr>
            <a:r>
              <a:rPr lang="en-AU" dirty="0" smtClean="0"/>
              <a:t>Thanks to </a:t>
            </a:r>
            <a:r>
              <a:rPr lang="en-AU" dirty="0" err="1" smtClean="0"/>
              <a:t>Govt</a:t>
            </a:r>
            <a:r>
              <a:rPr lang="en-AU" dirty="0" smtClean="0"/>
              <a:t> Australia for their significant contribution these many years!!</a:t>
            </a:r>
          </a:p>
          <a:p>
            <a:pPr>
              <a:spcBef>
                <a:spcPts val="600"/>
              </a:spcBef>
              <a:spcAft>
                <a:spcPts val="600"/>
              </a:spcAft>
            </a:pPr>
            <a:endParaRPr lang="en-AU" dirty="0"/>
          </a:p>
          <a:p>
            <a:pPr>
              <a:spcBef>
                <a:spcPts val="600"/>
              </a:spcBef>
              <a:spcAft>
                <a:spcPts val="600"/>
              </a:spcAft>
            </a:pPr>
            <a:endParaRPr lang="en-US" dirty="0" smtClean="0"/>
          </a:p>
          <a:p>
            <a:pPr>
              <a:spcBef>
                <a:spcPts val="600"/>
              </a:spcBef>
              <a:spcAft>
                <a:spcPts val="600"/>
              </a:spcAft>
            </a:pPr>
            <a:endParaRPr lang="en-US" dirty="0" smtClean="0"/>
          </a:p>
          <a:p>
            <a:pPr>
              <a:spcBef>
                <a:spcPts val="600"/>
              </a:spcBef>
              <a:spcAft>
                <a:spcPts val="600"/>
              </a:spcAft>
            </a:pPr>
            <a:endParaRPr lang="en-US" dirty="0" smtClean="0"/>
          </a:p>
          <a:p>
            <a:pPr lvl="1">
              <a:spcBef>
                <a:spcPts val="600"/>
              </a:spcBef>
              <a:spcAft>
                <a:spcPts val="600"/>
              </a:spcAft>
            </a:pPr>
            <a:endParaRPr lang="en-US" dirty="0" smtClean="0"/>
          </a:p>
          <a:p>
            <a:pPr>
              <a:spcBef>
                <a:spcPts val="600"/>
              </a:spcBef>
              <a:spcAft>
                <a:spcPts val="600"/>
              </a:spcAft>
            </a:pPr>
            <a:endParaRPr lang="en-US" dirty="0" smtClean="0"/>
          </a:p>
          <a:p>
            <a:pPr>
              <a:spcBef>
                <a:spcPts val="600"/>
              </a:spcBef>
              <a:spcAft>
                <a:spcPts val="600"/>
              </a:spcAft>
            </a:pPr>
            <a:endParaRPr lang="en-US" dirty="0" smtClean="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12</a:t>
            </a:fld>
            <a:endParaRPr lang="uk-UA"/>
          </a:p>
        </p:txBody>
      </p:sp>
      <p:sp>
        <p:nvSpPr>
          <p:cNvPr id="4" name="Content Placeholder 3"/>
          <p:cNvSpPr>
            <a:spLocks noGrp="1"/>
          </p:cNvSpPr>
          <p:nvPr>
            <p:ph sz="quarter" idx="11"/>
          </p:nvPr>
        </p:nvSpPr>
        <p:spPr>
          <a:xfrm>
            <a:off x="2057400" y="304800"/>
            <a:ext cx="5562600" cy="533400"/>
          </a:xfrm>
        </p:spPr>
        <p:txBody>
          <a:bodyPr/>
          <a:lstStyle/>
          <a:p>
            <a:pPr lvl="0">
              <a:spcBef>
                <a:spcPts val="0"/>
              </a:spcBef>
              <a:buSzTx/>
              <a:defRPr/>
            </a:pPr>
            <a:r>
              <a:rPr lang="en-US" dirty="0" smtClean="0"/>
              <a:t>SDCG </a:t>
            </a:r>
            <a:r>
              <a:rPr lang="en-AU" dirty="0" smtClean="0"/>
              <a:t>Sec funding </a:t>
            </a:r>
            <a:endParaRPr lang="en-US" dirty="0"/>
          </a:p>
        </p:txBody>
      </p:sp>
    </p:spTree>
    <p:extLst>
      <p:ext uri="{BB962C8B-B14F-4D97-AF65-F5344CB8AC3E}">
        <p14:creationId xmlns:p14="http://schemas.microsoft.com/office/powerpoint/2010/main" val="52029762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458200" cy="4724400"/>
          </a:xfrm>
        </p:spPr>
        <p:txBody>
          <a:bodyPr/>
          <a:lstStyle/>
          <a:p>
            <a:pPr marL="457200" indent="-457200">
              <a:spcBef>
                <a:spcPts val="600"/>
              </a:spcBef>
              <a:spcAft>
                <a:spcPts val="600"/>
              </a:spcAft>
              <a:buFont typeface="+mj-lt"/>
              <a:buAutoNum type="arabicPeriod"/>
            </a:pPr>
            <a:r>
              <a:rPr lang="en-AU" dirty="0" smtClean="0"/>
              <a:t>Any questions/discussion on Global Data Flows study?</a:t>
            </a:r>
          </a:p>
          <a:p>
            <a:pPr marL="457200" indent="-457200">
              <a:spcBef>
                <a:spcPts val="600"/>
              </a:spcBef>
              <a:spcAft>
                <a:spcPts val="600"/>
              </a:spcAft>
              <a:buFont typeface="+mj-lt"/>
              <a:buAutoNum type="arabicPeriod"/>
            </a:pPr>
            <a:endParaRPr lang="en-AU" dirty="0"/>
          </a:p>
          <a:p>
            <a:pPr marL="457200" indent="-457200">
              <a:spcBef>
                <a:spcPts val="600"/>
              </a:spcBef>
              <a:spcAft>
                <a:spcPts val="600"/>
              </a:spcAft>
              <a:buFont typeface="+mj-lt"/>
              <a:buAutoNum type="arabicPeriod"/>
            </a:pPr>
            <a:r>
              <a:rPr lang="en-AU" dirty="0" smtClean="0"/>
              <a:t>Appreciate cited agencies accepting actions to consider requests in support of GFOI Space Data Strategy</a:t>
            </a:r>
            <a:endParaRPr lang="en-AU" dirty="0"/>
          </a:p>
          <a:p>
            <a:pPr marL="457200" indent="-457200">
              <a:spcBef>
                <a:spcPts val="600"/>
              </a:spcBef>
              <a:spcAft>
                <a:spcPts val="600"/>
              </a:spcAft>
              <a:buFont typeface="+mj-lt"/>
              <a:buAutoNum type="arabicPeriod"/>
            </a:pPr>
            <a:endParaRPr lang="en-AU" dirty="0" smtClean="0"/>
          </a:p>
          <a:p>
            <a:pPr marL="457200" indent="-457200">
              <a:spcBef>
                <a:spcPts val="600"/>
              </a:spcBef>
              <a:spcAft>
                <a:spcPts val="600"/>
              </a:spcAft>
              <a:buFont typeface="+mj-lt"/>
              <a:buAutoNum type="arabicPeriod"/>
            </a:pPr>
            <a:r>
              <a:rPr lang="en-AU" dirty="0" smtClean="0"/>
              <a:t>Invite CEOS Lead to provide feedback, modified as necessary, to GFOI Leads from CEOS</a:t>
            </a:r>
          </a:p>
          <a:p>
            <a:pPr marL="457200" indent="-457200">
              <a:spcBef>
                <a:spcPts val="600"/>
              </a:spcBef>
              <a:spcAft>
                <a:spcPts val="600"/>
              </a:spcAft>
              <a:buFont typeface="+mj-lt"/>
              <a:buAutoNum type="arabicPeriod"/>
            </a:pPr>
            <a:endParaRPr lang="en-AU" dirty="0" smtClean="0">
              <a:solidFill>
                <a:schemeClr val="bg1">
                  <a:lumMod val="65000"/>
                </a:schemeClr>
              </a:solidFill>
            </a:endParaRPr>
          </a:p>
          <a:p>
            <a:pPr marL="457200" indent="-457200">
              <a:spcBef>
                <a:spcPts val="600"/>
              </a:spcBef>
              <a:spcAft>
                <a:spcPts val="600"/>
              </a:spcAft>
              <a:buFont typeface="+mj-lt"/>
              <a:buAutoNum type="arabicPeriod"/>
            </a:pPr>
            <a:r>
              <a:rPr lang="en-AU" dirty="0" smtClean="0">
                <a:solidFill>
                  <a:schemeClr val="bg1">
                    <a:lumMod val="65000"/>
                  </a:schemeClr>
                </a:solidFill>
              </a:rPr>
              <a:t>Invite supportive CEOS agencies to consider contribution to funding continued operation of SDCG Sec.</a:t>
            </a:r>
            <a:endParaRPr lang="en-AU" dirty="0">
              <a:solidFill>
                <a:schemeClr val="bg1">
                  <a:lumMod val="65000"/>
                </a:schemeClr>
              </a:solidFill>
            </a:endParaRPr>
          </a:p>
          <a:p>
            <a:pPr>
              <a:spcBef>
                <a:spcPts val="600"/>
              </a:spcBef>
              <a:spcAft>
                <a:spcPts val="600"/>
              </a:spcAft>
            </a:pPr>
            <a:endParaRPr lang="en-AU" dirty="0"/>
          </a:p>
          <a:p>
            <a:pPr>
              <a:spcBef>
                <a:spcPts val="600"/>
              </a:spcBef>
              <a:spcAft>
                <a:spcPts val="600"/>
              </a:spcAft>
            </a:pPr>
            <a:endParaRPr lang="en-US" dirty="0" smtClean="0"/>
          </a:p>
          <a:p>
            <a:pPr>
              <a:spcBef>
                <a:spcPts val="600"/>
              </a:spcBef>
              <a:spcAft>
                <a:spcPts val="600"/>
              </a:spcAft>
            </a:pPr>
            <a:endParaRPr lang="en-US" dirty="0" smtClean="0"/>
          </a:p>
          <a:p>
            <a:pPr>
              <a:spcBef>
                <a:spcPts val="600"/>
              </a:spcBef>
              <a:spcAft>
                <a:spcPts val="600"/>
              </a:spcAft>
            </a:pPr>
            <a:endParaRPr lang="en-US" dirty="0" smtClean="0"/>
          </a:p>
          <a:p>
            <a:pPr lvl="1">
              <a:spcBef>
                <a:spcPts val="600"/>
              </a:spcBef>
              <a:spcAft>
                <a:spcPts val="600"/>
              </a:spcAft>
            </a:pPr>
            <a:endParaRPr lang="en-US" dirty="0" smtClean="0"/>
          </a:p>
          <a:p>
            <a:pPr>
              <a:spcBef>
                <a:spcPts val="600"/>
              </a:spcBef>
              <a:spcAft>
                <a:spcPts val="600"/>
              </a:spcAft>
            </a:pPr>
            <a:endParaRPr lang="en-US" dirty="0" smtClean="0"/>
          </a:p>
          <a:p>
            <a:pPr>
              <a:spcBef>
                <a:spcPts val="600"/>
              </a:spcBef>
              <a:spcAft>
                <a:spcPts val="600"/>
              </a:spcAft>
            </a:pPr>
            <a:endParaRPr lang="en-US" dirty="0" smtClean="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13</a:t>
            </a:fld>
            <a:endParaRPr lang="uk-UA"/>
          </a:p>
        </p:txBody>
      </p:sp>
      <p:sp>
        <p:nvSpPr>
          <p:cNvPr id="4" name="Content Placeholder 3"/>
          <p:cNvSpPr>
            <a:spLocks noGrp="1"/>
          </p:cNvSpPr>
          <p:nvPr>
            <p:ph sz="quarter" idx="11"/>
          </p:nvPr>
        </p:nvSpPr>
        <p:spPr>
          <a:xfrm>
            <a:off x="2057400" y="304800"/>
            <a:ext cx="5562600" cy="533400"/>
          </a:xfrm>
        </p:spPr>
        <p:txBody>
          <a:bodyPr/>
          <a:lstStyle/>
          <a:p>
            <a:pPr lvl="0">
              <a:spcBef>
                <a:spcPts val="0"/>
              </a:spcBef>
              <a:buSzTx/>
              <a:defRPr/>
            </a:pPr>
            <a:r>
              <a:rPr lang="en-AU" dirty="0" smtClean="0"/>
              <a:t>For Plenary..</a:t>
            </a:r>
            <a:endParaRPr lang="en-US" dirty="0"/>
          </a:p>
        </p:txBody>
      </p:sp>
    </p:spTree>
    <p:extLst>
      <p:ext uri="{BB962C8B-B14F-4D97-AF65-F5344CB8AC3E}">
        <p14:creationId xmlns:p14="http://schemas.microsoft.com/office/powerpoint/2010/main" val="100481212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724400"/>
          </a:xfrm>
        </p:spPr>
        <p:txBody>
          <a:bodyPr/>
          <a:lstStyle/>
          <a:p>
            <a:pPr>
              <a:spcBef>
                <a:spcPts val="600"/>
              </a:spcBef>
              <a:spcAft>
                <a:spcPts val="600"/>
              </a:spcAft>
            </a:pPr>
            <a:r>
              <a:rPr lang="en-US" sz="2400" dirty="0" smtClean="0"/>
              <a:t>CEOS Lead Update on GFOI status and outlook</a:t>
            </a:r>
          </a:p>
          <a:p>
            <a:pPr>
              <a:spcBef>
                <a:spcPts val="600"/>
              </a:spcBef>
              <a:spcAft>
                <a:spcPts val="600"/>
              </a:spcAft>
            </a:pPr>
            <a:endParaRPr lang="en-US" sz="2400" dirty="0"/>
          </a:p>
          <a:p>
            <a:pPr>
              <a:spcBef>
                <a:spcPts val="600"/>
              </a:spcBef>
              <a:spcAft>
                <a:spcPts val="600"/>
              </a:spcAft>
            </a:pPr>
            <a:r>
              <a:rPr lang="en-US" sz="2400" dirty="0" smtClean="0"/>
              <a:t>SDCG report and requests of Plenary</a:t>
            </a:r>
          </a:p>
          <a:p>
            <a:pPr>
              <a:spcBef>
                <a:spcPts val="600"/>
              </a:spcBef>
              <a:spcAft>
                <a:spcPts val="600"/>
              </a:spcAft>
            </a:pPr>
            <a:endParaRPr lang="en-US" sz="2400" dirty="0"/>
          </a:p>
          <a:p>
            <a:pPr>
              <a:spcBef>
                <a:spcPts val="600"/>
              </a:spcBef>
              <a:spcAft>
                <a:spcPts val="600"/>
              </a:spcAft>
            </a:pPr>
            <a:r>
              <a:rPr lang="en-US" sz="2400" dirty="0" smtClean="0"/>
              <a:t>Questions/discussion/decisions</a:t>
            </a:r>
          </a:p>
          <a:p>
            <a:pPr>
              <a:spcBef>
                <a:spcPts val="600"/>
              </a:spcBef>
              <a:spcAft>
                <a:spcPts val="600"/>
              </a:spcAft>
            </a:pPr>
            <a:endParaRPr lang="en-US" sz="2400" dirty="0" smtClean="0"/>
          </a:p>
        </p:txBody>
      </p:sp>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smtClean="0"/>
              <a:t>Contents</a:t>
            </a:r>
            <a:endParaRPr lang="en-US" dirty="0"/>
          </a:p>
        </p:txBody>
      </p:sp>
    </p:spTree>
    <p:extLst>
      <p:ext uri="{BB962C8B-B14F-4D97-AF65-F5344CB8AC3E}">
        <p14:creationId xmlns:p14="http://schemas.microsoft.com/office/powerpoint/2010/main" val="167235513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371600"/>
            <a:ext cx="8382000" cy="4724400"/>
          </a:xfrm>
        </p:spPr>
        <p:txBody>
          <a:bodyPr/>
          <a:lstStyle/>
          <a:p>
            <a:pPr>
              <a:spcBef>
                <a:spcPts val="600"/>
              </a:spcBef>
              <a:spcAft>
                <a:spcPts val="600"/>
              </a:spcAft>
            </a:pPr>
            <a:r>
              <a:rPr lang="en-US" sz="2400" dirty="0" smtClean="0"/>
              <a:t>GFOI Office operating at FAO since early 2016 </a:t>
            </a:r>
          </a:p>
          <a:p>
            <a:pPr lvl="1">
              <a:lnSpc>
                <a:spcPct val="80000"/>
              </a:lnSpc>
              <a:spcBef>
                <a:spcPts val="600"/>
              </a:spcBef>
              <a:spcAft>
                <a:spcPts val="600"/>
              </a:spcAft>
              <a:buFont typeface=".AppleSystemUIFont" charset="0"/>
              <a:buChar char="-"/>
            </a:pPr>
            <a:r>
              <a:rPr lang="en-US" sz="1600" dirty="0" smtClean="0"/>
              <a:t>Funded by Australia and Norway</a:t>
            </a:r>
          </a:p>
          <a:p>
            <a:pPr lvl="1">
              <a:lnSpc>
                <a:spcPct val="80000"/>
              </a:lnSpc>
              <a:spcBef>
                <a:spcPts val="600"/>
              </a:spcBef>
              <a:spcAft>
                <a:spcPts val="600"/>
              </a:spcAft>
              <a:buFont typeface=".AppleSystemUIFont" charset="0"/>
              <a:buChar char="-"/>
            </a:pPr>
            <a:r>
              <a:rPr lang="en-US" sz="1600" dirty="0" smtClean="0"/>
              <a:t>Led by Tom Harvey (Australia)</a:t>
            </a:r>
          </a:p>
          <a:p>
            <a:pPr lvl="1">
              <a:lnSpc>
                <a:spcPct val="80000"/>
              </a:lnSpc>
              <a:spcBef>
                <a:spcPts val="600"/>
              </a:spcBef>
              <a:spcAft>
                <a:spcPts val="600"/>
              </a:spcAft>
              <a:buFont typeface=".AppleSystemUIFont" charset="0"/>
              <a:buChar char="-"/>
            </a:pPr>
            <a:r>
              <a:rPr lang="en-US" sz="1600" dirty="0" smtClean="0"/>
              <a:t>Improvement in coordination and outreach</a:t>
            </a:r>
            <a:endParaRPr lang="en-US" sz="2400" dirty="0"/>
          </a:p>
          <a:p>
            <a:pPr>
              <a:spcBef>
                <a:spcPts val="600"/>
              </a:spcBef>
              <a:spcAft>
                <a:spcPts val="600"/>
              </a:spcAft>
            </a:pPr>
            <a:r>
              <a:rPr lang="en-US" sz="2400" dirty="0" smtClean="0"/>
              <a:t>Methods and Guidance Documentation V2 a significant milestone for GFOI and country engagement</a:t>
            </a:r>
          </a:p>
          <a:p>
            <a:pPr lvl="1">
              <a:lnSpc>
                <a:spcPct val="80000"/>
              </a:lnSpc>
              <a:spcBef>
                <a:spcPts val="600"/>
              </a:spcBef>
              <a:spcAft>
                <a:spcPts val="600"/>
              </a:spcAft>
              <a:buFont typeface=".AppleSystemUIFont" charset="0"/>
              <a:buChar char="-"/>
            </a:pPr>
            <a:r>
              <a:rPr lang="en-US" sz="1600" dirty="0"/>
              <a:t>Accompanying </a:t>
            </a:r>
            <a:r>
              <a:rPr lang="en-US" sz="1600" dirty="0" err="1"/>
              <a:t>REDDCompass</a:t>
            </a:r>
            <a:r>
              <a:rPr lang="en-US" sz="1600" dirty="0"/>
              <a:t> web system to </a:t>
            </a:r>
            <a:r>
              <a:rPr lang="en-US" sz="1600" dirty="0" smtClean="0"/>
              <a:t>assist</a:t>
            </a:r>
          </a:p>
          <a:p>
            <a:pPr lvl="1">
              <a:lnSpc>
                <a:spcPct val="80000"/>
              </a:lnSpc>
              <a:spcBef>
                <a:spcPts val="600"/>
              </a:spcBef>
              <a:spcAft>
                <a:spcPts val="600"/>
              </a:spcAft>
              <a:buFont typeface=".AppleSystemUIFont" charset="0"/>
              <a:buChar char="-"/>
            </a:pPr>
            <a:r>
              <a:rPr lang="en-US" sz="1600" dirty="0" smtClean="0"/>
              <a:t>University course in development</a:t>
            </a:r>
            <a:endParaRPr lang="en-US" sz="2400" dirty="0"/>
          </a:p>
          <a:p>
            <a:pPr>
              <a:spcBef>
                <a:spcPts val="600"/>
              </a:spcBef>
              <a:spcAft>
                <a:spcPts val="600"/>
              </a:spcAft>
            </a:pPr>
            <a:r>
              <a:rPr lang="en-US" sz="2400" dirty="0" smtClean="0"/>
              <a:t>Capacity Building component has active workshop </a:t>
            </a:r>
            <a:r>
              <a:rPr lang="en-US" sz="2400" dirty="0" err="1" smtClean="0"/>
              <a:t>programme</a:t>
            </a:r>
            <a:r>
              <a:rPr lang="en-US" sz="2400" dirty="0" smtClean="0"/>
              <a:t>, now </a:t>
            </a:r>
            <a:r>
              <a:rPr lang="en-US" sz="2400" dirty="0" err="1" smtClean="0"/>
              <a:t>emphasising</a:t>
            </a:r>
            <a:r>
              <a:rPr lang="en-US" sz="2400" dirty="0" smtClean="0"/>
              <a:t> the MGD</a:t>
            </a:r>
          </a:p>
          <a:p>
            <a:pPr>
              <a:spcBef>
                <a:spcPts val="600"/>
              </a:spcBef>
              <a:spcAft>
                <a:spcPts val="600"/>
              </a:spcAft>
            </a:pPr>
            <a:r>
              <a:rPr lang="en-US" sz="2400" dirty="0" smtClean="0"/>
              <a:t>R&amp;D Coordination component</a:t>
            </a:r>
            <a:r>
              <a:rPr lang="en-US" sz="2400" dirty="0"/>
              <a:t> </a:t>
            </a:r>
          </a:p>
          <a:p>
            <a:pPr lvl="1">
              <a:lnSpc>
                <a:spcPct val="80000"/>
              </a:lnSpc>
              <a:spcBef>
                <a:spcPts val="600"/>
              </a:spcBef>
              <a:spcAft>
                <a:spcPts val="600"/>
              </a:spcAft>
              <a:buFont typeface=".AppleSystemUIFont" charset="0"/>
              <a:buChar char="-"/>
            </a:pPr>
            <a:r>
              <a:rPr lang="en-US" sz="1600" dirty="0"/>
              <a:t>Funded by ESA until </a:t>
            </a:r>
            <a:r>
              <a:rPr lang="en-US" sz="1600" dirty="0" smtClean="0"/>
              <a:t>March </a:t>
            </a:r>
            <a:r>
              <a:rPr lang="en-US" sz="1600" dirty="0"/>
              <a:t>2017</a:t>
            </a:r>
          </a:p>
          <a:p>
            <a:pPr lvl="1">
              <a:lnSpc>
                <a:spcPct val="80000"/>
              </a:lnSpc>
              <a:spcBef>
                <a:spcPts val="600"/>
              </a:spcBef>
              <a:spcAft>
                <a:spcPts val="600"/>
              </a:spcAft>
              <a:buFont typeface=".AppleSystemUIFont" charset="0"/>
              <a:buChar char="-"/>
            </a:pPr>
            <a:r>
              <a:rPr lang="en-US" sz="1600" dirty="0"/>
              <a:t>Active external research programme supported by CEOS agencies</a:t>
            </a:r>
          </a:p>
          <a:p>
            <a:pPr>
              <a:spcBef>
                <a:spcPts val="600"/>
              </a:spcBef>
              <a:spcAft>
                <a:spcPts val="600"/>
              </a:spcAft>
            </a:pPr>
            <a:endParaRPr lang="en-US" sz="2400" dirty="0" smtClean="0"/>
          </a:p>
          <a:p>
            <a:pPr>
              <a:spcBef>
                <a:spcPts val="600"/>
              </a:spcBef>
              <a:spcAft>
                <a:spcPts val="600"/>
              </a:spcAft>
            </a:pPr>
            <a:endParaRPr lang="en-US" sz="2400" dirty="0" smtClean="0"/>
          </a:p>
          <a:p>
            <a:pPr>
              <a:spcBef>
                <a:spcPts val="600"/>
              </a:spcBef>
              <a:spcAft>
                <a:spcPts val="600"/>
              </a:spcAft>
            </a:pPr>
            <a:endParaRPr lang="en-US" sz="2400" dirty="0" smtClean="0"/>
          </a:p>
        </p:txBody>
      </p:sp>
      <p:sp>
        <p:nvSpPr>
          <p:cNvPr id="3" name="Slide Number Placeholder 2"/>
          <p:cNvSpPr>
            <a:spLocks noGrp="1"/>
          </p:cNvSpPr>
          <p:nvPr>
            <p:ph type="sldNum" sz="quarter" idx="2"/>
          </p:nvPr>
        </p:nvSpPr>
        <p:spPr/>
        <p:txBody>
          <a:bodyPr/>
          <a:lstStyle/>
          <a:p>
            <a:pPr lvl="0"/>
            <a:fld id="{86CB4B4D-7CA3-9044-876B-883B54F8677D}" type="slidenum">
              <a:rPr lang="uk-UA" smtClean="0"/>
              <a:t>3</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smtClean="0"/>
              <a:t>GFOI Status and Outlook 1/3</a:t>
            </a:r>
            <a:endParaRPr lang="en-US" dirty="0"/>
          </a:p>
        </p:txBody>
      </p:sp>
    </p:spTree>
    <p:extLst>
      <p:ext uri="{BB962C8B-B14F-4D97-AF65-F5344CB8AC3E}">
        <p14:creationId xmlns:p14="http://schemas.microsoft.com/office/powerpoint/2010/main" val="155672114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724400"/>
          </a:xfrm>
        </p:spPr>
        <p:txBody>
          <a:bodyPr/>
          <a:lstStyle/>
          <a:p>
            <a:pPr>
              <a:spcBef>
                <a:spcPts val="600"/>
              </a:spcBef>
              <a:spcAft>
                <a:spcPts val="600"/>
              </a:spcAft>
            </a:pPr>
            <a:r>
              <a:rPr lang="en-US" sz="2400" dirty="0" smtClean="0"/>
              <a:t>GFOI Review undertaken in 2016:</a:t>
            </a:r>
          </a:p>
          <a:p>
            <a:pPr lvl="1">
              <a:spcBef>
                <a:spcPts val="600"/>
              </a:spcBef>
              <a:spcAft>
                <a:spcPts val="600"/>
              </a:spcAft>
              <a:buFont typeface=".AppleSystemUIFont" charset="0"/>
              <a:buChar char="-"/>
            </a:pPr>
            <a:r>
              <a:rPr lang="en-US" sz="1600" dirty="0" smtClean="0"/>
              <a:t>Jim Baker (Clinton Foundation, ex-NOAA)</a:t>
            </a:r>
          </a:p>
          <a:p>
            <a:pPr lvl="1">
              <a:spcBef>
                <a:spcPts val="600"/>
              </a:spcBef>
              <a:spcAft>
                <a:spcPts val="600"/>
              </a:spcAft>
              <a:buFont typeface=".AppleSystemUIFont" charset="0"/>
              <a:buChar char="-"/>
            </a:pPr>
            <a:r>
              <a:rPr lang="en-US" sz="1600" dirty="0" smtClean="0"/>
              <a:t>In support of renewed funding from Australia and Norway</a:t>
            </a:r>
          </a:p>
          <a:p>
            <a:pPr lvl="1">
              <a:spcBef>
                <a:spcPts val="600"/>
              </a:spcBef>
              <a:spcAft>
                <a:spcPts val="600"/>
              </a:spcAft>
              <a:buFont typeface=".AppleSystemUIFont" charset="0"/>
              <a:buChar char="-"/>
            </a:pPr>
            <a:r>
              <a:rPr lang="en-US" sz="1600" dirty="0" smtClean="0"/>
              <a:t>To aid formulation of the next phase for GFOI</a:t>
            </a:r>
            <a:endParaRPr lang="en-US" sz="2400" dirty="0" smtClean="0"/>
          </a:p>
          <a:p>
            <a:pPr>
              <a:spcBef>
                <a:spcPts val="600"/>
              </a:spcBef>
              <a:spcAft>
                <a:spcPts val="600"/>
              </a:spcAft>
            </a:pPr>
            <a:r>
              <a:rPr lang="en-US" sz="2400" dirty="0" smtClean="0"/>
              <a:t>GFOI Review headlines:</a:t>
            </a:r>
          </a:p>
          <a:p>
            <a:pPr lvl="1">
              <a:spcBef>
                <a:spcPts val="600"/>
              </a:spcBef>
              <a:spcAft>
                <a:spcPts val="600"/>
              </a:spcAft>
              <a:buFont typeface=".AppleSystemUIFont" charset="0"/>
              <a:buChar char="-"/>
            </a:pPr>
            <a:r>
              <a:rPr lang="en-US" sz="1600" dirty="0" smtClean="0"/>
              <a:t>GFOI successful in meeting initial goals</a:t>
            </a:r>
          </a:p>
          <a:p>
            <a:pPr lvl="1">
              <a:spcBef>
                <a:spcPts val="600"/>
              </a:spcBef>
              <a:spcAft>
                <a:spcPts val="600"/>
              </a:spcAft>
              <a:buFont typeface=".AppleSystemUIFont" charset="0"/>
              <a:buChar char="-"/>
            </a:pPr>
            <a:r>
              <a:rPr lang="en-US" sz="1600" dirty="0" smtClean="0"/>
              <a:t>Space data availability and awareness much increased</a:t>
            </a:r>
          </a:p>
          <a:p>
            <a:pPr lvl="1">
              <a:spcBef>
                <a:spcPts val="600"/>
              </a:spcBef>
              <a:spcAft>
                <a:spcPts val="600"/>
              </a:spcAft>
              <a:buFont typeface=".AppleSystemUIFont" charset="0"/>
              <a:buChar char="-"/>
            </a:pPr>
            <a:r>
              <a:rPr lang="en-US" sz="1600" dirty="0" smtClean="0"/>
              <a:t>Outreach and capacity building needs attention </a:t>
            </a:r>
            <a:r>
              <a:rPr lang="mr-IN" sz="1600" dirty="0" smtClean="0"/>
              <a:t>–</a:t>
            </a:r>
            <a:r>
              <a:rPr lang="en-US" sz="1600" dirty="0" smtClean="0"/>
              <a:t> FAO role will help</a:t>
            </a:r>
          </a:p>
          <a:p>
            <a:pPr lvl="1">
              <a:spcBef>
                <a:spcPts val="600"/>
              </a:spcBef>
              <a:spcAft>
                <a:spcPts val="600"/>
              </a:spcAft>
              <a:buFont typeface=".AppleSystemUIFont" charset="0"/>
              <a:buChar char="-"/>
            </a:pPr>
            <a:r>
              <a:rPr lang="en-US" sz="1600" dirty="0" smtClean="0"/>
              <a:t>Paris agreement intensifies need for GFOI</a:t>
            </a:r>
          </a:p>
          <a:p>
            <a:pPr lvl="1">
              <a:spcBef>
                <a:spcPts val="600"/>
              </a:spcBef>
              <a:spcAft>
                <a:spcPts val="600"/>
              </a:spcAft>
              <a:buFont typeface=".AppleSystemUIFont" charset="0"/>
              <a:buChar char="-"/>
            </a:pPr>
            <a:r>
              <a:rPr lang="en-US" sz="1600" dirty="0" smtClean="0"/>
              <a:t>UN-REDD aligning all in country materials around </a:t>
            </a:r>
            <a:r>
              <a:rPr lang="en-US" sz="1600" dirty="0" err="1" smtClean="0"/>
              <a:t>REDDCompass</a:t>
            </a:r>
            <a:endParaRPr lang="en-US" sz="1600" dirty="0" smtClean="0"/>
          </a:p>
          <a:p>
            <a:pPr lvl="1">
              <a:spcBef>
                <a:spcPts val="600"/>
              </a:spcBef>
              <a:spcAft>
                <a:spcPts val="600"/>
              </a:spcAft>
              <a:buFont typeface=".AppleSystemUIFont" charset="0"/>
              <a:buChar char="-"/>
            </a:pPr>
            <a:r>
              <a:rPr lang="en-US" sz="1600" dirty="0" smtClean="0"/>
              <a:t>Report will be provided to CEOS</a:t>
            </a:r>
            <a:endParaRPr lang="en-US" sz="2400" dirty="0"/>
          </a:p>
          <a:p>
            <a:pPr>
              <a:spcBef>
                <a:spcPts val="600"/>
              </a:spcBef>
              <a:spcAft>
                <a:spcPts val="600"/>
              </a:spcAft>
            </a:pPr>
            <a:endParaRPr lang="en-US" sz="2400" dirty="0" smtClean="0"/>
          </a:p>
          <a:p>
            <a:pPr>
              <a:spcBef>
                <a:spcPts val="600"/>
              </a:spcBef>
              <a:spcAft>
                <a:spcPts val="600"/>
              </a:spcAft>
            </a:pPr>
            <a:endParaRPr lang="en-US" sz="2400" dirty="0" smtClean="0"/>
          </a:p>
        </p:txBody>
      </p:sp>
      <p:sp>
        <p:nvSpPr>
          <p:cNvPr id="3" name="Slide Number Placeholder 2"/>
          <p:cNvSpPr>
            <a:spLocks noGrp="1"/>
          </p:cNvSpPr>
          <p:nvPr>
            <p:ph type="sldNum" sz="quarter" idx="2"/>
          </p:nvPr>
        </p:nvSpPr>
        <p:spPr/>
        <p:txBody>
          <a:bodyPr/>
          <a:lstStyle/>
          <a:p>
            <a:pPr lvl="0"/>
            <a:fld id="{86CB4B4D-7CA3-9044-876B-883B54F8677D}" type="slidenum">
              <a:rPr lang="uk-UA" smtClean="0"/>
              <a:t>4</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smtClean="0"/>
              <a:t>GFOI Status and Outlook 2/3</a:t>
            </a:r>
            <a:endParaRPr lang="en-US" dirty="0"/>
          </a:p>
        </p:txBody>
      </p:sp>
    </p:spTree>
    <p:extLst>
      <p:ext uri="{BB962C8B-B14F-4D97-AF65-F5344CB8AC3E}">
        <p14:creationId xmlns:p14="http://schemas.microsoft.com/office/powerpoint/2010/main" val="51683263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524000"/>
            <a:ext cx="8153400" cy="4724400"/>
          </a:xfrm>
        </p:spPr>
        <p:txBody>
          <a:bodyPr/>
          <a:lstStyle/>
          <a:p>
            <a:pPr>
              <a:spcBef>
                <a:spcPts val="600"/>
              </a:spcBef>
              <a:spcAft>
                <a:spcPts val="600"/>
              </a:spcAft>
            </a:pPr>
            <a:r>
              <a:rPr lang="en-US" sz="2400" dirty="0" smtClean="0"/>
              <a:t>New funding cycle for Australian support</a:t>
            </a:r>
          </a:p>
          <a:p>
            <a:pPr lvl="1">
              <a:spcBef>
                <a:spcPts val="600"/>
              </a:spcBef>
              <a:spcAft>
                <a:spcPts val="600"/>
              </a:spcAft>
              <a:buFont typeface=".AppleSystemUIFont" charset="0"/>
              <a:buChar char="-"/>
            </a:pPr>
            <a:r>
              <a:rPr lang="en-US" sz="1600" dirty="0" smtClean="0"/>
              <a:t>Office renewal</a:t>
            </a:r>
          </a:p>
          <a:p>
            <a:pPr lvl="1">
              <a:spcBef>
                <a:spcPts val="600"/>
              </a:spcBef>
              <a:spcAft>
                <a:spcPts val="600"/>
              </a:spcAft>
              <a:buFont typeface=".AppleSystemUIFont" charset="0"/>
              <a:buChar char="-"/>
            </a:pPr>
            <a:r>
              <a:rPr lang="en-US" sz="1600" dirty="0" smtClean="0"/>
              <a:t>MGD suppor</a:t>
            </a:r>
            <a:r>
              <a:rPr lang="en-US" sz="1600" dirty="0"/>
              <a:t>t</a:t>
            </a:r>
            <a:endParaRPr lang="en-US" sz="1600" dirty="0" smtClean="0"/>
          </a:p>
          <a:p>
            <a:pPr lvl="1">
              <a:spcBef>
                <a:spcPts val="600"/>
              </a:spcBef>
              <a:spcAft>
                <a:spcPts val="600"/>
              </a:spcAft>
              <a:buFont typeface=".AppleSystemUIFont" charset="0"/>
              <a:buChar char="-"/>
            </a:pPr>
            <a:r>
              <a:rPr lang="en-US" sz="1600" dirty="0" smtClean="0"/>
              <a:t>No more Space Data Component support as of Nov 2016</a:t>
            </a:r>
            <a:endParaRPr lang="en-US" sz="2400" dirty="0" smtClean="0"/>
          </a:p>
          <a:p>
            <a:pPr lvl="1">
              <a:spcBef>
                <a:spcPts val="600"/>
              </a:spcBef>
              <a:spcAft>
                <a:spcPts val="600"/>
              </a:spcAft>
              <a:buFont typeface=".AppleSystemUIFont" charset="0"/>
              <a:buChar char="-"/>
            </a:pPr>
            <a:r>
              <a:rPr lang="en-US" sz="1600" dirty="0"/>
              <a:t>Chair of Leads for 2017 (Doug </a:t>
            </a:r>
            <a:r>
              <a:rPr lang="en-US" sz="1600" dirty="0" err="1"/>
              <a:t>Muchoney</a:t>
            </a:r>
            <a:r>
              <a:rPr lang="en-US" sz="1600" dirty="0"/>
              <a:t> gone to </a:t>
            </a:r>
            <a:r>
              <a:rPr lang="en-US" sz="1600" dirty="0" smtClean="0"/>
              <a:t>FAO</a:t>
            </a:r>
            <a:r>
              <a:rPr lang="en-US" sz="1600" dirty="0" smtClean="0"/>
              <a:t>)</a:t>
            </a:r>
            <a:endParaRPr lang="en-US" sz="2400" dirty="0" smtClean="0"/>
          </a:p>
          <a:p>
            <a:pPr>
              <a:spcBef>
                <a:spcPts val="600"/>
              </a:spcBef>
              <a:spcAft>
                <a:spcPts val="600"/>
              </a:spcAft>
            </a:pPr>
            <a:r>
              <a:rPr lang="en-US" sz="2400" dirty="0" smtClean="0"/>
              <a:t>Strong interest from the ‘GNU’ alliance in GFOI as an ‘assurance framework’</a:t>
            </a:r>
          </a:p>
          <a:p>
            <a:pPr lvl="1">
              <a:spcBef>
                <a:spcPts val="600"/>
              </a:spcBef>
              <a:spcAft>
                <a:spcPts val="600"/>
              </a:spcAft>
              <a:buFont typeface=".AppleSystemUIFont" charset="0"/>
              <a:buChar char="-"/>
            </a:pPr>
            <a:r>
              <a:rPr lang="en-US" sz="1600" dirty="0" smtClean="0"/>
              <a:t>GNU committed $5bn in forest development aid at COP21</a:t>
            </a:r>
            <a:endParaRPr lang="en-US" sz="1600" dirty="0"/>
          </a:p>
          <a:p>
            <a:pPr lvl="1">
              <a:spcBef>
                <a:spcPts val="600"/>
              </a:spcBef>
              <a:spcAft>
                <a:spcPts val="600"/>
              </a:spcAft>
              <a:buFont typeface=".AppleSystemUIFont" charset="0"/>
              <a:buChar char="-"/>
            </a:pPr>
            <a:r>
              <a:rPr lang="en-US" sz="1600" dirty="0" smtClean="0"/>
              <a:t>Positive first meeting in London in Sept around SDCG-10</a:t>
            </a:r>
          </a:p>
          <a:p>
            <a:pPr lvl="1">
              <a:spcBef>
                <a:spcPts val="600"/>
              </a:spcBef>
              <a:spcAft>
                <a:spcPts val="600"/>
              </a:spcAft>
              <a:buFont typeface=".AppleSystemUIFont" charset="0"/>
              <a:buChar char="-"/>
            </a:pPr>
            <a:r>
              <a:rPr lang="en-US" sz="1600" dirty="0" smtClean="0"/>
              <a:t>Active follow-up by </a:t>
            </a:r>
            <a:r>
              <a:rPr lang="en-US" sz="1600" dirty="0" smtClean="0"/>
              <a:t>Leads/Office</a:t>
            </a:r>
          </a:p>
          <a:p>
            <a:pPr>
              <a:spcBef>
                <a:spcPts val="600"/>
              </a:spcBef>
              <a:spcAft>
                <a:spcPts val="600"/>
              </a:spcAft>
            </a:pPr>
            <a:r>
              <a:rPr lang="en-US" sz="2400" dirty="0" smtClean="0"/>
              <a:t>Stephen Ward (SDCG Sec) serving as alternate when Masanobu Shimada not available for CEOS/GFOI </a:t>
            </a:r>
            <a:r>
              <a:rPr lang="en-US" sz="2400" dirty="0" err="1" smtClean="0"/>
              <a:t>mtgs</a:t>
            </a:r>
            <a:endParaRPr lang="en-US" sz="2400" dirty="0"/>
          </a:p>
          <a:p>
            <a:pPr>
              <a:spcBef>
                <a:spcPts val="600"/>
              </a:spcBef>
              <a:spcAft>
                <a:spcPts val="600"/>
              </a:spcAft>
            </a:pPr>
            <a:endParaRPr lang="en-US" sz="2400" dirty="0" smtClean="0"/>
          </a:p>
          <a:p>
            <a:pPr lvl="1">
              <a:spcBef>
                <a:spcPts val="600"/>
              </a:spcBef>
              <a:spcAft>
                <a:spcPts val="600"/>
              </a:spcAft>
            </a:pPr>
            <a:endParaRPr lang="en-US" sz="2400" dirty="0" smtClean="0"/>
          </a:p>
          <a:p>
            <a:pPr>
              <a:spcBef>
                <a:spcPts val="600"/>
              </a:spcBef>
              <a:spcAft>
                <a:spcPts val="600"/>
              </a:spcAft>
            </a:pPr>
            <a:endParaRPr lang="en-US" sz="2400" dirty="0" smtClean="0"/>
          </a:p>
          <a:p>
            <a:pPr>
              <a:spcBef>
                <a:spcPts val="600"/>
              </a:spcBef>
              <a:spcAft>
                <a:spcPts val="600"/>
              </a:spcAft>
            </a:pPr>
            <a:endParaRPr lang="en-US" sz="2400" dirty="0" smtClean="0"/>
          </a:p>
        </p:txBody>
      </p:sp>
      <p:sp>
        <p:nvSpPr>
          <p:cNvPr id="3" name="Slide Number Placeholder 2"/>
          <p:cNvSpPr>
            <a:spLocks noGrp="1"/>
          </p:cNvSpPr>
          <p:nvPr>
            <p:ph type="sldNum" sz="quarter" idx="2"/>
          </p:nvPr>
        </p:nvSpPr>
        <p:spPr/>
        <p:txBody>
          <a:bodyPr/>
          <a:lstStyle/>
          <a:p>
            <a:pPr lvl="0"/>
            <a:fld id="{86CB4B4D-7CA3-9044-876B-883B54F8677D}" type="slidenum">
              <a:rPr lang="uk-UA" smtClean="0"/>
              <a:t>5</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smtClean="0"/>
              <a:t>GFOI Status and Outlook 3/3</a:t>
            </a:r>
            <a:endParaRPr lang="en-US" dirty="0"/>
          </a:p>
        </p:txBody>
      </p:sp>
    </p:spTree>
    <p:extLst>
      <p:ext uri="{BB962C8B-B14F-4D97-AF65-F5344CB8AC3E}">
        <p14:creationId xmlns:p14="http://schemas.microsoft.com/office/powerpoint/2010/main" val="177994480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472864" cy="6858000"/>
          </a:xfrm>
          <a:prstGeom prst="rect">
            <a:avLst/>
          </a:prstGeom>
        </p:spPr>
      </p:pic>
      <p:sp>
        <p:nvSpPr>
          <p:cNvPr id="7" name="Title 1"/>
          <p:cNvSpPr>
            <a:spLocks noGrp="1"/>
          </p:cNvSpPr>
          <p:nvPr>
            <p:ph type="ctrTitle"/>
          </p:nvPr>
        </p:nvSpPr>
        <p:spPr>
          <a:xfrm>
            <a:off x="0" y="1120626"/>
            <a:ext cx="8008492" cy="1355422"/>
          </a:xfrm>
          <a:solidFill>
            <a:schemeClr val="bg1">
              <a:alpha val="70000"/>
            </a:schemeClr>
          </a:solidFill>
        </p:spPr>
        <p:txBody>
          <a:bodyPr>
            <a:noAutofit/>
          </a:bodyPr>
          <a:lstStyle/>
          <a:p>
            <a:pPr algn="l">
              <a:tabLst>
                <a:tab pos="177800" algn="l"/>
              </a:tabLst>
              <a:defRPr/>
            </a:pPr>
            <a:r>
              <a:rPr lang="en-US" sz="3200" b="1" dirty="0" smtClean="0">
                <a:solidFill>
                  <a:srgbClr val="2A5E34"/>
                </a:solidFill>
                <a:latin typeface="Calibri" charset="0"/>
                <a:ea typeface="ＭＳ Ｐゴシック" charset="0"/>
                <a:cs typeface="ＭＳ Ｐゴシック" charset="0"/>
              </a:rPr>
              <a:t>	SDCG &amp; GFOI Space Data Component Update</a:t>
            </a:r>
            <a:br>
              <a:rPr lang="en-US" sz="3200" b="1" dirty="0" smtClean="0">
                <a:solidFill>
                  <a:srgbClr val="2A5E34"/>
                </a:solidFill>
                <a:latin typeface="Calibri" charset="0"/>
                <a:ea typeface="ＭＳ Ｐゴシック" charset="0"/>
                <a:cs typeface="ＭＳ Ｐゴシック" charset="0"/>
              </a:rPr>
            </a:br>
            <a:endParaRPr lang="en-US" sz="2800" dirty="0">
              <a:solidFill>
                <a:srgbClr val="2A5E34"/>
              </a:solidFill>
              <a:latin typeface="Calibri" charset="0"/>
              <a:ea typeface="ＭＳ Ｐゴシック" charset="0"/>
              <a:cs typeface="ＭＳ Ｐゴシック" charset="0"/>
            </a:endParaRPr>
          </a:p>
        </p:txBody>
      </p:sp>
      <p:sp>
        <p:nvSpPr>
          <p:cNvPr id="8" name="Subtitle 2"/>
          <p:cNvSpPr>
            <a:spLocks noGrp="1"/>
          </p:cNvSpPr>
          <p:nvPr>
            <p:ph type="subTitle" idx="1"/>
          </p:nvPr>
        </p:nvSpPr>
        <p:spPr>
          <a:xfrm>
            <a:off x="3960" y="2672159"/>
            <a:ext cx="8004532" cy="755090"/>
          </a:xfrm>
          <a:solidFill>
            <a:srgbClr val="2A5E34">
              <a:alpha val="80000"/>
            </a:srgbClr>
          </a:solidFill>
        </p:spPr>
        <p:txBody>
          <a:bodyPr>
            <a:normAutofit/>
          </a:bodyPr>
          <a:lstStyle/>
          <a:p>
            <a:pPr>
              <a:spcBef>
                <a:spcPts val="0"/>
              </a:spcBef>
              <a:tabLst>
                <a:tab pos="177800" algn="l"/>
              </a:tabLst>
            </a:pPr>
            <a:r>
              <a:rPr lang="en-US" sz="2000" b="1" dirty="0" smtClean="0">
                <a:solidFill>
                  <a:schemeClr val="bg1"/>
                </a:solidFill>
                <a:latin typeface="Calibri" charset="0"/>
                <a:ea typeface="ＭＳ Ｐゴシック" charset="0"/>
                <a:cs typeface="ＭＳ Ｐゴシック" charset="0"/>
              </a:rPr>
              <a:t>	30</a:t>
            </a:r>
            <a:r>
              <a:rPr lang="en-US" sz="2000" b="1" baseline="30000" dirty="0" smtClean="0">
                <a:solidFill>
                  <a:schemeClr val="bg1"/>
                </a:solidFill>
                <a:latin typeface="Calibri" charset="0"/>
                <a:ea typeface="ＭＳ Ｐゴシック" charset="0"/>
                <a:cs typeface="ＭＳ Ｐゴシック" charset="0"/>
              </a:rPr>
              <a:t>th</a:t>
            </a:r>
            <a:r>
              <a:rPr lang="en-US" sz="2000" b="1" dirty="0" smtClean="0">
                <a:solidFill>
                  <a:schemeClr val="bg1"/>
                </a:solidFill>
                <a:latin typeface="Calibri" charset="0"/>
                <a:ea typeface="ＭＳ Ｐゴシック" charset="0"/>
                <a:cs typeface="ＭＳ Ｐゴシック" charset="0"/>
              </a:rPr>
              <a:t> CEOS Plenary</a:t>
            </a:r>
          </a:p>
          <a:p>
            <a:pPr>
              <a:spcBef>
                <a:spcPts val="0"/>
              </a:spcBef>
              <a:tabLst>
                <a:tab pos="177800" algn="l"/>
              </a:tabLst>
            </a:pPr>
            <a:r>
              <a:rPr lang="en-US" sz="2000" dirty="0">
                <a:latin typeface="Calibri" charset="0"/>
                <a:ea typeface="ＭＳ Ｐゴシック" charset="0"/>
                <a:cs typeface="ＭＳ Ｐゴシック" charset="0"/>
              </a:rPr>
              <a:t>	</a:t>
            </a:r>
            <a:r>
              <a:rPr lang="en-US" sz="1600" b="1" dirty="0" smtClean="0">
                <a:solidFill>
                  <a:schemeClr val="bg1"/>
                </a:solidFill>
                <a:latin typeface="Calibri" charset="0"/>
                <a:ea typeface="ＭＳ Ｐゴシック" charset="0"/>
                <a:cs typeface="ＭＳ Ｐゴシック" charset="0"/>
              </a:rPr>
              <a:t>Brisbane, 1-2 November 2016</a:t>
            </a:r>
            <a:endParaRPr lang="en-US" sz="1600" b="1" dirty="0">
              <a:solidFill>
                <a:schemeClr val="bg1"/>
              </a:solidFill>
              <a:latin typeface="Calibri" charset="0"/>
              <a:ea typeface="ＭＳ Ｐゴシック" charset="0"/>
              <a:cs typeface="ＭＳ Ｐゴシック" charset="0"/>
            </a:endParaRPr>
          </a:p>
        </p:txBody>
      </p:sp>
      <p:sp>
        <p:nvSpPr>
          <p:cNvPr id="12" name="Rectangle 11"/>
          <p:cNvSpPr/>
          <p:nvPr/>
        </p:nvSpPr>
        <p:spPr>
          <a:xfrm>
            <a:off x="0" y="5621808"/>
            <a:ext cx="9472864" cy="1236191"/>
          </a:xfrm>
          <a:prstGeom prst="rect">
            <a:avLst/>
          </a:prstGeom>
          <a:solidFill>
            <a:schemeClr val="bg1">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gfo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264" y="5901967"/>
            <a:ext cx="1937293" cy="814225"/>
          </a:xfrm>
          <a:prstGeom prst="rect">
            <a:avLst/>
          </a:prstGeom>
        </p:spPr>
      </p:pic>
      <p:pic>
        <p:nvPicPr>
          <p:cNvPr id="10" name="Picture 9" descr="CEOS_logo-[Convert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426" y="5829029"/>
            <a:ext cx="1642738" cy="887163"/>
          </a:xfrm>
          <a:prstGeom prst="rect">
            <a:avLst/>
          </a:prstGeom>
        </p:spPr>
      </p:pic>
      <p:pic>
        <p:nvPicPr>
          <p:cNvPr id="11" name="Picture 10" descr="geo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2310" y="5967358"/>
            <a:ext cx="4508508" cy="663016"/>
          </a:xfrm>
          <a:prstGeom prst="rect">
            <a:avLst/>
          </a:prstGeom>
        </p:spPr>
      </p:pic>
    </p:spTree>
    <p:extLst>
      <p:ext uri="{BB962C8B-B14F-4D97-AF65-F5344CB8AC3E}">
        <p14:creationId xmlns:p14="http://schemas.microsoft.com/office/powerpoint/2010/main" val="21434129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724400"/>
          </a:xfrm>
        </p:spPr>
        <p:txBody>
          <a:bodyPr/>
          <a:lstStyle/>
          <a:p>
            <a:pPr>
              <a:spcBef>
                <a:spcPts val="600"/>
              </a:spcBef>
              <a:spcAft>
                <a:spcPts val="600"/>
              </a:spcAft>
            </a:pPr>
            <a:r>
              <a:rPr lang="en-US" sz="2400" dirty="0" smtClean="0"/>
              <a:t>Global Data Flows Study concluded in 2016</a:t>
            </a:r>
          </a:p>
          <a:p>
            <a:pPr lvl="1">
              <a:spcBef>
                <a:spcPts val="600"/>
              </a:spcBef>
              <a:spcAft>
                <a:spcPts val="600"/>
              </a:spcAft>
              <a:buFont typeface=".AppleSystemUIFont" charset="0"/>
              <a:buChar char="-"/>
            </a:pPr>
            <a:r>
              <a:rPr lang="en-US" sz="1600" dirty="0" smtClean="0"/>
              <a:t>Feedback on EO uptake obstacles and issues from many countries and intermediaries such as FAO and World Bank</a:t>
            </a:r>
          </a:p>
          <a:p>
            <a:pPr lvl="1">
              <a:spcBef>
                <a:spcPts val="600"/>
              </a:spcBef>
              <a:spcAft>
                <a:spcPts val="600"/>
              </a:spcAft>
              <a:buFont typeface=".AppleSystemUIFont" charset="0"/>
              <a:buChar char="-"/>
            </a:pPr>
            <a:r>
              <a:rPr lang="en-US" sz="1600" dirty="0" smtClean="0"/>
              <a:t>Increase in satellite data volume and complexity is outstripping capacity of countries to handle. BAU is not sustainable.</a:t>
            </a:r>
          </a:p>
          <a:p>
            <a:pPr lvl="1">
              <a:spcBef>
                <a:spcPts val="600"/>
              </a:spcBef>
              <a:spcAft>
                <a:spcPts val="600"/>
              </a:spcAft>
              <a:buFont typeface=".AppleSystemUIFont" charset="0"/>
              <a:buChar char="-"/>
            </a:pPr>
            <a:r>
              <a:rPr lang="en-US" sz="1600" dirty="0" smtClean="0"/>
              <a:t>Significant implications for all user-facing CEOS/GEO initiatives and for CEOS Agency </a:t>
            </a:r>
            <a:r>
              <a:rPr lang="en-US" sz="1600" dirty="0" err="1" smtClean="0"/>
              <a:t>programmes</a:t>
            </a:r>
            <a:r>
              <a:rPr lang="en-US" sz="1600" dirty="0" smtClean="0"/>
              <a:t>. Refer to the report recommendations.</a:t>
            </a:r>
          </a:p>
          <a:p>
            <a:pPr lvl="1">
              <a:spcBef>
                <a:spcPts val="600"/>
              </a:spcBef>
              <a:spcAft>
                <a:spcPts val="600"/>
              </a:spcAft>
              <a:buFont typeface=".AppleSystemUIFont" charset="0"/>
              <a:buChar char="-"/>
            </a:pPr>
            <a:r>
              <a:rPr lang="en-US" sz="1600" dirty="0" smtClean="0"/>
              <a:t>In short, simplification of data handling and application is needed, and likely more centralized data handling. </a:t>
            </a:r>
          </a:p>
          <a:p>
            <a:pPr lvl="1">
              <a:spcBef>
                <a:spcPts val="600"/>
              </a:spcBef>
              <a:spcAft>
                <a:spcPts val="600"/>
              </a:spcAft>
              <a:buFont typeface=".AppleSystemUIFont" charset="0"/>
              <a:buChar char="-"/>
            </a:pPr>
            <a:r>
              <a:rPr lang="en-US" sz="1600" dirty="0" smtClean="0"/>
              <a:t>User expectations are being changed by the likes of Google Earth Engine. And more non-expert users and uses are emerging. </a:t>
            </a:r>
            <a:endParaRPr lang="en-US" sz="1600" dirty="0"/>
          </a:p>
          <a:p>
            <a:pPr>
              <a:spcBef>
                <a:spcPts val="600"/>
              </a:spcBef>
              <a:spcAft>
                <a:spcPts val="600"/>
              </a:spcAft>
            </a:pPr>
            <a:endParaRPr lang="en-US" sz="2400" dirty="0" smtClean="0"/>
          </a:p>
          <a:p>
            <a:pPr>
              <a:spcBef>
                <a:spcPts val="600"/>
              </a:spcBef>
              <a:spcAft>
                <a:spcPts val="600"/>
              </a:spcAft>
            </a:pPr>
            <a:endParaRPr lang="en-US" sz="2400" dirty="0" smtClean="0"/>
          </a:p>
          <a:p>
            <a:pPr lvl="1">
              <a:spcBef>
                <a:spcPts val="600"/>
              </a:spcBef>
              <a:spcAft>
                <a:spcPts val="600"/>
              </a:spcAft>
            </a:pPr>
            <a:endParaRPr lang="en-US" sz="2400" dirty="0" smtClean="0"/>
          </a:p>
          <a:p>
            <a:pPr>
              <a:spcBef>
                <a:spcPts val="600"/>
              </a:spcBef>
              <a:spcAft>
                <a:spcPts val="600"/>
              </a:spcAft>
            </a:pPr>
            <a:endParaRPr lang="en-US" sz="2400" dirty="0" smtClean="0"/>
          </a:p>
          <a:p>
            <a:pPr>
              <a:spcBef>
                <a:spcPts val="600"/>
              </a:spcBef>
              <a:spcAft>
                <a:spcPts val="600"/>
              </a:spcAft>
            </a:pPr>
            <a:endParaRPr lang="en-US" sz="2400" dirty="0" smtClean="0"/>
          </a:p>
        </p:txBody>
      </p:sp>
      <p:sp>
        <p:nvSpPr>
          <p:cNvPr id="3" name="Slide Number Placeholder 2"/>
          <p:cNvSpPr>
            <a:spLocks noGrp="1"/>
          </p:cNvSpPr>
          <p:nvPr>
            <p:ph type="sldNum" sz="quarter" idx="2"/>
          </p:nvPr>
        </p:nvSpPr>
        <p:spPr/>
        <p:txBody>
          <a:bodyPr/>
          <a:lstStyle/>
          <a:p>
            <a:pPr lvl="0"/>
            <a:fld id="{86CB4B4D-7CA3-9044-876B-883B54F8677D}" type="slidenum">
              <a:rPr lang="uk-UA" smtClean="0"/>
              <a:t>7</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smtClean="0"/>
              <a:t>SDCG Report </a:t>
            </a:r>
            <a:r>
              <a:rPr lang="mr-IN" dirty="0" smtClean="0"/>
              <a:t>–</a:t>
            </a:r>
            <a:r>
              <a:rPr lang="en-US" dirty="0" smtClean="0"/>
              <a:t> Global Data Flows</a:t>
            </a:r>
            <a:endParaRPr lang="en-US" dirty="0"/>
          </a:p>
        </p:txBody>
      </p:sp>
    </p:spTree>
    <p:extLst>
      <p:ext uri="{BB962C8B-B14F-4D97-AF65-F5344CB8AC3E}">
        <p14:creationId xmlns:p14="http://schemas.microsoft.com/office/powerpoint/2010/main" val="198724547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458200" cy="4724400"/>
          </a:xfrm>
        </p:spPr>
        <p:txBody>
          <a:bodyPr/>
          <a:lstStyle/>
          <a:p>
            <a:pPr>
              <a:spcBef>
                <a:spcPts val="600"/>
              </a:spcBef>
              <a:spcAft>
                <a:spcPts val="600"/>
              </a:spcAft>
            </a:pPr>
            <a:r>
              <a:rPr lang="en-US" sz="2400" dirty="0" smtClean="0"/>
              <a:t>Global Data Flows </a:t>
            </a:r>
            <a:r>
              <a:rPr lang="en-US" sz="2400" dirty="0"/>
              <a:t>i</a:t>
            </a:r>
            <a:r>
              <a:rPr lang="en-US" sz="2400" dirty="0" smtClean="0"/>
              <a:t>ssues for Plenary decision/discussion:</a:t>
            </a:r>
          </a:p>
          <a:p>
            <a:pPr lvl="1">
              <a:spcBef>
                <a:spcPts val="600"/>
              </a:spcBef>
              <a:spcAft>
                <a:spcPts val="600"/>
              </a:spcAft>
              <a:buFont typeface=".AppleSystemUIFont" charset="0"/>
              <a:buChar char="-"/>
            </a:pPr>
            <a:r>
              <a:rPr lang="en-US" sz="1600" b="1" dirty="0" smtClean="0"/>
              <a:t>The Global Data Flows report from SDCG is provided for information and reference of CEOS. Agencies are asked to note the implications for agency and CEOS work in relation to Future Data Architectures. </a:t>
            </a:r>
          </a:p>
          <a:p>
            <a:pPr lvl="1">
              <a:spcBef>
                <a:spcPts val="600"/>
              </a:spcBef>
              <a:spcAft>
                <a:spcPts val="600"/>
              </a:spcAft>
              <a:buFont typeface=".AppleSystemUIFont" charset="0"/>
              <a:buChar char="-"/>
            </a:pPr>
            <a:r>
              <a:rPr lang="en-US" sz="1600" dirty="0" smtClean="0"/>
              <a:t>In particular, </a:t>
            </a:r>
            <a:r>
              <a:rPr lang="en-US" sz="1600" b="1" dirty="0" smtClean="0"/>
              <a:t>SDCG notes the perceived importance of Analysis Ready Data to the study respondents </a:t>
            </a:r>
            <a:r>
              <a:rPr lang="en-US" sz="1600" dirty="0" smtClean="0"/>
              <a:t>and commends CEOS efforts to accelerate the definition and development of CEOS Analysis Ready Data. User-facing </a:t>
            </a:r>
            <a:r>
              <a:rPr lang="en-US" sz="1600" dirty="0" err="1" smtClean="0"/>
              <a:t>programmes</a:t>
            </a:r>
            <a:r>
              <a:rPr lang="en-US" sz="1600" dirty="0" smtClean="0"/>
              <a:t> such as GFOI will benefit significantly from this work. </a:t>
            </a:r>
          </a:p>
          <a:p>
            <a:pPr lvl="1">
              <a:spcBef>
                <a:spcPts val="600"/>
              </a:spcBef>
              <a:spcAft>
                <a:spcPts val="600"/>
              </a:spcAft>
              <a:buFont typeface=".AppleSystemUIFont" charset="0"/>
              <a:buChar char="-"/>
            </a:pPr>
            <a:r>
              <a:rPr lang="en-US" sz="1600" b="1" dirty="0" smtClean="0"/>
              <a:t>SDCG supports the progress to date on the Future Data Architectures initiative</a:t>
            </a:r>
            <a:r>
              <a:rPr lang="en-US" sz="1600" dirty="0" smtClean="0"/>
              <a:t> and the new initiative on the interoperability of moderate resolution data products and stresses the strategic significance of these for the future success of government-sponsored EO </a:t>
            </a:r>
            <a:r>
              <a:rPr lang="en-US" sz="1600" dirty="0" err="1" smtClean="0"/>
              <a:t>programmes</a:t>
            </a:r>
            <a:r>
              <a:rPr lang="en-US" sz="1600" dirty="0" smtClean="0"/>
              <a:t> and the effectiveness of CEOS as the primary coordination body for those </a:t>
            </a:r>
            <a:r>
              <a:rPr lang="en-US" sz="1600" dirty="0" err="1" smtClean="0"/>
              <a:t>programmes</a:t>
            </a:r>
            <a:r>
              <a:rPr lang="en-US" sz="1600" dirty="0" smtClean="0"/>
              <a:t>. </a:t>
            </a:r>
          </a:p>
          <a:p>
            <a:pPr lvl="1">
              <a:spcBef>
                <a:spcPts val="600"/>
              </a:spcBef>
              <a:spcAft>
                <a:spcPts val="600"/>
              </a:spcAft>
              <a:buFont typeface=".AppleSystemUIFont" charset="0"/>
              <a:buChar char="-"/>
            </a:pPr>
            <a:r>
              <a:rPr lang="en-US" sz="1600" b="1" dirty="0" smtClean="0"/>
              <a:t>SDCG commends the individual recommendations to all CEOS space agencies and to the various GFOI stakeholders.</a:t>
            </a:r>
            <a:r>
              <a:rPr lang="en-US" sz="1600" dirty="0" smtClean="0"/>
              <a:t> SDCG will pursue these recommendations through GFOI channels. </a:t>
            </a:r>
          </a:p>
          <a:p>
            <a:pPr>
              <a:spcBef>
                <a:spcPts val="600"/>
              </a:spcBef>
              <a:spcAft>
                <a:spcPts val="600"/>
              </a:spcAft>
            </a:pPr>
            <a:endParaRPr lang="en-US" sz="2400" dirty="0" smtClean="0"/>
          </a:p>
          <a:p>
            <a:pPr>
              <a:spcBef>
                <a:spcPts val="600"/>
              </a:spcBef>
              <a:spcAft>
                <a:spcPts val="600"/>
              </a:spcAft>
            </a:pPr>
            <a:endParaRPr lang="en-US" sz="2400" dirty="0" smtClean="0"/>
          </a:p>
          <a:p>
            <a:pPr lvl="1">
              <a:spcBef>
                <a:spcPts val="600"/>
              </a:spcBef>
              <a:spcAft>
                <a:spcPts val="600"/>
              </a:spcAft>
            </a:pPr>
            <a:endParaRPr lang="en-US" sz="2400" dirty="0" smtClean="0"/>
          </a:p>
          <a:p>
            <a:pPr>
              <a:spcBef>
                <a:spcPts val="600"/>
              </a:spcBef>
              <a:spcAft>
                <a:spcPts val="600"/>
              </a:spcAft>
            </a:pPr>
            <a:endParaRPr lang="en-US" sz="2400" dirty="0" smtClean="0"/>
          </a:p>
          <a:p>
            <a:pPr>
              <a:spcBef>
                <a:spcPts val="600"/>
              </a:spcBef>
              <a:spcAft>
                <a:spcPts val="600"/>
              </a:spcAft>
            </a:pPr>
            <a:endParaRPr lang="en-US" sz="2400" dirty="0" smtClean="0"/>
          </a:p>
        </p:txBody>
      </p:sp>
      <p:sp>
        <p:nvSpPr>
          <p:cNvPr id="3" name="Slide Number Placeholder 2"/>
          <p:cNvSpPr>
            <a:spLocks noGrp="1"/>
          </p:cNvSpPr>
          <p:nvPr>
            <p:ph type="sldNum" sz="quarter" idx="2"/>
          </p:nvPr>
        </p:nvSpPr>
        <p:spPr/>
        <p:txBody>
          <a:bodyPr/>
          <a:lstStyle/>
          <a:p>
            <a:pPr lvl="0"/>
            <a:fld id="{86CB4B4D-7CA3-9044-876B-883B54F8677D}" type="slidenum">
              <a:rPr lang="uk-UA" smtClean="0"/>
              <a:t>8</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SDCG Report </a:t>
            </a:r>
            <a:r>
              <a:rPr lang="mr-IN" dirty="0"/>
              <a:t>–</a:t>
            </a:r>
            <a:r>
              <a:rPr lang="en-US" dirty="0"/>
              <a:t> Global Data Flows</a:t>
            </a:r>
          </a:p>
        </p:txBody>
      </p:sp>
    </p:spTree>
    <p:extLst>
      <p:ext uri="{BB962C8B-B14F-4D97-AF65-F5344CB8AC3E}">
        <p14:creationId xmlns:p14="http://schemas.microsoft.com/office/powerpoint/2010/main" val="67367757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458200" cy="4724400"/>
          </a:xfrm>
        </p:spPr>
        <p:txBody>
          <a:bodyPr/>
          <a:lstStyle/>
          <a:p>
            <a:pPr>
              <a:spcBef>
                <a:spcPts val="600"/>
              </a:spcBef>
              <a:spcAft>
                <a:spcPts val="600"/>
              </a:spcAft>
            </a:pPr>
            <a:r>
              <a:rPr lang="en-US" sz="2400" dirty="0" smtClean="0"/>
              <a:t>Global </a:t>
            </a:r>
            <a:r>
              <a:rPr lang="en-US" sz="2400" dirty="0" smtClean="0">
                <a:solidFill>
                  <a:schemeClr val="tx2"/>
                </a:solidFill>
              </a:rPr>
              <a:t>Baseline</a:t>
            </a:r>
            <a:r>
              <a:rPr lang="en-US" sz="2400" dirty="0" smtClean="0"/>
              <a:t> </a:t>
            </a:r>
            <a:r>
              <a:rPr lang="mr-IN" sz="2400" dirty="0" smtClean="0"/>
              <a:t>–</a:t>
            </a:r>
            <a:r>
              <a:rPr lang="en-US" sz="2400" dirty="0" smtClean="0"/>
              <a:t> 2016 marks the achievement of the claim that all countries can be provided at least a single annual w2w coverage going forward to support reporting</a:t>
            </a:r>
          </a:p>
          <a:p>
            <a:pPr>
              <a:spcBef>
                <a:spcPts val="600"/>
              </a:spcBef>
              <a:spcAft>
                <a:spcPts val="600"/>
              </a:spcAft>
            </a:pPr>
            <a:r>
              <a:rPr lang="en-US" sz="2400" dirty="0" smtClean="0"/>
              <a:t>Several requests to CEOS agencies in support</a:t>
            </a:r>
          </a:p>
          <a:p>
            <a:pPr marL="800100" lvl="1" indent="-342900">
              <a:spcBef>
                <a:spcPts val="600"/>
              </a:spcBef>
              <a:spcAft>
                <a:spcPts val="600"/>
              </a:spcAft>
              <a:buFont typeface="+mj-lt"/>
              <a:buAutoNum type="arabicPeriod"/>
            </a:pPr>
            <a:r>
              <a:rPr lang="en-US" sz="1600" dirty="0" smtClean="0"/>
              <a:t>CONAE asked to ensure SAOCOM-1A data is freely and openly available for GFOI purposes</a:t>
            </a:r>
          </a:p>
          <a:p>
            <a:pPr marL="800100" lvl="1" indent="-342900">
              <a:spcBef>
                <a:spcPts val="600"/>
              </a:spcBef>
              <a:spcAft>
                <a:spcPts val="600"/>
              </a:spcAft>
              <a:buFont typeface="+mj-lt"/>
              <a:buAutoNum type="arabicPeriod"/>
            </a:pPr>
            <a:r>
              <a:rPr lang="en-US" sz="1600" dirty="0" smtClean="0"/>
              <a:t>CNES and all relevant partners asked to assist CNES in repatriation of SPOT 1-5 data to be consistently processed and available for the community. Key gap filler in Landsat record (esp. Africa). </a:t>
            </a:r>
          </a:p>
          <a:p>
            <a:pPr marL="800100" lvl="1" indent="-342900">
              <a:spcBef>
                <a:spcPts val="600"/>
              </a:spcBef>
              <a:spcAft>
                <a:spcPts val="600"/>
              </a:spcAft>
              <a:buFont typeface="+mj-lt"/>
              <a:buAutoNum type="arabicPeriod"/>
            </a:pPr>
            <a:r>
              <a:rPr lang="en-US" sz="1600" dirty="0" smtClean="0"/>
              <a:t>INPE asked to </a:t>
            </a:r>
            <a:r>
              <a:rPr lang="en-US" sz="1600" dirty="0" err="1" smtClean="0"/>
              <a:t>optimise</a:t>
            </a:r>
            <a:r>
              <a:rPr lang="en-US" sz="1600" dirty="0" smtClean="0"/>
              <a:t> spare CBERS capacity for Africa and S America forested countries</a:t>
            </a:r>
          </a:p>
          <a:p>
            <a:pPr marL="800100" lvl="1" indent="-342900">
              <a:spcBef>
                <a:spcPts val="600"/>
              </a:spcBef>
              <a:spcAft>
                <a:spcPts val="600"/>
              </a:spcAft>
              <a:buFont typeface="+mj-lt"/>
              <a:buAutoNum type="arabicPeriod"/>
            </a:pPr>
            <a:r>
              <a:rPr lang="en-US" sz="1600" dirty="0"/>
              <a:t>JAXA asked to make JERS-1 mosaics available on-line and to continue L-band systematic global acquisitions</a:t>
            </a:r>
            <a:r>
              <a:rPr lang="en-US" sz="1600" dirty="0" smtClean="0"/>
              <a:t>.</a:t>
            </a:r>
          </a:p>
          <a:p>
            <a:pPr marL="457200" lvl="1" indent="0">
              <a:spcBef>
                <a:spcPts val="600"/>
              </a:spcBef>
              <a:spcAft>
                <a:spcPts val="600"/>
              </a:spcAft>
              <a:buNone/>
            </a:pPr>
            <a:r>
              <a:rPr lang="en-US" sz="2400" dirty="0" smtClean="0"/>
              <a:t> </a:t>
            </a:r>
            <a:endParaRPr lang="en-US" sz="2400" dirty="0"/>
          </a:p>
          <a:p>
            <a:pPr marL="800100" lvl="1" indent="-342900">
              <a:spcBef>
                <a:spcPts val="600"/>
              </a:spcBef>
              <a:spcAft>
                <a:spcPts val="600"/>
              </a:spcAft>
              <a:buFont typeface="+mj-lt"/>
              <a:buAutoNum type="arabicPeriod"/>
            </a:pPr>
            <a:endParaRPr lang="en-US" sz="2400" dirty="0" smtClean="0"/>
          </a:p>
          <a:p>
            <a:pPr>
              <a:spcBef>
                <a:spcPts val="600"/>
              </a:spcBef>
              <a:spcAft>
                <a:spcPts val="600"/>
              </a:spcAft>
            </a:pPr>
            <a:endParaRPr lang="en-US" sz="2400" dirty="0" smtClean="0"/>
          </a:p>
          <a:p>
            <a:pPr>
              <a:spcBef>
                <a:spcPts val="600"/>
              </a:spcBef>
              <a:spcAft>
                <a:spcPts val="600"/>
              </a:spcAft>
            </a:pPr>
            <a:endParaRPr lang="en-US" sz="2400" dirty="0" smtClean="0"/>
          </a:p>
          <a:p>
            <a:pPr lvl="1">
              <a:spcBef>
                <a:spcPts val="600"/>
              </a:spcBef>
              <a:spcAft>
                <a:spcPts val="600"/>
              </a:spcAft>
            </a:pPr>
            <a:endParaRPr lang="en-US" sz="2400" dirty="0" smtClean="0"/>
          </a:p>
          <a:p>
            <a:pPr>
              <a:spcBef>
                <a:spcPts val="600"/>
              </a:spcBef>
              <a:spcAft>
                <a:spcPts val="600"/>
              </a:spcAft>
            </a:pPr>
            <a:endParaRPr lang="en-US" sz="2400" dirty="0" smtClean="0"/>
          </a:p>
          <a:p>
            <a:pPr>
              <a:spcBef>
                <a:spcPts val="600"/>
              </a:spcBef>
              <a:spcAft>
                <a:spcPts val="600"/>
              </a:spcAft>
            </a:pPr>
            <a:endParaRPr lang="en-US" sz="2400" dirty="0" smtClean="0"/>
          </a:p>
        </p:txBody>
      </p:sp>
      <p:sp>
        <p:nvSpPr>
          <p:cNvPr id="3" name="Slide Number Placeholder 2"/>
          <p:cNvSpPr>
            <a:spLocks noGrp="1"/>
          </p:cNvSpPr>
          <p:nvPr>
            <p:ph type="sldNum" sz="quarter" idx="2"/>
          </p:nvPr>
        </p:nvSpPr>
        <p:spPr/>
        <p:txBody>
          <a:bodyPr/>
          <a:lstStyle/>
          <a:p>
            <a:pPr lvl="0"/>
            <a:fld id="{86CB4B4D-7CA3-9044-876B-883B54F8677D}" type="slidenum">
              <a:rPr lang="uk-UA" smtClean="0"/>
              <a:t>9</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smtClean="0"/>
              <a:t>SDCG Report </a:t>
            </a:r>
            <a:r>
              <a:rPr lang="mr-IN" dirty="0" smtClean="0"/>
              <a:t>–</a:t>
            </a:r>
            <a:r>
              <a:rPr lang="en-US" dirty="0" smtClean="0"/>
              <a:t> CEOS Data Strategy for GFOI</a:t>
            </a:r>
            <a:endParaRPr lang="en-US" dirty="0"/>
          </a:p>
        </p:txBody>
      </p:sp>
    </p:spTree>
    <p:extLst>
      <p:ext uri="{BB962C8B-B14F-4D97-AF65-F5344CB8AC3E}">
        <p14:creationId xmlns:p14="http://schemas.microsoft.com/office/powerpoint/2010/main" val="37646624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11881</TotalTime>
  <Words>1025</Words>
  <Application>Microsoft Macintosh PowerPoint</Application>
  <PresentationFormat>On-screen Show (4:3)</PresentationFormat>
  <Paragraphs>141</Paragraphs>
  <Slides>13</Slides>
  <Notes>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13</vt:i4>
      </vt:variant>
    </vt:vector>
  </HeadingPairs>
  <TitlesOfParts>
    <vt:vector size="31" baseType="lpstr">
      <vt:lpstr>.AppleSystemUIFont</vt:lpstr>
      <vt:lpstr>Arial Bold</vt:lpstr>
      <vt:lpstr>Avenir Roman</vt:lpstr>
      <vt:lpstr>Calibri</vt:lpstr>
      <vt:lpstr>Century Gothic</vt:lpstr>
      <vt:lpstr>Courier New</vt:lpstr>
      <vt:lpstr>Droid Serif</vt:lpstr>
      <vt:lpstr>Helvetica</vt:lpstr>
      <vt:lpstr>ＭＳ Ｐゴシック</vt:lpstr>
      <vt:lpstr>Osaka</vt:lpstr>
      <vt:lpstr>Proxima Nova Regular</vt:lpstr>
      <vt:lpstr>Tahoma</vt:lpstr>
      <vt:lpstr>Times</vt:lpstr>
      <vt:lpstr>Times New Roman</vt:lpstr>
      <vt:lpstr>Wingdings</vt:lpstr>
      <vt:lpstr>ヒラギノ角ゴ ProN W6</vt:lpstr>
      <vt:lpstr>Arial</vt:lpstr>
      <vt:lpstr>Default</vt:lpstr>
      <vt:lpstr>GFOI &amp; SDCG Update</vt:lpstr>
      <vt:lpstr>PowerPoint Presentation</vt:lpstr>
      <vt:lpstr>PowerPoint Presentation</vt:lpstr>
      <vt:lpstr>PowerPoint Presentation</vt:lpstr>
      <vt:lpstr>PowerPoint Presentation</vt:lpstr>
      <vt:lpstr> SDCG &amp; GFOI Space Data Component Update </vt:lpstr>
      <vt:lpstr>PowerPoint Presentation</vt:lpstr>
      <vt:lpstr>PowerPoint Presentation</vt:lpstr>
      <vt:lpstr>PowerPoint Presentation</vt:lpstr>
      <vt:lpstr>JERS-1 SAR historical  dataset released　</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Stephen Ward</cp:lastModifiedBy>
  <cp:revision>141</cp:revision>
  <dcterms:modified xsi:type="dcterms:W3CDTF">2016-10-24T22:40:48Z</dcterms:modified>
</cp:coreProperties>
</file>