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3" r:id="rId4"/>
    <p:sldId id="258" r:id="rId5"/>
    <p:sldId id="260" r:id="rId6"/>
    <p:sldId id="259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70" autoAdjust="0"/>
  </p:normalViewPr>
  <p:slideViewPr>
    <p:cSldViewPr>
      <p:cViewPr>
        <p:scale>
          <a:sx n="90" d="100"/>
          <a:sy n="90" d="100"/>
        </p:scale>
        <p:origin x="2280" y="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2016/10/29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71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671638" y="188913"/>
            <a:ext cx="7396162" cy="501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8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-airbusds.com/worlddem/" TargetMode="External"/><Relationship Id="rId4" Type="http://schemas.openxmlformats.org/officeDocument/2006/relationships/hyperlink" Target="https://tandemx-science.dlr.de/" TargetMode="External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enma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rlin.cnes.fr/" TargetMode="External"/><Relationship Id="rId4" Type="http://schemas.openxmlformats.org/officeDocument/2006/relationships/hyperlink" Target="http://www.dlr.de/rd/en/desktopdefault.aspx/tabid-2440/3586_read-31672" TargetMode="External"/><Relationship Id="rId5" Type="http://schemas.openxmlformats.org/officeDocument/2006/relationships/image" Target="../media/image11.jpeg"/><Relationship Id="rId6" Type="http://schemas.openxmlformats.org/officeDocument/2006/relationships/image" Target="../media/image12.gif"/><Relationship Id="rId7" Type="http://schemas.openxmlformats.org/officeDocument/2006/relationships/image" Target="../media/image13.jpeg"/><Relationship Id="rId8" Type="http://schemas.openxmlformats.org/officeDocument/2006/relationships/image" Target="../media/image14.gif"/><Relationship Id="rId9" Type="http://schemas.openxmlformats.org/officeDocument/2006/relationships/image" Target="../media/image7.png"/><Relationship Id="rId10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wmf"/><Relationship Id="rId6" Type="http://schemas.openxmlformats.org/officeDocument/2006/relationships/image" Target="../media/image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dlr.de/rd/en/desktopdefault.aspx/tabid-2440/3586_read-1014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810000"/>
            <a:ext cx="5410200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Klaus Schmidt, DLR, German Space Administration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 </a:t>
            </a: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9.1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Brisbane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Australia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2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nd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November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2016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5727" y="2456817"/>
            <a:ext cx="63246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Update on</a:t>
            </a:r>
            <a:b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</a:br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German EO </a:t>
            </a:r>
            <a:r>
              <a:rPr lang="en-US" altLang="ja-JP" sz="4200" b="1" dirty="0" err="1" smtClean="0">
                <a:solidFill>
                  <a:srgbClr val="FFFFFF"/>
                </a:solidFill>
                <a:latin typeface="Droid Serif"/>
              </a:rPr>
              <a:t>Programme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49404" y="3986830"/>
            <a:ext cx="309700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" kern="1200" dirty="0" smtClean="0">
                <a:effectLst/>
              </a:rPr>
              <a:t>NX-01 «USS Enterprise»</a:t>
            </a:r>
          </a:p>
          <a:p>
            <a:pPr algn="ctr"/>
            <a:r>
              <a:rPr lang="fr-FR" sz="100" dirty="0" smtClean="0"/>
              <a:t>In </a:t>
            </a:r>
            <a:r>
              <a:rPr lang="fr-FR" sz="100" dirty="0" err="1" smtClean="0"/>
              <a:t>Space</a:t>
            </a:r>
            <a:r>
              <a:rPr lang="fr-FR" sz="100" dirty="0" smtClean="0"/>
              <a:t> 2151</a:t>
            </a:r>
            <a:endParaRPr lang="fr-FR" sz="1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0" y="304800"/>
            <a:ext cx="5410200" cy="738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err="1" smtClean="0"/>
              <a:t>TanDEM</a:t>
            </a:r>
            <a:r>
              <a:rPr lang="en-US" dirty="0" smtClean="0"/>
              <a:t>-X </a:t>
            </a:r>
            <a:r>
              <a:rPr lang="de-DE" dirty="0"/>
              <a:t>– Global DEM</a:t>
            </a:r>
            <a:endParaRPr lang="en-US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85800" y="1428690"/>
            <a:ext cx="7772400" cy="400110"/>
          </a:xfrm>
          <a:prstGeom prst="rect">
            <a:avLst/>
          </a:prstGeom>
          <a:solidFill>
            <a:schemeClr val="accent1">
              <a:alpha val="47000"/>
            </a:schemeClr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 lvl="0">
              <a:defRPr sz="2000">
                <a:latin typeface="Arial Bold"/>
                <a:ea typeface="Arial Bold"/>
                <a:cs typeface="Arial Bold"/>
              </a:defRPr>
            </a:lvl1pPr>
            <a:lvl2pPr lvl="1" indent="0">
              <a:buSzPct val="100000"/>
              <a:defRPr>
                <a:latin typeface="Arial"/>
                <a:ea typeface="Arial"/>
                <a:cs typeface="Arial"/>
              </a:defRPr>
            </a:lvl2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</a:lstStyle>
          <a:p>
            <a:r>
              <a:rPr lang="en-US" dirty="0">
                <a:solidFill>
                  <a:schemeClr val="tx1"/>
                </a:solidFill>
              </a:rPr>
              <a:t>New 3D world map – </a:t>
            </a:r>
            <a:r>
              <a:rPr lang="en-US" dirty="0" err="1">
                <a:solidFill>
                  <a:schemeClr val="tx1"/>
                </a:solidFill>
              </a:rPr>
              <a:t>TanDEM</a:t>
            </a:r>
            <a:r>
              <a:rPr lang="en-US" dirty="0">
                <a:solidFill>
                  <a:schemeClr val="tx1"/>
                </a:solidFill>
              </a:rPr>
              <a:t>-X global elevation model completed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400007" y="5312410"/>
            <a:ext cx="19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CHARM-F on HALO</a:t>
            </a:r>
          </a:p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2015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2438401" y="5312410"/>
            <a:ext cx="6476999" cy="1545589"/>
          </a:xfrm>
          <a:prstGeom prst="rect">
            <a:avLst/>
          </a:prstGeom>
          <a:solidFill>
            <a:srgbClr val="ABE3BA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rgbClr val="FF0000"/>
                </a:solidFill>
              </a:rPr>
              <a:t>Pole-</a:t>
            </a:r>
            <a:r>
              <a:rPr lang="de-DE" sz="1200" b="1" dirty="0" err="1">
                <a:solidFill>
                  <a:srgbClr val="FF0000"/>
                </a:solidFill>
              </a:rPr>
              <a:t>to</a:t>
            </a:r>
            <a:r>
              <a:rPr lang="de-DE" sz="1200" b="1" dirty="0">
                <a:solidFill>
                  <a:srgbClr val="FF0000"/>
                </a:solidFill>
              </a:rPr>
              <a:t>-pole </a:t>
            </a:r>
            <a:r>
              <a:rPr lang="de-DE" sz="1200" b="1" dirty="0" err="1">
                <a:solidFill>
                  <a:srgbClr val="FF0000"/>
                </a:solidFill>
              </a:rPr>
              <a:t>coverage</a:t>
            </a:r>
            <a:r>
              <a:rPr lang="de-DE" sz="1200" b="1" dirty="0">
                <a:solidFill>
                  <a:srgbClr val="FF0000"/>
                </a:solidFill>
              </a:rPr>
              <a:t>: </a:t>
            </a:r>
            <a:r>
              <a:rPr lang="de-DE" sz="1200" b="1" dirty="0" err="1"/>
              <a:t>Homogenous</a:t>
            </a:r>
            <a:r>
              <a:rPr lang="de-DE" sz="1200" b="1" dirty="0"/>
              <a:t> </a:t>
            </a:r>
            <a:r>
              <a:rPr lang="de-DE" sz="1200" b="1" dirty="0" err="1"/>
              <a:t>standardised</a:t>
            </a:r>
            <a:r>
              <a:rPr lang="de-DE" sz="1200" b="1" dirty="0"/>
              <a:t> DEM </a:t>
            </a:r>
            <a:r>
              <a:rPr lang="de-DE" sz="1200" b="1" dirty="0" err="1"/>
              <a:t>for</a:t>
            </a:r>
            <a:r>
              <a:rPr lang="de-DE" sz="1200" b="1" dirty="0"/>
              <a:t> </a:t>
            </a:r>
            <a:r>
              <a:rPr lang="de-DE" sz="1200" b="1" dirty="0" err="1"/>
              <a:t>any</a:t>
            </a:r>
            <a:r>
              <a:rPr lang="de-DE" sz="1200" b="1" dirty="0"/>
              <a:t> </a:t>
            </a:r>
            <a:r>
              <a:rPr lang="de-DE" sz="1200" b="1" dirty="0" err="1"/>
              <a:t>spot</a:t>
            </a:r>
            <a:r>
              <a:rPr lang="de-DE" sz="1200" b="1" dirty="0"/>
              <a:t> on Earth</a:t>
            </a:r>
          </a:p>
          <a:p>
            <a:r>
              <a:rPr lang="de-DE" sz="1200" b="1" dirty="0">
                <a:solidFill>
                  <a:srgbClr val="FF0000"/>
                </a:solidFill>
              </a:rPr>
              <a:t>Unique </a:t>
            </a:r>
            <a:r>
              <a:rPr lang="de-DE" sz="1200" b="1" dirty="0" err="1">
                <a:solidFill>
                  <a:srgbClr val="FF0000"/>
                </a:solidFill>
              </a:rPr>
              <a:t>quality</a:t>
            </a:r>
            <a:r>
              <a:rPr lang="de-DE" sz="1200" b="1" dirty="0">
                <a:solidFill>
                  <a:srgbClr val="FF0000"/>
                </a:solidFill>
              </a:rPr>
              <a:t>: </a:t>
            </a:r>
            <a:r>
              <a:rPr lang="de-DE" sz="1200" b="1" dirty="0"/>
              <a:t>Superior </a:t>
            </a:r>
            <a:r>
              <a:rPr lang="de-DE" sz="1200" b="1" dirty="0" err="1"/>
              <a:t>elevation</a:t>
            </a:r>
            <a:r>
              <a:rPr lang="de-DE" sz="1200" b="1" dirty="0"/>
              <a:t> </a:t>
            </a:r>
            <a:r>
              <a:rPr lang="de-DE" sz="1200" b="1" dirty="0" err="1"/>
              <a:t>information</a:t>
            </a:r>
            <a:r>
              <a:rPr lang="de-DE" sz="1200" b="1" dirty="0"/>
              <a:t> </a:t>
            </a:r>
            <a:r>
              <a:rPr lang="de-DE" sz="1200" b="1" dirty="0" err="1"/>
              <a:t>anywhere</a:t>
            </a:r>
            <a:r>
              <a:rPr lang="de-DE" sz="1200" b="1" dirty="0"/>
              <a:t> on </a:t>
            </a:r>
            <a:r>
              <a:rPr lang="de-DE" sz="1200" b="1" dirty="0" smtClean="0"/>
              <a:t>Earth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Unrivalled accuracy: </a:t>
            </a:r>
            <a:r>
              <a:rPr lang="en-US" sz="1200" b="1" dirty="0"/>
              <a:t>2m (relative) / 4m (absolute) vertical </a:t>
            </a:r>
            <a:r>
              <a:rPr lang="en-US" sz="1200" b="1" dirty="0" smtClean="0"/>
              <a:t>accuracy / 12m </a:t>
            </a:r>
            <a:r>
              <a:rPr lang="en-US" sz="1200" b="1" dirty="0"/>
              <a:t>x </a:t>
            </a:r>
            <a:r>
              <a:rPr lang="en-US" sz="1200" b="1" dirty="0" smtClean="0"/>
              <a:t>12m raster</a:t>
            </a:r>
            <a:endParaRPr lang="en-US" sz="1200" b="1" dirty="0"/>
          </a:p>
          <a:p>
            <a:r>
              <a:rPr lang="en-US" sz="1200" b="1" dirty="0" smtClean="0"/>
              <a:t>Digital </a:t>
            </a:r>
            <a:r>
              <a:rPr lang="en-US" sz="1200" b="1" dirty="0"/>
              <a:t>Surface Models and Terrain Models </a:t>
            </a:r>
            <a:r>
              <a:rPr lang="en-US" sz="1200" b="1" dirty="0" smtClean="0"/>
              <a:t>available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DEM </a:t>
            </a:r>
            <a:r>
              <a:rPr lang="en-US" sz="1200" b="1" dirty="0" err="1" smtClean="0">
                <a:solidFill>
                  <a:srgbClr val="FF0000"/>
                </a:solidFill>
              </a:rPr>
              <a:t>AO&amp;Proposal</a:t>
            </a:r>
            <a:r>
              <a:rPr lang="en-US" sz="1200" b="1" dirty="0" smtClean="0">
                <a:solidFill>
                  <a:srgbClr val="FF0000"/>
                </a:solidFill>
              </a:rPr>
              <a:t> Call deadline December 1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st </a:t>
            </a:r>
            <a:r>
              <a:rPr lang="en-US" sz="1200" b="1" dirty="0" smtClean="0">
                <a:solidFill>
                  <a:srgbClr val="FF0000"/>
                </a:solidFill>
              </a:rPr>
              <a:t> 2016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Arial" charset="0"/>
                <a:hlinkClick r:id="rId3"/>
              </a:rPr>
              <a:t>http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hlinkClick r:id="rId3"/>
              </a:rPr>
              <a:t>://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hlinkClick r:id="rId3"/>
              </a:rPr>
              <a:t>www.geo-airbusds.com/worlddem/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hlinkClick r:id="rId4"/>
              </a:rPr>
              <a:t>https://tandemx-science.dlr.de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hlinkClick r:id="rId4"/>
              </a:rPr>
              <a:t>/</a:t>
            </a:r>
            <a:endParaRPr lang="de-DE" sz="1200" dirty="0" smtClean="0">
              <a:solidFill>
                <a:srgbClr val="000000"/>
              </a:solidFill>
            </a:endParaRPr>
          </a:p>
        </p:txBody>
      </p:sp>
      <p:pic>
        <p:nvPicPr>
          <p:cNvPr id="14" name="Picture 6" descr="TanDEM_RGB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74020"/>
            <a:ext cx="2438400" cy="4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7E7E7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93186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Public\Picture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5927999"/>
            <a:ext cx="1476376" cy="9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4113FF7C-C99C-4815-B643-08CB9A275B4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957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D218FD0-21B1-4693-9BE5-D2D4DA6ED175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694582" y="304800"/>
            <a:ext cx="7396162" cy="50165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de-DE" dirty="0" smtClean="0"/>
              <a:t>     </a:t>
            </a:r>
            <a:r>
              <a:rPr lang="de-DE" dirty="0" err="1" smtClean="0"/>
              <a:t>EnMAP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319960" y="1523542"/>
            <a:ext cx="4572000" cy="47474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 Bold"/>
              </a:rPr>
              <a:t>Hyperspectral mission, aims </a:t>
            </a:r>
            <a:r>
              <a:rPr lang="en-GB" dirty="0">
                <a:latin typeface="Arial Bold"/>
              </a:rPr>
              <a:t>at </a:t>
            </a:r>
            <a:r>
              <a:rPr lang="en-GB" dirty="0" smtClean="0">
                <a:latin typeface="Arial Bold"/>
              </a:rPr>
              <a:t/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monitoring and characterising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the Earth’s environment on a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global scale</a:t>
            </a:r>
            <a:endParaRPr lang="en-GB" dirty="0">
              <a:latin typeface="Arial Bold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 Bold"/>
              </a:rPr>
              <a:t>EnMAP serves to measure and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model key dynamic processes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of the Earth’s ecosystem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rial Bold"/>
              </a:rPr>
              <a:t>EnMAP</a:t>
            </a:r>
            <a:r>
              <a:rPr lang="en-GB" dirty="0" smtClean="0">
                <a:latin typeface="Arial Bold"/>
              </a:rPr>
              <a:t> is a scientific path finder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for later operational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old"/>
              </a:rPr>
              <a:t>Status</a:t>
            </a:r>
          </a:p>
          <a:p>
            <a:pPr lvl="2" indent="0">
              <a:spcBef>
                <a:spcPts val="300"/>
              </a:spcBef>
            </a:pPr>
            <a:r>
              <a:rPr lang="en-US" dirty="0">
                <a:latin typeface="Arial Bold"/>
              </a:rPr>
              <a:t>	</a:t>
            </a:r>
            <a:r>
              <a:rPr lang="en-US" dirty="0" smtClean="0">
                <a:latin typeface="Arial Bold"/>
              </a:rPr>
              <a:t>- in </a:t>
            </a:r>
            <a:r>
              <a:rPr lang="en-US" dirty="0">
                <a:latin typeface="Arial Bold"/>
              </a:rPr>
              <a:t>phase </a:t>
            </a:r>
            <a:r>
              <a:rPr lang="en-US" dirty="0" smtClean="0">
                <a:latin typeface="Arial Bold"/>
              </a:rPr>
              <a:t>D</a:t>
            </a:r>
            <a:br>
              <a:rPr lang="en-US" dirty="0" smtClean="0">
                <a:latin typeface="Arial Bold"/>
              </a:rPr>
            </a:br>
            <a:r>
              <a:rPr lang="en-US" dirty="0" smtClean="0">
                <a:latin typeface="Arial Bold"/>
              </a:rPr>
              <a:t>	- launch in 2019</a:t>
            </a:r>
            <a:endParaRPr lang="en-US" dirty="0">
              <a:latin typeface="Arial Bold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 Bold"/>
              </a:rPr>
              <a:t>     </a:t>
            </a:r>
            <a:endParaRPr lang="en-US" dirty="0">
              <a:latin typeface="Arial Bold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 Bold"/>
              </a:rPr>
              <a:t>      </a:t>
            </a:r>
            <a:r>
              <a:rPr lang="en-US" dirty="0" smtClean="0">
                <a:latin typeface="Arial Bold"/>
                <a:hlinkClick r:id="rId2"/>
              </a:rPr>
              <a:t>www.enmap.org</a:t>
            </a:r>
            <a:endParaRPr lang="en-US" dirty="0" smtClean="0">
              <a:latin typeface="Arial Bold"/>
            </a:endParaRPr>
          </a:p>
          <a:p>
            <a:pPr>
              <a:spcBef>
                <a:spcPts val="600"/>
              </a:spcBef>
            </a:pPr>
            <a:endParaRPr lang="en-US" dirty="0">
              <a:latin typeface="Arial 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" y="6245225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t="3347" r="19704" b="3981"/>
          <a:stretch/>
        </p:blipFill>
        <p:spPr>
          <a:xfrm>
            <a:off x="4059953" y="1371600"/>
            <a:ext cx="4931647" cy="360962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059953" y="4953000"/>
            <a:ext cx="1347360" cy="479273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r>
              <a:rPr lang="de-DE" sz="1200" dirty="0" err="1">
                <a:solidFill>
                  <a:srgbClr val="0070C0"/>
                </a:solidFill>
              </a:rPr>
              <a:t>Spectrometer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optical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bench</a:t>
            </a:r>
            <a:endParaRPr lang="de-DE" sz="12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2" b="99449" l="1098" r="973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4691">
            <a:off x="6014596" y="3702505"/>
            <a:ext cx="2775674" cy="307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770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9404" y="3986830"/>
            <a:ext cx="309700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" kern="1200" dirty="0" smtClean="0">
                <a:effectLst/>
              </a:rPr>
              <a:t>NX-01 «USS Enterprise»</a:t>
            </a:r>
          </a:p>
          <a:p>
            <a:pPr algn="ctr"/>
            <a:r>
              <a:rPr lang="fr-FR" sz="100" dirty="0" smtClean="0"/>
              <a:t>In </a:t>
            </a:r>
            <a:r>
              <a:rPr lang="fr-FR" sz="100" dirty="0" err="1" smtClean="0"/>
              <a:t>Space</a:t>
            </a:r>
            <a:r>
              <a:rPr lang="fr-FR" sz="100" dirty="0" smtClean="0"/>
              <a:t> 2151</a:t>
            </a:r>
            <a:endParaRPr lang="fr-FR" sz="1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0" y="304800"/>
            <a:ext cx="3810000" cy="738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MERLIN</a:t>
            </a:r>
            <a:endParaRPr lang="en-US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304800" y="1221928"/>
            <a:ext cx="8839200" cy="535531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lvl="0">
              <a:defRPr sz="2000">
                <a:latin typeface="Arial Bold"/>
                <a:ea typeface="Arial Bold"/>
                <a:cs typeface="Arial Bold"/>
              </a:defRPr>
            </a:lvl1pPr>
            <a:lvl2pPr lvl="1" indent="0">
              <a:buSzPct val="100000"/>
              <a:defRPr>
                <a:latin typeface="Arial"/>
                <a:ea typeface="Arial"/>
                <a:cs typeface="Arial"/>
              </a:defRPr>
            </a:lvl2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Franco-German (CNES/DLR) cooperation</a:t>
            </a:r>
            <a:br>
              <a:rPr lang="en-US" sz="1600" dirty="0" smtClean="0"/>
            </a:br>
            <a:r>
              <a:rPr lang="en-US" sz="1600" dirty="0" smtClean="0"/>
              <a:t>on a climate satellite mission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first space-borne methane Integrated Path</a:t>
            </a:r>
            <a:br>
              <a:rPr lang="en-US" sz="1600" dirty="0" smtClean="0"/>
            </a:br>
            <a:r>
              <a:rPr lang="en-US" sz="1600" dirty="0" smtClean="0"/>
              <a:t>Differential Absorption (IPDA) LIDAR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MERLIN will allow:</a:t>
            </a:r>
          </a:p>
          <a:p>
            <a:pPr marL="638175" lvl="8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global measurements of XCH4 at day and night</a:t>
            </a:r>
            <a:br>
              <a:rPr lang="en-US" sz="1600" dirty="0" smtClean="0"/>
            </a:br>
            <a:r>
              <a:rPr lang="en-US" sz="1600" dirty="0" smtClean="0"/>
              <a:t>on a country scale</a:t>
            </a:r>
          </a:p>
          <a:p>
            <a:pPr marL="638175" lvl="4" indent="-285750">
              <a:buFont typeface="Symbol" panose="05050102010706020507" pitchFamily="18" charset="2"/>
              <a:buChar char="-"/>
            </a:pPr>
            <a:r>
              <a:rPr lang="en-US" sz="1600" dirty="0"/>
              <a:t>i</a:t>
            </a:r>
            <a:r>
              <a:rPr lang="en-US" sz="1600" dirty="0" smtClean="0"/>
              <a:t>mprovement of inverse modelling accuracy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Status: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Early Phase C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successful airborne demonstrator CHARM-F</a:t>
            </a:r>
            <a:br>
              <a:rPr lang="en-US" sz="1600" dirty="0" smtClean="0"/>
            </a:br>
            <a:r>
              <a:rPr lang="en-US" sz="1600" dirty="0" smtClean="0"/>
              <a:t>test flight May 2015 (CO2 &amp; CH4 measurements)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upcoming major milestones: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final design in 2018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ready for launch in 2021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3 years of operation</a:t>
            </a:r>
            <a:endParaRPr lang="en-US" sz="1600" b="1" dirty="0" smtClean="0"/>
          </a:p>
          <a:p>
            <a:pPr marL="339725" lvl="1"/>
            <a:endParaRPr lang="de-DE" sz="1600" dirty="0" smtClean="0">
              <a:hlinkClick r:id="rId3"/>
            </a:endParaRPr>
          </a:p>
          <a:p>
            <a:pPr marL="339725" lvl="1"/>
            <a:r>
              <a:rPr lang="de-DE" sz="1600" dirty="0" smtClean="0">
                <a:hlinkClick r:id="rId3"/>
              </a:rPr>
              <a:t>https</a:t>
            </a:r>
            <a:r>
              <a:rPr lang="de-DE" sz="1600" dirty="0">
                <a:hlinkClick r:id="rId3"/>
              </a:rPr>
              <a:t>://</a:t>
            </a:r>
            <a:r>
              <a:rPr lang="de-DE" sz="1600" dirty="0" smtClean="0">
                <a:hlinkClick r:id="rId3"/>
              </a:rPr>
              <a:t>merlin.cnes.fr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>
                <a:hlinkClick r:id="rId4"/>
              </a:rPr>
              <a:t>http</a:t>
            </a:r>
            <a:r>
              <a:rPr lang="de-DE" sz="1600" dirty="0">
                <a:hlinkClick r:id="rId4"/>
              </a:rPr>
              <a:t>://</a:t>
            </a:r>
            <a:r>
              <a:rPr lang="de-DE" sz="1600" dirty="0" smtClean="0">
                <a:hlinkClick r:id="rId4"/>
              </a:rPr>
              <a:t>www.dlr.de/rd/en/desktopdefault.aspx/tabid-2440/3586_read-31672</a:t>
            </a:r>
            <a:endParaRPr lang="de-DE" sz="1600" dirty="0"/>
          </a:p>
          <a:p>
            <a:pPr marL="339725" lvl="1"/>
            <a:endParaRPr lang="de-DE" dirty="0" smtClean="0"/>
          </a:p>
        </p:txBody>
      </p:sp>
      <p:grpSp>
        <p:nvGrpSpPr>
          <p:cNvPr id="9" name="Gruppieren 8"/>
          <p:cNvGrpSpPr/>
          <p:nvPr/>
        </p:nvGrpSpPr>
        <p:grpSpPr>
          <a:xfrm>
            <a:off x="6248401" y="1600200"/>
            <a:ext cx="2771378" cy="2201720"/>
            <a:chOff x="7258049" y="447675"/>
            <a:chExt cx="4600177" cy="3936488"/>
          </a:xfrm>
        </p:grpSpPr>
        <p:pic>
          <p:nvPicPr>
            <p:cNvPr id="12" name="Picture 3" descr="D:\Utilisateurs\estevef\Documents\Merlin\Z_Travail\Vue_Merli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8049" y="447675"/>
              <a:ext cx="4600177" cy="3936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7853" y="3952801"/>
              <a:ext cx="122681" cy="68058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5724128" y="4048385"/>
            <a:ext cx="2572544" cy="1571528"/>
            <a:chOff x="5530813" y="2942356"/>
            <a:chExt cx="3623506" cy="2392264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75" y="2942356"/>
              <a:ext cx="2915444" cy="2392264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813" y="3458719"/>
              <a:ext cx="1907783" cy="1385617"/>
            </a:xfrm>
            <a:prstGeom prst="rect">
              <a:avLst/>
            </a:prstGeom>
          </p:spPr>
        </p:pic>
      </p:grpSp>
      <p:sp>
        <p:nvSpPr>
          <p:cNvPr id="20" name="Textfeld 19"/>
          <p:cNvSpPr txBox="1"/>
          <p:nvPr/>
        </p:nvSpPr>
        <p:spPr>
          <a:xfrm>
            <a:off x="6400007" y="5312410"/>
            <a:ext cx="19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CHARM-F on HALO</a:t>
            </a:r>
          </a:p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2015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21" name="Form 20"/>
          <p:cNvSpPr/>
          <p:nvPr/>
        </p:nvSpPr>
        <p:spPr>
          <a:xfrm rot="21178117">
            <a:off x="6371252" y="3569807"/>
            <a:ext cx="1106555" cy="830183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22" name="Textfeld 21"/>
          <p:cNvSpPr txBox="1"/>
          <p:nvPr/>
        </p:nvSpPr>
        <p:spPr>
          <a:xfrm>
            <a:off x="6248401" y="1600200"/>
            <a:ext cx="198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MERLIN in Orbit 2021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7" y="6248400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www.msl-chemcam.com/doc/images/316/logo_cne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533"/>
            <a:ext cx="581920" cy="5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38AF0F-7C93-45CA-B45F-33934BBA05DE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767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9404" y="3986830"/>
            <a:ext cx="309700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" kern="1200" dirty="0" smtClean="0">
                <a:effectLst/>
              </a:rPr>
              <a:t>NX-01 «USS Enterprise»</a:t>
            </a:r>
          </a:p>
          <a:p>
            <a:pPr algn="ctr"/>
            <a:r>
              <a:rPr lang="fr-FR" sz="100" dirty="0" smtClean="0"/>
              <a:t>In </a:t>
            </a:r>
            <a:r>
              <a:rPr lang="fr-FR" sz="100" dirty="0" err="1" smtClean="0"/>
              <a:t>Space</a:t>
            </a:r>
            <a:r>
              <a:rPr lang="fr-FR" sz="100" dirty="0" smtClean="0"/>
              <a:t> 2151</a:t>
            </a:r>
            <a:endParaRPr lang="fr-FR" sz="1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0" y="304800"/>
            <a:ext cx="3810000" cy="738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err="1" smtClean="0"/>
              <a:t>METimage</a:t>
            </a:r>
            <a:endParaRPr lang="en-US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304800" y="1328440"/>
            <a:ext cx="8685587" cy="506292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lvl="0">
              <a:defRPr sz="2000">
                <a:latin typeface="Arial Bold"/>
                <a:ea typeface="Arial Bold"/>
                <a:cs typeface="Arial Bold"/>
              </a:defRPr>
            </a:lvl1pPr>
            <a:lvl2pPr lvl="1" indent="0">
              <a:buSzPct val="100000"/>
              <a:defRPr>
                <a:latin typeface="Arial"/>
                <a:ea typeface="Arial"/>
                <a:cs typeface="Arial"/>
              </a:defRPr>
            </a:lvl2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German contribution for the next EUMETSAT Polar System (EPS-SG)</a:t>
            </a:r>
          </a:p>
          <a:p>
            <a:pPr marL="638175" lvl="8" indent="-285750">
              <a:buFont typeface="Symbol" panose="05050102010706020507" pitchFamily="18" charset="2"/>
              <a:buChar char="-"/>
            </a:pPr>
            <a:r>
              <a:rPr lang="en-US" dirty="0" smtClean="0"/>
              <a:t>three generations of identical satellites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METimage is an imaging radiometer instrument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METimage will allow:</a:t>
            </a:r>
          </a:p>
          <a:p>
            <a:pPr marL="638175" lvl="8" indent="-285750">
              <a:buFont typeface="Symbol" panose="05050102010706020507" pitchFamily="18" charset="2"/>
              <a:buChar char="-"/>
            </a:pPr>
            <a:r>
              <a:rPr lang="en-US" dirty="0"/>
              <a:t>m</a:t>
            </a:r>
            <a:r>
              <a:rPr lang="en-US" dirty="0" smtClean="0"/>
              <a:t>easurement of physical parameters in atmosphere,</a:t>
            </a:r>
            <a:br>
              <a:rPr lang="en-US" dirty="0" smtClean="0"/>
            </a:br>
            <a:r>
              <a:rPr lang="en-US" dirty="0" smtClean="0"/>
              <a:t>sea &amp; land surface for meteorological tasks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Status: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in phase C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upcoming major milestones: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final design in 2017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delivery to ESA for integration with satellite: 2019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/>
              <a:t>l</a:t>
            </a:r>
            <a:r>
              <a:rPr lang="en-US" dirty="0" smtClean="0"/>
              <a:t>aunch of first METOP-SG satellite: 2021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7,5 years of operation each</a:t>
            </a:r>
          </a:p>
          <a:p>
            <a:pPr marL="339725" lvl="1">
              <a:spcBef>
                <a:spcPts val="600"/>
              </a:spcBef>
            </a:pP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://www.dlr.de/rd/en/desktopdefault.aspx/tabid-2440/3586_read-10140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625475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pSp>
        <p:nvGrpSpPr>
          <p:cNvPr id="15" name="Gruppieren 14"/>
          <p:cNvGrpSpPr/>
          <p:nvPr/>
        </p:nvGrpSpPr>
        <p:grpSpPr>
          <a:xfrm>
            <a:off x="6747234" y="1676400"/>
            <a:ext cx="2139504" cy="1600200"/>
            <a:chOff x="250825" y="4249252"/>
            <a:chExt cx="2278395" cy="188811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16" y="4249252"/>
              <a:ext cx="2139504" cy="188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1"/>
            <p:cNvSpPr>
              <a:spLocks noChangeArrowheads="1"/>
            </p:cNvSpPr>
            <p:nvPr/>
          </p:nvSpPr>
          <p:spPr bwMode="auto">
            <a:xfrm>
              <a:off x="250825" y="4959226"/>
              <a:ext cx="433387" cy="111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3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de-DE" altLang="de-DE">
                <a:latin typeface="Times New Roman" pitchFamily="18" charset="0"/>
              </a:endParaRPr>
            </a:p>
          </p:txBody>
        </p:sp>
      </p:grpSp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54602"/>
            <a:ext cx="949141" cy="23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7" y="6116637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51B61DCA-0C19-48D4-B42C-EF43A79DD972}" type="slidenum">
              <a:rPr lang="de-DE" smtClean="0"/>
              <a:t>5</a:t>
            </a:fld>
            <a:endParaRPr lang="de-DE" dirty="0"/>
          </a:p>
        </p:txBody>
      </p:sp>
      <p:pic>
        <p:nvPicPr>
          <p:cNvPr id="14" name="Grafik 8"/>
          <p:cNvPicPr/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3352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937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62200" y="304800"/>
            <a:ext cx="5400675" cy="43021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HRWS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52399" y="1292497"/>
            <a:ext cx="6548481" cy="3200876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5719" rIns="45719">
            <a:spAutoFit/>
          </a:bodyPr>
          <a:lstStyle>
            <a:lvl1pPr marL="342900" lvl="0" indent="-342900">
              <a:buFont typeface="Arial" panose="020B0604020202020204" pitchFamily="34" charset="0"/>
              <a:buChar char="•"/>
              <a:defRPr sz="2000">
                <a:latin typeface="Arial Bold"/>
                <a:ea typeface="Arial Bold"/>
                <a:cs typeface="Arial Bold"/>
              </a:defRPr>
            </a:lvl1pPr>
            <a:lvl2pPr marL="625475" lvl="1" indent="-285750"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</a:defRPr>
            </a:lvl2pPr>
            <a:lvl5pPr marL="627063" lvl="4" indent="-274638">
              <a:buFont typeface="Arial" panose="020B0604020202020204" pitchFamily="34" charset="0"/>
              <a:buChar char="•"/>
            </a:lvl5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9pPr marL="627063" lvl="8" indent="-274638">
              <a:buFont typeface="Arial" panose="020B0604020202020204" pitchFamily="34" charset="0"/>
              <a:buChar char="•"/>
            </a:lvl9pPr>
          </a:lstStyle>
          <a:p>
            <a:endParaRPr lang="en-GB" sz="1800" dirty="0" smtClean="0"/>
          </a:p>
          <a:p>
            <a:r>
              <a:rPr lang="en-GB" sz="1800" dirty="0" smtClean="0"/>
              <a:t>HRWS</a:t>
            </a:r>
            <a:r>
              <a:rPr lang="en-GB" sz="1800" dirty="0"/>
              <a:t>: “High Resolution Wide Swath”</a:t>
            </a:r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GB" sz="1800" dirty="0"/>
              <a:t>SAR performance </a:t>
            </a:r>
            <a:r>
              <a:rPr lang="en-GB" sz="1800" dirty="0" smtClean="0"/>
              <a:t>potential beyond </a:t>
            </a:r>
            <a:r>
              <a:rPr lang="en-GB" sz="1800" dirty="0"/>
              <a:t>today's limitations by </a:t>
            </a:r>
            <a:r>
              <a:rPr lang="en-GB" sz="1800" dirty="0" smtClean="0"/>
              <a:t>incorporating Digital </a:t>
            </a:r>
            <a:r>
              <a:rPr lang="en-GB" sz="1800" dirty="0"/>
              <a:t>Beamforming functions</a:t>
            </a:r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GB" sz="1800" dirty="0"/>
              <a:t>integrated antenna </a:t>
            </a:r>
            <a:r>
              <a:rPr lang="en-GB" sz="1800" dirty="0" smtClean="0"/>
              <a:t>demonstrator in finalized in 2015</a:t>
            </a:r>
          </a:p>
          <a:p>
            <a:pPr>
              <a:spcBef>
                <a:spcPts val="900"/>
              </a:spcBef>
            </a:pPr>
            <a:r>
              <a:rPr lang="en-GB" sz="1800" dirty="0" smtClean="0"/>
              <a:t>Goal: </a:t>
            </a:r>
            <a:br>
              <a:rPr lang="en-GB" sz="1800" dirty="0" smtClean="0"/>
            </a:br>
            <a:r>
              <a:rPr lang="en-GB" sz="1800" dirty="0" smtClean="0"/>
              <a:t>- HRWS mission around 2022+</a:t>
            </a:r>
            <a:endParaRPr lang="en-US" sz="1800" dirty="0" smtClean="0"/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US" sz="1800" dirty="0" smtClean="0"/>
              <a:t>Status:</a:t>
            </a:r>
            <a:br>
              <a:rPr lang="en-US" sz="1800" dirty="0" smtClean="0"/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 smtClean="0"/>
              <a:t> in phase 0</a:t>
            </a:r>
          </a:p>
        </p:txBody>
      </p:sp>
      <p:pic>
        <p:nvPicPr>
          <p:cNvPr id="4" name="Picture 5" descr="Demonstrator_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3238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234767" y="1574946"/>
            <a:ext cx="2640012" cy="2232025"/>
            <a:chOff x="3878" y="618"/>
            <a:chExt cx="1481" cy="1151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878" y="618"/>
              <a:ext cx="1481" cy="1151"/>
              <a:chOff x="390" y="505"/>
              <a:chExt cx="2047" cy="1789"/>
            </a:xfrm>
          </p:grpSpPr>
          <p:pic>
            <p:nvPicPr>
              <p:cNvPr id="8" name="Picture 41" descr="jers.gif (12602 bytes)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787688" flipH="1" flipV="1">
                <a:off x="390" y="505"/>
                <a:ext cx="2047" cy="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Line 42"/>
              <p:cNvSpPr>
                <a:spLocks noChangeShapeType="1"/>
              </p:cNvSpPr>
              <p:nvPr/>
            </p:nvSpPr>
            <p:spPr bwMode="auto">
              <a:xfrm flipV="1">
                <a:off x="624" y="2019"/>
                <a:ext cx="66" cy="5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Line 43"/>
              <p:cNvSpPr>
                <a:spLocks noChangeShapeType="1"/>
              </p:cNvSpPr>
              <p:nvPr/>
            </p:nvSpPr>
            <p:spPr bwMode="auto">
              <a:xfrm flipV="1">
                <a:off x="779" y="1855"/>
                <a:ext cx="132" cy="10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Line 44"/>
              <p:cNvSpPr>
                <a:spLocks noChangeShapeType="1"/>
              </p:cNvSpPr>
              <p:nvPr/>
            </p:nvSpPr>
            <p:spPr bwMode="auto">
              <a:xfrm flipV="1">
                <a:off x="1043" y="1623"/>
                <a:ext cx="167" cy="13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Line 45"/>
              <p:cNvSpPr>
                <a:spLocks noChangeShapeType="1"/>
              </p:cNvSpPr>
              <p:nvPr/>
            </p:nvSpPr>
            <p:spPr bwMode="auto">
              <a:xfrm flipV="1">
                <a:off x="1382" y="1286"/>
                <a:ext cx="224" cy="19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46"/>
              <p:cNvSpPr>
                <a:spLocks noChangeShapeType="1"/>
              </p:cNvSpPr>
              <p:nvPr/>
            </p:nvSpPr>
            <p:spPr bwMode="auto">
              <a:xfrm flipV="1">
                <a:off x="1846" y="994"/>
                <a:ext cx="116" cy="10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Freeform 47"/>
            <p:cNvSpPr>
              <a:spLocks/>
            </p:cNvSpPr>
            <p:nvPr/>
          </p:nvSpPr>
          <p:spPr bwMode="auto">
            <a:xfrm>
              <a:off x="3923" y="663"/>
              <a:ext cx="907" cy="816"/>
            </a:xfrm>
            <a:custGeom>
              <a:avLst/>
              <a:gdLst>
                <a:gd name="T0" fmla="*/ 0 w 952"/>
                <a:gd name="T1" fmla="*/ 659 h 861"/>
                <a:gd name="T2" fmla="*/ 37 w 952"/>
                <a:gd name="T3" fmla="*/ 695 h 861"/>
                <a:gd name="T4" fmla="*/ 784 w 952"/>
                <a:gd name="T5" fmla="*/ 73 h 861"/>
                <a:gd name="T6" fmla="*/ 709 w 952"/>
                <a:gd name="T7" fmla="*/ 0 h 861"/>
                <a:gd name="T8" fmla="*/ 0 w 952"/>
                <a:gd name="T9" fmla="*/ 659 h 8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2" h="861">
                  <a:moveTo>
                    <a:pt x="0" y="816"/>
                  </a:moveTo>
                  <a:lnTo>
                    <a:pt x="45" y="861"/>
                  </a:lnTo>
                  <a:lnTo>
                    <a:pt x="952" y="90"/>
                  </a:lnTo>
                  <a:lnTo>
                    <a:pt x="861" y="0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3366FF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26454" r="11717" b="18895"/>
          <a:stretch/>
        </p:blipFill>
        <p:spPr bwMode="auto">
          <a:xfrm>
            <a:off x="4648200" y="4114800"/>
            <a:ext cx="4329711" cy="2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" y="6049492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86CB4B4D-7CA3-9044-876B-883B54F8677D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325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Macintosh PowerPoint</Application>
  <PresentationFormat>On-screen Show (4:3)</PresentationFormat>
  <Paragraphs>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 Bold</vt:lpstr>
      <vt:lpstr>Avenir Roman</vt:lpstr>
      <vt:lpstr>Calibri</vt:lpstr>
      <vt:lpstr>Droid Serif</vt:lpstr>
      <vt:lpstr>Symbol</vt:lpstr>
      <vt:lpstr>Times New Roman</vt:lpstr>
      <vt:lpstr>Arial</vt:lpstr>
      <vt:lpstr>Default</vt:lpstr>
      <vt:lpstr>PowerPoint Presentation</vt:lpstr>
      <vt:lpstr>PowerPoint Presentation</vt:lpstr>
      <vt:lpstr>     EnMAP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69</cp:revision>
  <dcterms:modified xsi:type="dcterms:W3CDTF">2016-10-29T23:36:44Z</dcterms:modified>
</cp:coreProperties>
</file>