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68" r:id="rId3"/>
    <p:sldId id="263" r:id="rId4"/>
    <p:sldId id="265" r:id="rId5"/>
    <p:sldId id="266" r:id="rId6"/>
    <p:sldId id="267" r:id="rId7"/>
    <p:sldId id="269" r:id="rId8"/>
  </p:sldIdLst>
  <p:sldSz cx="9144000" cy="6858000" type="screen4x3"/>
  <p:notesSz cx="6807200" cy="9939338"/>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p:restoredTop sz="94721"/>
  </p:normalViewPr>
  <p:slideViewPr>
    <p:cSldViewPr>
      <p:cViewPr varScale="1">
        <p:scale>
          <a:sx n="108" d="100"/>
          <a:sy n="108" d="100"/>
        </p:scale>
        <p:origin x="178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20750" y="746125"/>
            <a:ext cx="4965700" cy="3725863"/>
          </a:xfrm>
          <a:prstGeom prst="rect">
            <a:avLst/>
          </a:prstGeom>
        </p:spPr>
        <p:txBody>
          <a:bodyPr/>
          <a:lstStyle/>
          <a:p>
            <a:pPr lvl="0"/>
            <a:endParaRPr/>
          </a:p>
        </p:txBody>
      </p:sp>
      <p:sp>
        <p:nvSpPr>
          <p:cNvPr id="8" name="Shape 8"/>
          <p:cNvSpPr>
            <a:spLocks noGrp="1"/>
          </p:cNvSpPr>
          <p:nvPr>
            <p:ph type="body" sz="quarter" idx="1"/>
          </p:nvPr>
        </p:nvSpPr>
        <p:spPr>
          <a:xfrm>
            <a:off x="907627" y="4721186"/>
            <a:ext cx="4991947" cy="4472702"/>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a:xfrm>
            <a:off x="3856039" y="9440864"/>
            <a:ext cx="2949575" cy="496886"/>
          </a:xfrm>
          <a:prstGeom prst="rect">
            <a:avLst/>
          </a:prstGeom>
        </p:spPr>
        <p:txBody>
          <a:bodyPr/>
          <a:lstStyle/>
          <a:p>
            <a:fld id="{3A815D16-EE25-4589-ABB3-DCE026C7188F}" type="slidenum">
              <a:rPr kumimoji="1" lang="ja-JP" altLang="en-US" smtClean="0"/>
              <a:pPr/>
              <a:t>2</a:t>
            </a:fld>
            <a:endParaRPr kumimoji="1" lang="ja-JP" altLang="en-US"/>
          </a:p>
        </p:txBody>
      </p:sp>
    </p:spTree>
    <p:extLst>
      <p:ext uri="{BB962C8B-B14F-4D97-AF65-F5344CB8AC3E}">
        <p14:creationId xmlns:p14="http://schemas.microsoft.com/office/powerpoint/2010/main" val="238402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a:noFill/>
        </p:spPr>
        <p:txBody>
          <a:bodyPr/>
          <a:lstStyle/>
          <a:p>
            <a:r>
              <a:rPr lang="ja-JP" altLang="en-US" smtClean="0"/>
              <a:t>このように、気象庁は天気予報や防災気象情報等の基礎資料を作成する数値予報システムにおいて、降水等の予測精度が向上することを確認し、先月３月より、同衛星の観測データの定常的な利用を開始している。</a:t>
            </a:r>
            <a:br>
              <a:rPr lang="ja-JP" altLang="en-US" smtClean="0"/>
            </a:br>
            <a:r>
              <a:rPr lang="ja-JP" altLang="en-US" smtClean="0"/>
              <a:t/>
            </a:r>
            <a:br>
              <a:rPr lang="ja-JP" altLang="en-US" smtClean="0"/>
            </a:br>
            <a:endParaRPr lang="en-US" altLang="ja-JP" smtClean="0"/>
          </a:p>
          <a:p>
            <a:r>
              <a:rPr lang="en-US" altLang="ja-JP" smtClean="0"/>
              <a:t>As a result, JMA confirmed the accuracy improvement of the numerical prediction model for weather forecast system and disaster prevention weather information</a:t>
            </a:r>
            <a:r>
              <a:rPr lang="en-US" altLang="en-US" smtClean="0">
                <a:ea typeface="ＭＳ Ｐゴシック" pitchFamily="50" charset="-128"/>
              </a:rPr>
              <a:t> system</a:t>
            </a:r>
            <a:r>
              <a:rPr lang="en-US" altLang="ja-JP" smtClean="0"/>
              <a:t>. From this March, JMA stated to use GPM core satellite data to their operational numerical weather prediction system from this March </a:t>
            </a:r>
          </a:p>
          <a:p>
            <a:endParaRPr lang="en-US" altLang="ja-JP" smtClean="0"/>
          </a:p>
          <a:p>
            <a:endParaRPr lang="en-US" altLang="ja-JP" smtClean="0"/>
          </a:p>
          <a:p>
            <a:r>
              <a:rPr lang="ja-JP" altLang="en-US" smtClean="0"/>
              <a:t>－－－－－－－－</a:t>
            </a:r>
            <a:endParaRPr lang="fr-FR" altLang="ja-JP" smtClean="0"/>
          </a:p>
          <a:p>
            <a:r>
              <a:rPr lang="ja-JP" altLang="en-US" smtClean="0"/>
              <a:t>（参考；図の解説）</a:t>
            </a:r>
            <a:endParaRPr lang="fr-FR" altLang="ja-JP" smtClean="0"/>
          </a:p>
          <a:p>
            <a:r>
              <a:rPr lang="ja-JP" altLang="en-US" smtClean="0"/>
              <a:t>第</a:t>
            </a:r>
            <a:r>
              <a:rPr lang="en-US" altLang="ja-JP" smtClean="0"/>
              <a:t>1</a:t>
            </a:r>
            <a:r>
              <a:rPr lang="ja-JP" altLang="en-US" smtClean="0"/>
              <a:t>図に</a:t>
            </a:r>
            <a:r>
              <a:rPr lang="en-US" altLang="ja-JP" smtClean="0"/>
              <a:t>DPR</a:t>
            </a:r>
            <a:r>
              <a:rPr lang="ja-JP" altLang="en-US" smtClean="0"/>
              <a:t>データの利用による</a:t>
            </a:r>
            <a:r>
              <a:rPr lang="en-US" altLang="ja-JP" smtClean="0"/>
              <a:t>MSM</a:t>
            </a:r>
            <a:r>
              <a:rPr lang="ja-JP" altLang="en-US" smtClean="0"/>
              <a:t>の降水予測の改善例を示します。</a:t>
            </a:r>
            <a:r>
              <a:rPr lang="en-US" altLang="ja-JP" smtClean="0"/>
              <a:t>2015</a:t>
            </a:r>
            <a:r>
              <a:rPr lang="ja-JP" altLang="en-US" smtClean="0"/>
              <a:t>年</a:t>
            </a:r>
            <a:r>
              <a:rPr lang="en-US" altLang="ja-JP" smtClean="0"/>
              <a:t>9</a:t>
            </a:r>
            <a:r>
              <a:rPr lang="ja-JP" altLang="en-US" smtClean="0"/>
              <a:t>月</a:t>
            </a:r>
            <a:r>
              <a:rPr lang="en-US" altLang="ja-JP" smtClean="0"/>
              <a:t>9</a:t>
            </a:r>
            <a:r>
              <a:rPr lang="ja-JP" altLang="en-US" smtClean="0"/>
              <a:t>日</a:t>
            </a:r>
            <a:r>
              <a:rPr lang="en-US" altLang="ja-JP" smtClean="0"/>
              <a:t>18</a:t>
            </a:r>
            <a:r>
              <a:rPr lang="ja-JP" altLang="en-US" smtClean="0"/>
              <a:t>時（日本時）を対象とした</a:t>
            </a:r>
            <a:r>
              <a:rPr lang="en-US" altLang="ja-JP" smtClean="0"/>
              <a:t>MSM</a:t>
            </a:r>
            <a:r>
              <a:rPr lang="ja-JP" altLang="en-US" smtClean="0"/>
              <a:t>による前</a:t>
            </a:r>
            <a:r>
              <a:rPr lang="en-US" altLang="ja-JP" smtClean="0"/>
              <a:t>3</a:t>
            </a:r>
            <a:r>
              <a:rPr lang="ja-JP" altLang="en-US" smtClean="0"/>
              <a:t>時間降水量予測では、関東地方から東北地方南部にかけて観測された南北に伸びる線状の降水域（第</a:t>
            </a:r>
            <a:r>
              <a:rPr lang="en-US" altLang="ja-JP" smtClean="0"/>
              <a:t>1</a:t>
            </a:r>
            <a:r>
              <a:rPr lang="ja-JP" altLang="en-US" smtClean="0"/>
              <a:t>図（</a:t>
            </a:r>
            <a:r>
              <a:rPr lang="en-US" altLang="ja-JP" smtClean="0"/>
              <a:t>c</a:t>
            </a:r>
            <a:r>
              <a:rPr lang="ja-JP" altLang="en-US" smtClean="0"/>
              <a:t>））について、降水量が多い領域の位置ずれや降水量の過小傾向が見られました（第</a:t>
            </a:r>
            <a:r>
              <a:rPr lang="en-US" altLang="ja-JP" smtClean="0"/>
              <a:t>1</a:t>
            </a:r>
            <a:r>
              <a:rPr lang="ja-JP" altLang="en-US" smtClean="0"/>
              <a:t>図（</a:t>
            </a:r>
            <a:r>
              <a:rPr lang="en-US" altLang="ja-JP" smtClean="0"/>
              <a:t>a</a:t>
            </a:r>
            <a:r>
              <a:rPr lang="ja-JP" altLang="en-US" smtClean="0"/>
              <a:t>））。一方</a:t>
            </a:r>
            <a:r>
              <a:rPr lang="en-US" altLang="ja-JP" smtClean="0"/>
              <a:t>DPR</a:t>
            </a:r>
            <a:r>
              <a:rPr lang="ja-JP" altLang="en-US" smtClean="0"/>
              <a:t>データを利用した予測ではこれらが改善していることがわかります（第</a:t>
            </a:r>
            <a:r>
              <a:rPr lang="en-US" altLang="ja-JP" smtClean="0"/>
              <a:t>1</a:t>
            </a:r>
            <a:r>
              <a:rPr lang="ja-JP" altLang="en-US" smtClean="0"/>
              <a:t>図（</a:t>
            </a:r>
            <a:r>
              <a:rPr lang="en-US" altLang="ja-JP" smtClean="0"/>
              <a:t>b</a:t>
            </a:r>
            <a:r>
              <a:rPr lang="ja-JP" altLang="en-US" smtClean="0"/>
              <a:t>））。これは、</a:t>
            </a:r>
            <a:r>
              <a:rPr lang="en-US" altLang="ja-JP" smtClean="0"/>
              <a:t>DPR</a:t>
            </a:r>
            <a:r>
              <a:rPr lang="ja-JP" altLang="en-US" smtClean="0"/>
              <a:t>データにより、降水域の風上にあたる関東地方南海上における水蒸気量がより適切に初期値に取り込まれ、その結果として予測が改善したと考えられます。</a:t>
            </a:r>
            <a:endParaRPr lang="en-US" altLang="ja-JP" smtClean="0"/>
          </a:p>
          <a:p>
            <a:endParaRPr lang="en-US" altLang="ja-JP" smtClean="0"/>
          </a:p>
          <a:p>
            <a:r>
              <a:rPr lang="en-US" altLang="ja-JP" smtClean="0"/>
              <a:t>GPM</a:t>
            </a:r>
            <a:r>
              <a:rPr lang="ja-JP" altLang="en-US" smtClean="0"/>
              <a:t>主衛星は、</a:t>
            </a:r>
            <a:r>
              <a:rPr lang="en-US" altLang="ja-JP" smtClean="0"/>
              <a:t>JAXA</a:t>
            </a:r>
            <a:r>
              <a:rPr lang="ja-JP" altLang="en-US" smtClean="0"/>
              <a:t>が</a:t>
            </a:r>
            <a:r>
              <a:rPr lang="en-US" altLang="ja-JP" smtClean="0"/>
              <a:t>NASA</a:t>
            </a:r>
            <a:r>
              <a:rPr lang="ja-JP" altLang="en-US" smtClean="0"/>
              <a:t>と共同で開発した地球観測衛星です。</a:t>
            </a:r>
            <a:endParaRPr lang="en-US" altLang="ja-JP" smtClean="0"/>
          </a:p>
          <a:p>
            <a:r>
              <a:rPr lang="en-US" altLang="ja-JP" smtClean="0"/>
              <a:t>GPM</a:t>
            </a:r>
            <a:r>
              <a:rPr lang="ja-JP" altLang="en-US" smtClean="0"/>
              <a:t>主衛星には、日本が開発した二周波降水レーダ（</a:t>
            </a:r>
            <a:r>
              <a:rPr lang="en-US" altLang="ja-JP" smtClean="0"/>
              <a:t>DPR</a:t>
            </a:r>
            <a:r>
              <a:rPr lang="ja-JP" altLang="en-US" smtClean="0"/>
              <a:t>）と、米国が開発した</a:t>
            </a:r>
            <a:r>
              <a:rPr lang="en-US" altLang="ja-JP" smtClean="0"/>
              <a:t>GPM</a:t>
            </a:r>
            <a:r>
              <a:rPr lang="ja-JP" altLang="en-US" smtClean="0"/>
              <a:t>マイクロ波イメージャ（</a:t>
            </a:r>
            <a:r>
              <a:rPr lang="en-US" altLang="ja-JP" smtClean="0"/>
              <a:t>GMI</a:t>
            </a:r>
            <a:r>
              <a:rPr lang="ja-JP" altLang="en-US" smtClean="0"/>
              <a:t>）の</a:t>
            </a:r>
            <a:r>
              <a:rPr lang="en-US" altLang="ja-JP" smtClean="0"/>
              <a:t>2</a:t>
            </a:r>
            <a:r>
              <a:rPr lang="ja-JP" altLang="en-US" smtClean="0"/>
              <a:t>種類の観測装置が搭載されています。</a:t>
            </a:r>
            <a:br>
              <a:rPr lang="ja-JP" altLang="en-US" smtClean="0"/>
            </a:br>
            <a:r>
              <a:rPr lang="ja-JP" altLang="en-US" smtClean="0"/>
              <a:t>数値予報システムに</a:t>
            </a:r>
            <a:r>
              <a:rPr lang="en-US" altLang="ja-JP" smtClean="0"/>
              <a:t>DPR</a:t>
            </a:r>
            <a:r>
              <a:rPr lang="ja-JP" altLang="en-US" smtClean="0"/>
              <a:t>のような「</a:t>
            </a:r>
            <a:r>
              <a:rPr lang="zh-TW" altLang="en-US" smtClean="0"/>
              <a:t>三次元</a:t>
            </a:r>
            <a:r>
              <a:rPr lang="en-US" altLang="zh-TW" smtClean="0"/>
              <a:t>(</a:t>
            </a:r>
            <a:r>
              <a:rPr lang="zh-TW" altLang="en-US" smtClean="0"/>
              <a:t>鉛直</a:t>
            </a:r>
            <a:r>
              <a:rPr lang="en-US" altLang="zh-TW" smtClean="0"/>
              <a:t>)</a:t>
            </a:r>
            <a:r>
              <a:rPr lang="zh-TW" altLang="en-US" smtClean="0"/>
              <a:t>観測</a:t>
            </a:r>
            <a:r>
              <a:rPr lang="ja-JP" altLang="en-US" smtClean="0"/>
              <a:t>ができる」衛星搭載降水レーダのデータを利用することは、世界の気象機関では初めてのことになります。</a:t>
            </a:r>
            <a:endParaRPr lang="en-US" altLang="ja-JP" smtClean="0"/>
          </a:p>
          <a:p>
            <a:endParaRPr lang="en-US" altLang="ja-JP" smtClean="0"/>
          </a:p>
          <a:p>
            <a:endParaRPr lang="en-US" altLang="ja-JP" smtClean="0"/>
          </a:p>
          <a:p>
            <a:r>
              <a:rPr lang="en-US" altLang="ja-JP" smtClean="0"/>
              <a:t>The core observatory satellite is the earth observation satellite jointly developed by JAXA and USA. </a:t>
            </a:r>
          </a:p>
          <a:p>
            <a:r>
              <a:rPr lang="en-US" altLang="ja-JP" smtClean="0"/>
              <a:t>The GPM's core observatory carries the Dual Frequency Precipitation Radar (DPR) developed by Japan and a GPM Microwave Imager (GMI) developed by the US. </a:t>
            </a:r>
          </a:p>
          <a:p>
            <a:r>
              <a:rPr lang="en-US" altLang="ja-JP" smtClean="0"/>
              <a:t>It is the first occasion in the world that a meteorological agency utilized the data of satellite precipitation radar like DPR that can observe vertical information of precipitation system for the numerical prediction.</a:t>
            </a:r>
          </a:p>
          <a:p>
            <a:endParaRPr lang="en-US" altLang="ja-JP" smtClean="0"/>
          </a:p>
          <a:p>
            <a:r>
              <a:rPr lang="fr-FR" altLang="ja-JP" smtClean="0"/>
              <a:t>http://www.jaxa.jp/press/2016/03/20160324_gpm_j.html</a:t>
            </a:r>
          </a:p>
          <a:p>
            <a:endParaRPr lang="ja-JP" altLang="en-US" smtClean="0"/>
          </a:p>
        </p:txBody>
      </p:sp>
    </p:spTree>
    <p:extLst>
      <p:ext uri="{BB962C8B-B14F-4D97-AF65-F5344CB8AC3E}">
        <p14:creationId xmlns:p14="http://schemas.microsoft.com/office/powerpoint/2010/main" val="412197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pPr>
              <a:defRPr/>
            </a:pPr>
            <a:fld id="{780C08B7-DFFC-4042-9068-A0C2796D4627}" type="datetime1">
              <a:rPr lang="ja-JP" altLang="en-US" smtClean="0"/>
              <a:pPr>
                <a:defRPr/>
              </a:pPr>
              <a:t>2016/11/1</a:t>
            </a:fld>
            <a:endParaRPr lang="ja-JP" altLang="en-US" dirty="0"/>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pPr>
              <a:defRPr/>
            </a:pPr>
            <a:endParaRPr lang="ja-JP" altLang="en-US" dirty="0"/>
          </a:p>
        </p:txBody>
      </p:sp>
      <p:sp>
        <p:nvSpPr>
          <p:cNvPr id="5" name="Slide Number Placeholder 4"/>
          <p:cNvSpPr>
            <a:spLocks noGrp="1"/>
          </p:cNvSpPr>
          <p:nvPr>
            <p:ph type="sldNum" sz="quarter" idx="12"/>
          </p:nvPr>
        </p:nvSpPr>
        <p:spPr/>
        <p:txBody>
          <a:bodyPr/>
          <a:lstStyle/>
          <a:p>
            <a:pPr>
              <a:defRPr/>
            </a:pPr>
            <a:fld id="{EE8DC3D8-78C0-4241-8EA9-781CC64ACD01}" type="slidenum">
              <a:rPr lang="ja-JP" altLang="en-US" smtClean="0"/>
              <a:pPr>
                <a:defRPr/>
              </a:pPr>
              <a:t>‹#›</a:t>
            </a:fld>
            <a:endParaRPr lang="ja-JP" altLang="en-US" dirty="0"/>
          </a:p>
        </p:txBody>
      </p:sp>
    </p:spTree>
    <p:extLst>
      <p:ext uri="{BB962C8B-B14F-4D97-AF65-F5344CB8AC3E}">
        <p14:creationId xmlns:p14="http://schemas.microsoft.com/office/powerpoint/2010/main" val="390596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pPr>
              <a:defRPr/>
            </a:pPr>
            <a:fld id="{421DD2ED-4995-4F83-9364-FF7C8D16F63F}" type="datetime1">
              <a:rPr lang="ja-JP" altLang="en-US" smtClean="0"/>
              <a:pPr>
                <a:defRPr/>
              </a:pPr>
              <a:t>2016/11/1</a:t>
            </a:fld>
            <a:endParaRPr lang="ja-JP" altLang="en-US" dirty="0"/>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pPr>
              <a:defRPr/>
            </a:pPr>
            <a:endParaRPr lang="ja-JP" altLang="en-US" dirty="0"/>
          </a:p>
        </p:txBody>
      </p:sp>
      <p:sp>
        <p:nvSpPr>
          <p:cNvPr id="4" name="Slide Number Placeholder 3"/>
          <p:cNvSpPr>
            <a:spLocks noGrp="1"/>
          </p:cNvSpPr>
          <p:nvPr>
            <p:ph type="sldNum" sz="quarter" idx="12"/>
          </p:nvPr>
        </p:nvSpPr>
        <p:spPr/>
        <p:txBody>
          <a:bodyPr/>
          <a:lstStyle/>
          <a:p>
            <a:pPr>
              <a:defRPr/>
            </a:pPr>
            <a:fld id="{2C77EA4A-B2B5-4B41-816D-0D0A175A1767}" type="slidenum">
              <a:rPr lang="ja-JP" altLang="en-US" smtClean="0"/>
              <a:pPr>
                <a:defRPr/>
              </a:pPr>
              <a:t>‹#›</a:t>
            </a:fld>
            <a:endParaRPr lang="ja-JP" altLang="en-US" dirty="0"/>
          </a:p>
        </p:txBody>
      </p:sp>
    </p:spTree>
    <p:extLst>
      <p:ext uri="{BB962C8B-B14F-4D97-AF65-F5344CB8AC3E}">
        <p14:creationId xmlns:p14="http://schemas.microsoft.com/office/powerpoint/2010/main" val="3803560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emf"/><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altLang="ja-JP" sz="4200" b="1" smtClean="0">
                <a:solidFill>
                  <a:srgbClr val="FFFFFF"/>
                </a:solidFill>
                <a:latin typeface="+mj-lt"/>
              </a:rPr>
              <a:t>JAXA’s Earth Observation Program</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smtClean="0">
                <a:solidFill>
                  <a:srgbClr val="FFFFFF"/>
                </a:solidFill>
                <a:latin typeface="+mj-lt"/>
                <a:ea typeface="Arial Bold"/>
                <a:cs typeface="Arial Bold"/>
                <a:sym typeface="Arial Bold"/>
              </a:rPr>
              <a:t>JAXA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2016</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a:solidFill>
                  <a:srgbClr val="FFFFFF"/>
                </a:solidFill>
                <a:latin typeface="+mj-lt"/>
                <a:ea typeface="Arial Bold"/>
                <a:cs typeface="Arial Bold"/>
                <a:sym typeface="Arial Bold"/>
              </a:rPr>
              <a:t>Item </a:t>
            </a:r>
            <a:r>
              <a:rPr lang="en-US" smtClean="0">
                <a:solidFill>
                  <a:srgbClr val="FFFFFF"/>
                </a:solidFill>
                <a:latin typeface="+mj-lt"/>
                <a:ea typeface="Arial Bold"/>
                <a:cs typeface="Arial Bold"/>
                <a:sym typeface="Arial Bold"/>
              </a:rPr>
              <a:t>#9.1</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Brisbane, Australia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a:t>
            </a:r>
            <a:r>
              <a:rPr lang="en-AU" baseline="30000" dirty="0" smtClean="0">
                <a:solidFill>
                  <a:srgbClr val="FFFFFF"/>
                </a:solidFill>
                <a:latin typeface="+mj-lt"/>
                <a:ea typeface="Arial Bold"/>
                <a:cs typeface="Arial Bold"/>
                <a:sym typeface="Arial Bold"/>
              </a:rPr>
              <a:t>st</a:t>
            </a:r>
            <a:r>
              <a:rPr lang="en-AU" dirty="0" smtClean="0">
                <a:solidFill>
                  <a:srgbClr val="FFFFFF"/>
                </a:solidFill>
                <a:latin typeface="+mj-lt"/>
                <a:ea typeface="Arial Bold"/>
                <a:cs typeface="Arial Bold"/>
                <a:sym typeface="Arial Bold"/>
              </a:rPr>
              <a:t> – 2</a:t>
            </a:r>
            <a:r>
              <a:rPr lang="en-AU" baseline="30000" dirty="0" smtClean="0">
                <a:solidFill>
                  <a:srgbClr val="FFFFFF"/>
                </a:solidFill>
                <a:latin typeface="+mj-lt"/>
                <a:ea typeface="Arial Bold"/>
                <a:cs typeface="Arial Bold"/>
                <a:sym typeface="Arial Bold"/>
              </a:rPr>
              <a:t>nd</a:t>
            </a:r>
            <a:r>
              <a:rPr lang="en-AU" dirty="0" smtClean="0">
                <a:solidFill>
                  <a:srgbClr val="FFFFFF"/>
                </a:solidFill>
                <a:latin typeface="+mj-lt"/>
                <a:ea typeface="Arial Bold"/>
                <a:cs typeface="Arial Bold"/>
                <a:sym typeface="Arial Bold"/>
              </a:rPr>
              <a:t> November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239000" y="6318250"/>
            <a:ext cx="1905000" cy="256540"/>
          </a:xfrm>
        </p:spPr>
        <p:txBody>
          <a:bodyPr/>
          <a:lstStyle/>
          <a:p>
            <a:fld id="{BED75559-32F5-4657-8849-F5E88CA749E1}" type="slidenum">
              <a:rPr kumimoji="1" lang="ja-JP" altLang="en-US" smtClean="0"/>
              <a:pPr/>
              <a:t>2</a:t>
            </a:fld>
            <a:endParaRPr kumimoji="1" lang="ja-JP" altLang="en-US"/>
          </a:p>
        </p:txBody>
      </p:sp>
      <p:graphicFrame>
        <p:nvGraphicFramePr>
          <p:cNvPr id="111" name="Group 178"/>
          <p:cNvGraphicFramePr>
            <a:graphicFrameLocks noGrp="1"/>
          </p:cNvGraphicFramePr>
          <p:nvPr>
            <p:extLst>
              <p:ext uri="{D42A27DB-BD31-4B8C-83A1-F6EECF244321}">
                <p14:modId xmlns:p14="http://schemas.microsoft.com/office/powerpoint/2010/main" val="1623872619"/>
              </p:ext>
            </p:extLst>
          </p:nvPr>
        </p:nvGraphicFramePr>
        <p:xfrm>
          <a:off x="622291" y="1396777"/>
          <a:ext cx="7958175" cy="5004023"/>
        </p:xfrm>
        <a:graphic>
          <a:graphicData uri="http://schemas.openxmlformats.org/drawingml/2006/table">
            <a:tbl>
              <a:tblPr/>
              <a:tblGrid>
                <a:gridCol w="1026894"/>
                <a:gridCol w="64555"/>
                <a:gridCol w="559071"/>
                <a:gridCol w="525759"/>
                <a:gridCol w="525758"/>
                <a:gridCol w="525759"/>
                <a:gridCol w="541160"/>
                <a:gridCol w="508908"/>
                <a:gridCol w="525759"/>
                <a:gridCol w="525758"/>
                <a:gridCol w="525759"/>
                <a:gridCol w="525758"/>
                <a:gridCol w="525759"/>
                <a:gridCol w="525759"/>
                <a:gridCol w="525759"/>
              </a:tblGrid>
              <a:tr h="270371">
                <a:tc>
                  <a:txBody>
                    <a:bodyPr/>
                    <a:lstStyle/>
                    <a:p>
                      <a:pPr marL="84138" marR="0" lvl="0" indent="0" algn="l"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rPr>
                        <a:t>Targets (JFY)</a:t>
                      </a: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rPr>
                        <a:t>2008</a:t>
                      </a:r>
                    </a:p>
                  </a:txBody>
                  <a:tcPr marL="18000" marR="18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2009</a:t>
                      </a: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2010</a:t>
                      </a: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rPr>
                        <a:t>2011</a:t>
                      </a: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rPr>
                        <a:t>2012</a:t>
                      </a: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2013</a:t>
                      </a: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2014</a:t>
                      </a: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2015</a:t>
                      </a: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2016</a:t>
                      </a: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2017</a:t>
                      </a: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2018</a:t>
                      </a: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2019</a:t>
                      </a: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2020</a:t>
                      </a:r>
                    </a:p>
                  </a:txBody>
                  <a:tcPr marL="18000" marR="18000" marT="18000" marB="18000"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050">
                <a:tc>
                  <a:txBody>
                    <a:bodyPr/>
                    <a:lstStyle/>
                    <a:p>
                      <a:pPr marL="84138" marR="0" lvl="0" indent="0" algn="ctr" defTabSz="914400" rtl="0" eaLnBrk="1" fontAlgn="base" latinLnBrk="0" hangingPunct="1">
                        <a:lnSpc>
                          <a:spcPct val="90000"/>
                        </a:lnSpc>
                        <a:spcBef>
                          <a:spcPct val="0"/>
                        </a:spcBef>
                        <a:spcAft>
                          <a:spcPct val="0"/>
                        </a:spcAft>
                        <a:buClrTx/>
                        <a:buSzTx/>
                        <a:buFontTx/>
                        <a:buNone/>
                        <a:tabLst/>
                      </a:pPr>
                      <a:endParaRPr kumimoji="1" lang="en-US" altLang="ja-JP" sz="1000" b="1" i="0" u="none" strike="noStrike" cap="none" normalizeH="0" baseline="0" smtClean="0">
                        <a:ln>
                          <a:noFill/>
                        </a:ln>
                        <a:solidFill>
                          <a:srgbClr val="0066FF"/>
                        </a:solidFill>
                        <a:effectLst/>
                        <a:latin typeface="Arial" pitchFamily="34" charset="0"/>
                        <a:ea typeface="HGPｺﾞｼｯｸM" pitchFamily="50" charset="-128"/>
                        <a:cs typeface="Arial" pitchFamily="34" charset="0"/>
                      </a:endParaRPr>
                    </a:p>
                    <a:p>
                      <a:pPr marL="84138" marR="0" lvl="0" indent="0" algn="l"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Disasters &amp; Resources</a:t>
                      </a:r>
                    </a:p>
                  </a:txBody>
                  <a:tcPr marL="18000" marR="18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5887">
                <a:tc>
                  <a:txBody>
                    <a:bodyPr/>
                    <a:lstStyle/>
                    <a:p>
                      <a:pPr marL="84138" marR="0" lvl="0" indent="0" algn="l"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Climate Change &amp; </a:t>
                      </a:r>
                    </a:p>
                    <a:p>
                      <a:pPr marL="84138" marR="0" lvl="0" indent="0" algn="l" defTabSz="914400" rtl="0" eaLnBrk="1" fontAlgn="base" latinLnBrk="0" hangingPunct="1">
                        <a:lnSpc>
                          <a:spcPct val="9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pitchFamily="34" charset="0"/>
                          <a:ea typeface="HGPｺﾞｼｯｸM" pitchFamily="50" charset="-128"/>
                          <a:cs typeface="Arial" pitchFamily="34" charset="0"/>
                        </a:rPr>
                        <a:t>Water</a:t>
                      </a:r>
                    </a:p>
                    <a:p>
                      <a:pPr marL="84138" marR="0" lvl="0" indent="0" algn="l" defTabSz="914400" rtl="0" eaLnBrk="1" fontAlgn="base" latinLnBrk="0" hangingPunct="1">
                        <a:lnSpc>
                          <a:spcPct val="90000"/>
                        </a:lnSpc>
                        <a:spcBef>
                          <a:spcPct val="0"/>
                        </a:spcBef>
                        <a:spcAft>
                          <a:spcPct val="0"/>
                        </a:spcAft>
                        <a:buClrTx/>
                        <a:buSzTx/>
                        <a:buFontTx/>
                        <a:buNone/>
                        <a:tabLst/>
                      </a:pPr>
                      <a:endParaRPr kumimoji="1" lang="en-US" altLang="ja-JP" sz="1000" b="1" i="0" u="none" strike="noStrike" cap="none" normalizeH="0" baseline="0" smtClean="0">
                        <a:ln>
                          <a:noFill/>
                        </a:ln>
                        <a:solidFill>
                          <a:srgbClr val="FFFF00"/>
                        </a:solidFill>
                        <a:effectLst/>
                        <a:latin typeface="Arial" pitchFamily="34" charset="0"/>
                        <a:ea typeface="HGPｺﾞｼｯｸM" pitchFamily="50" charset="-128"/>
                        <a:cs typeface="Arial" pitchFamily="34" charset="0"/>
                      </a:endParaRPr>
                    </a:p>
                    <a:p>
                      <a:pPr marL="84138" marR="0" lvl="0" indent="0" algn="l" defTabSz="914400" rtl="0" eaLnBrk="1" fontAlgn="base" latinLnBrk="0" hangingPunct="1">
                        <a:lnSpc>
                          <a:spcPct val="90000"/>
                        </a:lnSpc>
                        <a:spcBef>
                          <a:spcPct val="0"/>
                        </a:spcBef>
                        <a:spcAft>
                          <a:spcPct val="0"/>
                        </a:spcAft>
                        <a:buClrTx/>
                        <a:buSzTx/>
                        <a:buFontTx/>
                        <a:buNone/>
                        <a:tabLst/>
                      </a:pPr>
                      <a:endParaRPr kumimoji="1" lang="en-US" altLang="ja-JP" sz="1000" b="1" i="0" u="none" strike="noStrike" cap="none" normalizeH="0" baseline="0" smtClean="0">
                        <a:ln>
                          <a:noFill/>
                        </a:ln>
                        <a:solidFill>
                          <a:srgbClr val="FFFF00"/>
                        </a:solidFill>
                        <a:effectLst/>
                        <a:latin typeface="Arial" pitchFamily="34" charset="0"/>
                        <a:ea typeface="HGPｺﾞｼｯｸM" pitchFamily="50" charset="-128"/>
                        <a:cs typeface="Arial" pitchFamily="34" charset="0"/>
                      </a:endParaRPr>
                    </a:p>
                    <a:p>
                      <a:pPr marL="84138" marR="0" lvl="0" indent="0" algn="l" defTabSz="914400" rtl="0" eaLnBrk="1" fontAlgn="base" latinLnBrk="0" hangingPunct="1">
                        <a:lnSpc>
                          <a:spcPct val="90000"/>
                        </a:lnSpc>
                        <a:spcBef>
                          <a:spcPct val="0"/>
                        </a:spcBef>
                        <a:spcAft>
                          <a:spcPct val="0"/>
                        </a:spcAft>
                        <a:buClrTx/>
                        <a:buSzTx/>
                        <a:buFontTx/>
                        <a:buNone/>
                        <a:tabLst/>
                      </a:pPr>
                      <a:r>
                        <a:rPr kumimoji="1" lang="en-US" altLang="ja-JP" sz="900" b="1" i="1" u="none" strike="noStrike" cap="none" normalizeH="0" baseline="0" smtClean="0">
                          <a:ln>
                            <a:noFill/>
                          </a:ln>
                          <a:solidFill>
                            <a:schemeClr val="tx1"/>
                          </a:solidFill>
                          <a:effectLst/>
                          <a:latin typeface="Arial" pitchFamily="34" charset="0"/>
                          <a:ea typeface="HGPｺﾞｼｯｸM" pitchFamily="50" charset="-128"/>
                          <a:cs typeface="Arial" pitchFamily="34" charset="0"/>
                        </a:rPr>
                        <a:t>Water Cycle</a:t>
                      </a:r>
                    </a:p>
                    <a:p>
                      <a:pPr marL="84138" marR="0" lvl="0" indent="0" algn="l" defTabSz="914400" rtl="0" eaLnBrk="1" fontAlgn="base" latinLnBrk="0" hangingPunct="1">
                        <a:lnSpc>
                          <a:spcPct val="90000"/>
                        </a:lnSpc>
                        <a:spcBef>
                          <a:spcPct val="0"/>
                        </a:spcBef>
                        <a:spcAft>
                          <a:spcPct val="0"/>
                        </a:spcAft>
                        <a:buClrTx/>
                        <a:buSzTx/>
                        <a:buFontTx/>
                        <a:buNone/>
                        <a:tabLst/>
                      </a:pPr>
                      <a:endParaRPr kumimoji="1" lang="en-US" altLang="ja-JP" sz="900" b="1" i="1"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12602">
                <a:tc>
                  <a:txBody>
                    <a:bodyPr/>
                    <a:lstStyle/>
                    <a:p>
                      <a:pPr marL="84138" marR="0" lvl="0" indent="0" algn="l" defTabSz="914400" rtl="0" eaLnBrk="1" fontAlgn="base" latinLnBrk="0" hangingPunct="1">
                        <a:lnSpc>
                          <a:spcPct val="90000"/>
                        </a:lnSpc>
                        <a:spcBef>
                          <a:spcPct val="0"/>
                        </a:spcBef>
                        <a:spcAft>
                          <a:spcPct val="0"/>
                        </a:spcAft>
                        <a:buClrTx/>
                        <a:buSzTx/>
                        <a:buFontTx/>
                        <a:buNone/>
                        <a:tabLst/>
                      </a:pPr>
                      <a:endParaRPr kumimoji="1" lang="en-US" altLang="ja-JP" sz="900" b="1" i="1"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p>
                      <a:pPr marL="84138" marR="0" lvl="0" indent="0" algn="l" defTabSz="914400" rtl="0" eaLnBrk="1" fontAlgn="base" latinLnBrk="0" hangingPunct="1">
                        <a:lnSpc>
                          <a:spcPct val="90000"/>
                        </a:lnSpc>
                        <a:spcBef>
                          <a:spcPct val="0"/>
                        </a:spcBef>
                        <a:spcAft>
                          <a:spcPct val="0"/>
                        </a:spcAft>
                        <a:buClrTx/>
                        <a:buSzTx/>
                        <a:buFontTx/>
                        <a:buNone/>
                        <a:tabLst/>
                      </a:pPr>
                      <a:r>
                        <a:rPr kumimoji="1" lang="en-US" altLang="ja-JP" sz="900" b="1" i="1" u="none" strike="noStrike" cap="none" normalizeH="0" baseline="0" smtClean="0">
                          <a:ln>
                            <a:noFill/>
                          </a:ln>
                          <a:solidFill>
                            <a:schemeClr val="tx1"/>
                          </a:solidFill>
                          <a:effectLst/>
                          <a:latin typeface="Arial" pitchFamily="34" charset="0"/>
                          <a:ea typeface="HGPｺﾞｼｯｸM" pitchFamily="50" charset="-128"/>
                          <a:cs typeface="Arial" pitchFamily="34" charset="0"/>
                        </a:rPr>
                        <a:t>Climate Change</a:t>
                      </a: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84138" marR="0" lvl="0" indent="0" algn="l" defTabSz="914400" rtl="0" eaLnBrk="1" fontAlgn="base" latinLnBrk="0" hangingPunct="1">
                        <a:lnSpc>
                          <a:spcPct val="90000"/>
                        </a:lnSpc>
                        <a:spcBef>
                          <a:spcPct val="0"/>
                        </a:spcBef>
                        <a:spcAft>
                          <a:spcPct val="0"/>
                        </a:spcAft>
                        <a:buClrTx/>
                        <a:buSzTx/>
                        <a:buFontTx/>
                        <a:buNone/>
                        <a:tabLst/>
                      </a:pPr>
                      <a:r>
                        <a:rPr kumimoji="1" lang="en-US" altLang="ja-JP" sz="900" b="1" i="1" u="none" strike="noStrike" cap="none" normalizeH="0" baseline="0" smtClean="0">
                          <a:ln>
                            <a:noFill/>
                          </a:ln>
                          <a:solidFill>
                            <a:schemeClr val="tx1"/>
                          </a:solidFill>
                          <a:effectLst/>
                          <a:latin typeface="Arial" pitchFamily="34" charset="0"/>
                          <a:ea typeface="HGPｺﾞｼｯｸM" pitchFamily="50" charset="-128"/>
                          <a:cs typeface="Arial" pitchFamily="34" charset="0"/>
                        </a:rPr>
                        <a:t>Greenhouse gases</a:t>
                      </a:r>
                    </a:p>
                    <a:p>
                      <a:pPr marL="84138" marR="0" lvl="0" indent="0" algn="l" defTabSz="914400" rtl="0" eaLnBrk="1" fontAlgn="base" latinLnBrk="0" hangingPunct="1">
                        <a:lnSpc>
                          <a:spcPct val="90000"/>
                        </a:lnSpc>
                        <a:spcBef>
                          <a:spcPct val="0"/>
                        </a:spcBef>
                        <a:spcAft>
                          <a:spcPct val="0"/>
                        </a:spcAft>
                        <a:buClrTx/>
                        <a:buSzTx/>
                        <a:buFontTx/>
                        <a:buNone/>
                        <a:tabLst/>
                      </a:pPr>
                      <a:endParaRPr kumimoji="1" lang="en-US" altLang="ja-JP" sz="900" b="1" i="1"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HGPｺﾞｼｯｸM" pitchFamily="50" charset="-128"/>
                        <a:cs typeface="Arial" pitchFamily="34" charset="0"/>
                      </a:endParaRPr>
                    </a:p>
                  </a:txBody>
                  <a:tcPr marL="18000" marR="18000" marT="18000" marB="18000"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7" name="Rectangle 113"/>
          <p:cNvSpPr>
            <a:spLocks noChangeArrowheads="1"/>
          </p:cNvSpPr>
          <p:nvPr/>
        </p:nvSpPr>
        <p:spPr bwMode="auto">
          <a:xfrm>
            <a:off x="5423098" y="2151485"/>
            <a:ext cx="1754188" cy="152400"/>
          </a:xfrm>
          <a:prstGeom prst="rect">
            <a:avLst/>
          </a:prstGeom>
          <a:solidFill>
            <a:schemeClr val="bg1"/>
          </a:solidFill>
          <a:ln w="9525">
            <a:noFill/>
            <a:miter lim="800000"/>
            <a:headEnd/>
            <a:tailEnd/>
          </a:ln>
        </p:spPr>
        <p:txBody>
          <a:bodyPr wrap="none" lIns="0" tIns="0" rIns="0" bIns="0">
            <a:spAutoFit/>
          </a:bodyPr>
          <a:lstStyle/>
          <a:p>
            <a:pPr algn="ctr"/>
            <a:r>
              <a:rPr lang="en-US" altLang="ja-JP" sz="1000">
                <a:solidFill>
                  <a:srgbClr val="000000"/>
                </a:solidFill>
                <a:cs typeface="Arial" pitchFamily="34" charset="0"/>
              </a:rPr>
              <a:t>[Land and Disaster monitoring] </a:t>
            </a:r>
          </a:p>
        </p:txBody>
      </p:sp>
      <p:sp>
        <p:nvSpPr>
          <p:cNvPr id="143" name="Text Box 119"/>
          <p:cNvSpPr txBox="1">
            <a:spLocks noChangeArrowheads="1"/>
          </p:cNvSpPr>
          <p:nvPr/>
        </p:nvSpPr>
        <p:spPr bwMode="auto">
          <a:xfrm>
            <a:off x="2537711" y="3676129"/>
            <a:ext cx="822325" cy="152400"/>
          </a:xfrm>
          <a:prstGeom prst="rect">
            <a:avLst/>
          </a:prstGeom>
          <a:solidFill>
            <a:schemeClr val="bg1"/>
          </a:solidFill>
          <a:ln w="9525" algn="ctr">
            <a:noFill/>
            <a:miter lim="800000"/>
            <a:headEnd/>
            <a:tailEnd/>
          </a:ln>
        </p:spPr>
        <p:txBody>
          <a:bodyPr wrap="none" lIns="0" tIns="0" rIns="0" bIns="0">
            <a:spAutoFit/>
          </a:bodyPr>
          <a:lstStyle/>
          <a:p>
            <a:pPr algn="ctr"/>
            <a:r>
              <a:rPr lang="en-US" altLang="ja-JP" sz="1000">
                <a:solidFill>
                  <a:srgbClr val="000000"/>
                </a:solidFill>
                <a:cs typeface="Arial" pitchFamily="34" charset="0"/>
              </a:rPr>
              <a:t>Aqua/AMSR-E</a:t>
            </a:r>
          </a:p>
        </p:txBody>
      </p:sp>
      <p:sp>
        <p:nvSpPr>
          <p:cNvPr id="144" name="Rectangle 123"/>
          <p:cNvSpPr>
            <a:spLocks noChangeArrowheads="1"/>
          </p:cNvSpPr>
          <p:nvPr/>
        </p:nvSpPr>
        <p:spPr bwMode="auto">
          <a:xfrm>
            <a:off x="5535613" y="4196035"/>
            <a:ext cx="2565400" cy="152400"/>
          </a:xfrm>
          <a:prstGeom prst="rect">
            <a:avLst/>
          </a:prstGeom>
          <a:solidFill>
            <a:schemeClr val="bg1"/>
          </a:solidFill>
          <a:ln w="9525">
            <a:noFill/>
            <a:miter lim="800000"/>
            <a:headEnd/>
            <a:tailEnd/>
          </a:ln>
        </p:spPr>
        <p:txBody>
          <a:bodyPr wrap="none" lIns="0" tIns="0" rIns="0" bIns="0">
            <a:spAutoFit/>
          </a:bodyPr>
          <a:lstStyle/>
          <a:p>
            <a:pPr algn="ctr"/>
            <a:r>
              <a:rPr lang="en-US" altLang="ja-JP" sz="1000">
                <a:solidFill>
                  <a:srgbClr val="000000"/>
                </a:solidFill>
                <a:ea typeface="ＭＳ ゴシック" pitchFamily="49" charset="-128"/>
                <a:cs typeface="Arial" pitchFamily="34" charset="0"/>
              </a:rPr>
              <a:t>[Vegetation, aerosol, cloud, SST, ocean color]</a:t>
            </a:r>
          </a:p>
        </p:txBody>
      </p:sp>
      <p:sp>
        <p:nvSpPr>
          <p:cNvPr id="145" name="Rectangle 124"/>
          <p:cNvSpPr>
            <a:spLocks noChangeArrowheads="1"/>
          </p:cNvSpPr>
          <p:nvPr/>
        </p:nvSpPr>
        <p:spPr bwMode="auto">
          <a:xfrm>
            <a:off x="6300192" y="4916785"/>
            <a:ext cx="1831975" cy="152400"/>
          </a:xfrm>
          <a:prstGeom prst="rect">
            <a:avLst/>
          </a:prstGeom>
          <a:solidFill>
            <a:schemeClr val="bg1"/>
          </a:solidFill>
          <a:ln w="9525">
            <a:noFill/>
            <a:miter lim="800000"/>
            <a:headEnd/>
            <a:tailEnd/>
          </a:ln>
        </p:spPr>
        <p:txBody>
          <a:bodyPr wrap="none" lIns="0" tIns="0" rIns="0" bIns="0">
            <a:spAutoFit/>
          </a:bodyPr>
          <a:lstStyle/>
          <a:p>
            <a:pPr algn="ctr"/>
            <a:r>
              <a:rPr lang="en-US" altLang="ja-JP" sz="1000">
                <a:solidFill>
                  <a:srgbClr val="000000"/>
                </a:solidFill>
                <a:ea typeface="ＭＳ ゴシック" pitchFamily="49" charset="-128"/>
                <a:cs typeface="Arial" pitchFamily="34" charset="0"/>
              </a:rPr>
              <a:t>[Cloud and Aerosol 3D structure]</a:t>
            </a:r>
          </a:p>
        </p:txBody>
      </p:sp>
      <p:sp>
        <p:nvSpPr>
          <p:cNvPr id="146" name="Rectangle 127"/>
          <p:cNvSpPr>
            <a:spLocks noChangeArrowheads="1"/>
          </p:cNvSpPr>
          <p:nvPr/>
        </p:nvSpPr>
        <p:spPr bwMode="auto">
          <a:xfrm>
            <a:off x="3727450" y="5645423"/>
            <a:ext cx="854075" cy="153987"/>
          </a:xfrm>
          <a:prstGeom prst="rect">
            <a:avLst/>
          </a:prstGeom>
          <a:solidFill>
            <a:schemeClr val="bg1"/>
          </a:solidFill>
          <a:ln w="9525">
            <a:noFill/>
            <a:miter lim="800000"/>
            <a:headEnd/>
            <a:tailEnd/>
          </a:ln>
        </p:spPr>
        <p:txBody>
          <a:bodyPr wrap="none" lIns="0" tIns="0" rIns="0" bIns="0">
            <a:spAutoFit/>
          </a:bodyPr>
          <a:lstStyle/>
          <a:p>
            <a:pPr algn="ctr"/>
            <a:r>
              <a:rPr lang="en-US" altLang="ja-JP" sz="1000">
                <a:solidFill>
                  <a:srgbClr val="000000"/>
                </a:solidFill>
                <a:ea typeface="ＭＳ ゴシック" pitchFamily="49" charset="-128"/>
                <a:cs typeface="Arial" pitchFamily="34" charset="0"/>
              </a:rPr>
              <a:t>[CO</a:t>
            </a:r>
            <a:r>
              <a:rPr lang="en-US" altLang="ja-JP" sz="1000" baseline="-25000">
                <a:solidFill>
                  <a:srgbClr val="000000"/>
                </a:solidFill>
                <a:ea typeface="ＭＳ ゴシック" pitchFamily="49" charset="-128"/>
                <a:cs typeface="Arial" pitchFamily="34" charset="0"/>
              </a:rPr>
              <a:t>2, </a:t>
            </a:r>
            <a:r>
              <a:rPr lang="en-US" altLang="ja-JP" sz="1000">
                <a:solidFill>
                  <a:srgbClr val="000000"/>
                </a:solidFill>
                <a:ea typeface="ＭＳ ゴシック" pitchFamily="49" charset="-128"/>
                <a:cs typeface="Arial" pitchFamily="34" charset="0"/>
              </a:rPr>
              <a:t>Methane]</a:t>
            </a:r>
          </a:p>
        </p:txBody>
      </p:sp>
      <p:sp>
        <p:nvSpPr>
          <p:cNvPr id="147" name="Text Box 128"/>
          <p:cNvSpPr txBox="1">
            <a:spLocks noChangeArrowheads="1"/>
          </p:cNvSpPr>
          <p:nvPr/>
        </p:nvSpPr>
        <p:spPr bwMode="auto">
          <a:xfrm>
            <a:off x="2355148" y="3123866"/>
            <a:ext cx="593725" cy="152400"/>
          </a:xfrm>
          <a:prstGeom prst="rect">
            <a:avLst/>
          </a:prstGeom>
          <a:solidFill>
            <a:schemeClr val="bg1"/>
          </a:solidFill>
          <a:ln w="9525" algn="ctr">
            <a:noFill/>
            <a:miter lim="800000"/>
            <a:headEnd/>
            <a:tailEnd/>
          </a:ln>
        </p:spPr>
        <p:txBody>
          <a:bodyPr wrap="none" lIns="0" tIns="0" rIns="0" bIns="0">
            <a:spAutoFit/>
          </a:bodyPr>
          <a:lstStyle/>
          <a:p>
            <a:pPr algn="ctr"/>
            <a:r>
              <a:rPr lang="en-US" altLang="ja-JP" sz="1000">
                <a:solidFill>
                  <a:srgbClr val="000000"/>
                </a:solidFill>
                <a:cs typeface="Arial" pitchFamily="34" charset="0"/>
              </a:rPr>
              <a:t>TRMM/PR</a:t>
            </a:r>
          </a:p>
        </p:txBody>
      </p:sp>
      <p:sp>
        <p:nvSpPr>
          <p:cNvPr id="148" name="Rectangle 131"/>
          <p:cNvSpPr>
            <a:spLocks noChangeArrowheads="1"/>
          </p:cNvSpPr>
          <p:nvPr/>
        </p:nvSpPr>
        <p:spPr bwMode="auto">
          <a:xfrm>
            <a:off x="4862513" y="3895998"/>
            <a:ext cx="1468437" cy="152400"/>
          </a:xfrm>
          <a:prstGeom prst="rect">
            <a:avLst/>
          </a:prstGeom>
          <a:solidFill>
            <a:schemeClr val="bg1"/>
          </a:solidFill>
          <a:ln w="9525">
            <a:noFill/>
            <a:miter lim="800000"/>
            <a:headEnd/>
            <a:tailEnd/>
          </a:ln>
        </p:spPr>
        <p:txBody>
          <a:bodyPr wrap="none" lIns="0" tIns="0" rIns="0" bIns="0">
            <a:spAutoFit/>
          </a:bodyPr>
          <a:lstStyle/>
          <a:p>
            <a:pPr algn="ctr"/>
            <a:r>
              <a:rPr lang="en-US" altLang="ja-JP" sz="1000">
                <a:solidFill>
                  <a:srgbClr val="000000"/>
                </a:solidFill>
                <a:ea typeface="ＭＳ ゴシック" pitchFamily="49" charset="-128"/>
                <a:cs typeface="Arial" pitchFamily="34" charset="0"/>
              </a:rPr>
              <a:t>[Wind, SST , Water vapor]</a:t>
            </a:r>
          </a:p>
        </p:txBody>
      </p:sp>
      <p:pic>
        <p:nvPicPr>
          <p:cNvPr id="149" name="Picture 135"/>
          <p:cNvPicPr>
            <a:picLocks noChangeAspect="1" noChangeArrowheads="1"/>
          </p:cNvPicPr>
          <p:nvPr/>
        </p:nvPicPr>
        <p:blipFill>
          <a:blip r:embed="rId3" cstate="print"/>
          <a:srcRect/>
          <a:stretch>
            <a:fillRect/>
          </a:stretch>
        </p:blipFill>
        <p:spPr bwMode="auto">
          <a:xfrm rot="879379">
            <a:off x="2412356" y="5517890"/>
            <a:ext cx="804863" cy="336550"/>
          </a:xfrm>
          <a:prstGeom prst="rect">
            <a:avLst/>
          </a:prstGeom>
          <a:noFill/>
          <a:ln w="9525" algn="ctr">
            <a:noFill/>
            <a:miter lim="800000"/>
            <a:headEnd/>
            <a:tailEnd/>
          </a:ln>
        </p:spPr>
      </p:pic>
      <p:sp>
        <p:nvSpPr>
          <p:cNvPr id="150" name="Rectangle 136"/>
          <p:cNvSpPr>
            <a:spLocks noChangeArrowheads="1"/>
          </p:cNvSpPr>
          <p:nvPr/>
        </p:nvSpPr>
        <p:spPr bwMode="auto">
          <a:xfrm>
            <a:off x="5854849" y="3421379"/>
            <a:ext cx="765175" cy="152400"/>
          </a:xfrm>
          <a:prstGeom prst="rect">
            <a:avLst/>
          </a:prstGeom>
          <a:solidFill>
            <a:schemeClr val="bg1"/>
          </a:solidFill>
          <a:ln w="9525">
            <a:noFill/>
            <a:miter lim="800000"/>
            <a:headEnd/>
            <a:tailEnd/>
          </a:ln>
        </p:spPr>
        <p:txBody>
          <a:bodyPr wrap="none" lIns="0" tIns="0" rIns="0" bIns="0">
            <a:spAutoFit/>
          </a:bodyPr>
          <a:lstStyle/>
          <a:p>
            <a:pPr algn="ctr"/>
            <a:r>
              <a:rPr lang="en-US" altLang="ja-JP" sz="1000">
                <a:solidFill>
                  <a:srgbClr val="000000"/>
                </a:solidFill>
                <a:ea typeface="ＭＳ ゴシック" pitchFamily="49" charset="-128"/>
                <a:cs typeface="Arial" pitchFamily="34" charset="0"/>
              </a:rPr>
              <a:t>[Precipitation]</a:t>
            </a:r>
          </a:p>
        </p:txBody>
      </p:sp>
      <p:pic>
        <p:nvPicPr>
          <p:cNvPr id="151" name="Picture 137"/>
          <p:cNvPicPr>
            <a:picLocks noChangeAspect="1" noChangeArrowheads="1"/>
          </p:cNvPicPr>
          <p:nvPr/>
        </p:nvPicPr>
        <p:blipFill>
          <a:blip r:embed="rId4" cstate="print"/>
          <a:srcRect/>
          <a:stretch>
            <a:fillRect/>
          </a:stretch>
        </p:blipFill>
        <p:spPr bwMode="auto">
          <a:xfrm>
            <a:off x="5303838" y="3257029"/>
            <a:ext cx="539750" cy="381000"/>
          </a:xfrm>
          <a:prstGeom prst="rect">
            <a:avLst/>
          </a:prstGeom>
          <a:noFill/>
          <a:ln w="9525">
            <a:noFill/>
            <a:round/>
            <a:headEnd/>
            <a:tailEnd/>
          </a:ln>
        </p:spPr>
      </p:pic>
      <p:pic>
        <p:nvPicPr>
          <p:cNvPr id="152" name="Picture 138" descr="ALOS詳細"/>
          <p:cNvPicPr>
            <a:picLocks noChangeAspect="1" noChangeArrowheads="1"/>
          </p:cNvPicPr>
          <p:nvPr/>
        </p:nvPicPr>
        <p:blipFill>
          <a:blip r:embed="rId5" cstate="print"/>
          <a:srcRect/>
          <a:stretch>
            <a:fillRect/>
          </a:stretch>
        </p:blipFill>
        <p:spPr bwMode="auto">
          <a:xfrm>
            <a:off x="1835150" y="1798910"/>
            <a:ext cx="925513" cy="317500"/>
          </a:xfrm>
          <a:prstGeom prst="rect">
            <a:avLst/>
          </a:prstGeom>
          <a:noFill/>
          <a:ln w="9525">
            <a:noFill/>
            <a:miter lim="800000"/>
            <a:headEnd/>
            <a:tailEnd/>
          </a:ln>
        </p:spPr>
      </p:pic>
      <p:sp>
        <p:nvSpPr>
          <p:cNvPr id="153" name="Rectangle 140"/>
          <p:cNvSpPr>
            <a:spLocks noChangeArrowheads="1"/>
          </p:cNvSpPr>
          <p:nvPr/>
        </p:nvSpPr>
        <p:spPr bwMode="auto">
          <a:xfrm>
            <a:off x="6983413" y="5648598"/>
            <a:ext cx="1117600" cy="152400"/>
          </a:xfrm>
          <a:prstGeom prst="rect">
            <a:avLst/>
          </a:prstGeom>
          <a:solidFill>
            <a:schemeClr val="bg1"/>
          </a:solidFill>
          <a:ln w="9525">
            <a:noFill/>
            <a:miter lim="800000"/>
            <a:headEnd/>
            <a:tailEnd/>
          </a:ln>
        </p:spPr>
        <p:txBody>
          <a:bodyPr wrap="none" lIns="0" tIns="0" rIns="0" bIns="0">
            <a:spAutoFit/>
          </a:bodyPr>
          <a:lstStyle/>
          <a:p>
            <a:pPr algn="ctr"/>
            <a:r>
              <a:rPr lang="en-US" altLang="ja-JP" sz="1000">
                <a:solidFill>
                  <a:srgbClr val="000000"/>
                </a:solidFill>
                <a:ea typeface="ＭＳ ゴシック" pitchFamily="49" charset="-128"/>
                <a:cs typeface="Arial" pitchFamily="34" charset="0"/>
              </a:rPr>
              <a:t>[CO</a:t>
            </a:r>
            <a:r>
              <a:rPr lang="en-US" altLang="ja-JP" sz="1000" baseline="-25000">
                <a:solidFill>
                  <a:srgbClr val="000000"/>
                </a:solidFill>
                <a:ea typeface="ＭＳ ゴシック" pitchFamily="49" charset="-128"/>
                <a:cs typeface="Arial" pitchFamily="34" charset="0"/>
              </a:rPr>
              <a:t>2, </a:t>
            </a:r>
            <a:r>
              <a:rPr lang="en-US" altLang="ja-JP" sz="1000">
                <a:solidFill>
                  <a:srgbClr val="000000"/>
                </a:solidFill>
                <a:ea typeface="ＭＳ ゴシック" pitchFamily="49" charset="-128"/>
                <a:cs typeface="Arial" pitchFamily="34" charset="0"/>
              </a:rPr>
              <a:t>Methane, CO]</a:t>
            </a:r>
          </a:p>
        </p:txBody>
      </p:sp>
      <p:sp>
        <p:nvSpPr>
          <p:cNvPr id="154" name="Text Box 148"/>
          <p:cNvSpPr txBox="1">
            <a:spLocks noChangeArrowheads="1"/>
          </p:cNvSpPr>
          <p:nvPr/>
        </p:nvSpPr>
        <p:spPr bwMode="auto">
          <a:xfrm>
            <a:off x="2403475" y="2043385"/>
            <a:ext cx="869950" cy="152400"/>
          </a:xfrm>
          <a:prstGeom prst="rect">
            <a:avLst/>
          </a:prstGeom>
          <a:noFill/>
          <a:ln w="9525" algn="ctr">
            <a:noFill/>
            <a:miter lim="800000"/>
            <a:headEnd/>
            <a:tailEnd/>
          </a:ln>
        </p:spPr>
        <p:txBody>
          <a:bodyPr wrap="none" lIns="0" tIns="0" rIns="0" bIns="0">
            <a:spAutoFit/>
          </a:bodyPr>
          <a:lstStyle/>
          <a:p>
            <a:pPr algn="ctr"/>
            <a:r>
              <a:rPr lang="en-US" altLang="ja-JP" sz="1000">
                <a:solidFill>
                  <a:srgbClr val="000000"/>
                </a:solidFill>
                <a:cs typeface="Arial" pitchFamily="34" charset="0"/>
              </a:rPr>
              <a:t>ALOS/PALSAR</a:t>
            </a:r>
          </a:p>
        </p:txBody>
      </p:sp>
      <p:sp>
        <p:nvSpPr>
          <p:cNvPr id="155" name="Text Box 149"/>
          <p:cNvSpPr txBox="1">
            <a:spLocks noChangeArrowheads="1"/>
          </p:cNvSpPr>
          <p:nvPr/>
        </p:nvSpPr>
        <p:spPr bwMode="auto">
          <a:xfrm>
            <a:off x="2487613" y="2386285"/>
            <a:ext cx="1446212" cy="152400"/>
          </a:xfrm>
          <a:prstGeom prst="rect">
            <a:avLst/>
          </a:prstGeom>
          <a:noFill/>
          <a:ln w="9525" algn="ctr">
            <a:noFill/>
            <a:miter lim="800000"/>
            <a:headEnd/>
            <a:tailEnd/>
          </a:ln>
        </p:spPr>
        <p:txBody>
          <a:bodyPr lIns="0" tIns="0" rIns="0" bIns="0">
            <a:spAutoFit/>
          </a:bodyPr>
          <a:lstStyle/>
          <a:p>
            <a:r>
              <a:rPr lang="en-US" altLang="ja-JP" sz="1000" smtClean="0">
                <a:solidFill>
                  <a:srgbClr val="000000"/>
                </a:solidFill>
                <a:cs typeface="Arial" pitchFamily="34" charset="0"/>
              </a:rPr>
              <a:t>ALOS/PRISM/AVNIR2</a:t>
            </a:r>
            <a:endParaRPr lang="en-US" altLang="ja-JP" sz="1000">
              <a:solidFill>
                <a:srgbClr val="000000"/>
              </a:solidFill>
              <a:cs typeface="Arial" pitchFamily="34" charset="0"/>
            </a:endParaRPr>
          </a:p>
        </p:txBody>
      </p:sp>
      <p:pic>
        <p:nvPicPr>
          <p:cNvPr id="156" name="Picture 150" descr="EarhCARE5"/>
          <p:cNvPicPr>
            <a:picLocks noChangeAspect="1" noChangeArrowheads="1"/>
          </p:cNvPicPr>
          <p:nvPr/>
        </p:nvPicPr>
        <p:blipFill>
          <a:blip r:embed="rId6" cstate="print"/>
          <a:srcRect/>
          <a:stretch>
            <a:fillRect/>
          </a:stretch>
        </p:blipFill>
        <p:spPr bwMode="auto">
          <a:xfrm>
            <a:off x="6906620" y="5082105"/>
            <a:ext cx="503238" cy="400050"/>
          </a:xfrm>
          <a:prstGeom prst="rect">
            <a:avLst/>
          </a:prstGeom>
          <a:noFill/>
          <a:ln w="9525">
            <a:noFill/>
            <a:miter lim="800000"/>
            <a:headEnd/>
            <a:tailEnd/>
          </a:ln>
        </p:spPr>
      </p:pic>
      <p:pic>
        <p:nvPicPr>
          <p:cNvPr id="157" name="Picture 159" descr="amsr2"/>
          <p:cNvPicPr>
            <a:picLocks noChangeAspect="1" noChangeArrowheads="1"/>
          </p:cNvPicPr>
          <p:nvPr/>
        </p:nvPicPr>
        <p:blipFill>
          <a:blip r:embed="rId7" cstate="print"/>
          <a:srcRect/>
          <a:stretch>
            <a:fillRect/>
          </a:stretch>
        </p:blipFill>
        <p:spPr bwMode="auto">
          <a:xfrm rot="1800000">
            <a:off x="3976651" y="3890262"/>
            <a:ext cx="723900" cy="327025"/>
          </a:xfrm>
          <a:prstGeom prst="rect">
            <a:avLst/>
          </a:prstGeom>
          <a:noFill/>
          <a:ln w="9525">
            <a:noFill/>
            <a:miter lim="800000"/>
            <a:headEnd/>
            <a:tailEnd/>
          </a:ln>
        </p:spPr>
      </p:pic>
      <p:pic>
        <p:nvPicPr>
          <p:cNvPr id="158" name="Picture 2" descr="C1_Orbit_-Z-Up"/>
          <p:cNvPicPr>
            <a:picLocks noChangeAspect="1" noChangeArrowheads="1"/>
          </p:cNvPicPr>
          <p:nvPr/>
        </p:nvPicPr>
        <p:blipFill>
          <a:blip r:embed="rId8" cstate="print"/>
          <a:srcRect/>
          <a:stretch>
            <a:fillRect/>
          </a:stretch>
        </p:blipFill>
        <p:spPr bwMode="auto">
          <a:xfrm>
            <a:off x="5554613" y="4445273"/>
            <a:ext cx="735012" cy="407987"/>
          </a:xfrm>
          <a:prstGeom prst="rect">
            <a:avLst/>
          </a:prstGeom>
          <a:noFill/>
          <a:ln w="9525">
            <a:noFill/>
            <a:miter lim="800000"/>
            <a:headEnd/>
            <a:tailEnd/>
          </a:ln>
        </p:spPr>
      </p:pic>
      <p:pic>
        <p:nvPicPr>
          <p:cNvPr id="159" name="Picture 164" descr="aqua_sm"/>
          <p:cNvPicPr>
            <a:picLocks noChangeAspect="1" noChangeArrowheads="1"/>
          </p:cNvPicPr>
          <p:nvPr/>
        </p:nvPicPr>
        <p:blipFill>
          <a:blip r:embed="rId9" cstate="print"/>
          <a:srcRect/>
          <a:stretch>
            <a:fillRect/>
          </a:stretch>
        </p:blipFill>
        <p:spPr bwMode="auto">
          <a:xfrm>
            <a:off x="1990725" y="3618600"/>
            <a:ext cx="514350" cy="317500"/>
          </a:xfrm>
          <a:prstGeom prst="rect">
            <a:avLst/>
          </a:prstGeom>
          <a:noFill/>
          <a:ln w="9525">
            <a:noFill/>
            <a:miter lim="800000"/>
            <a:headEnd/>
            <a:tailEnd/>
          </a:ln>
        </p:spPr>
      </p:pic>
      <p:sp>
        <p:nvSpPr>
          <p:cNvPr id="160" name="Rectangle 154"/>
          <p:cNvSpPr>
            <a:spLocks noChangeArrowheads="1"/>
          </p:cNvSpPr>
          <p:nvPr/>
        </p:nvSpPr>
        <p:spPr bwMode="auto">
          <a:xfrm>
            <a:off x="6372200" y="4407173"/>
            <a:ext cx="1720850" cy="152400"/>
          </a:xfrm>
          <a:prstGeom prst="rect">
            <a:avLst/>
          </a:prstGeom>
          <a:solidFill>
            <a:schemeClr val="bg1"/>
          </a:solidFill>
          <a:ln w="9525">
            <a:noFill/>
            <a:miter lim="800000"/>
            <a:headEnd/>
            <a:tailEnd/>
          </a:ln>
        </p:spPr>
        <p:txBody>
          <a:bodyPr wrap="none" lIns="0" tIns="0" rIns="0" bIns="0">
            <a:spAutoFit/>
          </a:bodyPr>
          <a:lstStyle/>
          <a:p>
            <a:pPr algn="ctr"/>
            <a:r>
              <a:rPr lang="en-US" altLang="ja-JP" sz="1000" i="1">
                <a:solidFill>
                  <a:srgbClr val="000000"/>
                </a:solidFill>
                <a:ea typeface="ＭＳ ゴシック" pitchFamily="49" charset="-128"/>
                <a:cs typeface="Arial" pitchFamily="34" charset="0"/>
              </a:rPr>
              <a:t>250m, multi-angle, polarization</a:t>
            </a:r>
          </a:p>
        </p:txBody>
      </p:sp>
      <p:pic>
        <p:nvPicPr>
          <p:cNvPr id="161" name="Picture 53" descr="C:\Documents and Settings\02027\デスクトップ\2.png"/>
          <p:cNvPicPr>
            <a:picLocks noChangeAspect="1" noChangeArrowheads="1"/>
          </p:cNvPicPr>
          <p:nvPr/>
        </p:nvPicPr>
        <p:blipFill>
          <a:blip r:embed="rId10" cstate="print"/>
          <a:srcRect/>
          <a:stretch>
            <a:fillRect/>
          </a:stretch>
        </p:blipFill>
        <p:spPr bwMode="auto">
          <a:xfrm>
            <a:off x="4261590" y="1630634"/>
            <a:ext cx="800100" cy="565150"/>
          </a:xfrm>
          <a:prstGeom prst="rect">
            <a:avLst/>
          </a:prstGeom>
          <a:noFill/>
          <a:ln w="9525">
            <a:noFill/>
            <a:miter lim="800000"/>
            <a:headEnd/>
            <a:tailEnd/>
          </a:ln>
        </p:spPr>
      </p:pic>
      <p:sp>
        <p:nvSpPr>
          <p:cNvPr id="162" name="正方形/長方形 161"/>
          <p:cNvSpPr/>
          <p:nvPr/>
        </p:nvSpPr>
        <p:spPr>
          <a:xfrm>
            <a:off x="1722777" y="2195784"/>
            <a:ext cx="1782423" cy="173039"/>
          </a:xfrm>
          <a:prstGeom prst="rect">
            <a:avLst/>
          </a:prstGeom>
          <a:solidFill>
            <a:srgbClr val="006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a:latin typeface="Arial" pitchFamily="34" charset="0"/>
                <a:cs typeface="Arial" pitchFamily="34" charset="0"/>
              </a:rPr>
              <a:t>ALOS</a:t>
            </a:r>
            <a:endParaRPr lang="ja-JP" altLang="en-US" sz="1000">
              <a:latin typeface="Arial" pitchFamily="34" charset="0"/>
              <a:cs typeface="Arial" pitchFamily="34" charset="0"/>
            </a:endParaRPr>
          </a:p>
        </p:txBody>
      </p:sp>
      <p:sp>
        <p:nvSpPr>
          <p:cNvPr id="163" name="正方形/長方形 162"/>
          <p:cNvSpPr/>
          <p:nvPr/>
        </p:nvSpPr>
        <p:spPr>
          <a:xfrm>
            <a:off x="1726502" y="2895600"/>
            <a:ext cx="3836098" cy="165278"/>
          </a:xfrm>
          <a:prstGeom prst="rect">
            <a:avLst/>
          </a:prstGeom>
          <a:solidFill>
            <a:srgbClr val="006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a:latin typeface="Arial" pitchFamily="34" charset="0"/>
                <a:cs typeface="Arial" pitchFamily="34" charset="0"/>
              </a:rPr>
              <a:t>TRMM</a:t>
            </a:r>
            <a:endParaRPr lang="ja-JP" altLang="en-US" sz="1000">
              <a:latin typeface="Arial" pitchFamily="34" charset="0"/>
              <a:cs typeface="Arial" pitchFamily="34" charset="0"/>
            </a:endParaRPr>
          </a:p>
        </p:txBody>
      </p:sp>
      <p:sp>
        <p:nvSpPr>
          <p:cNvPr id="164" name="正方形/長方形 163"/>
          <p:cNvSpPr/>
          <p:nvPr/>
        </p:nvSpPr>
        <p:spPr>
          <a:xfrm>
            <a:off x="4986337" y="1879377"/>
            <a:ext cx="2862263" cy="18097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a:solidFill>
                  <a:schemeClr val="bg1"/>
                </a:solidFill>
                <a:latin typeface="Arial" pitchFamily="34" charset="0"/>
                <a:cs typeface="Arial" pitchFamily="34" charset="0"/>
              </a:rPr>
              <a:t>ALOS-2 PALSAR-2</a:t>
            </a:r>
            <a:endParaRPr lang="ja-JP" altLang="en-US" sz="1000">
              <a:solidFill>
                <a:schemeClr val="bg1"/>
              </a:solidFill>
              <a:latin typeface="Arial" pitchFamily="34" charset="0"/>
              <a:cs typeface="Arial" pitchFamily="34" charset="0"/>
            </a:endParaRPr>
          </a:p>
        </p:txBody>
      </p:sp>
      <p:sp>
        <p:nvSpPr>
          <p:cNvPr id="165" name="正方形/長方形 164"/>
          <p:cNvSpPr/>
          <p:nvPr/>
        </p:nvSpPr>
        <p:spPr>
          <a:xfrm>
            <a:off x="5256213" y="3095291"/>
            <a:ext cx="1727200" cy="17364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a:solidFill>
                  <a:schemeClr val="bg1"/>
                </a:solidFill>
                <a:latin typeface="Arial" pitchFamily="34" charset="0"/>
                <a:cs typeface="Arial" pitchFamily="34" charset="0"/>
              </a:rPr>
              <a:t>GPM / DPR</a:t>
            </a:r>
            <a:endParaRPr lang="ja-JP" altLang="en-US" sz="1000">
              <a:solidFill>
                <a:schemeClr val="bg1"/>
              </a:solidFill>
              <a:latin typeface="Arial" pitchFamily="34" charset="0"/>
              <a:cs typeface="Arial" pitchFamily="34" charset="0"/>
            </a:endParaRPr>
          </a:p>
        </p:txBody>
      </p:sp>
      <p:sp>
        <p:nvSpPr>
          <p:cNvPr id="166" name="正方形/長方形 165"/>
          <p:cNvSpPr/>
          <p:nvPr/>
        </p:nvSpPr>
        <p:spPr>
          <a:xfrm>
            <a:off x="1726502" y="3421379"/>
            <a:ext cx="3590944" cy="197433"/>
          </a:xfrm>
          <a:prstGeom prst="rect">
            <a:avLst/>
          </a:prstGeom>
          <a:solidFill>
            <a:srgbClr val="006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100">
                <a:latin typeface="Arial" pitchFamily="34" charset="0"/>
                <a:cs typeface="Arial" pitchFamily="34" charset="0"/>
              </a:rPr>
              <a:t>Aqua</a:t>
            </a:r>
            <a:endParaRPr lang="ja-JP" altLang="en-US" sz="1100">
              <a:latin typeface="Arial" pitchFamily="34" charset="0"/>
              <a:cs typeface="Arial" pitchFamily="34" charset="0"/>
            </a:endParaRPr>
          </a:p>
        </p:txBody>
      </p:sp>
      <p:sp>
        <p:nvSpPr>
          <p:cNvPr id="167" name="正方形/長方形 166"/>
          <p:cNvSpPr/>
          <p:nvPr/>
        </p:nvSpPr>
        <p:spPr>
          <a:xfrm>
            <a:off x="4019135" y="3687656"/>
            <a:ext cx="3054765" cy="17938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a:latin typeface="Arial" pitchFamily="34" charset="0"/>
                <a:cs typeface="Arial" pitchFamily="34" charset="0"/>
              </a:rPr>
              <a:t>GCOM-W / AMSR2</a:t>
            </a:r>
            <a:endParaRPr lang="ja-JP" altLang="en-US" sz="1000">
              <a:latin typeface="Arial" pitchFamily="34" charset="0"/>
              <a:cs typeface="Arial" pitchFamily="34" charset="0"/>
            </a:endParaRPr>
          </a:p>
        </p:txBody>
      </p:sp>
      <p:sp>
        <p:nvSpPr>
          <p:cNvPr id="168" name="正方形/長方形 167"/>
          <p:cNvSpPr/>
          <p:nvPr/>
        </p:nvSpPr>
        <p:spPr>
          <a:xfrm>
            <a:off x="2652011" y="5872435"/>
            <a:ext cx="2567690" cy="180976"/>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a:latin typeface="Arial" pitchFamily="34" charset="0"/>
                <a:cs typeface="Arial" pitchFamily="34" charset="0"/>
              </a:rPr>
              <a:t>GOSAT</a:t>
            </a:r>
            <a:endParaRPr lang="ja-JP" altLang="en-US" sz="1000">
              <a:latin typeface="Arial" pitchFamily="34" charset="0"/>
              <a:cs typeface="Arial" pitchFamily="34" charset="0"/>
            </a:endParaRPr>
          </a:p>
        </p:txBody>
      </p:sp>
      <p:sp>
        <p:nvSpPr>
          <p:cNvPr id="169" name="正方形/長方形 168"/>
          <p:cNvSpPr/>
          <p:nvPr/>
        </p:nvSpPr>
        <p:spPr>
          <a:xfrm>
            <a:off x="6983413" y="5872435"/>
            <a:ext cx="1597061" cy="180975"/>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a:latin typeface="Arial" pitchFamily="34" charset="0"/>
                <a:cs typeface="Arial" pitchFamily="34" charset="0"/>
              </a:rPr>
              <a:t>GOSAT-2</a:t>
            </a:r>
            <a:endParaRPr lang="ja-JP" altLang="en-US" sz="1000">
              <a:latin typeface="Arial" pitchFamily="34" charset="0"/>
              <a:cs typeface="Arial" pitchFamily="34" charset="0"/>
            </a:endParaRPr>
          </a:p>
        </p:txBody>
      </p:sp>
      <p:grpSp>
        <p:nvGrpSpPr>
          <p:cNvPr id="177" name="グループ化 118"/>
          <p:cNvGrpSpPr>
            <a:grpSpLocks/>
          </p:cNvGrpSpPr>
          <p:nvPr/>
        </p:nvGrpSpPr>
        <p:grpSpPr bwMode="auto">
          <a:xfrm>
            <a:off x="5256213" y="5872435"/>
            <a:ext cx="539750" cy="180975"/>
            <a:chOff x="7308304" y="2996952"/>
            <a:chExt cx="540048" cy="180000"/>
          </a:xfrm>
        </p:grpSpPr>
        <p:grpSp>
          <p:nvGrpSpPr>
            <p:cNvPr id="178" name="グループ化 119"/>
            <p:cNvGrpSpPr>
              <a:grpSpLocks/>
            </p:cNvGrpSpPr>
            <p:nvPr/>
          </p:nvGrpSpPr>
          <p:grpSpPr bwMode="auto">
            <a:xfrm>
              <a:off x="7308304" y="2996952"/>
              <a:ext cx="252016" cy="180000"/>
              <a:chOff x="1619672" y="5013176"/>
              <a:chExt cx="252016" cy="180000"/>
            </a:xfrm>
          </p:grpSpPr>
          <p:sp>
            <p:nvSpPr>
              <p:cNvPr id="182" name="正方形/長方形 181"/>
              <p:cNvSpPr/>
              <p:nvPr/>
            </p:nvSpPr>
            <p:spPr>
              <a:xfrm>
                <a:off x="1619672"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83" name="正方形/長方形 182"/>
              <p:cNvSpPr/>
              <p:nvPr/>
            </p:nvSpPr>
            <p:spPr>
              <a:xfrm>
                <a:off x="1764214"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nvGrpSpPr>
            <p:cNvPr id="179" name="グループ化 120"/>
            <p:cNvGrpSpPr>
              <a:grpSpLocks/>
            </p:cNvGrpSpPr>
            <p:nvPr/>
          </p:nvGrpSpPr>
          <p:grpSpPr bwMode="auto">
            <a:xfrm>
              <a:off x="7596336" y="2996952"/>
              <a:ext cx="252016" cy="180000"/>
              <a:chOff x="1619672" y="5013176"/>
              <a:chExt cx="252016" cy="180000"/>
            </a:xfrm>
          </p:grpSpPr>
          <p:sp>
            <p:nvSpPr>
              <p:cNvPr id="180" name="正方形/長方形 179"/>
              <p:cNvSpPr/>
              <p:nvPr/>
            </p:nvSpPr>
            <p:spPr>
              <a:xfrm>
                <a:off x="1619136"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81" name="正方形/長方形 180"/>
              <p:cNvSpPr/>
              <p:nvPr/>
            </p:nvSpPr>
            <p:spPr>
              <a:xfrm>
                <a:off x="1763678"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sp>
        <p:nvSpPr>
          <p:cNvPr id="184" name="正方形/長方形 183"/>
          <p:cNvSpPr/>
          <p:nvPr/>
        </p:nvSpPr>
        <p:spPr>
          <a:xfrm>
            <a:off x="6469064" y="4649266"/>
            <a:ext cx="2111410" cy="203994"/>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100">
                <a:solidFill>
                  <a:schemeClr val="bg1"/>
                </a:solidFill>
                <a:latin typeface="Arial" pitchFamily="34" charset="0"/>
                <a:cs typeface="Arial" pitchFamily="34" charset="0"/>
              </a:rPr>
              <a:t>GCOM-C / SGLI</a:t>
            </a:r>
            <a:endParaRPr lang="ja-JP" altLang="en-US" sz="1100">
              <a:solidFill>
                <a:schemeClr val="bg1"/>
              </a:solidFill>
              <a:latin typeface="Arial" pitchFamily="34" charset="0"/>
              <a:cs typeface="Arial" pitchFamily="34" charset="0"/>
            </a:endParaRPr>
          </a:p>
        </p:txBody>
      </p:sp>
      <p:sp>
        <p:nvSpPr>
          <p:cNvPr id="185" name="正方形/長方形 184"/>
          <p:cNvSpPr/>
          <p:nvPr/>
        </p:nvSpPr>
        <p:spPr>
          <a:xfrm>
            <a:off x="7505700" y="5082105"/>
            <a:ext cx="1074774" cy="325683"/>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smtClean="0">
                <a:solidFill>
                  <a:schemeClr val="bg1"/>
                </a:solidFill>
                <a:latin typeface="Arial" pitchFamily="34" charset="0"/>
                <a:cs typeface="Arial" pitchFamily="34" charset="0"/>
              </a:rPr>
              <a:t>EarthCARE </a:t>
            </a:r>
            <a:r>
              <a:rPr lang="en-US" altLang="ja-JP" sz="1000">
                <a:solidFill>
                  <a:schemeClr val="bg1"/>
                </a:solidFill>
                <a:latin typeface="Arial" pitchFamily="34" charset="0"/>
                <a:cs typeface="Arial" pitchFamily="34" charset="0"/>
              </a:rPr>
              <a:t>/ CPR</a:t>
            </a:r>
            <a:endParaRPr lang="ja-JP" altLang="en-US" sz="1000">
              <a:solidFill>
                <a:schemeClr val="bg1"/>
              </a:solidFill>
              <a:latin typeface="Arial" pitchFamily="34" charset="0"/>
              <a:cs typeface="Arial" pitchFamily="34" charset="0"/>
            </a:endParaRPr>
          </a:p>
        </p:txBody>
      </p:sp>
      <p:grpSp>
        <p:nvGrpSpPr>
          <p:cNvPr id="186" name="グループ化 118"/>
          <p:cNvGrpSpPr>
            <a:grpSpLocks/>
          </p:cNvGrpSpPr>
          <p:nvPr/>
        </p:nvGrpSpPr>
        <p:grpSpPr bwMode="auto">
          <a:xfrm>
            <a:off x="5868144" y="5872435"/>
            <a:ext cx="539750" cy="180975"/>
            <a:chOff x="7308304" y="2996952"/>
            <a:chExt cx="540048" cy="180000"/>
          </a:xfrm>
        </p:grpSpPr>
        <p:grpSp>
          <p:nvGrpSpPr>
            <p:cNvPr id="187" name="グループ化 119"/>
            <p:cNvGrpSpPr>
              <a:grpSpLocks/>
            </p:cNvGrpSpPr>
            <p:nvPr/>
          </p:nvGrpSpPr>
          <p:grpSpPr bwMode="auto">
            <a:xfrm>
              <a:off x="7308304" y="2996952"/>
              <a:ext cx="252016" cy="180000"/>
              <a:chOff x="1619672" y="5013176"/>
              <a:chExt cx="252016" cy="180000"/>
            </a:xfrm>
          </p:grpSpPr>
          <p:sp>
            <p:nvSpPr>
              <p:cNvPr id="191" name="正方形/長方形 190"/>
              <p:cNvSpPr/>
              <p:nvPr/>
            </p:nvSpPr>
            <p:spPr>
              <a:xfrm>
                <a:off x="1619672"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92" name="正方形/長方形 191"/>
              <p:cNvSpPr/>
              <p:nvPr/>
            </p:nvSpPr>
            <p:spPr>
              <a:xfrm>
                <a:off x="1764214"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nvGrpSpPr>
            <p:cNvPr id="188" name="グループ化 120"/>
            <p:cNvGrpSpPr>
              <a:grpSpLocks/>
            </p:cNvGrpSpPr>
            <p:nvPr/>
          </p:nvGrpSpPr>
          <p:grpSpPr bwMode="auto">
            <a:xfrm>
              <a:off x="7596336" y="2996952"/>
              <a:ext cx="252016" cy="180000"/>
              <a:chOff x="1619672" y="5013176"/>
              <a:chExt cx="252016" cy="180000"/>
            </a:xfrm>
          </p:grpSpPr>
          <p:sp>
            <p:nvSpPr>
              <p:cNvPr id="189" name="正方形/長方形 188"/>
              <p:cNvSpPr/>
              <p:nvPr/>
            </p:nvSpPr>
            <p:spPr>
              <a:xfrm>
                <a:off x="1619136"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90" name="正方形/長方形 189"/>
              <p:cNvSpPr/>
              <p:nvPr/>
            </p:nvSpPr>
            <p:spPr>
              <a:xfrm>
                <a:off x="1763678"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grpSp>
        <p:nvGrpSpPr>
          <p:cNvPr id="193" name="グループ化 118"/>
          <p:cNvGrpSpPr>
            <a:grpSpLocks/>
          </p:cNvGrpSpPr>
          <p:nvPr/>
        </p:nvGrpSpPr>
        <p:grpSpPr bwMode="auto">
          <a:xfrm>
            <a:off x="6454924" y="5872435"/>
            <a:ext cx="539750" cy="180975"/>
            <a:chOff x="7308304" y="2996952"/>
            <a:chExt cx="540048" cy="180000"/>
          </a:xfrm>
        </p:grpSpPr>
        <p:grpSp>
          <p:nvGrpSpPr>
            <p:cNvPr id="194" name="グループ化 119"/>
            <p:cNvGrpSpPr>
              <a:grpSpLocks/>
            </p:cNvGrpSpPr>
            <p:nvPr/>
          </p:nvGrpSpPr>
          <p:grpSpPr bwMode="auto">
            <a:xfrm>
              <a:off x="7308304" y="2996952"/>
              <a:ext cx="252016" cy="180000"/>
              <a:chOff x="1619672" y="5013176"/>
              <a:chExt cx="252016" cy="180000"/>
            </a:xfrm>
          </p:grpSpPr>
          <p:sp>
            <p:nvSpPr>
              <p:cNvPr id="198" name="正方形/長方形 197"/>
              <p:cNvSpPr/>
              <p:nvPr/>
            </p:nvSpPr>
            <p:spPr>
              <a:xfrm>
                <a:off x="1619672"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99" name="正方形/長方形 198"/>
              <p:cNvSpPr/>
              <p:nvPr/>
            </p:nvSpPr>
            <p:spPr>
              <a:xfrm>
                <a:off x="1764214"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nvGrpSpPr>
            <p:cNvPr id="195" name="グループ化 120"/>
            <p:cNvGrpSpPr>
              <a:grpSpLocks/>
            </p:cNvGrpSpPr>
            <p:nvPr/>
          </p:nvGrpSpPr>
          <p:grpSpPr bwMode="auto">
            <a:xfrm>
              <a:off x="7596336" y="2996952"/>
              <a:ext cx="252016" cy="180000"/>
              <a:chOff x="1619672" y="5013176"/>
              <a:chExt cx="252016" cy="180000"/>
            </a:xfrm>
          </p:grpSpPr>
          <p:sp>
            <p:nvSpPr>
              <p:cNvPr id="196" name="正方形/長方形 195"/>
              <p:cNvSpPr/>
              <p:nvPr/>
            </p:nvSpPr>
            <p:spPr>
              <a:xfrm>
                <a:off x="1619136"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97" name="正方形/長方形 196"/>
              <p:cNvSpPr/>
              <p:nvPr/>
            </p:nvSpPr>
            <p:spPr>
              <a:xfrm>
                <a:off x="1763678"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sp>
        <p:nvSpPr>
          <p:cNvPr id="200" name="正方形/長方形 199"/>
          <p:cNvSpPr/>
          <p:nvPr/>
        </p:nvSpPr>
        <p:spPr>
          <a:xfrm>
            <a:off x="7361239" y="2109679"/>
            <a:ext cx="1219236" cy="260183"/>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smtClean="0">
                <a:solidFill>
                  <a:schemeClr val="bg1"/>
                </a:solidFill>
                <a:latin typeface="Arial" pitchFamily="34" charset="0"/>
                <a:cs typeface="Arial" pitchFamily="34" charset="0"/>
              </a:rPr>
              <a:t>Advanced Optical Satellite</a:t>
            </a:r>
            <a:endParaRPr lang="ja-JP" altLang="en-US" sz="900">
              <a:solidFill>
                <a:schemeClr val="bg1"/>
              </a:solidFill>
              <a:latin typeface="Arial" pitchFamily="34" charset="0"/>
              <a:cs typeface="Arial" pitchFamily="34" charset="0"/>
            </a:endParaRPr>
          </a:p>
        </p:txBody>
      </p:sp>
      <p:sp>
        <p:nvSpPr>
          <p:cNvPr id="201" name="正方形/長方形 200"/>
          <p:cNvSpPr/>
          <p:nvPr/>
        </p:nvSpPr>
        <p:spPr>
          <a:xfrm>
            <a:off x="8135938" y="2430586"/>
            <a:ext cx="444537" cy="239908"/>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a:solidFill>
                <a:schemeClr val="bg1"/>
              </a:solidFill>
              <a:latin typeface="Arial" pitchFamily="34" charset="0"/>
              <a:cs typeface="Arial" pitchFamily="34" charset="0"/>
            </a:endParaRPr>
          </a:p>
        </p:txBody>
      </p:sp>
      <p:sp>
        <p:nvSpPr>
          <p:cNvPr id="202" name="角丸四角形吹き出し 201"/>
          <p:cNvSpPr/>
          <p:nvPr/>
        </p:nvSpPr>
        <p:spPr>
          <a:xfrm>
            <a:off x="7127875" y="2410526"/>
            <a:ext cx="870854" cy="482471"/>
          </a:xfrm>
          <a:prstGeom prst="wedgeRoundRectCallout">
            <a:avLst>
              <a:gd name="adj1" fmla="val 88062"/>
              <a:gd name="adj2" fmla="val -769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altLang="ja-JP" sz="1000">
                <a:latin typeface="Arial" pitchFamily="34" charset="0"/>
                <a:cs typeface="Arial" pitchFamily="34" charset="0"/>
              </a:rPr>
              <a:t>Advanced Radar Satellite </a:t>
            </a:r>
            <a:endParaRPr lang="ja-JP" altLang="en-US" sz="1000">
              <a:latin typeface="Arial" pitchFamily="34" charset="0"/>
              <a:cs typeface="Arial" pitchFamily="34" charset="0"/>
            </a:endParaRPr>
          </a:p>
        </p:txBody>
      </p:sp>
      <p:pic>
        <p:nvPicPr>
          <p:cNvPr id="211" name="Picture 2" descr="Z:\riyo\000_本部共通\000_受渡し専用30日過ぎたら削除します\田尻さま←菅谷\GOSAT_2_Angle0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31624" y="5278885"/>
            <a:ext cx="1142276" cy="1044225"/>
          </a:xfrm>
          <a:prstGeom prst="rect">
            <a:avLst/>
          </a:prstGeom>
          <a:noFill/>
          <a:extLst>
            <a:ext uri="{909E8E84-426E-40DD-AFC4-6F175D3DCCD1}">
              <a14:hiddenFill xmlns:a14="http://schemas.microsoft.com/office/drawing/2010/main">
                <a:solidFill>
                  <a:srgbClr val="FFFFFF"/>
                </a:solidFill>
              </a14:hiddenFill>
            </a:ext>
          </a:extLst>
        </p:spPr>
      </p:pic>
      <p:sp>
        <p:nvSpPr>
          <p:cNvPr id="212" name="正方形/長方形 211"/>
          <p:cNvSpPr/>
          <p:nvPr/>
        </p:nvSpPr>
        <p:spPr>
          <a:xfrm>
            <a:off x="7874898" y="1879376"/>
            <a:ext cx="96395" cy="180975"/>
          </a:xfrm>
          <a:prstGeom prst="rect">
            <a:avLst/>
          </a:prstGeom>
          <a:solidFill>
            <a:srgbClr val="0033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solidFill>
                <a:schemeClr val="bg1"/>
              </a:solidFill>
              <a:latin typeface="Arial" pitchFamily="34" charset="0"/>
              <a:cs typeface="Arial" pitchFamily="34" charset="0"/>
            </a:endParaRPr>
          </a:p>
        </p:txBody>
      </p:sp>
      <p:sp>
        <p:nvSpPr>
          <p:cNvPr id="213" name="正方形/長方形 212"/>
          <p:cNvSpPr/>
          <p:nvPr/>
        </p:nvSpPr>
        <p:spPr>
          <a:xfrm>
            <a:off x="7996801" y="1878967"/>
            <a:ext cx="96395" cy="18097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solidFill>
                <a:schemeClr val="bg1"/>
              </a:solidFill>
              <a:latin typeface="Arial" pitchFamily="34" charset="0"/>
              <a:cs typeface="Arial" pitchFamily="34" charset="0"/>
            </a:endParaRPr>
          </a:p>
        </p:txBody>
      </p:sp>
      <p:sp>
        <p:nvSpPr>
          <p:cNvPr id="214" name="正方形/長方形 213"/>
          <p:cNvSpPr/>
          <p:nvPr/>
        </p:nvSpPr>
        <p:spPr>
          <a:xfrm>
            <a:off x="8122874" y="1879377"/>
            <a:ext cx="96395" cy="18097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solidFill>
                <a:schemeClr val="bg1"/>
              </a:solidFill>
              <a:latin typeface="Arial" pitchFamily="34" charset="0"/>
              <a:cs typeface="Arial" pitchFamily="34" charset="0"/>
            </a:endParaRPr>
          </a:p>
        </p:txBody>
      </p:sp>
      <p:sp>
        <p:nvSpPr>
          <p:cNvPr id="215" name="正方形/長方形 214"/>
          <p:cNvSpPr/>
          <p:nvPr/>
        </p:nvSpPr>
        <p:spPr>
          <a:xfrm>
            <a:off x="8271090" y="1879377"/>
            <a:ext cx="96395" cy="18097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solidFill>
                <a:schemeClr val="bg1"/>
              </a:solidFill>
              <a:latin typeface="Arial" pitchFamily="34" charset="0"/>
              <a:cs typeface="Arial" pitchFamily="34" charset="0"/>
            </a:endParaRPr>
          </a:p>
        </p:txBody>
      </p:sp>
      <p:sp>
        <p:nvSpPr>
          <p:cNvPr id="216" name="正方形/長方形 215"/>
          <p:cNvSpPr/>
          <p:nvPr/>
        </p:nvSpPr>
        <p:spPr>
          <a:xfrm>
            <a:off x="8403094" y="1876425"/>
            <a:ext cx="96395" cy="18097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solidFill>
                <a:schemeClr val="bg1"/>
              </a:solidFill>
              <a:latin typeface="Arial" pitchFamily="34" charset="0"/>
              <a:cs typeface="Arial" pitchFamily="34" charset="0"/>
            </a:endParaRPr>
          </a:p>
        </p:txBody>
      </p:sp>
      <p:sp>
        <p:nvSpPr>
          <p:cNvPr id="217" name="正方形/長方形 216"/>
          <p:cNvSpPr/>
          <p:nvPr/>
        </p:nvSpPr>
        <p:spPr>
          <a:xfrm>
            <a:off x="8523390" y="1879519"/>
            <a:ext cx="79665" cy="18097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solidFill>
                <a:schemeClr val="bg1"/>
              </a:solidFill>
              <a:latin typeface="Arial" pitchFamily="34" charset="0"/>
              <a:cs typeface="Arial" pitchFamily="34" charset="0"/>
            </a:endParaRPr>
          </a:p>
        </p:txBody>
      </p:sp>
      <p:pic>
        <p:nvPicPr>
          <p:cNvPr id="218" name="Picture 163"/>
          <p:cNvPicPr>
            <a:picLocks noChangeAspect="1" noChangeArrowheads="1"/>
          </p:cNvPicPr>
          <p:nvPr/>
        </p:nvPicPr>
        <p:blipFill>
          <a:blip r:embed="rId12" cstate="print"/>
          <a:srcRect/>
          <a:stretch>
            <a:fillRect/>
          </a:stretch>
        </p:blipFill>
        <p:spPr bwMode="auto">
          <a:xfrm>
            <a:off x="1967245" y="2912541"/>
            <a:ext cx="336550" cy="531812"/>
          </a:xfrm>
          <a:prstGeom prst="rect">
            <a:avLst/>
          </a:prstGeom>
          <a:noFill/>
          <a:ln w="9525">
            <a:noFill/>
            <a:miter lim="800000"/>
            <a:headEnd/>
            <a:tailEnd/>
          </a:ln>
        </p:spPr>
      </p:pic>
      <p:pic>
        <p:nvPicPr>
          <p:cNvPr id="239" name="Picture 2" descr="\\tknas02.fsad.in-jaxa\第一宇宙技術\riyou_moss\☆新領域\61500_国際業務推進\61508_共通\0.広報素材\0.素材\先進レーダパス.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58205" y="2515965"/>
            <a:ext cx="660835" cy="404812"/>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2" descr="\\tknas02.fsad.in-jaxa\第一宇宙技術\riyou_moss\☆新領域\61500_国際業務推進\61508_共通\0.広報素材\0.素材\先進光学衛星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19287" y="1956336"/>
            <a:ext cx="692007" cy="507241"/>
          </a:xfrm>
          <a:prstGeom prst="rect">
            <a:avLst/>
          </a:prstGeom>
          <a:noFill/>
          <a:extLst>
            <a:ext uri="{909E8E84-426E-40DD-AFC4-6F175D3DCCD1}">
              <a14:hiddenFill xmlns:a14="http://schemas.microsoft.com/office/drawing/2010/main">
                <a:solidFill>
                  <a:srgbClr val="FFFFFF"/>
                </a:solidFill>
              </a14:hiddenFill>
            </a:ext>
          </a:extLst>
        </p:spPr>
      </p:pic>
      <p:sp>
        <p:nvSpPr>
          <p:cNvPr id="241" name="Rectangle 104"/>
          <p:cNvSpPr>
            <a:spLocks noChangeArrowheads="1"/>
          </p:cNvSpPr>
          <p:nvPr/>
        </p:nvSpPr>
        <p:spPr bwMode="auto">
          <a:xfrm>
            <a:off x="6249881" y="6548110"/>
            <a:ext cx="1370119" cy="184666"/>
          </a:xfrm>
          <a:prstGeom prst="rect">
            <a:avLst/>
          </a:prstGeom>
          <a:noFill/>
          <a:ln w="9525">
            <a:noFill/>
            <a:miter lim="800000"/>
            <a:headEnd/>
            <a:tailEnd/>
          </a:ln>
        </p:spPr>
        <p:txBody>
          <a:bodyPr wrap="none" lIns="0" tIns="0" rIns="0" bIns="0">
            <a:spAutoFit/>
          </a:bodyPr>
          <a:lstStyle/>
          <a:p>
            <a:r>
              <a:rPr lang="ja-JP" altLang="en-US" sz="1200">
                <a:solidFill>
                  <a:srgbClr val="FF3300"/>
                </a:solidFill>
                <a:ea typeface="System" charset="-128"/>
                <a:cs typeface="Arial" pitchFamily="34" charset="0"/>
              </a:rPr>
              <a:t>　</a:t>
            </a:r>
            <a:r>
              <a:rPr lang="en-US" altLang="ja-JP" sz="1200" smtClean="0">
                <a:solidFill>
                  <a:srgbClr val="FF3300"/>
                </a:solidFill>
                <a:ea typeface="System" charset="-128"/>
                <a:cs typeface="Arial" pitchFamily="34" charset="0"/>
              </a:rPr>
              <a:t>Under Development</a:t>
            </a:r>
            <a:endParaRPr lang="en-US" altLang="ja-JP" sz="1200">
              <a:solidFill>
                <a:srgbClr val="FF3300"/>
              </a:solidFill>
              <a:ea typeface="System" charset="-128"/>
              <a:cs typeface="Arial" pitchFamily="34" charset="0"/>
            </a:endParaRPr>
          </a:p>
        </p:txBody>
      </p:sp>
      <p:sp>
        <p:nvSpPr>
          <p:cNvPr id="242" name="Rectangle 105"/>
          <p:cNvSpPr>
            <a:spLocks noChangeArrowheads="1"/>
          </p:cNvSpPr>
          <p:nvPr/>
        </p:nvSpPr>
        <p:spPr bwMode="auto">
          <a:xfrm>
            <a:off x="5105036" y="6541785"/>
            <a:ext cx="541337" cy="182562"/>
          </a:xfrm>
          <a:prstGeom prst="rect">
            <a:avLst/>
          </a:prstGeom>
          <a:noFill/>
          <a:ln w="9525">
            <a:noFill/>
            <a:miter lim="800000"/>
            <a:headEnd/>
            <a:tailEnd/>
          </a:ln>
        </p:spPr>
        <p:txBody>
          <a:bodyPr wrap="none" lIns="0" tIns="0" rIns="0" bIns="0">
            <a:spAutoFit/>
          </a:bodyPr>
          <a:lstStyle/>
          <a:p>
            <a:r>
              <a:rPr lang="en-US" altLang="ja-JP" sz="1200" dirty="0">
                <a:solidFill>
                  <a:srgbClr val="006600"/>
                </a:solidFill>
                <a:ea typeface="System" charset="-128"/>
                <a:cs typeface="Arial" pitchFamily="34" charset="0"/>
              </a:rPr>
              <a:t>On orbit</a:t>
            </a:r>
          </a:p>
        </p:txBody>
      </p:sp>
      <p:sp>
        <p:nvSpPr>
          <p:cNvPr id="243" name="Text Box 107"/>
          <p:cNvSpPr txBox="1">
            <a:spLocks noChangeArrowheads="1"/>
          </p:cNvSpPr>
          <p:nvPr/>
        </p:nvSpPr>
        <p:spPr bwMode="auto">
          <a:xfrm>
            <a:off x="1672344" y="6504801"/>
            <a:ext cx="1253869" cy="276999"/>
          </a:xfrm>
          <a:prstGeom prst="rect">
            <a:avLst/>
          </a:prstGeom>
          <a:noFill/>
          <a:ln w="9525" algn="ctr">
            <a:noFill/>
            <a:miter lim="800000"/>
            <a:headEnd/>
            <a:tailEnd/>
          </a:ln>
        </p:spPr>
        <p:txBody>
          <a:bodyPr wrap="none">
            <a:spAutoFit/>
          </a:bodyPr>
          <a:lstStyle/>
          <a:p>
            <a:pPr algn="ctr"/>
            <a:r>
              <a:rPr lang="en-US" altLang="ja-JP" sz="1200" b="1" dirty="0">
                <a:solidFill>
                  <a:srgbClr val="000000"/>
                </a:solidFill>
                <a:cs typeface="Arial" pitchFamily="34" charset="0"/>
              </a:rPr>
              <a:t>Mission status</a:t>
            </a:r>
          </a:p>
        </p:txBody>
      </p:sp>
      <p:sp>
        <p:nvSpPr>
          <p:cNvPr id="244" name="Line 108"/>
          <p:cNvSpPr>
            <a:spLocks noChangeShapeType="1"/>
          </p:cNvSpPr>
          <p:nvPr/>
        </p:nvSpPr>
        <p:spPr bwMode="auto">
          <a:xfrm>
            <a:off x="4544648" y="6633860"/>
            <a:ext cx="485775" cy="0"/>
          </a:xfrm>
          <a:prstGeom prst="line">
            <a:avLst/>
          </a:prstGeom>
          <a:noFill/>
          <a:ln w="152400">
            <a:solidFill>
              <a:srgbClr val="006600"/>
            </a:solidFill>
            <a:round/>
            <a:headEnd/>
            <a:tailEnd/>
          </a:ln>
        </p:spPr>
        <p:txBody>
          <a:bodyPr wrap="none" anchor="ctr"/>
          <a:lstStyle/>
          <a:p>
            <a:endParaRPr lang="ja-JP" altLang="en-US"/>
          </a:p>
        </p:txBody>
      </p:sp>
      <p:sp>
        <p:nvSpPr>
          <p:cNvPr id="245" name="正方形/長方形 244"/>
          <p:cNvSpPr/>
          <p:nvPr/>
        </p:nvSpPr>
        <p:spPr>
          <a:xfrm>
            <a:off x="3158411" y="6570901"/>
            <a:ext cx="485775" cy="154484"/>
          </a:xfrm>
          <a:prstGeom prst="rect">
            <a:avLst/>
          </a:prstGeom>
          <a:solidFill>
            <a:srgbClr val="006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246" name="Rectangle 105"/>
          <p:cNvSpPr>
            <a:spLocks noChangeArrowheads="1"/>
          </p:cNvSpPr>
          <p:nvPr/>
        </p:nvSpPr>
        <p:spPr bwMode="auto">
          <a:xfrm>
            <a:off x="3681157" y="6547337"/>
            <a:ext cx="758797" cy="184666"/>
          </a:xfrm>
          <a:prstGeom prst="rect">
            <a:avLst/>
          </a:prstGeom>
          <a:noFill/>
          <a:ln w="9525">
            <a:noFill/>
            <a:miter lim="800000"/>
            <a:headEnd/>
            <a:tailEnd/>
          </a:ln>
        </p:spPr>
        <p:txBody>
          <a:bodyPr wrap="none" lIns="0" tIns="0" rIns="0" bIns="0">
            <a:spAutoFit/>
          </a:bodyPr>
          <a:lstStyle/>
          <a:p>
            <a:r>
              <a:rPr lang="en-US" altLang="ja-JP" sz="1200" smtClean="0">
                <a:solidFill>
                  <a:srgbClr val="006600"/>
                </a:solidFill>
                <a:ea typeface="System" charset="-128"/>
                <a:cs typeface="Arial" pitchFamily="34" charset="0"/>
              </a:rPr>
              <a:t>Terminated</a:t>
            </a:r>
            <a:endParaRPr lang="en-US" altLang="ja-JP" sz="1200" dirty="0">
              <a:solidFill>
                <a:srgbClr val="006600"/>
              </a:solidFill>
              <a:ea typeface="System" charset="-128"/>
              <a:cs typeface="Arial" pitchFamily="34" charset="0"/>
            </a:endParaRPr>
          </a:p>
        </p:txBody>
      </p:sp>
      <p:sp>
        <p:nvSpPr>
          <p:cNvPr id="247" name="正方形/長方形 246"/>
          <p:cNvSpPr/>
          <p:nvPr/>
        </p:nvSpPr>
        <p:spPr>
          <a:xfrm>
            <a:off x="5812948" y="6570926"/>
            <a:ext cx="484529" cy="149566"/>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248" name="Rectangle 2"/>
          <p:cNvSpPr txBox="1">
            <a:spLocks noChangeArrowheads="1"/>
          </p:cNvSpPr>
          <p:nvPr/>
        </p:nvSpPr>
        <p:spPr>
          <a:xfrm>
            <a:off x="685800" y="0"/>
            <a:ext cx="7995771" cy="579438"/>
          </a:xfrm>
          <a:prstGeom prst="rect">
            <a:avLst/>
          </a:prstGeom>
        </p:spPr>
        <p:txBody>
          <a:bodyPr anchor="t" anchorCtr="0">
            <a:noAutofit/>
            <a:scene3d>
              <a:camera prst="orthographicFront"/>
              <a:lightRig rig="soft" dir="t"/>
            </a:scene3d>
            <a:sp3d prstMaterial="softEdge">
              <a:bevelT w="25400" h="25400"/>
            </a:sp3d>
          </a:bodyPr>
          <a:lstStyle/>
          <a:p>
            <a:pPr algn="ctr">
              <a:defRPr/>
            </a:pPr>
            <a:r>
              <a:rPr lang="en-US" altLang="ja-JP" sz="3400" b="1" smtClean="0">
                <a:solidFill>
                  <a:schemeClr val="bg1"/>
                </a:solidFill>
                <a:effectLst>
                  <a:outerShdw blurRad="31750" dist="25400" dir="5400000" algn="tl" rotWithShape="0">
                    <a:srgbClr val="000000">
                      <a:alpha val="25000"/>
                    </a:srgbClr>
                  </a:outerShdw>
                </a:effectLst>
                <a:ea typeface="+mj-ea"/>
                <a:cs typeface="Arial" charset="0"/>
              </a:rPr>
              <a:t>JAXA Earth Observation</a:t>
            </a:r>
          </a:p>
          <a:p>
            <a:pPr algn="ctr">
              <a:defRPr/>
            </a:pPr>
            <a:r>
              <a:rPr lang="en-US" altLang="ja-JP" sz="3400" b="1" smtClean="0">
                <a:solidFill>
                  <a:schemeClr val="bg1"/>
                </a:solidFill>
                <a:effectLst>
                  <a:outerShdw blurRad="31750" dist="25400" dir="5400000" algn="tl" rotWithShape="0">
                    <a:srgbClr val="000000">
                      <a:alpha val="25000"/>
                    </a:srgbClr>
                  </a:outerShdw>
                </a:effectLst>
                <a:ea typeface="+mj-ea"/>
                <a:cs typeface="Arial" charset="0"/>
              </a:rPr>
              <a:t> Satellite Lineup</a:t>
            </a:r>
            <a:endParaRPr lang="en-US" altLang="ja-JP" sz="3400" b="1" dirty="0" smtClean="0">
              <a:solidFill>
                <a:schemeClr val="bg1"/>
              </a:solidFill>
              <a:effectLst>
                <a:outerShdw blurRad="31750" dist="25400" dir="5400000" algn="tl" rotWithShape="0">
                  <a:srgbClr val="000000">
                    <a:alpha val="25000"/>
                  </a:srgbClr>
                </a:outerShdw>
              </a:effectLst>
              <a:ea typeface="+mj-ea"/>
              <a:cs typeface="Arial" charset="0"/>
            </a:endParaRPr>
          </a:p>
        </p:txBody>
      </p:sp>
      <p:grpSp>
        <p:nvGrpSpPr>
          <p:cNvPr id="112" name="グループ化 111"/>
          <p:cNvGrpSpPr/>
          <p:nvPr/>
        </p:nvGrpSpPr>
        <p:grpSpPr>
          <a:xfrm>
            <a:off x="7127874" y="3687656"/>
            <a:ext cx="1471079" cy="179388"/>
            <a:chOff x="5181600" y="3660201"/>
            <a:chExt cx="1471079" cy="179388"/>
          </a:xfrm>
        </p:grpSpPr>
        <p:grpSp>
          <p:nvGrpSpPr>
            <p:cNvPr id="113" name="グループ化 96"/>
            <p:cNvGrpSpPr>
              <a:grpSpLocks/>
            </p:cNvGrpSpPr>
            <p:nvPr/>
          </p:nvGrpSpPr>
          <p:grpSpPr bwMode="auto">
            <a:xfrm>
              <a:off x="5181600" y="3660201"/>
              <a:ext cx="539750" cy="179388"/>
              <a:chOff x="7308304" y="2996952"/>
              <a:chExt cx="540048" cy="180000"/>
            </a:xfrm>
          </p:grpSpPr>
          <p:grpSp>
            <p:nvGrpSpPr>
              <p:cNvPr id="128" name="グループ化 89"/>
              <p:cNvGrpSpPr>
                <a:grpSpLocks/>
              </p:cNvGrpSpPr>
              <p:nvPr/>
            </p:nvGrpSpPr>
            <p:grpSpPr bwMode="auto">
              <a:xfrm>
                <a:off x="7308304" y="2996952"/>
                <a:ext cx="252016" cy="180000"/>
                <a:chOff x="1619672" y="5013176"/>
                <a:chExt cx="252016" cy="180000"/>
              </a:xfrm>
            </p:grpSpPr>
            <p:sp>
              <p:nvSpPr>
                <p:cNvPr id="132" name="正方形/長方形 131"/>
                <p:cNvSpPr/>
                <p:nvPr/>
              </p:nvSpPr>
              <p:spPr>
                <a:xfrm>
                  <a:off x="1619672"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33" name="正方形/長方形 132"/>
                <p:cNvSpPr/>
                <p:nvPr/>
              </p:nvSpPr>
              <p:spPr>
                <a:xfrm>
                  <a:off x="1764214"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nvGrpSpPr>
              <p:cNvPr id="129" name="グループ化 90"/>
              <p:cNvGrpSpPr>
                <a:grpSpLocks/>
              </p:cNvGrpSpPr>
              <p:nvPr/>
            </p:nvGrpSpPr>
            <p:grpSpPr bwMode="auto">
              <a:xfrm>
                <a:off x="7596336" y="2996952"/>
                <a:ext cx="252016" cy="180000"/>
                <a:chOff x="1619672" y="5013176"/>
                <a:chExt cx="252016" cy="180000"/>
              </a:xfrm>
            </p:grpSpPr>
            <p:sp>
              <p:nvSpPr>
                <p:cNvPr id="130" name="正方形/長方形 129"/>
                <p:cNvSpPr/>
                <p:nvPr/>
              </p:nvSpPr>
              <p:spPr>
                <a:xfrm>
                  <a:off x="1619136"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31" name="正方形/長方形 130"/>
                <p:cNvSpPr/>
                <p:nvPr/>
              </p:nvSpPr>
              <p:spPr>
                <a:xfrm>
                  <a:off x="1763678"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grpSp>
          <p:nvGrpSpPr>
            <p:cNvPr id="114" name="グループ化 96"/>
            <p:cNvGrpSpPr>
              <a:grpSpLocks/>
            </p:cNvGrpSpPr>
            <p:nvPr/>
          </p:nvGrpSpPr>
          <p:grpSpPr bwMode="auto">
            <a:xfrm>
              <a:off x="5784859" y="3660201"/>
              <a:ext cx="557203" cy="179388"/>
              <a:chOff x="7308304" y="2996952"/>
              <a:chExt cx="557510" cy="180000"/>
            </a:xfrm>
          </p:grpSpPr>
          <p:grpSp>
            <p:nvGrpSpPr>
              <p:cNvPr id="122" name="グループ化 89"/>
              <p:cNvGrpSpPr>
                <a:grpSpLocks/>
              </p:cNvGrpSpPr>
              <p:nvPr/>
            </p:nvGrpSpPr>
            <p:grpSpPr bwMode="auto">
              <a:xfrm>
                <a:off x="7308304" y="2996952"/>
                <a:ext cx="252016" cy="180000"/>
                <a:chOff x="1619672" y="5013176"/>
                <a:chExt cx="252016" cy="180000"/>
              </a:xfrm>
            </p:grpSpPr>
            <p:sp>
              <p:nvSpPr>
                <p:cNvPr id="126" name="正方形/長方形 125"/>
                <p:cNvSpPr/>
                <p:nvPr/>
              </p:nvSpPr>
              <p:spPr>
                <a:xfrm>
                  <a:off x="1619672"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27" name="正方形/長方形 126"/>
                <p:cNvSpPr/>
                <p:nvPr/>
              </p:nvSpPr>
              <p:spPr>
                <a:xfrm>
                  <a:off x="1764214"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nvGrpSpPr>
              <p:cNvPr id="123" name="グループ化 90"/>
              <p:cNvGrpSpPr>
                <a:grpSpLocks/>
              </p:cNvGrpSpPr>
              <p:nvPr/>
            </p:nvGrpSpPr>
            <p:grpSpPr bwMode="auto">
              <a:xfrm>
                <a:off x="7595800" y="2996952"/>
                <a:ext cx="270014" cy="180000"/>
                <a:chOff x="1619136" y="5013176"/>
                <a:chExt cx="270014" cy="180000"/>
              </a:xfrm>
            </p:grpSpPr>
            <p:sp>
              <p:nvSpPr>
                <p:cNvPr id="124" name="正方形/長方形 123"/>
                <p:cNvSpPr/>
                <p:nvPr/>
              </p:nvSpPr>
              <p:spPr>
                <a:xfrm>
                  <a:off x="1619136"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25" name="正方形/長方形 124"/>
                <p:cNvSpPr/>
                <p:nvPr/>
              </p:nvSpPr>
              <p:spPr>
                <a:xfrm>
                  <a:off x="1781140"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grpSp>
          <p:nvGrpSpPr>
            <p:cNvPr id="116" name="グループ化 89"/>
            <p:cNvGrpSpPr>
              <a:grpSpLocks/>
            </p:cNvGrpSpPr>
            <p:nvPr/>
          </p:nvGrpSpPr>
          <p:grpSpPr bwMode="auto">
            <a:xfrm>
              <a:off x="6400802" y="3660201"/>
              <a:ext cx="251877" cy="179388"/>
              <a:chOff x="1619672" y="5013176"/>
              <a:chExt cx="252016" cy="180000"/>
            </a:xfrm>
          </p:grpSpPr>
          <p:sp>
            <p:nvSpPr>
              <p:cNvPr id="120" name="正方形/長方形 119"/>
              <p:cNvSpPr/>
              <p:nvPr/>
            </p:nvSpPr>
            <p:spPr>
              <a:xfrm>
                <a:off x="1619672"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21" name="正方形/長方形 120"/>
              <p:cNvSpPr/>
              <p:nvPr/>
            </p:nvSpPr>
            <p:spPr>
              <a:xfrm>
                <a:off x="1764214" y="5013176"/>
                <a:ext cx="108010" cy="180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grpSp>
        <p:nvGrpSpPr>
          <p:cNvPr id="134" name="グループ化 133"/>
          <p:cNvGrpSpPr/>
          <p:nvPr/>
        </p:nvGrpSpPr>
        <p:grpSpPr>
          <a:xfrm>
            <a:off x="7181849" y="3097212"/>
            <a:ext cx="1420812" cy="179388"/>
            <a:chOff x="5181600" y="3660201"/>
            <a:chExt cx="1420812" cy="179388"/>
          </a:xfrm>
          <a:solidFill>
            <a:srgbClr val="006600"/>
          </a:solidFill>
        </p:grpSpPr>
        <p:grpSp>
          <p:nvGrpSpPr>
            <p:cNvPr id="135" name="グループ化 96"/>
            <p:cNvGrpSpPr>
              <a:grpSpLocks/>
            </p:cNvGrpSpPr>
            <p:nvPr/>
          </p:nvGrpSpPr>
          <p:grpSpPr bwMode="auto">
            <a:xfrm>
              <a:off x="5181600" y="3660201"/>
              <a:ext cx="539750" cy="179388"/>
              <a:chOff x="7308304" y="2996952"/>
              <a:chExt cx="540048" cy="180000"/>
            </a:xfrm>
            <a:grpFill/>
          </p:grpSpPr>
          <p:grpSp>
            <p:nvGrpSpPr>
              <p:cNvPr id="253" name="グループ化 89"/>
              <p:cNvGrpSpPr>
                <a:grpSpLocks/>
              </p:cNvGrpSpPr>
              <p:nvPr/>
            </p:nvGrpSpPr>
            <p:grpSpPr bwMode="auto">
              <a:xfrm>
                <a:off x="7308304" y="2996952"/>
                <a:ext cx="252016" cy="180000"/>
                <a:chOff x="1619672" y="5013176"/>
                <a:chExt cx="252016" cy="180000"/>
              </a:xfrm>
              <a:grpFill/>
            </p:grpSpPr>
            <p:sp>
              <p:nvSpPr>
                <p:cNvPr id="257" name="正方形/長方形 256"/>
                <p:cNvSpPr/>
                <p:nvPr/>
              </p:nvSpPr>
              <p:spPr>
                <a:xfrm>
                  <a:off x="1619672" y="5013176"/>
                  <a:ext cx="10801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258" name="正方形/長方形 257"/>
                <p:cNvSpPr/>
                <p:nvPr/>
              </p:nvSpPr>
              <p:spPr>
                <a:xfrm>
                  <a:off x="1764214" y="5013176"/>
                  <a:ext cx="10801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nvGrpSpPr>
              <p:cNvPr id="254" name="グループ化 90"/>
              <p:cNvGrpSpPr>
                <a:grpSpLocks/>
              </p:cNvGrpSpPr>
              <p:nvPr/>
            </p:nvGrpSpPr>
            <p:grpSpPr bwMode="auto">
              <a:xfrm>
                <a:off x="7596336" y="2996952"/>
                <a:ext cx="252016" cy="180000"/>
                <a:chOff x="1619672" y="5013176"/>
                <a:chExt cx="252016" cy="180000"/>
              </a:xfrm>
              <a:grpFill/>
            </p:grpSpPr>
            <p:sp>
              <p:nvSpPr>
                <p:cNvPr id="255" name="正方形/長方形 254"/>
                <p:cNvSpPr/>
                <p:nvPr/>
              </p:nvSpPr>
              <p:spPr>
                <a:xfrm>
                  <a:off x="1619136" y="5013176"/>
                  <a:ext cx="10801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256" name="正方形/長方形 255"/>
                <p:cNvSpPr/>
                <p:nvPr/>
              </p:nvSpPr>
              <p:spPr>
                <a:xfrm>
                  <a:off x="1763678" y="5013176"/>
                  <a:ext cx="10801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grpSp>
          <p:nvGrpSpPr>
            <p:cNvPr id="136" name="グループ化 96"/>
            <p:cNvGrpSpPr>
              <a:grpSpLocks/>
            </p:cNvGrpSpPr>
            <p:nvPr/>
          </p:nvGrpSpPr>
          <p:grpSpPr bwMode="auto">
            <a:xfrm>
              <a:off x="5784859" y="3660201"/>
              <a:ext cx="557203" cy="179388"/>
              <a:chOff x="7308304" y="2996952"/>
              <a:chExt cx="557510" cy="180000"/>
            </a:xfrm>
            <a:grpFill/>
          </p:grpSpPr>
          <p:grpSp>
            <p:nvGrpSpPr>
              <p:cNvPr id="141" name="グループ化 89"/>
              <p:cNvGrpSpPr>
                <a:grpSpLocks/>
              </p:cNvGrpSpPr>
              <p:nvPr/>
            </p:nvGrpSpPr>
            <p:grpSpPr bwMode="auto">
              <a:xfrm>
                <a:off x="7308304" y="2996952"/>
                <a:ext cx="252016" cy="180000"/>
                <a:chOff x="1619672" y="5013176"/>
                <a:chExt cx="252016" cy="180000"/>
              </a:xfrm>
              <a:grpFill/>
            </p:grpSpPr>
            <p:sp>
              <p:nvSpPr>
                <p:cNvPr id="251" name="正方形/長方形 250"/>
                <p:cNvSpPr/>
                <p:nvPr/>
              </p:nvSpPr>
              <p:spPr>
                <a:xfrm>
                  <a:off x="1619672" y="5013176"/>
                  <a:ext cx="10801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252" name="正方形/長方形 251"/>
                <p:cNvSpPr/>
                <p:nvPr/>
              </p:nvSpPr>
              <p:spPr>
                <a:xfrm>
                  <a:off x="1764214" y="5013176"/>
                  <a:ext cx="10801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nvGrpSpPr>
              <p:cNvPr id="142" name="グループ化 90"/>
              <p:cNvGrpSpPr>
                <a:grpSpLocks/>
              </p:cNvGrpSpPr>
              <p:nvPr/>
            </p:nvGrpSpPr>
            <p:grpSpPr bwMode="auto">
              <a:xfrm>
                <a:off x="7595800" y="2996952"/>
                <a:ext cx="270014" cy="180000"/>
                <a:chOff x="1619136" y="5013176"/>
                <a:chExt cx="270014" cy="180000"/>
              </a:xfrm>
              <a:grpFill/>
            </p:grpSpPr>
            <p:sp>
              <p:nvSpPr>
                <p:cNvPr id="249" name="正方形/長方形 248"/>
                <p:cNvSpPr/>
                <p:nvPr/>
              </p:nvSpPr>
              <p:spPr>
                <a:xfrm>
                  <a:off x="1619136" y="5013176"/>
                  <a:ext cx="10801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250" name="正方形/長方形 249"/>
                <p:cNvSpPr/>
                <p:nvPr/>
              </p:nvSpPr>
              <p:spPr>
                <a:xfrm>
                  <a:off x="1781140" y="5013176"/>
                  <a:ext cx="10801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grpSp>
          <p:nvGrpSpPr>
            <p:cNvPr id="138" name="グループ化 89"/>
            <p:cNvGrpSpPr>
              <a:grpSpLocks/>
            </p:cNvGrpSpPr>
            <p:nvPr/>
          </p:nvGrpSpPr>
          <p:grpSpPr bwMode="auto">
            <a:xfrm>
              <a:off x="6400804" y="3660201"/>
              <a:ext cx="201608" cy="179388"/>
              <a:chOff x="1619672" y="5013176"/>
              <a:chExt cx="201719" cy="180000"/>
            </a:xfrm>
            <a:grpFill/>
          </p:grpSpPr>
          <p:sp>
            <p:nvSpPr>
              <p:cNvPr id="139" name="正方形/長方形 138"/>
              <p:cNvSpPr/>
              <p:nvPr/>
            </p:nvSpPr>
            <p:spPr>
              <a:xfrm>
                <a:off x="1619672" y="5013176"/>
                <a:ext cx="10801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
            <p:nvSpPr>
              <p:cNvPr id="140" name="正方形/長方形 139"/>
              <p:cNvSpPr/>
              <p:nvPr/>
            </p:nvSpPr>
            <p:spPr>
              <a:xfrm>
                <a:off x="1765965" y="5013176"/>
                <a:ext cx="55426"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grpSp>
      </p:grpSp>
      <p:sp>
        <p:nvSpPr>
          <p:cNvPr id="259" name="正方形/長方形 258"/>
          <p:cNvSpPr/>
          <p:nvPr/>
        </p:nvSpPr>
        <p:spPr bwMode="auto">
          <a:xfrm>
            <a:off x="7019925" y="3097212"/>
            <a:ext cx="107950" cy="17938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latin typeface="Arial" pitchFamily="34" charset="0"/>
              <a:cs typeface="Arial" pitchFamily="34" charset="0"/>
            </a:endParaRPr>
          </a:p>
        </p:txBody>
      </p:sp>
    </p:spTree>
    <p:extLst>
      <p:ext uri="{BB962C8B-B14F-4D97-AF65-F5344CB8AC3E}">
        <p14:creationId xmlns:p14="http://schemas.microsoft.com/office/powerpoint/2010/main" val="2971815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eorc.jaxa.jp/latest_image/2015/images/nw150911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85" y="1274436"/>
            <a:ext cx="7341536" cy="3670769"/>
          </a:xfrm>
          <a:prstGeom prst="rect">
            <a:avLst/>
          </a:prstGeom>
          <a:noFill/>
          <a:extLst>
            <a:ext uri="{909E8E84-426E-40DD-AFC4-6F175D3DCCD1}">
              <a14:hiddenFill xmlns:a14="http://schemas.microsoft.com/office/drawing/2010/main">
                <a:solidFill>
                  <a:srgbClr val="FFFFFF"/>
                </a:solidFill>
              </a14:hiddenFill>
            </a:ext>
          </a:extLst>
        </p:spPr>
      </p:pic>
      <p:pic>
        <p:nvPicPr>
          <p:cNvPr id="17413"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468813"/>
            <a:ext cx="523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7"/>
          <p:cNvSpPr txBox="1">
            <a:spLocks noChangeArrowheads="1"/>
          </p:cNvSpPr>
          <p:nvPr/>
        </p:nvSpPr>
        <p:spPr bwMode="auto">
          <a:xfrm>
            <a:off x="1905000" y="806450"/>
            <a:ext cx="581747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en-US" altLang="ja-JP" sz="1600">
                <a:solidFill>
                  <a:schemeClr val="bg1"/>
                </a:solidFill>
                <a:latin typeface="Calibri" pitchFamily="34" charset="0"/>
              </a:rPr>
              <a:t>G</a:t>
            </a:r>
            <a:r>
              <a:rPr lang="en-US" altLang="ja-JP" sz="1600" smtClean="0">
                <a:solidFill>
                  <a:schemeClr val="bg1"/>
                </a:solidFill>
                <a:latin typeface="Calibri" pitchFamily="34" charset="0"/>
              </a:rPr>
              <a:t>lobal rainfall </a:t>
            </a:r>
            <a:r>
              <a:rPr lang="en-US" altLang="ja-JP" sz="1600" dirty="0">
                <a:solidFill>
                  <a:schemeClr val="bg1"/>
                </a:solidFill>
                <a:latin typeface="Calibri" pitchFamily="34" charset="0"/>
              </a:rPr>
              <a:t>observed by </a:t>
            </a:r>
            <a:r>
              <a:rPr lang="en-US" altLang="ja-JP" sz="1600">
                <a:solidFill>
                  <a:schemeClr val="bg1"/>
                </a:solidFill>
                <a:latin typeface="Calibri" pitchFamily="34" charset="0"/>
              </a:rPr>
              <a:t>GSMaP_NRT </a:t>
            </a:r>
            <a:r>
              <a:rPr lang="en-US" altLang="ja-JP" sz="1600" smtClean="0">
                <a:solidFill>
                  <a:schemeClr val="bg1"/>
                </a:solidFill>
                <a:latin typeface="Calibri" pitchFamily="34" charset="0"/>
              </a:rPr>
              <a:t>on 10</a:t>
            </a:r>
            <a:r>
              <a:rPr lang="en-US" altLang="ja-JP" sz="1600" baseline="30000" smtClean="0">
                <a:solidFill>
                  <a:schemeClr val="bg1"/>
                </a:solidFill>
                <a:latin typeface="Calibri" pitchFamily="34" charset="0"/>
              </a:rPr>
              <a:t>th</a:t>
            </a:r>
            <a:r>
              <a:rPr lang="en-US" altLang="ja-JP" sz="1600" smtClean="0">
                <a:solidFill>
                  <a:schemeClr val="bg1"/>
                </a:solidFill>
                <a:latin typeface="Calibri" pitchFamily="34" charset="0"/>
              </a:rPr>
              <a:t> September, 2015.</a:t>
            </a:r>
            <a:endParaRPr lang="en-US" altLang="ja-JP" sz="1600" dirty="0">
              <a:solidFill>
                <a:schemeClr val="bg1"/>
              </a:solidFill>
              <a:latin typeface="Calibri" pitchFamily="34" charset="0"/>
            </a:endParaRPr>
          </a:p>
        </p:txBody>
      </p:sp>
      <p:sp>
        <p:nvSpPr>
          <p:cNvPr id="7" name="Rectangle 2"/>
          <p:cNvSpPr txBox="1">
            <a:spLocks noChangeArrowheads="1"/>
          </p:cNvSpPr>
          <p:nvPr/>
        </p:nvSpPr>
        <p:spPr>
          <a:xfrm>
            <a:off x="685800" y="76200"/>
            <a:ext cx="7995771" cy="579438"/>
          </a:xfrm>
          <a:prstGeom prst="rect">
            <a:avLst/>
          </a:prstGeom>
        </p:spPr>
        <p:txBody>
          <a:bodyPr anchor="t" anchorCtr="0">
            <a:noAutofit/>
            <a:scene3d>
              <a:camera prst="orthographicFront"/>
              <a:lightRig rig="soft" dir="t"/>
            </a:scene3d>
            <a:sp3d prstMaterial="softEdge">
              <a:bevelT w="25400" h="25400"/>
            </a:sp3d>
          </a:bodyPr>
          <a:lstStyle/>
          <a:p>
            <a:pPr algn="ctr">
              <a:defRPr/>
            </a:pPr>
            <a:r>
              <a:rPr lang="en-US" altLang="ja-JP" sz="3400" b="1" smtClean="0">
                <a:solidFill>
                  <a:schemeClr val="bg1"/>
                </a:solidFill>
                <a:effectLst>
                  <a:outerShdw blurRad="31750" dist="25400" dir="5400000" algn="tl" rotWithShape="0">
                    <a:srgbClr val="000000">
                      <a:alpha val="25000"/>
                    </a:srgbClr>
                  </a:outerShdw>
                </a:effectLst>
                <a:ea typeface="+mj-ea"/>
                <a:cs typeface="Arial" charset="0"/>
              </a:rPr>
              <a:t>JAXA </a:t>
            </a:r>
            <a:r>
              <a:rPr lang="en-US" altLang="ja-JP" sz="3400" b="1" dirty="0">
                <a:solidFill>
                  <a:schemeClr val="bg1"/>
                </a:solidFill>
                <a:effectLst>
                  <a:outerShdw blurRad="31750" dist="25400" dir="5400000" algn="tl" rotWithShape="0">
                    <a:srgbClr val="000000">
                      <a:alpha val="25000"/>
                    </a:srgbClr>
                  </a:outerShdw>
                </a:effectLst>
                <a:ea typeface="+mj-ea"/>
                <a:cs typeface="Arial" charset="0"/>
              </a:rPr>
              <a:t>Global Rainfall </a:t>
            </a:r>
            <a:r>
              <a:rPr lang="en-US" altLang="ja-JP" sz="3400" b="1" dirty="0" smtClean="0">
                <a:solidFill>
                  <a:schemeClr val="bg1"/>
                </a:solidFill>
                <a:effectLst>
                  <a:outerShdw blurRad="31750" dist="25400" dir="5400000" algn="tl" rotWithShape="0">
                    <a:srgbClr val="000000">
                      <a:alpha val="25000"/>
                    </a:srgbClr>
                  </a:outerShdw>
                </a:effectLst>
                <a:ea typeface="+mj-ea"/>
                <a:cs typeface="Arial" charset="0"/>
              </a:rPr>
              <a:t>Watch</a:t>
            </a:r>
          </a:p>
          <a:p>
            <a:pPr algn="ctr">
              <a:defRPr/>
            </a:pPr>
            <a:r>
              <a:rPr lang="en-US" altLang="ja-JP" sz="1600" b="1">
                <a:solidFill>
                  <a:srgbClr val="FFFF00"/>
                </a:solidFill>
                <a:effectLst>
                  <a:outerShdw blurRad="31750" dist="25400" dir="5400000" algn="tl" rotWithShape="0">
                    <a:srgbClr val="000000">
                      <a:alpha val="25000"/>
                    </a:srgbClr>
                  </a:outerShdw>
                </a:effectLst>
                <a:cs typeface="Arial" charset="0"/>
              </a:rPr>
              <a:t>http://sharaku.eorc.jaxa.jp/GSMaP/index.htm</a:t>
            </a:r>
            <a:endParaRPr lang="en-US" altLang="ja-JP" sz="1600" b="1" dirty="0">
              <a:solidFill>
                <a:srgbClr val="FFFF00"/>
              </a:solidFill>
              <a:effectLst>
                <a:outerShdw blurRad="31750" dist="25400" dir="5400000" algn="tl" rotWithShape="0">
                  <a:srgbClr val="000000">
                    <a:alpha val="25000"/>
                  </a:srgbClr>
                </a:outerShdw>
              </a:effectLst>
              <a:cs typeface="Arial" charset="0"/>
            </a:endParaRPr>
          </a:p>
        </p:txBody>
      </p:sp>
      <p:sp>
        <p:nvSpPr>
          <p:cNvPr id="9" name="テキスト ボックス 1"/>
          <p:cNvSpPr txBox="1">
            <a:spLocks noChangeArrowheads="1"/>
          </p:cNvSpPr>
          <p:nvPr/>
        </p:nvSpPr>
        <p:spPr bwMode="auto">
          <a:xfrm>
            <a:off x="246774" y="5026025"/>
            <a:ext cx="3754602" cy="1754326"/>
          </a:xfrm>
          <a:prstGeom prst="rect">
            <a:avLst/>
          </a:prstGeom>
          <a:solidFill>
            <a:schemeClr val="bg1"/>
          </a:solidFill>
          <a:ln>
            <a:noFill/>
          </a:ln>
        </p:spPr>
        <p:txBody>
          <a:bodyPr wrap="squar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b="1" smtClean="0">
                <a:solidFill>
                  <a:srgbClr val="FF0000"/>
                </a:solidFill>
                <a:latin typeface="Calibri" pitchFamily="34" charset="0"/>
              </a:rPr>
              <a:t>JAXA </a:t>
            </a:r>
            <a:r>
              <a:rPr lang="en-US" altLang="ja-JP" b="1" dirty="0">
                <a:solidFill>
                  <a:srgbClr val="FF0000"/>
                </a:solidFill>
                <a:latin typeface="Calibri" pitchFamily="34" charset="0"/>
              </a:rPr>
              <a:t>Global Rainfall Watch </a:t>
            </a:r>
            <a:r>
              <a:rPr lang="en-US" altLang="ja-JP" dirty="0">
                <a:latin typeface="Calibri" pitchFamily="34" charset="0"/>
              </a:rPr>
              <a:t>web site releases GSMaP_NRT products by </a:t>
            </a:r>
            <a:r>
              <a:rPr lang="en-US" altLang="ja-JP">
                <a:latin typeface="Calibri" pitchFamily="34" charset="0"/>
              </a:rPr>
              <a:t>merging </a:t>
            </a:r>
            <a:r>
              <a:rPr lang="en-US" altLang="ja-JP" smtClean="0">
                <a:latin typeface="Calibri" pitchFamily="34" charset="0"/>
              </a:rPr>
              <a:t>GPM, GCOM-W </a:t>
            </a:r>
            <a:r>
              <a:rPr lang="en-US" altLang="ja-JP" dirty="0">
                <a:latin typeface="Calibri" pitchFamily="34" charset="0"/>
              </a:rPr>
              <a:t>and a number of passive microwave radiometers with geo-stationary IR information</a:t>
            </a:r>
            <a:r>
              <a:rPr lang="en-US" altLang="ja-JP">
                <a:latin typeface="Calibri" pitchFamily="34" charset="0"/>
              </a:rPr>
              <a:t>. </a:t>
            </a:r>
            <a:endParaRPr lang="en-US" altLang="ja-JP" dirty="0">
              <a:latin typeface="Calibri"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2995524140"/>
              </p:ext>
            </p:extLst>
          </p:nvPr>
        </p:nvGraphicFramePr>
        <p:xfrm>
          <a:off x="4191000" y="4937222"/>
          <a:ext cx="4750677" cy="1849120"/>
        </p:xfrm>
        <a:graphic>
          <a:graphicData uri="http://schemas.openxmlformats.org/drawingml/2006/table">
            <a:tbl>
              <a:tblPr firstRow="1" bandRow="1">
                <a:tableStyleId>{69CF1AB2-1976-4502-BF36-3FF5EA218861}</a:tableStyleId>
              </a:tblPr>
              <a:tblGrid>
                <a:gridCol w="2165132"/>
                <a:gridCol w="2585545"/>
              </a:tblGrid>
              <a:tr h="329774">
                <a:tc>
                  <a:txBody>
                    <a:bodyPr/>
                    <a:lstStyle/>
                    <a:p>
                      <a:pPr algn="l"/>
                      <a:r>
                        <a:rPr kumimoji="1" lang="en-US" altLang="ja-JP" sz="1800" smtClean="0">
                          <a:latin typeface="Calibri" panose="020F0502020204030204" pitchFamily="34" charset="0"/>
                        </a:rPr>
                        <a:t>Variable</a:t>
                      </a:r>
                      <a:endParaRPr kumimoji="1" lang="ja-JP" altLang="en-US" sz="1800">
                        <a:latin typeface="Calibri" panose="020F0502020204030204" pitchFamily="34" charset="0"/>
                      </a:endParaRPr>
                    </a:p>
                  </a:txBody>
                  <a:tcPr/>
                </a:tc>
                <a:tc>
                  <a:txBody>
                    <a:bodyPr/>
                    <a:lstStyle/>
                    <a:p>
                      <a:pPr algn="l"/>
                      <a:r>
                        <a:rPr kumimoji="1" lang="en-US" altLang="ja-JP" sz="1800" smtClean="0">
                          <a:latin typeface="Calibri" panose="020F0502020204030204" pitchFamily="34" charset="0"/>
                        </a:rPr>
                        <a:t>Rainfall rate (mm/hr)</a:t>
                      </a:r>
                      <a:endParaRPr kumimoji="1" lang="ja-JP" altLang="en-US" sz="1800">
                        <a:latin typeface="Calibri" panose="020F0502020204030204" pitchFamily="34" charset="0"/>
                      </a:endParaRPr>
                    </a:p>
                  </a:txBody>
                  <a:tcPr/>
                </a:tc>
              </a:tr>
              <a:tr h="370840">
                <a:tc>
                  <a:txBody>
                    <a:bodyPr/>
                    <a:lstStyle/>
                    <a:p>
                      <a:pPr algn="l"/>
                      <a:r>
                        <a:rPr kumimoji="1" lang="en-US" altLang="ja-JP" sz="1800" smtClean="0">
                          <a:latin typeface="Calibri" panose="020F0502020204030204" pitchFamily="34" charset="0"/>
                        </a:rPr>
                        <a:t>Domain</a:t>
                      </a:r>
                      <a:endParaRPr kumimoji="1" lang="ja-JP" altLang="en-US" sz="1800">
                        <a:latin typeface="Calibri" panose="020F0502020204030204" pitchFamily="34" charset="0"/>
                      </a:endParaRPr>
                    </a:p>
                  </a:txBody>
                  <a:tcPr/>
                </a:tc>
                <a:tc>
                  <a:txBody>
                    <a:bodyPr/>
                    <a:lstStyle/>
                    <a:p>
                      <a:pPr algn="l"/>
                      <a:r>
                        <a:rPr kumimoji="1" lang="en-US" altLang="ja-JP" sz="1800" smtClean="0">
                          <a:latin typeface="Calibri" panose="020F0502020204030204" pitchFamily="34" charset="0"/>
                        </a:rPr>
                        <a:t>Global (60N -60S)</a:t>
                      </a:r>
                      <a:endParaRPr kumimoji="1" lang="ja-JP" altLang="en-US" sz="1800">
                        <a:latin typeface="Calibri" panose="020F0502020204030204" pitchFamily="34" charset="0"/>
                      </a:endParaRPr>
                    </a:p>
                  </a:txBody>
                  <a:tcPr/>
                </a:tc>
              </a:tr>
              <a:tr h="370840">
                <a:tc>
                  <a:txBody>
                    <a:bodyPr/>
                    <a:lstStyle/>
                    <a:p>
                      <a:pPr algn="l"/>
                      <a:r>
                        <a:rPr kumimoji="1" lang="en-US" altLang="ja-JP" sz="1800" smtClean="0">
                          <a:latin typeface="Calibri" panose="020F0502020204030204" pitchFamily="34" charset="0"/>
                        </a:rPr>
                        <a:t>Grid resolution</a:t>
                      </a:r>
                      <a:endParaRPr kumimoji="1" lang="ja-JP" altLang="en-US" sz="1800">
                        <a:latin typeface="Calibri" panose="020F0502020204030204" pitchFamily="34" charset="0"/>
                      </a:endParaRPr>
                    </a:p>
                  </a:txBody>
                  <a:tcPr/>
                </a:tc>
                <a:tc>
                  <a:txBody>
                    <a:bodyPr/>
                    <a:lstStyle/>
                    <a:p>
                      <a:pPr algn="l"/>
                      <a:r>
                        <a:rPr kumimoji="1" lang="en-US" altLang="ja-JP" sz="1800" smtClean="0">
                          <a:latin typeface="Calibri" panose="020F0502020204030204" pitchFamily="34" charset="0"/>
                        </a:rPr>
                        <a:t>0.1 degree lat/lon</a:t>
                      </a:r>
                      <a:endParaRPr kumimoji="1" lang="ja-JP" altLang="en-US" sz="1800">
                        <a:latin typeface="Calibri" panose="020F0502020204030204" pitchFamily="34" charset="0"/>
                      </a:endParaRPr>
                    </a:p>
                  </a:txBody>
                  <a:tcPr/>
                </a:tc>
              </a:tr>
              <a:tr h="370840">
                <a:tc>
                  <a:txBody>
                    <a:bodyPr/>
                    <a:lstStyle/>
                    <a:p>
                      <a:pPr algn="l"/>
                      <a:r>
                        <a:rPr kumimoji="1" lang="en-US" altLang="ja-JP" sz="1800" smtClean="0">
                          <a:latin typeface="Calibri" panose="020F0502020204030204" pitchFamily="34" charset="0"/>
                        </a:rPr>
                        <a:t>Temporal resolution</a:t>
                      </a:r>
                      <a:endParaRPr kumimoji="1" lang="ja-JP" altLang="en-US" sz="1800">
                        <a:latin typeface="Calibri" panose="020F0502020204030204" pitchFamily="34" charset="0"/>
                      </a:endParaRPr>
                    </a:p>
                  </a:txBody>
                  <a:tcPr/>
                </a:tc>
                <a:tc>
                  <a:txBody>
                    <a:bodyPr/>
                    <a:lstStyle/>
                    <a:p>
                      <a:pPr algn="l"/>
                      <a:r>
                        <a:rPr kumimoji="1" lang="en-US" altLang="ja-JP" sz="1800" smtClean="0">
                          <a:latin typeface="Calibri" panose="020F0502020204030204" pitchFamily="34" charset="0"/>
                        </a:rPr>
                        <a:t>1 hour</a:t>
                      </a:r>
                      <a:endParaRPr kumimoji="1" lang="ja-JP" altLang="en-US" sz="1800">
                        <a:latin typeface="Calibri" panose="020F0502020204030204" pitchFamily="34" charset="0"/>
                      </a:endParaRPr>
                    </a:p>
                  </a:txBody>
                  <a:tcPr/>
                </a:tc>
              </a:tr>
              <a:tr h="370840">
                <a:tc>
                  <a:txBody>
                    <a:bodyPr/>
                    <a:lstStyle/>
                    <a:p>
                      <a:pPr algn="l"/>
                      <a:r>
                        <a:rPr kumimoji="1" lang="en-US" altLang="ja-JP" sz="1800" smtClean="0">
                          <a:latin typeface="Calibri" panose="020F0502020204030204" pitchFamily="34" charset="0"/>
                        </a:rPr>
                        <a:t>Data latency</a:t>
                      </a:r>
                      <a:endParaRPr kumimoji="1" lang="ja-JP" altLang="en-US" sz="1800">
                        <a:latin typeface="Calibri" panose="020F0502020204030204" pitchFamily="34" charset="0"/>
                      </a:endParaRPr>
                    </a:p>
                  </a:txBody>
                  <a:tcPr/>
                </a:tc>
                <a:tc>
                  <a:txBody>
                    <a:bodyPr/>
                    <a:lstStyle/>
                    <a:p>
                      <a:pPr algn="l"/>
                      <a:r>
                        <a:rPr kumimoji="1" lang="en-US" altLang="ja-JP" sz="1800" smtClean="0">
                          <a:latin typeface="Calibri" panose="020F0502020204030204" pitchFamily="34" charset="0"/>
                        </a:rPr>
                        <a:t>4-hour after observation</a:t>
                      </a:r>
                      <a:endParaRPr kumimoji="1" lang="ja-JP" altLang="en-US" sz="1800">
                        <a:latin typeface="Calibri" panose="020F0502020204030204" pitchFamily="34" charset="0"/>
                      </a:endParaRPr>
                    </a:p>
                  </a:txBody>
                  <a:tcPr/>
                </a:tc>
              </a:tr>
            </a:tbl>
          </a:graphicData>
        </a:graphic>
      </p:graphicFrame>
      <p:sp>
        <p:nvSpPr>
          <p:cNvPr id="10" name="スライド番号プレースホルダー 3"/>
          <p:cNvSpPr>
            <a:spLocks noGrp="1"/>
          </p:cNvSpPr>
          <p:nvPr>
            <p:ph type="sldNum" sz="quarter" idx="12"/>
          </p:nvPr>
        </p:nvSpPr>
        <p:spPr/>
        <p:txBody>
          <a:bodyPr/>
          <a:lstStyle/>
          <a:p>
            <a:pPr>
              <a:defRPr/>
            </a:pPr>
            <a:fld id="{60D52ED9-908A-4981-B9FD-904A1FF148D6}" type="slidenum">
              <a:rPr lang="ja-JP" altLang="en-US" smtClean="0"/>
              <a:pPr>
                <a:defRPr/>
              </a:pPr>
              <a:t>3</a:t>
            </a:fld>
            <a:endParaRPr lang="ja-JP" altLang="en-US" dirty="0"/>
          </a:p>
        </p:txBody>
      </p:sp>
    </p:spTree>
    <p:extLst>
      <p:ext uri="{BB962C8B-B14F-4D97-AF65-F5344CB8AC3E}">
        <p14:creationId xmlns:p14="http://schemas.microsoft.com/office/powerpoint/2010/main" val="213181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85800" y="182562"/>
            <a:ext cx="7995771" cy="579438"/>
          </a:xfrm>
          <a:prstGeom prst="rect">
            <a:avLst/>
          </a:prstGeom>
        </p:spPr>
        <p:txBody>
          <a:bodyPr anchor="t" anchorCtr="0">
            <a:noAutofit/>
            <a:scene3d>
              <a:camera prst="orthographicFront"/>
              <a:lightRig rig="soft" dir="t"/>
            </a:scene3d>
            <a:sp3d prstMaterial="softEdge">
              <a:bevelT w="25400" h="25400"/>
            </a:sp3d>
          </a:bodyPr>
          <a:lstStyle/>
          <a:p>
            <a:pPr algn="ctr">
              <a:defRPr/>
            </a:pPr>
            <a:r>
              <a:rPr lang="en-US" altLang="ja-JP" sz="3200" b="1" smtClean="0">
                <a:solidFill>
                  <a:schemeClr val="bg1"/>
                </a:solidFill>
                <a:effectLst>
                  <a:outerShdw blurRad="31750" dist="25400" dir="5400000" algn="tl" rotWithShape="0">
                    <a:srgbClr val="000000">
                      <a:alpha val="25000"/>
                    </a:srgbClr>
                  </a:outerShdw>
                </a:effectLst>
                <a:ea typeface="+mj-ea"/>
                <a:cs typeface="Arial" charset="0"/>
              </a:rPr>
              <a:t>JAXA Realtime Rainfall Watch</a:t>
            </a:r>
            <a:endParaRPr lang="en-US" altLang="ja-JP" sz="3300" b="1" dirty="0" smtClean="0">
              <a:solidFill>
                <a:schemeClr val="bg1"/>
              </a:solidFill>
              <a:effectLst>
                <a:outerShdw blurRad="31750" dist="25400" dir="5400000" algn="tl" rotWithShape="0">
                  <a:srgbClr val="000000">
                    <a:alpha val="25000"/>
                  </a:srgbClr>
                </a:outerShdw>
              </a:effectLst>
              <a:ea typeface="+mj-ea"/>
              <a:cs typeface="Arial" charset="0"/>
            </a:endParaRPr>
          </a:p>
          <a:p>
            <a:pPr algn="ctr">
              <a:defRPr/>
            </a:pPr>
            <a:r>
              <a:rPr lang="en-US" altLang="ja-JP" b="1">
                <a:solidFill>
                  <a:srgbClr val="FFFF00"/>
                </a:solidFill>
                <a:effectLst>
                  <a:outerShdw blurRad="31750" dist="25400" dir="5400000" algn="tl" rotWithShape="0">
                    <a:srgbClr val="000000">
                      <a:alpha val="25000"/>
                    </a:srgbClr>
                  </a:outerShdw>
                </a:effectLst>
                <a:cs typeface="Arial" charset="0"/>
              </a:rPr>
              <a:t>http://sharaku.eorc.jaxa.jp/GSMaP_NOW/index.htm</a:t>
            </a:r>
            <a:endParaRPr lang="en-US" altLang="ja-JP" b="1" dirty="0">
              <a:solidFill>
                <a:srgbClr val="FFFF00"/>
              </a:solidFill>
              <a:effectLst>
                <a:outerShdw blurRad="31750" dist="25400" dir="5400000" algn="tl" rotWithShape="0">
                  <a:srgbClr val="000000">
                    <a:alpha val="25000"/>
                  </a:srgbClr>
                </a:outerShdw>
              </a:effectLst>
              <a:cs typeface="Arial" charset="0"/>
            </a:endParaRPr>
          </a:p>
        </p:txBody>
      </p:sp>
      <p:sp>
        <p:nvSpPr>
          <p:cNvPr id="9" name="テキスト ボックス 1"/>
          <p:cNvSpPr txBox="1">
            <a:spLocks noChangeArrowheads="1"/>
          </p:cNvSpPr>
          <p:nvPr/>
        </p:nvSpPr>
        <p:spPr bwMode="auto">
          <a:xfrm>
            <a:off x="1" y="4719697"/>
            <a:ext cx="3026978" cy="2062103"/>
          </a:xfrm>
          <a:prstGeom prst="rect">
            <a:avLst/>
          </a:prstGeom>
          <a:solidFill>
            <a:schemeClr val="bg1"/>
          </a:solidFill>
          <a:ln>
            <a:noFill/>
          </a:ln>
        </p:spPr>
        <p:txBody>
          <a:bodyPr wrap="squar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600" b="1" smtClean="0">
                <a:solidFill>
                  <a:srgbClr val="FF0000"/>
                </a:solidFill>
                <a:latin typeface="Calibri" pitchFamily="34" charset="0"/>
              </a:rPr>
              <a:t>JAXA Realtime </a:t>
            </a:r>
            <a:r>
              <a:rPr lang="en-US" altLang="ja-JP" sz="1600" b="1" dirty="0">
                <a:solidFill>
                  <a:srgbClr val="FF0000"/>
                </a:solidFill>
                <a:latin typeface="Calibri" pitchFamily="34" charset="0"/>
              </a:rPr>
              <a:t>Rainfall </a:t>
            </a:r>
            <a:r>
              <a:rPr lang="en-US" altLang="ja-JP" sz="1600" b="1">
                <a:solidFill>
                  <a:srgbClr val="FF0000"/>
                </a:solidFill>
                <a:latin typeface="Calibri" pitchFamily="34" charset="0"/>
              </a:rPr>
              <a:t>Watch </a:t>
            </a:r>
            <a:r>
              <a:rPr lang="en-US" altLang="ja-JP" sz="1600" smtClean="0">
                <a:latin typeface="Calibri" pitchFamily="34" charset="0"/>
              </a:rPr>
              <a:t>estimates current rainfall map using  passive microwave observations within half-hour after observation and half-hour extrapolation of rainfall map  based on cloud moving vector from the geostationary satellite.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96" t="38056" r="24633" b="10651"/>
          <a:stretch/>
        </p:blipFill>
        <p:spPr bwMode="auto">
          <a:xfrm>
            <a:off x="881475" y="1219200"/>
            <a:ext cx="761423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7"/>
          <p:cNvSpPr txBox="1">
            <a:spLocks noChangeArrowheads="1"/>
          </p:cNvSpPr>
          <p:nvPr/>
        </p:nvSpPr>
        <p:spPr bwMode="auto">
          <a:xfrm>
            <a:off x="5551187" y="4309646"/>
            <a:ext cx="30581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en-US" altLang="ja-JP" sz="1600" b="1" smtClean="0">
                <a:latin typeface="Calibri" pitchFamily="34" charset="0"/>
              </a:rPr>
              <a:t>05:00 – 05:59 UTC 2</a:t>
            </a:r>
            <a:r>
              <a:rPr lang="en-US" altLang="ja-JP" sz="1600" b="1" baseline="30000" smtClean="0">
                <a:latin typeface="Calibri" pitchFamily="34" charset="0"/>
              </a:rPr>
              <a:t>nd</a:t>
            </a:r>
            <a:r>
              <a:rPr lang="en-US" altLang="ja-JP" sz="1600" b="1" smtClean="0">
                <a:latin typeface="Calibri" pitchFamily="34" charset="0"/>
              </a:rPr>
              <a:t> June, 2016</a:t>
            </a:r>
            <a:endParaRPr lang="en-US" altLang="ja-JP" sz="1600" b="1" dirty="0">
              <a:latin typeface="Calibri"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547495781"/>
              </p:ext>
            </p:extLst>
          </p:nvPr>
        </p:nvGraphicFramePr>
        <p:xfrm>
          <a:off x="3048000" y="4648200"/>
          <a:ext cx="5715000" cy="2189480"/>
        </p:xfrm>
        <a:graphic>
          <a:graphicData uri="http://schemas.openxmlformats.org/drawingml/2006/table">
            <a:tbl>
              <a:tblPr firstRow="1" bandRow="1">
                <a:tableStyleId>{69CF1AB2-1976-4502-BF36-3FF5EA218861}</a:tableStyleId>
              </a:tblPr>
              <a:tblGrid>
                <a:gridCol w="1958427"/>
                <a:gridCol w="3756573"/>
              </a:tblGrid>
              <a:tr h="329774">
                <a:tc>
                  <a:txBody>
                    <a:bodyPr/>
                    <a:lstStyle/>
                    <a:p>
                      <a:pPr algn="l"/>
                      <a:r>
                        <a:rPr kumimoji="1" lang="en-US" altLang="ja-JP" sz="1600" smtClean="0">
                          <a:latin typeface="Calibri" panose="020F0502020204030204" pitchFamily="34" charset="0"/>
                        </a:rPr>
                        <a:t>Variable</a:t>
                      </a:r>
                      <a:endParaRPr kumimoji="1" lang="ja-JP" altLang="en-US" sz="1600">
                        <a:latin typeface="Calibri" panose="020F0502020204030204" pitchFamily="34" charset="0"/>
                      </a:endParaRPr>
                    </a:p>
                  </a:txBody>
                  <a:tcPr/>
                </a:tc>
                <a:tc>
                  <a:txBody>
                    <a:bodyPr/>
                    <a:lstStyle/>
                    <a:p>
                      <a:pPr algn="l"/>
                      <a:r>
                        <a:rPr kumimoji="1" lang="en-US" altLang="ja-JP" sz="1600" smtClean="0">
                          <a:latin typeface="Calibri" panose="020F0502020204030204" pitchFamily="34" charset="0"/>
                        </a:rPr>
                        <a:t>Rainfall rate (mm/hr)</a:t>
                      </a:r>
                      <a:endParaRPr kumimoji="1" lang="ja-JP" altLang="en-US" sz="1600">
                        <a:latin typeface="Calibri" panose="020F0502020204030204" pitchFamily="34" charset="0"/>
                      </a:endParaRPr>
                    </a:p>
                  </a:txBody>
                  <a:tcPr/>
                </a:tc>
              </a:tr>
              <a:tr h="370840">
                <a:tc>
                  <a:txBody>
                    <a:bodyPr/>
                    <a:lstStyle/>
                    <a:p>
                      <a:pPr algn="l"/>
                      <a:r>
                        <a:rPr kumimoji="1" lang="en-US" altLang="ja-JP" sz="1600" smtClean="0">
                          <a:latin typeface="Calibri" panose="020F0502020204030204" pitchFamily="34" charset="0"/>
                        </a:rPr>
                        <a:t>Domain</a:t>
                      </a:r>
                      <a:endParaRPr kumimoji="1" lang="ja-JP" altLang="en-US" sz="1600">
                        <a:latin typeface="Calibri" panose="020F0502020204030204" pitchFamily="34" charset="0"/>
                      </a:endParaRPr>
                    </a:p>
                  </a:txBody>
                  <a:tcPr/>
                </a:tc>
                <a:tc>
                  <a:txBody>
                    <a:bodyPr/>
                    <a:lstStyle/>
                    <a:p>
                      <a:pPr algn="l"/>
                      <a:r>
                        <a:rPr kumimoji="1" lang="en-US" altLang="ja-JP" sz="1600" smtClean="0">
                          <a:latin typeface="Calibri" panose="020F0502020204030204" pitchFamily="34" charset="0"/>
                        </a:rPr>
                        <a:t>Geostationary satellite “Himawari” area</a:t>
                      </a:r>
                      <a:endParaRPr kumimoji="1" lang="ja-JP" altLang="en-US" sz="1600">
                        <a:latin typeface="Calibri" panose="020F0502020204030204" pitchFamily="34" charset="0"/>
                      </a:endParaRPr>
                    </a:p>
                  </a:txBody>
                  <a:tcPr/>
                </a:tc>
              </a:tr>
              <a:tr h="370840">
                <a:tc>
                  <a:txBody>
                    <a:bodyPr/>
                    <a:lstStyle/>
                    <a:p>
                      <a:pPr algn="l"/>
                      <a:r>
                        <a:rPr kumimoji="1" lang="en-US" altLang="ja-JP" sz="1600" smtClean="0">
                          <a:latin typeface="Calibri" panose="020F0502020204030204" pitchFamily="34" charset="0"/>
                        </a:rPr>
                        <a:t>Grid resolution</a:t>
                      </a:r>
                      <a:endParaRPr kumimoji="1" lang="ja-JP" altLang="en-US" sz="1600">
                        <a:latin typeface="Calibri" panose="020F0502020204030204" pitchFamily="34" charset="0"/>
                      </a:endParaRPr>
                    </a:p>
                  </a:txBody>
                  <a:tcPr/>
                </a:tc>
                <a:tc>
                  <a:txBody>
                    <a:bodyPr/>
                    <a:lstStyle/>
                    <a:p>
                      <a:pPr algn="l"/>
                      <a:r>
                        <a:rPr kumimoji="1" lang="en-US" altLang="ja-JP" sz="1600" smtClean="0">
                          <a:latin typeface="Calibri" panose="020F0502020204030204" pitchFamily="34" charset="0"/>
                        </a:rPr>
                        <a:t>0.1 degree lat/lon</a:t>
                      </a:r>
                      <a:endParaRPr kumimoji="1" lang="ja-JP" altLang="en-US" sz="1600">
                        <a:latin typeface="Calibri" panose="020F0502020204030204" pitchFamily="34" charset="0"/>
                      </a:endParaRPr>
                    </a:p>
                  </a:txBody>
                  <a:tcPr/>
                </a:tc>
              </a:tr>
              <a:tr h="370840">
                <a:tc>
                  <a:txBody>
                    <a:bodyPr/>
                    <a:lstStyle/>
                    <a:p>
                      <a:pPr algn="l"/>
                      <a:r>
                        <a:rPr kumimoji="1" lang="en-US" altLang="ja-JP" sz="1600" smtClean="0">
                          <a:latin typeface="Calibri" panose="020F0502020204030204" pitchFamily="34" charset="0"/>
                        </a:rPr>
                        <a:t>Temporal resolution</a:t>
                      </a:r>
                      <a:endParaRPr kumimoji="1" lang="ja-JP" altLang="en-US" sz="1600">
                        <a:latin typeface="Calibri" panose="020F0502020204030204" pitchFamily="34" charset="0"/>
                      </a:endParaRPr>
                    </a:p>
                  </a:txBody>
                  <a:tcPr/>
                </a:tc>
                <a:tc>
                  <a:txBody>
                    <a:bodyPr/>
                    <a:lstStyle/>
                    <a:p>
                      <a:pPr algn="l"/>
                      <a:r>
                        <a:rPr kumimoji="1" lang="en-US" altLang="ja-JP" sz="1600" smtClean="0">
                          <a:latin typeface="Calibri" panose="020F0502020204030204" pitchFamily="34" charset="0"/>
                        </a:rPr>
                        <a:t>1 hour</a:t>
                      </a:r>
                      <a:endParaRPr kumimoji="1" lang="ja-JP" altLang="en-US" sz="1600">
                        <a:latin typeface="Calibri" panose="020F0502020204030204" pitchFamily="34" charset="0"/>
                      </a:endParaRPr>
                    </a:p>
                  </a:txBody>
                  <a:tcPr/>
                </a:tc>
              </a:tr>
              <a:tr h="370840">
                <a:tc>
                  <a:txBody>
                    <a:bodyPr/>
                    <a:lstStyle/>
                    <a:p>
                      <a:pPr algn="l"/>
                      <a:r>
                        <a:rPr kumimoji="1" lang="en-US" altLang="ja-JP" sz="1600" smtClean="0">
                          <a:latin typeface="Calibri" panose="020F0502020204030204" pitchFamily="34" charset="0"/>
                        </a:rPr>
                        <a:t>Update interval</a:t>
                      </a:r>
                      <a:endParaRPr kumimoji="1" lang="ja-JP" altLang="en-US" sz="1600">
                        <a:latin typeface="Calibri" panose="020F0502020204030204" pitchFamily="34" charset="0"/>
                      </a:endParaRPr>
                    </a:p>
                  </a:txBody>
                  <a:tcPr/>
                </a:tc>
                <a:tc>
                  <a:txBody>
                    <a:bodyPr/>
                    <a:lstStyle/>
                    <a:p>
                      <a:pPr algn="l"/>
                      <a:r>
                        <a:rPr kumimoji="1" lang="en-US" altLang="ja-JP" sz="1600" smtClean="0">
                          <a:latin typeface="Calibri" panose="020F0502020204030204" pitchFamily="34" charset="0"/>
                        </a:rPr>
                        <a:t>30 min</a:t>
                      </a:r>
                      <a:endParaRPr kumimoji="1" lang="ja-JP" altLang="en-US" sz="1600">
                        <a:latin typeface="Calibri" panose="020F0502020204030204" pitchFamily="34" charset="0"/>
                      </a:endParaRPr>
                    </a:p>
                  </a:txBody>
                  <a:tcPr/>
                </a:tc>
              </a:tr>
              <a:tr h="370840">
                <a:tc>
                  <a:txBody>
                    <a:bodyPr/>
                    <a:lstStyle/>
                    <a:p>
                      <a:pPr algn="l"/>
                      <a:r>
                        <a:rPr kumimoji="1" lang="en-US" altLang="ja-JP" sz="1600" smtClean="0">
                          <a:latin typeface="Calibri" panose="020F0502020204030204" pitchFamily="34" charset="0"/>
                        </a:rPr>
                        <a:t>Data latency</a:t>
                      </a:r>
                      <a:endParaRPr kumimoji="1" lang="ja-JP" altLang="en-US" sz="1600">
                        <a:latin typeface="Calibri" panose="020F0502020204030204" pitchFamily="34" charset="0"/>
                      </a:endParaRPr>
                    </a:p>
                  </a:txBody>
                  <a:tcPr/>
                </a:tc>
                <a:tc>
                  <a:txBody>
                    <a:bodyPr/>
                    <a:lstStyle/>
                    <a:p>
                      <a:pPr algn="l"/>
                      <a:r>
                        <a:rPr kumimoji="1" lang="en-US" altLang="ja-JP" sz="1600" smtClean="0">
                          <a:latin typeface="Calibri" panose="020F0502020204030204" pitchFamily="34" charset="0"/>
                        </a:rPr>
                        <a:t>0-hour after observation</a:t>
                      </a:r>
                      <a:endParaRPr kumimoji="1" lang="ja-JP" altLang="en-US" sz="1600">
                        <a:latin typeface="Calibri" panose="020F0502020204030204" pitchFamily="34" charset="0"/>
                      </a:endParaRPr>
                    </a:p>
                  </a:txBody>
                  <a:tcPr/>
                </a:tc>
              </a:tr>
            </a:tbl>
          </a:graphicData>
        </a:graphic>
      </p:graphicFrame>
      <p:sp>
        <p:nvSpPr>
          <p:cNvPr id="11" name="スライド番号プレースホルダー 3"/>
          <p:cNvSpPr>
            <a:spLocks noGrp="1"/>
          </p:cNvSpPr>
          <p:nvPr>
            <p:ph type="sldNum" sz="quarter" idx="12"/>
          </p:nvPr>
        </p:nvSpPr>
        <p:spPr/>
        <p:txBody>
          <a:bodyPr/>
          <a:lstStyle/>
          <a:p>
            <a:pPr>
              <a:defRPr/>
            </a:pPr>
            <a:fld id="{60D52ED9-908A-4981-B9FD-904A1FF148D6}" type="slidenum">
              <a:rPr lang="ja-JP" altLang="en-US" smtClean="0"/>
              <a:pPr>
                <a:defRPr/>
              </a:pPr>
              <a:t>4</a:t>
            </a:fld>
            <a:endParaRPr lang="ja-JP" altLang="en-US" dirty="0"/>
          </a:p>
        </p:txBody>
      </p:sp>
      <p:sp>
        <p:nvSpPr>
          <p:cNvPr id="8" name="Rectangle 2"/>
          <p:cNvSpPr txBox="1">
            <a:spLocks noChangeArrowheads="1"/>
          </p:cNvSpPr>
          <p:nvPr/>
        </p:nvSpPr>
        <p:spPr>
          <a:xfrm rot="20311297">
            <a:off x="124729" y="1209776"/>
            <a:ext cx="1513491" cy="579438"/>
          </a:xfrm>
          <a:prstGeom prst="rect">
            <a:avLst/>
          </a:prstGeom>
        </p:spPr>
        <p:txBody>
          <a:bodyPr anchor="t" anchorCtr="0">
            <a:noAutofit/>
            <a:scene3d>
              <a:camera prst="orthographicFront"/>
              <a:lightRig rig="soft" dir="t"/>
            </a:scene3d>
            <a:sp3d prstMaterial="softEdge">
              <a:bevelT w="25400" h="25400"/>
            </a:sp3d>
          </a:bodyPr>
          <a:lstStyle/>
          <a:p>
            <a:pPr algn="ctr">
              <a:defRPr/>
            </a:pPr>
            <a:r>
              <a:rPr lang="en-US" altLang="ja-JP" sz="4400" b="1" smtClean="0">
                <a:solidFill>
                  <a:srgbClr val="FF0000"/>
                </a:solidFill>
                <a:effectLst>
                  <a:outerShdw blurRad="31750" dist="25400" dir="5400000" algn="tl" rotWithShape="0">
                    <a:srgbClr val="000000">
                      <a:alpha val="25000"/>
                    </a:srgbClr>
                  </a:outerShdw>
                </a:effectLst>
                <a:ea typeface="+mj-ea"/>
                <a:cs typeface="Arial" charset="0"/>
              </a:rPr>
              <a:t>New</a:t>
            </a:r>
            <a:endParaRPr lang="en-US" altLang="ja-JP" sz="4400" b="1" dirty="0" smtClean="0">
              <a:solidFill>
                <a:srgbClr val="FF0000"/>
              </a:solidFill>
              <a:effectLst>
                <a:outerShdw blurRad="31750" dist="25400" dir="5400000" algn="tl" rotWithShape="0">
                  <a:srgbClr val="000000">
                    <a:alpha val="25000"/>
                  </a:srgbClr>
                </a:outerShdw>
              </a:effectLst>
              <a:ea typeface="+mj-ea"/>
              <a:cs typeface="Arial" charset="0"/>
            </a:endParaRPr>
          </a:p>
        </p:txBody>
      </p:sp>
    </p:spTree>
    <p:extLst>
      <p:ext uri="{BB962C8B-B14F-4D97-AF65-F5344CB8AC3E}">
        <p14:creationId xmlns:p14="http://schemas.microsoft.com/office/powerpoint/2010/main" val="501951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604581" y="6642664"/>
            <a:ext cx="366712" cy="365125"/>
          </a:xfrm>
        </p:spPr>
        <p:txBody>
          <a:bodyPr>
            <a:normAutofit/>
          </a:bodyPr>
          <a:lstStyle/>
          <a:p>
            <a:pPr>
              <a:defRPr/>
            </a:pPr>
            <a:fld id="{2C77EA4A-B2B5-4B41-816D-0D0A175A1767}" type="slidenum">
              <a:rPr lang="ja-JP" altLang="en-US" smtClean="0"/>
              <a:pPr>
                <a:defRPr/>
              </a:pPr>
              <a:t>5</a:t>
            </a:fld>
            <a:endParaRPr lang="ja-JP" altLang="en-US" dirty="0"/>
          </a:p>
        </p:txBody>
      </p:sp>
      <p:sp>
        <p:nvSpPr>
          <p:cNvPr id="4" name="Rectangle 2"/>
          <p:cNvSpPr txBox="1">
            <a:spLocks noChangeArrowheads="1"/>
          </p:cNvSpPr>
          <p:nvPr/>
        </p:nvSpPr>
        <p:spPr>
          <a:xfrm>
            <a:off x="594736" y="30162"/>
            <a:ext cx="8350708" cy="579438"/>
          </a:xfrm>
          <a:prstGeom prst="rect">
            <a:avLst/>
          </a:prstGeom>
        </p:spPr>
        <p:txBody>
          <a:bodyPr anchor="t" anchorCtr="0">
            <a:noAutofit/>
            <a:scene3d>
              <a:camera prst="orthographicFront"/>
              <a:lightRig rig="soft" dir="t"/>
            </a:scene3d>
            <a:sp3d prstMaterial="softEdge">
              <a:bevelT w="25400" h="25400"/>
            </a:sp3d>
          </a:bodyPr>
          <a:lstStyle/>
          <a:p>
            <a:pPr algn="ctr">
              <a:defRPr/>
            </a:pPr>
            <a:r>
              <a:rPr lang="en-US" altLang="ja-JP" sz="3200" b="1" smtClean="0">
                <a:solidFill>
                  <a:schemeClr val="bg1"/>
                </a:solidFill>
                <a:effectLst>
                  <a:outerShdw blurRad="31750" dist="25400" dir="5400000" algn="tl" rotWithShape="0">
                    <a:srgbClr val="000000">
                      <a:alpha val="25000"/>
                    </a:srgbClr>
                  </a:outerShdw>
                </a:effectLst>
                <a:ea typeface="+mj-ea"/>
                <a:cs typeface="Arial" charset="0"/>
              </a:rPr>
              <a:t>JAXA </a:t>
            </a:r>
            <a:r>
              <a:rPr lang="en-US" altLang="ja-JP" sz="3200" b="1" dirty="0">
                <a:solidFill>
                  <a:schemeClr val="bg1"/>
                </a:solidFill>
                <a:effectLst>
                  <a:outerShdw blurRad="31750" dist="25400" dir="5400000" algn="tl" rotWithShape="0">
                    <a:srgbClr val="000000">
                      <a:alpha val="25000"/>
                    </a:srgbClr>
                  </a:outerShdw>
                </a:effectLst>
                <a:ea typeface="+mj-ea"/>
                <a:cs typeface="Arial" charset="0"/>
              </a:rPr>
              <a:t>Global </a:t>
            </a:r>
            <a:r>
              <a:rPr lang="en-US" altLang="ja-JP" sz="3200" b="1">
                <a:solidFill>
                  <a:schemeClr val="bg1"/>
                </a:solidFill>
                <a:effectLst>
                  <a:outerShdw blurRad="31750" dist="25400" dir="5400000" algn="tl" rotWithShape="0">
                    <a:srgbClr val="000000">
                      <a:alpha val="25000"/>
                    </a:srgbClr>
                  </a:outerShdw>
                </a:effectLst>
                <a:ea typeface="+mj-ea"/>
                <a:cs typeface="Arial" charset="0"/>
              </a:rPr>
              <a:t>Rainfall </a:t>
            </a:r>
            <a:r>
              <a:rPr lang="en-US" altLang="ja-JP" sz="3200" b="1" smtClean="0">
                <a:solidFill>
                  <a:schemeClr val="bg1"/>
                </a:solidFill>
                <a:effectLst>
                  <a:outerShdw blurRad="31750" dist="25400" dir="5400000" algn="tl" rotWithShape="0">
                    <a:srgbClr val="000000">
                      <a:alpha val="25000"/>
                    </a:srgbClr>
                  </a:outerShdw>
                </a:effectLst>
                <a:ea typeface="+mj-ea"/>
                <a:cs typeface="Arial" charset="0"/>
              </a:rPr>
              <a:t>Watch</a:t>
            </a:r>
            <a:r>
              <a:rPr lang="ja-JP" altLang="en-US" sz="3200" b="1">
                <a:solidFill>
                  <a:schemeClr val="bg1"/>
                </a:solidFill>
                <a:effectLst>
                  <a:outerShdw blurRad="31750" dist="25400" dir="5400000" algn="tl" rotWithShape="0">
                    <a:srgbClr val="000000">
                      <a:alpha val="25000"/>
                    </a:srgbClr>
                  </a:outerShdw>
                </a:effectLst>
                <a:ea typeface="+mj-ea"/>
                <a:cs typeface="Arial" charset="0"/>
              </a:rPr>
              <a:t> </a:t>
            </a:r>
            <a:endParaRPr lang="en-US" altLang="ja-JP" sz="3200" b="1" smtClean="0">
              <a:solidFill>
                <a:schemeClr val="bg1"/>
              </a:solidFill>
              <a:effectLst>
                <a:outerShdw blurRad="31750" dist="25400" dir="5400000" algn="tl" rotWithShape="0">
                  <a:srgbClr val="000000">
                    <a:alpha val="25000"/>
                  </a:srgbClr>
                </a:outerShdw>
              </a:effectLst>
              <a:ea typeface="+mj-ea"/>
              <a:cs typeface="Arial" charset="0"/>
            </a:endParaRPr>
          </a:p>
          <a:p>
            <a:pPr algn="ctr">
              <a:defRPr/>
            </a:pPr>
            <a:r>
              <a:rPr lang="en-US" altLang="ja-JP" sz="3200" b="1" smtClean="0">
                <a:solidFill>
                  <a:schemeClr val="bg1"/>
                </a:solidFill>
                <a:effectLst>
                  <a:outerShdw blurRad="31750" dist="25400" dir="5400000" algn="tl" rotWithShape="0">
                    <a:srgbClr val="000000">
                      <a:alpha val="25000"/>
                    </a:srgbClr>
                  </a:outerShdw>
                </a:effectLst>
                <a:ea typeface="+mj-ea"/>
                <a:cs typeface="Arial" charset="0"/>
              </a:rPr>
              <a:t>Data incorporated</a:t>
            </a:r>
            <a:endParaRPr lang="en-US" altLang="ja-JP" sz="1600" b="1" dirty="0">
              <a:solidFill>
                <a:schemeClr val="bg1"/>
              </a:solidFill>
              <a:effectLst>
                <a:outerShdw blurRad="31750" dist="25400" dir="5400000" algn="tl" rotWithShape="0">
                  <a:srgbClr val="000000">
                    <a:alpha val="25000"/>
                  </a:srgbClr>
                </a:outerShdw>
              </a:effectLst>
              <a:cs typeface="Arial" charset="0"/>
            </a:endParaRPr>
          </a:p>
        </p:txBody>
      </p:sp>
      <p:graphicFrame>
        <p:nvGraphicFramePr>
          <p:cNvPr id="5" name="表 4"/>
          <p:cNvGraphicFramePr>
            <a:graphicFrameLocks noGrp="1"/>
          </p:cNvGraphicFramePr>
          <p:nvPr>
            <p:extLst>
              <p:ext uri="{D42A27DB-BD31-4B8C-83A1-F6EECF244321}">
                <p14:modId xmlns:p14="http://schemas.microsoft.com/office/powerpoint/2010/main" val="3171717683"/>
              </p:ext>
            </p:extLst>
          </p:nvPr>
        </p:nvGraphicFramePr>
        <p:xfrm>
          <a:off x="988826" y="1524000"/>
          <a:ext cx="5263118" cy="5151120"/>
        </p:xfrm>
        <a:graphic>
          <a:graphicData uri="http://schemas.openxmlformats.org/drawingml/2006/table">
            <a:tbl>
              <a:tblPr firstRow="1" bandRow="1">
                <a:tableStyleId>{69CF1AB2-1976-4502-BF36-3FF5EA218861}</a:tableStyleId>
              </a:tblPr>
              <a:tblGrid>
                <a:gridCol w="2171570"/>
                <a:gridCol w="3091548"/>
              </a:tblGrid>
              <a:tr h="329774">
                <a:tc>
                  <a:txBody>
                    <a:bodyPr/>
                    <a:lstStyle/>
                    <a:p>
                      <a:pPr algn="l"/>
                      <a:r>
                        <a:rPr kumimoji="1" lang="en-US" altLang="ja-JP" sz="2000" smtClean="0">
                          <a:latin typeface="Calibri" panose="020F0502020204030204" pitchFamily="34" charset="0"/>
                        </a:rPr>
                        <a:t>Satellite</a:t>
                      </a:r>
                      <a:endParaRPr kumimoji="1" lang="ja-JP" altLang="en-US" sz="2000">
                        <a:latin typeface="Calibri" panose="020F0502020204030204" pitchFamily="34" charset="0"/>
                      </a:endParaRPr>
                    </a:p>
                  </a:txBody>
                  <a:tcPr/>
                </a:tc>
                <a:tc>
                  <a:txBody>
                    <a:bodyPr/>
                    <a:lstStyle/>
                    <a:p>
                      <a:pPr algn="l"/>
                      <a:r>
                        <a:rPr kumimoji="1" lang="en-US" altLang="ja-JP" sz="2000" smtClean="0">
                          <a:latin typeface="Calibri" panose="020F0502020204030204" pitchFamily="34" charset="0"/>
                        </a:rPr>
                        <a:t>Sensor (Type)</a:t>
                      </a:r>
                      <a:endParaRPr kumimoji="1" lang="ja-JP" altLang="en-US" sz="2000">
                        <a:latin typeface="Calibri" panose="020F0502020204030204" pitchFamily="34" charset="0"/>
                      </a:endParaRPr>
                    </a:p>
                  </a:txBody>
                  <a:tcPr/>
                </a:tc>
              </a:tr>
              <a:tr h="370840">
                <a:tc>
                  <a:txBody>
                    <a:bodyPr/>
                    <a:lstStyle/>
                    <a:p>
                      <a:pPr algn="l"/>
                      <a:r>
                        <a:rPr kumimoji="1" lang="en-US" altLang="ja-JP" sz="2000" smtClean="0">
                          <a:latin typeface="Calibri" panose="020F0502020204030204" pitchFamily="34" charset="0"/>
                        </a:rPr>
                        <a:t>GPM</a:t>
                      </a:r>
                      <a:r>
                        <a:rPr kumimoji="1" lang="en-US" altLang="ja-JP" sz="2000" baseline="0" smtClean="0">
                          <a:latin typeface="Calibri" panose="020F0502020204030204" pitchFamily="34" charset="0"/>
                        </a:rPr>
                        <a:t> Core</a:t>
                      </a:r>
                      <a:endParaRPr kumimoji="1" lang="ja-JP" altLang="en-US" sz="2000">
                        <a:latin typeface="Calibri" panose="020F0502020204030204" pitchFamily="34" charset="0"/>
                      </a:endParaRPr>
                    </a:p>
                  </a:txBody>
                  <a:tcPr/>
                </a:tc>
                <a:tc>
                  <a:txBody>
                    <a:bodyPr/>
                    <a:lstStyle/>
                    <a:p>
                      <a:pPr algn="l"/>
                      <a:r>
                        <a:rPr kumimoji="1" lang="en-US" altLang="ja-JP" sz="2000" smtClean="0">
                          <a:latin typeface="Calibri" panose="020F0502020204030204" pitchFamily="34" charset="0"/>
                        </a:rPr>
                        <a:t>GMI</a:t>
                      </a:r>
                      <a:r>
                        <a:rPr kumimoji="1" lang="en-US" altLang="ja-JP" sz="2000" baseline="0" smtClean="0">
                          <a:latin typeface="Calibri" panose="020F0502020204030204" pitchFamily="34" charset="0"/>
                        </a:rPr>
                        <a:t> (Imager)</a:t>
                      </a:r>
                      <a:endParaRPr kumimoji="1" lang="ja-JP" altLang="en-US" sz="2000">
                        <a:latin typeface="Calibri" panose="020F0502020204030204" pitchFamily="34" charset="0"/>
                      </a:endParaRPr>
                    </a:p>
                  </a:txBody>
                  <a:tcPr/>
                </a:tc>
              </a:tr>
              <a:tr h="370840">
                <a:tc>
                  <a:txBody>
                    <a:bodyPr/>
                    <a:lstStyle/>
                    <a:p>
                      <a:pPr algn="l"/>
                      <a:r>
                        <a:rPr kumimoji="1" lang="en-US" altLang="ja-JP" sz="2000" smtClean="0">
                          <a:latin typeface="Calibri" panose="020F0502020204030204" pitchFamily="34" charset="0"/>
                        </a:rPr>
                        <a:t>GCOM-W</a:t>
                      </a:r>
                      <a:endParaRPr kumimoji="1" lang="ja-JP" altLang="en-US" sz="2000">
                        <a:latin typeface="Calibri" panose="020F0502020204030204" pitchFamily="34" charset="0"/>
                      </a:endParaRPr>
                    </a:p>
                  </a:txBody>
                  <a:tcPr/>
                </a:tc>
                <a:tc>
                  <a:txBody>
                    <a:bodyPr/>
                    <a:lstStyle/>
                    <a:p>
                      <a:pPr algn="l"/>
                      <a:r>
                        <a:rPr kumimoji="1" lang="en-US" altLang="ja-JP" sz="2000" smtClean="0">
                          <a:latin typeface="Calibri" panose="020F0502020204030204" pitchFamily="34" charset="0"/>
                        </a:rPr>
                        <a:t>AMSR2 (Imager)</a:t>
                      </a:r>
                      <a:endParaRPr kumimoji="1" lang="ja-JP" altLang="en-US" sz="2000">
                        <a:latin typeface="Calibri" panose="020F0502020204030204" pitchFamily="34" charset="0"/>
                      </a:endParaRPr>
                    </a:p>
                  </a:txBody>
                  <a:tcPr/>
                </a:tc>
              </a:tr>
              <a:tr h="370840">
                <a:tc>
                  <a:txBody>
                    <a:bodyPr/>
                    <a:lstStyle/>
                    <a:p>
                      <a:pPr algn="l"/>
                      <a:r>
                        <a:rPr kumimoji="1" lang="en-US" altLang="ja-JP" sz="2000" smtClean="0">
                          <a:latin typeface="Calibri" panose="020F0502020204030204" pitchFamily="34" charset="0"/>
                        </a:rPr>
                        <a:t>DMSP-F16</a:t>
                      </a:r>
                      <a:endParaRPr kumimoji="1" lang="ja-JP" altLang="en-US" sz="2000">
                        <a:latin typeface="Calibri" panose="020F0502020204030204" pitchFamily="34" charset="0"/>
                      </a:endParaRPr>
                    </a:p>
                  </a:txBody>
                  <a:tcPr/>
                </a:tc>
                <a:tc>
                  <a:txBody>
                    <a:bodyPr/>
                    <a:lstStyle/>
                    <a:p>
                      <a:pPr algn="l"/>
                      <a:r>
                        <a:rPr kumimoji="1" lang="en-US" altLang="ja-JP" sz="2000" smtClean="0">
                          <a:latin typeface="Calibri" panose="020F0502020204030204" pitchFamily="34" charset="0"/>
                        </a:rPr>
                        <a:t>SSMIS (Imager/Sounder)</a:t>
                      </a:r>
                      <a:endParaRPr kumimoji="1" lang="ja-JP" altLang="en-US" sz="2000">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DMSP-F17</a:t>
                      </a:r>
                      <a:endParaRPr kumimoji="1" lang="ja-JP" altLang="en-US" sz="2000" smtClean="0">
                        <a:latin typeface="Calibri" panose="020F0502020204030204" pitchFamily="34" charset="0"/>
                      </a:endParaRPr>
                    </a:p>
                  </a:txBody>
                  <a:tcPr/>
                </a:tc>
                <a:tc>
                  <a:txBody>
                    <a:bodyPr/>
                    <a:lstStyle/>
                    <a:p>
                      <a:pPr algn="l"/>
                      <a:r>
                        <a:rPr kumimoji="1" lang="en-US" altLang="ja-JP" sz="2000" smtClean="0">
                          <a:latin typeface="Calibri" panose="020F0502020204030204" pitchFamily="34" charset="0"/>
                        </a:rPr>
                        <a:t>SSMIS (Imager/Sounder)</a:t>
                      </a:r>
                      <a:endParaRPr kumimoji="1" lang="ja-JP" altLang="en-US" sz="2000">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DMSP-F18</a:t>
                      </a:r>
                    </a:p>
                  </a:txBody>
                  <a:tcPr/>
                </a:tc>
                <a:tc>
                  <a:txBody>
                    <a:bodyPr/>
                    <a:lstStyle/>
                    <a:p>
                      <a:pPr algn="l"/>
                      <a:r>
                        <a:rPr kumimoji="1" lang="en-US" altLang="ja-JP" sz="2000" smtClean="0">
                          <a:latin typeface="Calibri" panose="020F0502020204030204" pitchFamily="34" charset="0"/>
                        </a:rPr>
                        <a:t>SSMIS (Imager/Sounder)</a:t>
                      </a:r>
                      <a:endParaRPr kumimoji="1" lang="ja-JP" altLang="en-US" sz="2000">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NOAA-N18</a:t>
                      </a:r>
                    </a:p>
                  </a:txBody>
                  <a:tcPr/>
                </a:tc>
                <a:tc>
                  <a:txBody>
                    <a:bodyPr/>
                    <a:lstStyle/>
                    <a:p>
                      <a:pPr algn="l"/>
                      <a:r>
                        <a:rPr kumimoji="1" lang="en-US" altLang="ja-JP" sz="2000" smtClean="0">
                          <a:latin typeface="Calibri" panose="020F0502020204030204" pitchFamily="34" charset="0"/>
                        </a:rPr>
                        <a:t>AMSU-A/MHS</a:t>
                      </a:r>
                      <a:r>
                        <a:rPr kumimoji="1" lang="en-US" altLang="ja-JP" sz="2000" baseline="0" smtClean="0">
                          <a:latin typeface="Calibri" panose="020F0502020204030204" pitchFamily="34" charset="0"/>
                        </a:rPr>
                        <a:t> (Sounder)</a:t>
                      </a:r>
                      <a:endParaRPr kumimoji="1" lang="ja-JP" altLang="en-US" sz="2000">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NOAA-N19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AMSU-A/MHS</a:t>
                      </a:r>
                      <a:r>
                        <a:rPr kumimoji="1" lang="en-US" altLang="ja-JP" sz="2000" baseline="0" smtClean="0">
                          <a:latin typeface="Calibri" panose="020F0502020204030204" pitchFamily="34" charset="0"/>
                        </a:rPr>
                        <a:t> (Sounder)</a:t>
                      </a:r>
                      <a:endParaRPr kumimoji="1" lang="ja-JP" altLang="en-US" sz="2000" smtClean="0">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MetOp-A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AMSU-A/MHS</a:t>
                      </a:r>
                      <a:r>
                        <a:rPr kumimoji="1" lang="en-US" altLang="ja-JP" sz="2000" baseline="0" smtClean="0">
                          <a:latin typeface="Calibri" panose="020F0502020204030204" pitchFamily="34" charset="0"/>
                        </a:rPr>
                        <a:t> (Sounder)</a:t>
                      </a:r>
                      <a:endParaRPr kumimoji="1" lang="ja-JP" altLang="en-US" sz="2000" smtClean="0">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MetOp-B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AMSU-A/MHS</a:t>
                      </a:r>
                      <a:r>
                        <a:rPr kumimoji="1" lang="en-US" altLang="ja-JP" sz="2000" baseline="0" smtClean="0">
                          <a:latin typeface="Calibri" panose="020F0502020204030204" pitchFamily="34" charset="0"/>
                        </a:rPr>
                        <a:t> (Sounder)</a:t>
                      </a:r>
                      <a:endParaRPr kumimoji="1" lang="ja-JP" altLang="en-US" sz="2000" smtClean="0">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Himawari</a:t>
                      </a:r>
                      <a:r>
                        <a:rPr kumimoji="1" lang="en-US" altLang="ja-JP" sz="2000" baseline="0" smtClean="0">
                          <a:latin typeface="Calibri" panose="020F0502020204030204" pitchFamily="34" charset="0"/>
                        </a:rPr>
                        <a:t> (MTSAT)</a:t>
                      </a:r>
                      <a:endParaRPr kumimoji="1" lang="en-US" altLang="ja-JP" sz="2000" smtClean="0">
                        <a:latin typeface="Calibri" panose="020F0502020204030204" pitchFamily="34" charset="0"/>
                      </a:endParaRPr>
                    </a:p>
                  </a:txBody>
                  <a:tcPr/>
                </a:tc>
                <a:tc>
                  <a:txBody>
                    <a:bodyPr/>
                    <a:lstStyle/>
                    <a:p>
                      <a:pPr algn="l"/>
                      <a:r>
                        <a:rPr kumimoji="1" lang="en-US" altLang="ja-JP" sz="2000" smtClean="0">
                          <a:latin typeface="Calibri" panose="020F0502020204030204" pitchFamily="34" charset="0"/>
                        </a:rPr>
                        <a:t>IR data  </a:t>
                      </a:r>
                      <a:endParaRPr kumimoji="1" lang="ja-JP" altLang="en-US" sz="2000">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Meteosat</a:t>
                      </a:r>
                    </a:p>
                  </a:txBody>
                  <a:tcPr/>
                </a:tc>
                <a:tc>
                  <a:txBody>
                    <a:bodyPr/>
                    <a:lstStyle/>
                    <a:p>
                      <a:pPr algn="l"/>
                      <a:r>
                        <a:rPr kumimoji="1" lang="en-US" altLang="ja-JP" sz="2000" smtClean="0">
                          <a:latin typeface="Calibri" panose="020F0502020204030204" pitchFamily="34" charset="0"/>
                        </a:rPr>
                        <a:t>IR data </a:t>
                      </a:r>
                      <a:endParaRPr kumimoji="1" lang="ja-JP" altLang="en-US" sz="2000">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smtClean="0">
                          <a:latin typeface="Calibri" panose="020F0502020204030204" pitchFamily="34" charset="0"/>
                        </a:rPr>
                        <a:t>GOES</a:t>
                      </a:r>
                    </a:p>
                  </a:txBody>
                  <a:tcPr/>
                </a:tc>
                <a:tc>
                  <a:txBody>
                    <a:bodyPr/>
                    <a:lstStyle/>
                    <a:p>
                      <a:pPr algn="l"/>
                      <a:r>
                        <a:rPr kumimoji="1" lang="en-US" altLang="ja-JP" sz="2000" smtClean="0">
                          <a:latin typeface="Calibri" panose="020F0502020204030204" pitchFamily="34" charset="0"/>
                        </a:rPr>
                        <a:t>IR</a:t>
                      </a:r>
                      <a:r>
                        <a:rPr kumimoji="1" lang="en-US" altLang="ja-JP" sz="2000" baseline="0" smtClean="0">
                          <a:latin typeface="Calibri" panose="020F0502020204030204" pitchFamily="34" charset="0"/>
                        </a:rPr>
                        <a:t> data</a:t>
                      </a:r>
                      <a:endParaRPr kumimoji="1" lang="ja-JP" altLang="en-US" sz="2000">
                        <a:latin typeface="Calibri" panose="020F0502020204030204" pitchFamily="34" charset="0"/>
                      </a:endParaRPr>
                    </a:p>
                  </a:txBody>
                  <a:tcPr/>
                </a:tc>
              </a:tr>
            </a:tbl>
          </a:graphicData>
        </a:graphic>
      </p:graphicFrame>
      <p:sp>
        <p:nvSpPr>
          <p:cNvPr id="6" name="角丸四角形吹き出し 5"/>
          <p:cNvSpPr/>
          <p:nvPr/>
        </p:nvSpPr>
        <p:spPr>
          <a:xfrm>
            <a:off x="6617601" y="4724401"/>
            <a:ext cx="2356276" cy="1102252"/>
          </a:xfrm>
          <a:prstGeom prst="wedgeRoundRectCallout">
            <a:avLst>
              <a:gd name="adj1" fmla="val -43598"/>
              <a:gd name="adj2" fmla="val 8249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smtClean="0"/>
              <a:t>Using the IR data from these geostationary satellites, GSMaP creates the cloud image.</a:t>
            </a:r>
            <a:endParaRPr kumimoji="1" lang="ja-JP" altLang="en-US" sz="1600"/>
          </a:p>
        </p:txBody>
      </p:sp>
      <p:sp>
        <p:nvSpPr>
          <p:cNvPr id="7" name="右中かっこ 6"/>
          <p:cNvSpPr/>
          <p:nvPr/>
        </p:nvSpPr>
        <p:spPr>
          <a:xfrm>
            <a:off x="6305104" y="5592740"/>
            <a:ext cx="312496" cy="1020725"/>
          </a:xfrm>
          <a:prstGeom prst="rightBrace">
            <a:avLst>
              <a:gd name="adj1" fmla="val 8333"/>
              <a:gd name="adj2" fmla="val 5163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角丸四角形 7"/>
          <p:cNvSpPr/>
          <p:nvPr/>
        </p:nvSpPr>
        <p:spPr>
          <a:xfrm>
            <a:off x="6461352" y="1562997"/>
            <a:ext cx="2512525" cy="30090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smtClean="0">
                <a:solidFill>
                  <a:srgbClr val="FF0000"/>
                </a:solidFill>
              </a:rPr>
              <a:t>GSMaP_NOW</a:t>
            </a:r>
            <a:r>
              <a:rPr kumimoji="1" lang="en-US" altLang="ja-JP" sz="2000" b="1" smtClean="0"/>
              <a:t> uses the same satellites data as listed here, except it uses only Himawari IR data to create cloud map (Meteosat and GOES are not included.)</a:t>
            </a:r>
            <a:endParaRPr kumimoji="1" lang="ja-JP" altLang="en-US" sz="2000" b="1"/>
          </a:p>
        </p:txBody>
      </p:sp>
    </p:spTree>
    <p:extLst>
      <p:ext uri="{BB962C8B-B14F-4D97-AF65-F5344CB8AC3E}">
        <p14:creationId xmlns:p14="http://schemas.microsoft.com/office/powerpoint/2010/main" val="3080264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3721100"/>
            <a:ext cx="87693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275" y="1905000"/>
            <a:ext cx="2422525" cy="185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8" name="角丸四角形 4"/>
          <p:cNvSpPr>
            <a:spLocks noChangeArrowheads="1"/>
          </p:cNvSpPr>
          <p:nvPr/>
        </p:nvSpPr>
        <p:spPr bwMode="auto">
          <a:xfrm>
            <a:off x="4135438" y="1493256"/>
            <a:ext cx="201612" cy="3222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spAutoFit/>
          </a:bodyPr>
          <a:lstStyle>
            <a:lvl1pPr eaLnBrk="0" hangingPunct="0">
              <a:spcBef>
                <a:spcPct val="20000"/>
              </a:spcBef>
              <a:buClr>
                <a:schemeClr val="tx2"/>
              </a:buClr>
              <a:buSzPct val="60000"/>
              <a:buFont typeface="Wingdings" pitchFamily="2" charset="2"/>
              <a:buChar char="u"/>
              <a:defRPr kumimoji="1" sz="3200">
                <a:solidFill>
                  <a:schemeClr val="tx1"/>
                </a:solidFill>
                <a:latin typeface="Arial" pitchFamily="34" charset="0"/>
                <a:ea typeface="ＭＳ Ｐゴシック" pitchFamily="50" charset="-128"/>
                <a:cs typeface="Arial" pitchFamily="34" charset="0"/>
              </a:defRPr>
            </a:lvl1pPr>
            <a:lvl2pPr marL="742950" indent="-285750" eaLnBrk="0" hangingPunct="0">
              <a:spcBef>
                <a:spcPct val="20000"/>
              </a:spcBef>
              <a:buClr>
                <a:schemeClr val="tx2"/>
              </a:buClr>
              <a:buSzPct val="60000"/>
              <a:buFont typeface="Wingdings" pitchFamily="2" charset="2"/>
              <a:buChar char="v"/>
              <a:defRPr kumimoji="1" sz="2800">
                <a:solidFill>
                  <a:schemeClr val="tx1"/>
                </a:solidFill>
                <a:latin typeface="Arial" pitchFamily="34" charset="0"/>
                <a:ea typeface="ＭＳ Ｐゴシック" pitchFamily="50" charset="-128"/>
                <a:cs typeface="Arial" pitchFamily="34" charset="0"/>
              </a:defRPr>
            </a:lvl2pPr>
            <a:lvl3pPr marL="1143000" indent="-228600" eaLnBrk="0" hangingPunct="0">
              <a:spcBef>
                <a:spcPct val="20000"/>
              </a:spcBef>
              <a:buClr>
                <a:schemeClr val="tx2"/>
              </a:buClr>
              <a:buSzPct val="40000"/>
              <a:buFont typeface="Wingdings" pitchFamily="2" charset="2"/>
              <a:buChar char="u"/>
              <a:defRPr kumimoji="1" sz="2400">
                <a:solidFill>
                  <a:schemeClr val="tx1"/>
                </a:solidFill>
                <a:latin typeface="Arial" pitchFamily="34" charset="0"/>
                <a:ea typeface="ＭＳ Ｐゴシック" pitchFamily="50" charset="-128"/>
                <a:cs typeface="Arial" pitchFamily="34" charset="0"/>
              </a:defRPr>
            </a:lvl3pPr>
            <a:lvl4pPr marL="1600200" indent="-228600" eaLnBrk="0" hangingPunct="0">
              <a:spcBef>
                <a:spcPct val="20000"/>
              </a:spcBef>
              <a:buClr>
                <a:schemeClr val="tx2"/>
              </a:buClr>
              <a:buSzPct val="50000"/>
              <a:buFont typeface="Wingdings" pitchFamily="2" charset="2"/>
              <a:buChar char="v"/>
              <a:defRPr kumimoji="1" sz="2000">
                <a:solidFill>
                  <a:schemeClr val="tx1"/>
                </a:solidFill>
                <a:latin typeface="Arial" pitchFamily="34" charset="0"/>
                <a:ea typeface="ＭＳ Ｐゴシック" pitchFamily="50" charset="-128"/>
                <a:cs typeface="Arial" pitchFamily="34" charset="0"/>
              </a:defRPr>
            </a:lvl4pPr>
            <a:lvl5pPr marL="2057400" indent="-228600" eaLnBrk="0" hangingPunct="0">
              <a:spcBef>
                <a:spcPct val="20000"/>
              </a:spcBef>
              <a:buSzPct val="80000"/>
              <a:buChar char="•"/>
              <a:defRPr kumimoji="1" sz="2000">
                <a:solidFill>
                  <a:schemeClr val="tx1"/>
                </a:solidFill>
                <a:latin typeface="Arial" pitchFamily="34" charset="0"/>
                <a:ea typeface="ＭＳ Ｐゴシック" pitchFamily="50" charset="-128"/>
                <a:cs typeface="Arial" pitchFamily="34" charset="0"/>
              </a:defRPr>
            </a:lvl5pPr>
            <a:lvl6pPr marL="25146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6pPr>
            <a:lvl7pPr marL="29718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7pPr>
            <a:lvl8pPr marL="34290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8pPr>
            <a:lvl9pPr marL="38862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9pPr>
          </a:lstStyle>
          <a:p>
            <a:pPr>
              <a:spcBef>
                <a:spcPct val="0"/>
              </a:spcBef>
              <a:buClrTx/>
              <a:buSzTx/>
              <a:buFontTx/>
              <a:buNone/>
            </a:pPr>
            <a:endParaRPr kumimoji="0" lang="ja-JP" altLang="en-US" sz="1400">
              <a:solidFill>
                <a:srgbClr val="000000"/>
              </a:solidFill>
            </a:endParaRPr>
          </a:p>
        </p:txBody>
      </p:sp>
      <p:sp>
        <p:nvSpPr>
          <p:cNvPr id="33799" name="角丸四角形 5"/>
          <p:cNvSpPr>
            <a:spLocks noChangeArrowheads="1"/>
          </p:cNvSpPr>
          <p:nvPr/>
        </p:nvSpPr>
        <p:spPr bwMode="auto">
          <a:xfrm>
            <a:off x="6691313" y="2332038"/>
            <a:ext cx="2376487" cy="13255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488" tIns="44450" rIns="90488" bIns="44450">
            <a:spAutoFit/>
          </a:bodyPr>
          <a:lstStyle>
            <a:lvl1pPr eaLnBrk="0" hangingPunct="0">
              <a:spcBef>
                <a:spcPct val="20000"/>
              </a:spcBef>
              <a:buClr>
                <a:schemeClr val="tx2"/>
              </a:buClr>
              <a:buSzPct val="60000"/>
              <a:buFont typeface="Wingdings" pitchFamily="2" charset="2"/>
              <a:buChar char="u"/>
              <a:defRPr kumimoji="1" sz="3200">
                <a:solidFill>
                  <a:schemeClr val="tx1"/>
                </a:solidFill>
                <a:latin typeface="Arial" pitchFamily="34" charset="0"/>
                <a:ea typeface="ＭＳ Ｐゴシック" pitchFamily="50" charset="-128"/>
                <a:cs typeface="Arial" pitchFamily="34" charset="0"/>
              </a:defRPr>
            </a:lvl1pPr>
            <a:lvl2pPr marL="742950" indent="-285750" eaLnBrk="0" hangingPunct="0">
              <a:spcBef>
                <a:spcPct val="20000"/>
              </a:spcBef>
              <a:buClr>
                <a:schemeClr val="tx2"/>
              </a:buClr>
              <a:buSzPct val="60000"/>
              <a:buFont typeface="Wingdings" pitchFamily="2" charset="2"/>
              <a:buChar char="v"/>
              <a:defRPr kumimoji="1" sz="2800">
                <a:solidFill>
                  <a:schemeClr val="tx1"/>
                </a:solidFill>
                <a:latin typeface="Arial" pitchFamily="34" charset="0"/>
                <a:ea typeface="ＭＳ Ｐゴシック" pitchFamily="50" charset="-128"/>
                <a:cs typeface="Arial" pitchFamily="34" charset="0"/>
              </a:defRPr>
            </a:lvl2pPr>
            <a:lvl3pPr marL="1143000" indent="-228600" eaLnBrk="0" hangingPunct="0">
              <a:spcBef>
                <a:spcPct val="20000"/>
              </a:spcBef>
              <a:buClr>
                <a:schemeClr val="tx2"/>
              </a:buClr>
              <a:buSzPct val="40000"/>
              <a:buFont typeface="Wingdings" pitchFamily="2" charset="2"/>
              <a:buChar char="u"/>
              <a:defRPr kumimoji="1" sz="2400">
                <a:solidFill>
                  <a:schemeClr val="tx1"/>
                </a:solidFill>
                <a:latin typeface="Arial" pitchFamily="34" charset="0"/>
                <a:ea typeface="ＭＳ Ｐゴシック" pitchFamily="50" charset="-128"/>
                <a:cs typeface="Arial" pitchFamily="34" charset="0"/>
              </a:defRPr>
            </a:lvl3pPr>
            <a:lvl4pPr marL="1600200" indent="-228600" eaLnBrk="0" hangingPunct="0">
              <a:spcBef>
                <a:spcPct val="20000"/>
              </a:spcBef>
              <a:buClr>
                <a:schemeClr val="tx2"/>
              </a:buClr>
              <a:buSzPct val="50000"/>
              <a:buFont typeface="Wingdings" pitchFamily="2" charset="2"/>
              <a:buChar char="v"/>
              <a:defRPr kumimoji="1" sz="2000">
                <a:solidFill>
                  <a:schemeClr val="tx1"/>
                </a:solidFill>
                <a:latin typeface="Arial" pitchFamily="34" charset="0"/>
                <a:ea typeface="ＭＳ Ｐゴシック" pitchFamily="50" charset="-128"/>
                <a:cs typeface="Arial" pitchFamily="34" charset="0"/>
              </a:defRPr>
            </a:lvl4pPr>
            <a:lvl5pPr marL="2057400" indent="-228600" eaLnBrk="0" hangingPunct="0">
              <a:spcBef>
                <a:spcPct val="20000"/>
              </a:spcBef>
              <a:buSzPct val="80000"/>
              <a:buChar char="•"/>
              <a:defRPr kumimoji="1" sz="2000">
                <a:solidFill>
                  <a:schemeClr val="tx1"/>
                </a:solidFill>
                <a:latin typeface="Arial" pitchFamily="34" charset="0"/>
                <a:ea typeface="ＭＳ Ｐゴシック" pitchFamily="50" charset="-128"/>
                <a:cs typeface="Arial" pitchFamily="34" charset="0"/>
              </a:defRPr>
            </a:lvl5pPr>
            <a:lvl6pPr marL="25146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6pPr>
            <a:lvl7pPr marL="29718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7pPr>
            <a:lvl8pPr marL="34290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8pPr>
            <a:lvl9pPr marL="38862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9pPr>
          </a:lstStyle>
          <a:p>
            <a:pPr>
              <a:spcBef>
                <a:spcPct val="0"/>
              </a:spcBef>
              <a:buClrTx/>
              <a:buSzTx/>
              <a:buFontTx/>
              <a:buNone/>
            </a:pPr>
            <a:r>
              <a:rPr kumimoji="0" lang="en-US" altLang="ja-JP" sz="2400">
                <a:solidFill>
                  <a:srgbClr val="000000"/>
                </a:solidFill>
              </a:rPr>
              <a:t>Japan Meteorological Agency </a:t>
            </a:r>
            <a:endParaRPr kumimoji="0" lang="ja-JP" altLang="en-US" sz="2400">
              <a:solidFill>
                <a:srgbClr val="000000"/>
              </a:solidFill>
            </a:endParaRPr>
          </a:p>
        </p:txBody>
      </p:sp>
      <p:sp>
        <p:nvSpPr>
          <p:cNvPr id="33800" name="テキスト ボックス 9"/>
          <p:cNvSpPr txBox="1">
            <a:spLocks noChangeArrowheads="1"/>
          </p:cNvSpPr>
          <p:nvPr/>
        </p:nvSpPr>
        <p:spPr bwMode="auto">
          <a:xfrm>
            <a:off x="152400" y="1979612"/>
            <a:ext cx="43449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60000"/>
              <a:buFont typeface="Wingdings" pitchFamily="2" charset="2"/>
              <a:buChar char="u"/>
              <a:defRPr kumimoji="1" sz="3200">
                <a:solidFill>
                  <a:schemeClr val="tx1"/>
                </a:solidFill>
                <a:latin typeface="Arial" pitchFamily="34" charset="0"/>
                <a:ea typeface="ＭＳ Ｐゴシック" pitchFamily="50" charset="-128"/>
                <a:cs typeface="Arial" pitchFamily="34" charset="0"/>
              </a:defRPr>
            </a:lvl1pPr>
            <a:lvl2pPr marL="742950" indent="-285750" eaLnBrk="0" hangingPunct="0">
              <a:spcBef>
                <a:spcPct val="20000"/>
              </a:spcBef>
              <a:buClr>
                <a:schemeClr val="tx2"/>
              </a:buClr>
              <a:buSzPct val="60000"/>
              <a:buFont typeface="Wingdings" pitchFamily="2" charset="2"/>
              <a:buChar char="v"/>
              <a:defRPr kumimoji="1" sz="2800">
                <a:solidFill>
                  <a:schemeClr val="tx1"/>
                </a:solidFill>
                <a:latin typeface="Arial" pitchFamily="34" charset="0"/>
                <a:ea typeface="ＭＳ Ｐゴシック" pitchFamily="50" charset="-128"/>
                <a:cs typeface="Arial" pitchFamily="34" charset="0"/>
              </a:defRPr>
            </a:lvl2pPr>
            <a:lvl3pPr marL="1143000" indent="-228600" eaLnBrk="0" hangingPunct="0">
              <a:spcBef>
                <a:spcPct val="20000"/>
              </a:spcBef>
              <a:buClr>
                <a:schemeClr val="tx2"/>
              </a:buClr>
              <a:buSzPct val="40000"/>
              <a:buFont typeface="Wingdings" pitchFamily="2" charset="2"/>
              <a:buChar char="u"/>
              <a:defRPr kumimoji="1" sz="2400">
                <a:solidFill>
                  <a:schemeClr val="tx1"/>
                </a:solidFill>
                <a:latin typeface="Arial" pitchFamily="34" charset="0"/>
                <a:ea typeface="ＭＳ Ｐゴシック" pitchFamily="50" charset="-128"/>
                <a:cs typeface="Arial" pitchFamily="34" charset="0"/>
              </a:defRPr>
            </a:lvl3pPr>
            <a:lvl4pPr marL="1600200" indent="-228600" eaLnBrk="0" hangingPunct="0">
              <a:spcBef>
                <a:spcPct val="20000"/>
              </a:spcBef>
              <a:buClr>
                <a:schemeClr val="tx2"/>
              </a:buClr>
              <a:buSzPct val="50000"/>
              <a:buFont typeface="Wingdings" pitchFamily="2" charset="2"/>
              <a:buChar char="v"/>
              <a:defRPr kumimoji="1" sz="2000">
                <a:solidFill>
                  <a:schemeClr val="tx1"/>
                </a:solidFill>
                <a:latin typeface="Arial" pitchFamily="34" charset="0"/>
                <a:ea typeface="ＭＳ Ｐゴシック" pitchFamily="50" charset="-128"/>
                <a:cs typeface="Arial" pitchFamily="34" charset="0"/>
              </a:defRPr>
            </a:lvl4pPr>
            <a:lvl5pPr marL="2057400" indent="-228600" eaLnBrk="0" hangingPunct="0">
              <a:spcBef>
                <a:spcPct val="20000"/>
              </a:spcBef>
              <a:buSzPct val="80000"/>
              <a:buChar char="•"/>
              <a:defRPr kumimoji="1" sz="2000">
                <a:solidFill>
                  <a:schemeClr val="tx1"/>
                </a:solidFill>
                <a:latin typeface="Arial" pitchFamily="34" charset="0"/>
                <a:ea typeface="ＭＳ Ｐゴシック" pitchFamily="50" charset="-128"/>
                <a:cs typeface="Arial" pitchFamily="34" charset="0"/>
              </a:defRPr>
            </a:lvl5pPr>
            <a:lvl6pPr marL="25146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6pPr>
            <a:lvl7pPr marL="29718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7pPr>
            <a:lvl8pPr marL="34290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8pPr>
            <a:lvl9pPr marL="38862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9pPr>
          </a:lstStyle>
          <a:p>
            <a:pPr eaLnBrk="1" hangingPunct="1">
              <a:spcBef>
                <a:spcPct val="0"/>
              </a:spcBef>
              <a:buClrTx/>
              <a:buSzTx/>
              <a:buFont typeface="Wingdings" pitchFamily="2" charset="2"/>
              <a:buNone/>
            </a:pPr>
            <a:r>
              <a:rPr lang="en-US" altLang="ja-JP" sz="1800">
                <a:solidFill>
                  <a:srgbClr val="000000"/>
                </a:solidFill>
              </a:rPr>
              <a:t>Global Precipitation Observation </a:t>
            </a:r>
          </a:p>
          <a:p>
            <a:pPr eaLnBrk="1" hangingPunct="1">
              <a:spcBef>
                <a:spcPct val="0"/>
              </a:spcBef>
              <a:buClrTx/>
              <a:buSzTx/>
              <a:buFont typeface="Wingdings" pitchFamily="2" charset="2"/>
              <a:buNone/>
            </a:pPr>
            <a:r>
              <a:rPr lang="en-US" altLang="ja-JP" sz="1800">
                <a:solidFill>
                  <a:srgbClr val="000000"/>
                </a:solidFill>
              </a:rPr>
              <a:t>at 3 Hour Intervals </a:t>
            </a:r>
          </a:p>
          <a:p>
            <a:pPr eaLnBrk="1" hangingPunct="1">
              <a:spcBef>
                <a:spcPct val="0"/>
              </a:spcBef>
              <a:buClrTx/>
              <a:buSzTx/>
              <a:buFont typeface="Wingdings" pitchFamily="2" charset="2"/>
              <a:buNone/>
            </a:pPr>
            <a:r>
              <a:rPr lang="en-US" altLang="ja-JP" sz="1800">
                <a:solidFill>
                  <a:srgbClr val="000000"/>
                </a:solidFill>
              </a:rPr>
              <a:t>with GPM Core Satellite (DPR + GMI ) </a:t>
            </a:r>
          </a:p>
          <a:p>
            <a:pPr eaLnBrk="1" hangingPunct="1">
              <a:spcBef>
                <a:spcPct val="0"/>
              </a:spcBef>
              <a:buClrTx/>
              <a:buSzTx/>
              <a:buFont typeface="Wingdings" pitchFamily="2" charset="2"/>
              <a:buNone/>
            </a:pPr>
            <a:r>
              <a:rPr lang="en-US" altLang="ja-JP" sz="1800">
                <a:solidFill>
                  <a:srgbClr val="000000"/>
                </a:solidFill>
              </a:rPr>
              <a:t>and Constellation Satellites (</a:t>
            </a:r>
            <a:r>
              <a:rPr lang="en-US" altLang="ja-JP" sz="1800" i="1">
                <a:solidFill>
                  <a:srgbClr val="000000"/>
                </a:solidFill>
              </a:rPr>
              <a:t>microwave radiometers/sounders)</a:t>
            </a:r>
          </a:p>
          <a:p>
            <a:pPr eaLnBrk="1" hangingPunct="1">
              <a:spcBef>
                <a:spcPct val="0"/>
              </a:spcBef>
              <a:buClrTx/>
              <a:buSzTx/>
              <a:buFontTx/>
              <a:buNone/>
            </a:pPr>
            <a:endParaRPr lang="ja-JP" altLang="en-US" sz="1800">
              <a:solidFill>
                <a:srgbClr val="000000"/>
              </a:solidFill>
            </a:endParaRPr>
          </a:p>
        </p:txBody>
      </p:sp>
      <p:sp>
        <p:nvSpPr>
          <p:cNvPr id="2" name="テキスト ボックス 1"/>
          <p:cNvSpPr txBox="1"/>
          <p:nvPr/>
        </p:nvSpPr>
        <p:spPr>
          <a:xfrm>
            <a:off x="198438" y="1273175"/>
            <a:ext cx="8689975" cy="708025"/>
          </a:xfrm>
          <a:prstGeom prst="rect">
            <a:avLst/>
          </a:prstGeom>
          <a:solidFill>
            <a:schemeClr val="accent2">
              <a:lumMod val="40000"/>
              <a:lumOff val="60000"/>
            </a:schemeClr>
          </a:solidFill>
        </p:spPr>
        <p:txBody>
          <a:bodyPr>
            <a:spAutoFit/>
          </a:bodyPr>
          <a:lstStyle/>
          <a:p>
            <a:pPr>
              <a:defRPr/>
            </a:pPr>
            <a:r>
              <a:rPr lang="en-US" altLang="ja-JP" sz="2000" b="1" dirty="0">
                <a:latin typeface="Arial"/>
                <a:ea typeface="ＭＳ Ｐゴシック"/>
              </a:rPr>
              <a:t>It is for the first time in the world for meteorological agencies to utilize satellite radar precipitation data such as DPR for numerical prediction.</a:t>
            </a:r>
          </a:p>
        </p:txBody>
      </p:sp>
      <p:sp>
        <p:nvSpPr>
          <p:cNvPr id="33802" name="テキスト ボックス 2"/>
          <p:cNvSpPr txBox="1">
            <a:spLocks noChangeArrowheads="1"/>
          </p:cNvSpPr>
          <p:nvPr/>
        </p:nvSpPr>
        <p:spPr bwMode="auto">
          <a:xfrm>
            <a:off x="1001713" y="3352800"/>
            <a:ext cx="3341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60000"/>
              <a:buFont typeface="Wingdings" pitchFamily="2" charset="2"/>
              <a:buChar char="u"/>
              <a:defRPr kumimoji="1" sz="3200">
                <a:solidFill>
                  <a:schemeClr val="tx1"/>
                </a:solidFill>
                <a:latin typeface="Arial" pitchFamily="34" charset="0"/>
                <a:ea typeface="ＭＳ Ｐゴシック" pitchFamily="50" charset="-128"/>
                <a:cs typeface="Arial" pitchFamily="34" charset="0"/>
              </a:defRPr>
            </a:lvl1pPr>
            <a:lvl2pPr marL="742950" indent="-285750" eaLnBrk="0" hangingPunct="0">
              <a:spcBef>
                <a:spcPct val="20000"/>
              </a:spcBef>
              <a:buClr>
                <a:schemeClr val="tx2"/>
              </a:buClr>
              <a:buSzPct val="60000"/>
              <a:buFont typeface="Wingdings" pitchFamily="2" charset="2"/>
              <a:buChar char="v"/>
              <a:defRPr kumimoji="1" sz="2800">
                <a:solidFill>
                  <a:schemeClr val="tx1"/>
                </a:solidFill>
                <a:latin typeface="Arial" pitchFamily="34" charset="0"/>
                <a:ea typeface="ＭＳ Ｐゴシック" pitchFamily="50" charset="-128"/>
                <a:cs typeface="Arial" pitchFamily="34" charset="0"/>
              </a:defRPr>
            </a:lvl2pPr>
            <a:lvl3pPr marL="1143000" indent="-228600" eaLnBrk="0" hangingPunct="0">
              <a:spcBef>
                <a:spcPct val="20000"/>
              </a:spcBef>
              <a:buClr>
                <a:schemeClr val="tx2"/>
              </a:buClr>
              <a:buSzPct val="40000"/>
              <a:buFont typeface="Wingdings" pitchFamily="2" charset="2"/>
              <a:buChar char="u"/>
              <a:defRPr kumimoji="1" sz="2400">
                <a:solidFill>
                  <a:schemeClr val="tx1"/>
                </a:solidFill>
                <a:latin typeface="Arial" pitchFamily="34" charset="0"/>
                <a:ea typeface="ＭＳ Ｐゴシック" pitchFamily="50" charset="-128"/>
                <a:cs typeface="Arial" pitchFamily="34" charset="0"/>
              </a:defRPr>
            </a:lvl3pPr>
            <a:lvl4pPr marL="1600200" indent="-228600" eaLnBrk="0" hangingPunct="0">
              <a:spcBef>
                <a:spcPct val="20000"/>
              </a:spcBef>
              <a:buClr>
                <a:schemeClr val="tx2"/>
              </a:buClr>
              <a:buSzPct val="50000"/>
              <a:buFont typeface="Wingdings" pitchFamily="2" charset="2"/>
              <a:buChar char="v"/>
              <a:defRPr kumimoji="1" sz="2000">
                <a:solidFill>
                  <a:schemeClr val="tx1"/>
                </a:solidFill>
                <a:latin typeface="Arial" pitchFamily="34" charset="0"/>
                <a:ea typeface="ＭＳ Ｐゴシック" pitchFamily="50" charset="-128"/>
                <a:cs typeface="Arial" pitchFamily="34" charset="0"/>
              </a:defRPr>
            </a:lvl4pPr>
            <a:lvl5pPr marL="2057400" indent="-228600" eaLnBrk="0" hangingPunct="0">
              <a:spcBef>
                <a:spcPct val="20000"/>
              </a:spcBef>
              <a:buSzPct val="80000"/>
              <a:buChar char="•"/>
              <a:defRPr kumimoji="1" sz="2000">
                <a:solidFill>
                  <a:schemeClr val="tx1"/>
                </a:solidFill>
                <a:latin typeface="Arial" pitchFamily="34" charset="0"/>
                <a:ea typeface="ＭＳ Ｐゴシック" pitchFamily="50" charset="-128"/>
                <a:cs typeface="Arial" pitchFamily="34" charset="0"/>
              </a:defRPr>
            </a:lvl5pPr>
            <a:lvl6pPr marL="25146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6pPr>
            <a:lvl7pPr marL="29718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7pPr>
            <a:lvl8pPr marL="34290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8pPr>
            <a:lvl9pPr marL="38862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9pPr>
          </a:lstStyle>
          <a:p>
            <a:pPr eaLnBrk="1" hangingPunct="1">
              <a:spcBef>
                <a:spcPct val="0"/>
              </a:spcBef>
              <a:buClrTx/>
              <a:buSzTx/>
              <a:buFontTx/>
              <a:buNone/>
            </a:pPr>
            <a:r>
              <a:rPr lang="en-US" altLang="ja-JP" sz="1600">
                <a:solidFill>
                  <a:srgbClr val="0070C0"/>
                </a:solidFill>
              </a:rPr>
              <a:t>Core sat in cooperation with NASA</a:t>
            </a:r>
            <a:endParaRPr lang="ja-JP" altLang="en-US" sz="1600">
              <a:solidFill>
                <a:srgbClr val="0070C0"/>
              </a:solidFill>
            </a:endParaRPr>
          </a:p>
        </p:txBody>
      </p:sp>
      <p:sp>
        <p:nvSpPr>
          <p:cNvPr id="38924" name="Rectangle 2"/>
          <p:cNvSpPr>
            <a:spLocks noChangeArrowheads="1"/>
          </p:cNvSpPr>
          <p:nvPr/>
        </p:nvSpPr>
        <p:spPr bwMode="auto">
          <a:xfrm>
            <a:off x="0"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ja-JP" altLang="en-US" dirty="0">
              <a:solidFill>
                <a:srgbClr val="000000"/>
              </a:solidFill>
              <a:latin typeface="Arial" charset="0"/>
              <a:ea typeface="ＭＳ Ｐゴシック" charset="0"/>
            </a:endParaRPr>
          </a:p>
        </p:txBody>
      </p:sp>
      <p:sp>
        <p:nvSpPr>
          <p:cNvPr id="38925" name="Rectangle 3"/>
          <p:cNvSpPr>
            <a:spLocks noChangeArrowheads="1"/>
          </p:cNvSpPr>
          <p:nvPr/>
        </p:nvSpPr>
        <p:spPr bwMode="auto">
          <a:xfrm>
            <a:off x="-76200" y="2161593"/>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ja-JP" dirty="0">
              <a:solidFill>
                <a:srgbClr val="000000"/>
              </a:solidFill>
              <a:latin typeface="Arial" charset="0"/>
              <a:ea typeface="ＭＳ Ｐゴシック" charset="0"/>
            </a:endParaRPr>
          </a:p>
        </p:txBody>
      </p:sp>
      <p:sp>
        <p:nvSpPr>
          <p:cNvPr id="33806" name="テキスト ボックス 6"/>
          <p:cNvSpPr txBox="1">
            <a:spLocks noChangeArrowheads="1"/>
          </p:cNvSpPr>
          <p:nvPr/>
        </p:nvSpPr>
        <p:spPr bwMode="auto">
          <a:xfrm>
            <a:off x="304800" y="3721100"/>
            <a:ext cx="19383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60000"/>
              <a:buFont typeface="Wingdings" pitchFamily="2" charset="2"/>
              <a:buChar char="u"/>
              <a:defRPr kumimoji="1" sz="3200">
                <a:solidFill>
                  <a:schemeClr val="tx1"/>
                </a:solidFill>
                <a:latin typeface="Arial" pitchFamily="34" charset="0"/>
                <a:ea typeface="ＭＳ Ｐゴシック" pitchFamily="50" charset="-128"/>
                <a:cs typeface="Arial" pitchFamily="34" charset="0"/>
              </a:defRPr>
            </a:lvl1pPr>
            <a:lvl2pPr marL="742950" indent="-285750" eaLnBrk="0" hangingPunct="0">
              <a:spcBef>
                <a:spcPct val="20000"/>
              </a:spcBef>
              <a:buClr>
                <a:schemeClr val="tx2"/>
              </a:buClr>
              <a:buSzPct val="60000"/>
              <a:buFont typeface="Wingdings" pitchFamily="2" charset="2"/>
              <a:buChar char="v"/>
              <a:defRPr kumimoji="1" sz="2800">
                <a:solidFill>
                  <a:schemeClr val="tx1"/>
                </a:solidFill>
                <a:latin typeface="Arial" pitchFamily="34" charset="0"/>
                <a:ea typeface="ＭＳ Ｐゴシック" pitchFamily="50" charset="-128"/>
                <a:cs typeface="Arial" pitchFamily="34" charset="0"/>
              </a:defRPr>
            </a:lvl2pPr>
            <a:lvl3pPr marL="1143000" indent="-228600" eaLnBrk="0" hangingPunct="0">
              <a:spcBef>
                <a:spcPct val="20000"/>
              </a:spcBef>
              <a:buClr>
                <a:schemeClr val="tx2"/>
              </a:buClr>
              <a:buSzPct val="40000"/>
              <a:buFont typeface="Wingdings" pitchFamily="2" charset="2"/>
              <a:buChar char="u"/>
              <a:defRPr kumimoji="1" sz="2400">
                <a:solidFill>
                  <a:schemeClr val="tx1"/>
                </a:solidFill>
                <a:latin typeface="Arial" pitchFamily="34" charset="0"/>
                <a:ea typeface="ＭＳ Ｐゴシック" pitchFamily="50" charset="-128"/>
                <a:cs typeface="Arial" pitchFamily="34" charset="0"/>
              </a:defRPr>
            </a:lvl3pPr>
            <a:lvl4pPr marL="1600200" indent="-228600" eaLnBrk="0" hangingPunct="0">
              <a:spcBef>
                <a:spcPct val="20000"/>
              </a:spcBef>
              <a:buClr>
                <a:schemeClr val="tx2"/>
              </a:buClr>
              <a:buSzPct val="50000"/>
              <a:buFont typeface="Wingdings" pitchFamily="2" charset="2"/>
              <a:buChar char="v"/>
              <a:defRPr kumimoji="1" sz="2000">
                <a:solidFill>
                  <a:schemeClr val="tx1"/>
                </a:solidFill>
                <a:latin typeface="Arial" pitchFamily="34" charset="0"/>
                <a:ea typeface="ＭＳ Ｐゴシック" pitchFamily="50" charset="-128"/>
                <a:cs typeface="Arial" pitchFamily="34" charset="0"/>
              </a:defRPr>
            </a:lvl4pPr>
            <a:lvl5pPr marL="2057400" indent="-228600" eaLnBrk="0" hangingPunct="0">
              <a:spcBef>
                <a:spcPct val="20000"/>
              </a:spcBef>
              <a:buSzPct val="80000"/>
              <a:buChar char="•"/>
              <a:defRPr kumimoji="1" sz="2000">
                <a:solidFill>
                  <a:schemeClr val="tx1"/>
                </a:solidFill>
                <a:latin typeface="Arial" pitchFamily="34" charset="0"/>
                <a:ea typeface="ＭＳ Ｐゴシック" pitchFamily="50" charset="-128"/>
                <a:cs typeface="Arial" pitchFamily="34" charset="0"/>
              </a:defRPr>
            </a:lvl5pPr>
            <a:lvl6pPr marL="25146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6pPr>
            <a:lvl7pPr marL="29718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7pPr>
            <a:lvl8pPr marL="34290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8pPr>
            <a:lvl9pPr marL="38862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9pPr>
          </a:lstStyle>
          <a:p>
            <a:pPr eaLnBrk="1" hangingPunct="1">
              <a:spcBef>
                <a:spcPct val="0"/>
              </a:spcBef>
              <a:buClrTx/>
              <a:buSzTx/>
              <a:buFontTx/>
              <a:buNone/>
            </a:pPr>
            <a:r>
              <a:rPr lang="en-US" altLang="ja-JP" sz="1800">
                <a:solidFill>
                  <a:srgbClr val="000000"/>
                </a:solidFill>
              </a:rPr>
              <a:t>(Without DPR)</a:t>
            </a:r>
            <a:endParaRPr lang="ja-JP" altLang="en-US" sz="1800">
              <a:solidFill>
                <a:srgbClr val="000000"/>
              </a:solidFill>
            </a:endParaRPr>
          </a:p>
        </p:txBody>
      </p:sp>
      <p:sp>
        <p:nvSpPr>
          <p:cNvPr id="33807" name="テキスト ボックス 16"/>
          <p:cNvSpPr txBox="1">
            <a:spLocks noChangeArrowheads="1"/>
          </p:cNvSpPr>
          <p:nvPr/>
        </p:nvSpPr>
        <p:spPr bwMode="auto">
          <a:xfrm>
            <a:off x="3166269" y="3733800"/>
            <a:ext cx="19383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60000"/>
              <a:buFont typeface="Wingdings" pitchFamily="2" charset="2"/>
              <a:buChar char="u"/>
              <a:defRPr kumimoji="1" sz="3200">
                <a:solidFill>
                  <a:schemeClr val="tx1"/>
                </a:solidFill>
                <a:latin typeface="Arial" pitchFamily="34" charset="0"/>
                <a:ea typeface="ＭＳ Ｐゴシック" pitchFamily="50" charset="-128"/>
                <a:cs typeface="Arial" pitchFamily="34" charset="0"/>
              </a:defRPr>
            </a:lvl1pPr>
            <a:lvl2pPr marL="742950" indent="-285750" eaLnBrk="0" hangingPunct="0">
              <a:spcBef>
                <a:spcPct val="20000"/>
              </a:spcBef>
              <a:buClr>
                <a:schemeClr val="tx2"/>
              </a:buClr>
              <a:buSzPct val="60000"/>
              <a:buFont typeface="Wingdings" pitchFamily="2" charset="2"/>
              <a:buChar char="v"/>
              <a:defRPr kumimoji="1" sz="2800">
                <a:solidFill>
                  <a:schemeClr val="tx1"/>
                </a:solidFill>
                <a:latin typeface="Arial" pitchFamily="34" charset="0"/>
                <a:ea typeface="ＭＳ Ｐゴシック" pitchFamily="50" charset="-128"/>
                <a:cs typeface="Arial" pitchFamily="34" charset="0"/>
              </a:defRPr>
            </a:lvl2pPr>
            <a:lvl3pPr marL="1143000" indent="-228600" eaLnBrk="0" hangingPunct="0">
              <a:spcBef>
                <a:spcPct val="20000"/>
              </a:spcBef>
              <a:buClr>
                <a:schemeClr val="tx2"/>
              </a:buClr>
              <a:buSzPct val="40000"/>
              <a:buFont typeface="Wingdings" pitchFamily="2" charset="2"/>
              <a:buChar char="u"/>
              <a:defRPr kumimoji="1" sz="2400">
                <a:solidFill>
                  <a:schemeClr val="tx1"/>
                </a:solidFill>
                <a:latin typeface="Arial" pitchFamily="34" charset="0"/>
                <a:ea typeface="ＭＳ Ｐゴシック" pitchFamily="50" charset="-128"/>
                <a:cs typeface="Arial" pitchFamily="34" charset="0"/>
              </a:defRPr>
            </a:lvl3pPr>
            <a:lvl4pPr marL="1600200" indent="-228600" eaLnBrk="0" hangingPunct="0">
              <a:spcBef>
                <a:spcPct val="20000"/>
              </a:spcBef>
              <a:buClr>
                <a:schemeClr val="tx2"/>
              </a:buClr>
              <a:buSzPct val="50000"/>
              <a:buFont typeface="Wingdings" pitchFamily="2" charset="2"/>
              <a:buChar char="v"/>
              <a:defRPr kumimoji="1" sz="2000">
                <a:solidFill>
                  <a:schemeClr val="tx1"/>
                </a:solidFill>
                <a:latin typeface="Arial" pitchFamily="34" charset="0"/>
                <a:ea typeface="ＭＳ Ｐゴシック" pitchFamily="50" charset="-128"/>
                <a:cs typeface="Arial" pitchFamily="34" charset="0"/>
              </a:defRPr>
            </a:lvl4pPr>
            <a:lvl5pPr marL="2057400" indent="-228600" eaLnBrk="0" hangingPunct="0">
              <a:spcBef>
                <a:spcPct val="20000"/>
              </a:spcBef>
              <a:buSzPct val="80000"/>
              <a:buChar char="•"/>
              <a:defRPr kumimoji="1" sz="2000">
                <a:solidFill>
                  <a:schemeClr val="tx1"/>
                </a:solidFill>
                <a:latin typeface="Arial" pitchFamily="34" charset="0"/>
                <a:ea typeface="ＭＳ Ｐゴシック" pitchFamily="50" charset="-128"/>
                <a:cs typeface="Arial" pitchFamily="34" charset="0"/>
              </a:defRPr>
            </a:lvl5pPr>
            <a:lvl6pPr marL="25146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6pPr>
            <a:lvl7pPr marL="29718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7pPr>
            <a:lvl8pPr marL="34290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8pPr>
            <a:lvl9pPr marL="38862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9pPr>
          </a:lstStyle>
          <a:p>
            <a:pPr eaLnBrk="1" hangingPunct="1">
              <a:spcBef>
                <a:spcPct val="0"/>
              </a:spcBef>
              <a:buClrTx/>
              <a:buSzTx/>
              <a:buFontTx/>
              <a:buNone/>
            </a:pPr>
            <a:r>
              <a:rPr lang="en-US" altLang="ja-JP" sz="1800">
                <a:solidFill>
                  <a:srgbClr val="000000"/>
                </a:solidFill>
              </a:rPr>
              <a:t>(With DPR)</a:t>
            </a:r>
            <a:endParaRPr lang="ja-JP" altLang="en-US" sz="1800">
              <a:solidFill>
                <a:srgbClr val="000000"/>
              </a:solidFill>
            </a:endParaRPr>
          </a:p>
        </p:txBody>
      </p:sp>
      <p:sp>
        <p:nvSpPr>
          <p:cNvPr id="33808" name="テキスト ボックス 17"/>
          <p:cNvSpPr txBox="1">
            <a:spLocks noChangeArrowheads="1"/>
          </p:cNvSpPr>
          <p:nvPr/>
        </p:nvSpPr>
        <p:spPr bwMode="auto">
          <a:xfrm>
            <a:off x="6008688" y="3733800"/>
            <a:ext cx="23510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60000"/>
              <a:buFont typeface="Wingdings" pitchFamily="2" charset="2"/>
              <a:buChar char="u"/>
              <a:defRPr kumimoji="1" sz="3200">
                <a:solidFill>
                  <a:schemeClr val="tx1"/>
                </a:solidFill>
                <a:latin typeface="Arial" pitchFamily="34" charset="0"/>
                <a:ea typeface="ＭＳ Ｐゴシック" pitchFamily="50" charset="-128"/>
                <a:cs typeface="Arial" pitchFamily="34" charset="0"/>
              </a:defRPr>
            </a:lvl1pPr>
            <a:lvl2pPr marL="742950" indent="-285750" eaLnBrk="0" hangingPunct="0">
              <a:spcBef>
                <a:spcPct val="20000"/>
              </a:spcBef>
              <a:buClr>
                <a:schemeClr val="tx2"/>
              </a:buClr>
              <a:buSzPct val="60000"/>
              <a:buFont typeface="Wingdings" pitchFamily="2" charset="2"/>
              <a:buChar char="v"/>
              <a:defRPr kumimoji="1" sz="2800">
                <a:solidFill>
                  <a:schemeClr val="tx1"/>
                </a:solidFill>
                <a:latin typeface="Arial" pitchFamily="34" charset="0"/>
                <a:ea typeface="ＭＳ Ｐゴシック" pitchFamily="50" charset="-128"/>
                <a:cs typeface="Arial" pitchFamily="34" charset="0"/>
              </a:defRPr>
            </a:lvl2pPr>
            <a:lvl3pPr marL="1143000" indent="-228600" eaLnBrk="0" hangingPunct="0">
              <a:spcBef>
                <a:spcPct val="20000"/>
              </a:spcBef>
              <a:buClr>
                <a:schemeClr val="tx2"/>
              </a:buClr>
              <a:buSzPct val="40000"/>
              <a:buFont typeface="Wingdings" pitchFamily="2" charset="2"/>
              <a:buChar char="u"/>
              <a:defRPr kumimoji="1" sz="2400">
                <a:solidFill>
                  <a:schemeClr val="tx1"/>
                </a:solidFill>
                <a:latin typeface="Arial" pitchFamily="34" charset="0"/>
                <a:ea typeface="ＭＳ Ｐゴシック" pitchFamily="50" charset="-128"/>
                <a:cs typeface="Arial" pitchFamily="34" charset="0"/>
              </a:defRPr>
            </a:lvl3pPr>
            <a:lvl4pPr marL="1600200" indent="-228600" eaLnBrk="0" hangingPunct="0">
              <a:spcBef>
                <a:spcPct val="20000"/>
              </a:spcBef>
              <a:buClr>
                <a:schemeClr val="tx2"/>
              </a:buClr>
              <a:buSzPct val="50000"/>
              <a:buFont typeface="Wingdings" pitchFamily="2" charset="2"/>
              <a:buChar char="v"/>
              <a:defRPr kumimoji="1" sz="2000">
                <a:solidFill>
                  <a:schemeClr val="tx1"/>
                </a:solidFill>
                <a:latin typeface="Arial" pitchFamily="34" charset="0"/>
                <a:ea typeface="ＭＳ Ｐゴシック" pitchFamily="50" charset="-128"/>
                <a:cs typeface="Arial" pitchFamily="34" charset="0"/>
              </a:defRPr>
            </a:lvl4pPr>
            <a:lvl5pPr marL="2057400" indent="-228600" eaLnBrk="0" hangingPunct="0">
              <a:spcBef>
                <a:spcPct val="20000"/>
              </a:spcBef>
              <a:buSzPct val="80000"/>
              <a:buChar char="•"/>
              <a:defRPr kumimoji="1" sz="2000">
                <a:solidFill>
                  <a:schemeClr val="tx1"/>
                </a:solidFill>
                <a:latin typeface="Arial" pitchFamily="34" charset="0"/>
                <a:ea typeface="ＭＳ Ｐゴシック" pitchFamily="50" charset="-128"/>
                <a:cs typeface="Arial" pitchFamily="34" charset="0"/>
              </a:defRPr>
            </a:lvl5pPr>
            <a:lvl6pPr marL="25146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6pPr>
            <a:lvl7pPr marL="29718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7pPr>
            <a:lvl8pPr marL="34290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8pPr>
            <a:lvl9pPr marL="3886200" indent="-228600" eaLnBrk="0" fontAlgn="base" hangingPunct="0">
              <a:spcBef>
                <a:spcPct val="20000"/>
              </a:spcBef>
              <a:spcAft>
                <a:spcPct val="0"/>
              </a:spcAft>
              <a:buSzPct val="80000"/>
              <a:buChar char="•"/>
              <a:defRPr kumimoji="1" sz="2000">
                <a:solidFill>
                  <a:schemeClr val="tx1"/>
                </a:solidFill>
                <a:latin typeface="Arial" pitchFamily="34" charset="0"/>
                <a:ea typeface="ＭＳ Ｐゴシック" pitchFamily="50" charset="-128"/>
                <a:cs typeface="Arial" pitchFamily="34" charset="0"/>
              </a:defRPr>
            </a:lvl9pPr>
          </a:lstStyle>
          <a:p>
            <a:pPr eaLnBrk="1" hangingPunct="1">
              <a:spcBef>
                <a:spcPct val="0"/>
              </a:spcBef>
              <a:buClrTx/>
              <a:buSzTx/>
              <a:buFontTx/>
              <a:buNone/>
            </a:pPr>
            <a:r>
              <a:rPr lang="en-US" altLang="ja-JP" sz="1800">
                <a:solidFill>
                  <a:srgbClr val="000000"/>
                </a:solidFill>
              </a:rPr>
              <a:t>Ground Radar Obs.</a:t>
            </a:r>
            <a:endParaRPr lang="ja-JP" altLang="en-US" sz="1800">
              <a:solidFill>
                <a:srgbClr val="000000"/>
              </a:solidFill>
            </a:endParaRPr>
          </a:p>
        </p:txBody>
      </p:sp>
      <p:sp>
        <p:nvSpPr>
          <p:cNvPr id="17" name="タイトル 2"/>
          <p:cNvSpPr txBox="1">
            <a:spLocks/>
          </p:cNvSpPr>
          <p:nvPr/>
        </p:nvSpPr>
        <p:spPr>
          <a:xfrm>
            <a:off x="533400" y="152400"/>
            <a:ext cx="8229600" cy="1143000"/>
          </a:xfrm>
          <a:prstGeom prst="rect">
            <a:avLst/>
          </a:prstGeom>
        </p:spPr>
        <p:txBody>
          <a:bodyPr>
            <a:normAutofit fontScale="97500"/>
          </a:bodyPr>
          <a:lstStyle>
            <a:lvl1pPr algn="l" rtl="0" eaLnBrk="0" fontAlgn="base" hangingPunct="0">
              <a:spcBef>
                <a:spcPct val="0"/>
              </a:spcBef>
              <a:spcAft>
                <a:spcPct val="0"/>
              </a:spcAft>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2pPr>
            <a:lvl3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3pPr>
            <a:lvl4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4pPr>
            <a:lvl5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5pPr>
            <a:lvl6pPr marL="457200" algn="l" rtl="0" fontAlgn="base">
              <a:spcBef>
                <a:spcPct val="0"/>
              </a:spcBef>
              <a:spcAft>
                <a:spcPct val="0"/>
              </a:spcAft>
              <a:defRPr kumimoji="1" sz="4100" b="1">
                <a:solidFill>
                  <a:schemeClr val="tx2"/>
                </a:solidFill>
                <a:latin typeface="Lucida Sans Unicode" pitchFamily="34" charset="0"/>
                <a:ea typeface="ＭＳ Ｐゴシック" charset="-128"/>
              </a:defRPr>
            </a:lvl6pPr>
            <a:lvl7pPr marL="914400" algn="l" rtl="0" fontAlgn="base">
              <a:spcBef>
                <a:spcPct val="0"/>
              </a:spcBef>
              <a:spcAft>
                <a:spcPct val="0"/>
              </a:spcAft>
              <a:defRPr kumimoji="1" sz="4100" b="1">
                <a:solidFill>
                  <a:schemeClr val="tx2"/>
                </a:solidFill>
                <a:latin typeface="Lucida Sans Unicode" pitchFamily="34" charset="0"/>
                <a:ea typeface="ＭＳ Ｐゴシック" charset="-128"/>
              </a:defRPr>
            </a:lvl7pPr>
            <a:lvl8pPr marL="1371600" algn="l" rtl="0" fontAlgn="base">
              <a:spcBef>
                <a:spcPct val="0"/>
              </a:spcBef>
              <a:spcAft>
                <a:spcPct val="0"/>
              </a:spcAft>
              <a:defRPr kumimoji="1" sz="4100" b="1">
                <a:solidFill>
                  <a:schemeClr val="tx2"/>
                </a:solidFill>
                <a:latin typeface="Lucida Sans Unicode" pitchFamily="34" charset="0"/>
                <a:ea typeface="ＭＳ Ｐゴシック" charset="-128"/>
              </a:defRPr>
            </a:lvl8pPr>
            <a:lvl9pPr marL="1828800" algn="l" rtl="0" fontAlgn="base">
              <a:spcBef>
                <a:spcPct val="0"/>
              </a:spcBef>
              <a:spcAft>
                <a:spcPct val="0"/>
              </a:spcAft>
              <a:defRPr kumimoji="1" sz="4100" b="1">
                <a:solidFill>
                  <a:schemeClr val="tx2"/>
                </a:solidFill>
                <a:latin typeface="Lucida Sans Unicode" pitchFamily="34" charset="0"/>
                <a:ea typeface="ＭＳ Ｐゴシック" charset="-128"/>
              </a:defRPr>
            </a:lvl9pPr>
            <a:extLst/>
          </a:lstStyle>
          <a:p>
            <a:pPr algn="ctr"/>
            <a:r>
              <a:rPr lang="en-US" altLang="ja-JP" sz="2800" dirty="0" smtClean="0">
                <a:solidFill>
                  <a:schemeClr val="bg1"/>
                </a:solidFill>
              </a:rPr>
              <a:t>Operational use of GPM data </a:t>
            </a:r>
            <a:r>
              <a:rPr lang="en-US" altLang="ja-JP" sz="2800" smtClean="0">
                <a:solidFill>
                  <a:schemeClr val="bg1"/>
                </a:solidFill>
              </a:rPr>
              <a:t>by </a:t>
            </a:r>
          </a:p>
          <a:p>
            <a:pPr algn="ctr"/>
            <a:r>
              <a:rPr lang="en-US" altLang="ja-JP" sz="2800" smtClean="0">
                <a:solidFill>
                  <a:schemeClr val="bg1"/>
                </a:solidFill>
              </a:rPr>
              <a:t>the Japan </a:t>
            </a:r>
            <a:r>
              <a:rPr lang="en-US" altLang="ja-JP" sz="2800" dirty="0" smtClean="0">
                <a:solidFill>
                  <a:schemeClr val="bg1"/>
                </a:solidFill>
              </a:rPr>
              <a:t>Meteorological Agency</a:t>
            </a:r>
            <a:endParaRPr lang="ja-JP" altLang="en-US" sz="2800" dirty="0">
              <a:solidFill>
                <a:schemeClr val="bg1"/>
              </a:solidFill>
            </a:endParaRPr>
          </a:p>
        </p:txBody>
      </p:sp>
      <p:sp>
        <p:nvSpPr>
          <p:cNvPr id="18" name="スライド番号プレースホルダー 3"/>
          <p:cNvSpPr>
            <a:spLocks noGrp="1"/>
          </p:cNvSpPr>
          <p:nvPr>
            <p:ph type="sldNum" sz="quarter" idx="12"/>
          </p:nvPr>
        </p:nvSpPr>
        <p:spPr>
          <a:xfrm>
            <a:off x="7162800" y="6623050"/>
            <a:ext cx="1905000" cy="256540"/>
          </a:xfrm>
        </p:spPr>
        <p:txBody>
          <a:bodyPr/>
          <a:lstStyle/>
          <a:p>
            <a:pPr>
              <a:defRPr/>
            </a:pPr>
            <a:fld id="{60D52ED9-908A-4981-B9FD-904A1FF148D6}" type="slidenum">
              <a:rPr lang="ja-JP" altLang="en-US" smtClean="0"/>
              <a:pPr>
                <a:defRPr/>
              </a:pPr>
              <a:t>6</a:t>
            </a:fld>
            <a:endParaRPr lang="ja-JP" altLang="en-US" dirty="0"/>
          </a:p>
        </p:txBody>
      </p:sp>
    </p:spTree>
    <p:extLst>
      <p:ext uri="{BB962C8B-B14F-4D97-AF65-F5344CB8AC3E}">
        <p14:creationId xmlns:p14="http://schemas.microsoft.com/office/powerpoint/2010/main" val="13616568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0696" y="9696"/>
            <a:ext cx="8229600" cy="1600200"/>
          </a:xfrm>
        </p:spPr>
        <p:txBody>
          <a:bodyPr/>
          <a:lstStyle/>
          <a:p>
            <a:r>
              <a:rPr kumimoji="1" lang="en-US" altLang="ja-JP" sz="2700" dirty="0" smtClean="0"/>
              <a:t>2016 Tottori Earthquake - </a:t>
            </a:r>
            <a:r>
              <a:rPr lang="en-US" altLang="ja-JP" sz="2700" b="1" dirty="0"/>
              <a:t>3D Crustal </a:t>
            </a:r>
            <a:r>
              <a:rPr lang="en-US" altLang="ja-JP" sz="2700" b="1" dirty="0" smtClean="0"/>
              <a:t/>
            </a:r>
            <a:br>
              <a:rPr lang="en-US" altLang="ja-JP" sz="2700" b="1" dirty="0" smtClean="0"/>
            </a:br>
            <a:r>
              <a:rPr lang="en-US" altLang="ja-JP" sz="2700" b="1" dirty="0" smtClean="0"/>
              <a:t>Deformation </a:t>
            </a:r>
            <a:r>
              <a:rPr lang="en-US" altLang="ja-JP" sz="2700" b="1" dirty="0"/>
              <a:t>Revealed by </a:t>
            </a:r>
            <a:r>
              <a:rPr lang="en-US" altLang="ja-JP" sz="2700" b="1" dirty="0" smtClean="0"/>
              <a:t>SAR-</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EE8DC3D8-78C0-4241-8EA9-781CC64ACD01}" type="slidenum">
              <a:rPr lang="ja-JP" altLang="en-US" smtClean="0"/>
              <a:pPr>
                <a:defRPr/>
              </a:pPr>
              <a:t>7</a:t>
            </a:fld>
            <a:endParaRPr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295400"/>
            <a:ext cx="4436797" cy="490136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809596"/>
            <a:ext cx="4516009" cy="3423135"/>
          </a:xfrm>
          <a:prstGeom prst="rect">
            <a:avLst/>
          </a:prstGeom>
        </p:spPr>
      </p:pic>
      <p:sp>
        <p:nvSpPr>
          <p:cNvPr id="6" name="テキスト ボックス 5"/>
          <p:cNvSpPr txBox="1"/>
          <p:nvPr/>
        </p:nvSpPr>
        <p:spPr>
          <a:xfrm>
            <a:off x="4483025" y="6329956"/>
            <a:ext cx="415754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altLang="ja-JP" dirty="0" smtClean="0"/>
              <a:t>3D </a:t>
            </a:r>
            <a:r>
              <a:rPr lang="en-US" altLang="ja-JP" dirty="0"/>
              <a:t>displacement revealed by 3D </a:t>
            </a:r>
            <a:r>
              <a:rPr lang="en-US" altLang="ja-JP" dirty="0" err="1"/>
              <a:t>InSAR</a:t>
            </a:r>
            <a:r>
              <a:rPr lang="en-US" altLang="ja-JP" dirty="0"/>
              <a:t/>
            </a:r>
            <a:br>
              <a:rPr lang="en-US" altLang="ja-JP" dirty="0"/>
            </a:br>
            <a:endParaRPr kumimoji="0" lang="ja-JP" altLang="en-US" sz="1800" b="0" i="0" u="none" strike="noStrike" cap="none" spc="0" normalizeH="0" baseline="0" dirty="0">
              <a:ln>
                <a:noFill/>
              </a:ln>
              <a:solidFill>
                <a:srgbClr val="002569"/>
              </a:solidFill>
              <a:effectLst/>
              <a:uFillTx/>
            </a:endParaRPr>
          </a:p>
        </p:txBody>
      </p:sp>
      <p:sp>
        <p:nvSpPr>
          <p:cNvPr id="7" name="テキスト ボックス 6"/>
          <p:cNvSpPr txBox="1"/>
          <p:nvPr/>
        </p:nvSpPr>
        <p:spPr>
          <a:xfrm>
            <a:off x="609600" y="5365927"/>
            <a:ext cx="2451951"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altLang="ja-JP" dirty="0" smtClean="0"/>
              <a:t>Geometry </a:t>
            </a:r>
            <a:r>
              <a:rPr lang="en-US" altLang="ja-JP" dirty="0"/>
              <a:t>of 3D </a:t>
            </a:r>
            <a:r>
              <a:rPr lang="en-US" altLang="ja-JP" dirty="0" err="1"/>
              <a:t>InSAR</a:t>
            </a:r>
            <a:r>
              <a:rPr lang="en-US" altLang="ja-JP" dirty="0"/>
              <a:t/>
            </a:r>
            <a:br>
              <a:rPr lang="en-US" altLang="ja-JP" dirty="0"/>
            </a:br>
            <a:endParaRPr kumimoji="0" lang="ja-JP" altLang="en-US" sz="1800" b="0" i="0" u="none" strike="noStrike" cap="none" spc="0" normalizeH="0" baseline="0" dirty="0">
              <a:ln>
                <a:noFill/>
              </a:ln>
              <a:solidFill>
                <a:srgbClr val="002569"/>
              </a:solidFill>
              <a:effectLst/>
              <a:uFillTx/>
            </a:endParaRPr>
          </a:p>
        </p:txBody>
      </p:sp>
      <p:sp>
        <p:nvSpPr>
          <p:cNvPr id="8" name="テキスト ボックス 7"/>
          <p:cNvSpPr txBox="1"/>
          <p:nvPr/>
        </p:nvSpPr>
        <p:spPr>
          <a:xfrm>
            <a:off x="107251" y="6145290"/>
            <a:ext cx="4102701"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1600" dirty="0">
                <a:solidFill>
                  <a:schemeClr val="tx1"/>
                </a:solidFill>
              </a:rPr>
              <a:t>Copyright. Geospatial Information Authority of Japan. ALL RIGHTS RESERVED.</a:t>
            </a:r>
            <a:br>
              <a:rPr lang="en-US" altLang="ja-JP" sz="1600" dirty="0">
                <a:solidFill>
                  <a:schemeClr val="tx1"/>
                </a:solidFill>
              </a:rPr>
            </a:br>
            <a:endParaRPr kumimoji="0" lang="ja-JP" altLang="en-US" sz="1600" b="0" i="0" u="none" strike="noStrike" cap="none" spc="0" normalizeH="0" baseline="0" dirty="0">
              <a:ln>
                <a:noFill/>
              </a:ln>
              <a:solidFill>
                <a:schemeClr val="tx1"/>
              </a:solidFill>
              <a:effectLst/>
              <a:uFillTx/>
            </a:endParaRPr>
          </a:p>
        </p:txBody>
      </p:sp>
    </p:spTree>
    <p:extLst>
      <p:ext uri="{BB962C8B-B14F-4D97-AF65-F5344CB8AC3E}">
        <p14:creationId xmlns:p14="http://schemas.microsoft.com/office/powerpoint/2010/main" val="2149692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9025</TotalTime>
  <Words>621</Words>
  <Application>Microsoft Macintosh PowerPoint</Application>
  <PresentationFormat>On-screen Show (4:3)</PresentationFormat>
  <Paragraphs>162</Paragraphs>
  <Slides>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Arial Bold</vt:lpstr>
      <vt:lpstr>Avenir Roman</vt:lpstr>
      <vt:lpstr>Calibri</vt:lpstr>
      <vt:lpstr>Droid Serif</vt:lpstr>
      <vt:lpstr>Helvetica</vt:lpstr>
      <vt:lpstr>HGPｺﾞｼｯｸM</vt:lpstr>
      <vt:lpstr>ＭＳ Ｐゴシック</vt:lpstr>
      <vt:lpstr>ＭＳ ゴシック</vt:lpstr>
      <vt:lpstr>System</vt:lpstr>
      <vt:lpstr>Wingdings</vt:lpstr>
      <vt:lpstr>Arial</vt:lpstr>
      <vt:lpstr>Default</vt:lpstr>
      <vt:lpstr>JAXA’s Earth Observation Program</vt:lpstr>
      <vt:lpstr>PowerPoint Presentation</vt:lpstr>
      <vt:lpstr>PowerPoint Presentation</vt:lpstr>
      <vt:lpstr>PowerPoint Presentation</vt:lpstr>
      <vt:lpstr>PowerPoint Presentation</vt:lpstr>
      <vt:lpstr>PowerPoint Presentation</vt:lpstr>
      <vt:lpstr>2016 Tottori Earthquake - 3D Crustal  Deformation Revealed by SAR-</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140</cp:revision>
  <cp:lastPrinted>2016-10-28T01:05:50Z</cp:lastPrinted>
  <dcterms:modified xsi:type="dcterms:W3CDTF">2016-11-02T01:10:16Z</dcterms:modified>
</cp:coreProperties>
</file>