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305" r:id="rId3"/>
    <p:sldId id="303" r:id="rId4"/>
    <p:sldId id="308" r:id="rId5"/>
    <p:sldId id="304" r:id="rId6"/>
    <p:sldId id="307" r:id="rId7"/>
    <p:sldId id="300" r:id="rId8"/>
    <p:sldId id="302" r:id="rId9"/>
    <p:sldId id="301" r:id="rId10"/>
    <p:sldId id="306" r:id="rId11"/>
    <p:sldId id="309" r:id="rId1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60"/>
    <p:restoredTop sz="94268"/>
  </p:normalViewPr>
  <p:slideViewPr>
    <p:cSldViewPr>
      <p:cViewPr>
        <p:scale>
          <a:sx n="90" d="100"/>
          <a:sy n="90" d="100"/>
        </p:scale>
        <p:origin x="848" y="4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927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56013B0-9689-134C-9CDB-B75B6508E7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9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60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3" y="1457325"/>
            <a:ext cx="8445500" cy="4864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AC84C-817B-41B3-B5FF-A5E9355712C6}" type="datetime1">
              <a:rPr lang="en-GB" smtClean="0"/>
              <a:t>17/10/2017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997F-B99A-4ACF-AE94-2B1F29C1394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619063"/>
      </p:ext>
    </p:extLst>
  </p:cSld>
  <p:clrMapOvr>
    <a:masterClrMapping/>
  </p:clrMapOvr>
  <p:transition spd="slow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 TWS ‘17, 13-14 Sept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170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 TWS ‘17, 13-14 Sept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8247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 TWS ‘17, 13-14 Sept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 smtClean="0"/>
              <a:t>Title TBA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52687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3655" r:id="rId4"/>
    <p:sldLayoutId id="2147483656" r:id="rId5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66924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GB" sz="4200" b="1" dirty="0" smtClean="0">
                <a:solidFill>
                  <a:srgbClr val="FFFFFF"/>
                </a:solidFill>
                <a:latin typeface="+mj-lt"/>
              </a:rPr>
              <a:t>Broader Coordination on Carbon Observations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Mark Dowell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European </a:t>
            </a: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Commission 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Plenary 2017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</a:t>
            </a: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3.6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Rapid City, South Dakota, USA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19 – 20 October 2017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9269" y="127000"/>
            <a:ext cx="6031731" cy="1143000"/>
          </a:xfrm>
        </p:spPr>
        <p:txBody>
          <a:bodyPr/>
          <a:lstStyle/>
          <a:p>
            <a:pPr algn="l"/>
            <a:r>
              <a:rPr lang="en-US" sz="2800" dirty="0" smtClean="0"/>
              <a:t>CEOS CGMS Coordination </a:t>
            </a:r>
            <a:r>
              <a:rPr lang="en-US" sz="2800" smtClean="0"/>
              <a:t>on GHG </a:t>
            </a:r>
            <a:r>
              <a:rPr lang="en-US" sz="2800" dirty="0" smtClean="0"/>
              <a:t>monitoring - options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457325"/>
            <a:ext cx="8458201" cy="4864100"/>
          </a:xfrm>
        </p:spPr>
        <p:txBody>
          <a:bodyPr/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Continue </a:t>
            </a:r>
            <a:r>
              <a:rPr lang="en-US" i="1" dirty="0" err="1" smtClean="0"/>
              <a:t>adhoc</a:t>
            </a:r>
            <a:r>
              <a:rPr lang="en-US" dirty="0" smtClean="0"/>
              <a:t> collaboration  in context of CEOS Carbon Strategy Actions e.g. as-in joint efforts on AC-VC Whitepaper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Establish a sub-group (</a:t>
            </a:r>
            <a:r>
              <a:rPr lang="en-US" u="sng" dirty="0" smtClean="0"/>
              <a:t>with dedicated resources</a:t>
            </a:r>
            <a:r>
              <a:rPr lang="en-US" dirty="0" smtClean="0"/>
              <a:t>) in context of existing standing WG i.e. Joint WG on Climate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Establish a dedicated Joint WG specifically  on Carbon /GHG observations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the context of next year assess/discuss these different options both within CEOS and CGMS - propose a preferred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7997F-B99A-4ACF-AE94-2B1F29C1394A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219477"/>
      </p:ext>
    </p:extLst>
  </p:cSld>
  <p:clrMapOvr>
    <a:masterClrMapping/>
  </p:clrMapOvr>
  <p:transition spd="slow">
    <p:pull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88900"/>
            <a:ext cx="6846888" cy="1143000"/>
          </a:xfrm>
        </p:spPr>
        <p:txBody>
          <a:bodyPr/>
          <a:lstStyle/>
          <a:p>
            <a:pPr algn="l"/>
            <a:r>
              <a:rPr lang="en-US" smtClean="0"/>
              <a:t>“Conclusions”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2" y="1600200"/>
            <a:ext cx="8618537" cy="4645025"/>
          </a:xfrm>
        </p:spPr>
        <p:txBody>
          <a:bodyPr/>
          <a:lstStyle/>
          <a:p>
            <a:r>
              <a:rPr lang="en-US" dirty="0" smtClean="0"/>
              <a:t>CEOS Carbon Strategy provides us a strong foundation</a:t>
            </a:r>
          </a:p>
          <a:p>
            <a:r>
              <a:rPr lang="en-US" dirty="0" smtClean="0"/>
              <a:t>CEOS has (and is fostering) solid links with the relevant international policy entities </a:t>
            </a:r>
          </a:p>
          <a:p>
            <a:r>
              <a:rPr lang="en-US" dirty="0" smtClean="0"/>
              <a:t>Space Agency coordination is probably a first priority for action i.e. CEOS-CGMS relationship – EC Chair Priority</a:t>
            </a:r>
          </a:p>
          <a:p>
            <a:r>
              <a:rPr lang="en-US" dirty="0" smtClean="0"/>
              <a:t>Continued dialogue with CEOS Associate members (GCOS, GEO, WMO) – encourage coordination of in-situ – both NMHS and non-NMHS</a:t>
            </a:r>
          </a:p>
          <a:p>
            <a:r>
              <a:rPr lang="en-US" dirty="0" smtClean="0"/>
              <a:t>Broader coordination framework still in “definition” next 12-24 months will be critical.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67997F-B99A-4ACF-AE94-2B1F29C1394A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914505"/>
      </p:ext>
    </p:extLst>
  </p:cSld>
  <p:clrMapOvr>
    <a:masterClrMapping/>
  </p:clrMapOvr>
  <p:transition spd="slow">
    <p:pull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52400" y="1143000"/>
            <a:ext cx="8153400" cy="4724400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/>
              <a:t>CEOS Carbon Strategy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CEOS Foundation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017" y="2081748"/>
            <a:ext cx="4616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GEO Carbon Report developed in June 2010 by team led by </a:t>
            </a:r>
            <a:r>
              <a:rPr lang="en-US" sz="2000" dirty="0" err="1" smtClean="0">
                <a:solidFill>
                  <a:srgbClr val="1F497D"/>
                </a:solidFill>
              </a:rPr>
              <a:t>Ciais</a:t>
            </a:r>
            <a:r>
              <a:rPr lang="en-US" sz="2000" dirty="0" smtClean="0">
                <a:solidFill>
                  <a:srgbClr val="1F497D"/>
                </a:solidFill>
              </a:rPr>
              <a:t> et al. (GCP). 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000" i="1" dirty="0" smtClean="0">
                <a:solidFill>
                  <a:srgbClr val="1F497D"/>
                </a:solidFill>
              </a:rPr>
              <a:t>CEOS Strategy for Carbon Observations from Space</a:t>
            </a:r>
            <a:r>
              <a:rPr lang="en-US" sz="2000" dirty="0" smtClean="0">
                <a:solidFill>
                  <a:srgbClr val="1F497D"/>
                </a:solidFill>
              </a:rPr>
              <a:t> – written in response to above, completed in March 2014 – </a:t>
            </a:r>
            <a:r>
              <a:rPr lang="en-US" sz="2000" i="1" dirty="0" err="1" smtClean="0">
                <a:solidFill>
                  <a:srgbClr val="1F497D"/>
                </a:solidFill>
              </a:rPr>
              <a:t>Wickland</a:t>
            </a:r>
            <a:r>
              <a:rPr lang="en-US" sz="2000" i="1" dirty="0" smtClean="0">
                <a:solidFill>
                  <a:srgbClr val="1F497D"/>
                </a:solidFill>
              </a:rPr>
              <a:t> et al.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000" u="sng" dirty="0" smtClean="0">
                <a:solidFill>
                  <a:srgbClr val="1F497D"/>
                </a:solidFill>
              </a:rPr>
              <a:t>42 </a:t>
            </a:r>
            <a:r>
              <a:rPr lang="en-US" sz="2000" u="sng" dirty="0">
                <a:solidFill>
                  <a:srgbClr val="1F497D"/>
                </a:solidFill>
              </a:rPr>
              <a:t>A</a:t>
            </a:r>
            <a:r>
              <a:rPr lang="en-US" sz="2000" u="sng" dirty="0" smtClean="0">
                <a:solidFill>
                  <a:srgbClr val="1F497D"/>
                </a:solidFill>
              </a:rPr>
              <a:t>ctions identified in the report for specific response</a:t>
            </a:r>
            <a:r>
              <a:rPr lang="en-US" sz="2000" dirty="0" smtClean="0">
                <a:solidFill>
                  <a:srgbClr val="1F497D"/>
                </a:solidFill>
              </a:rPr>
              <a:t>– first discussed at SIT Technical Workshop in September 2013</a:t>
            </a:r>
          </a:p>
        </p:txBody>
      </p:sp>
      <p:pic>
        <p:nvPicPr>
          <p:cNvPr id="9" name="Picture 8" descr="GEO_CARBONSTRATEGY_20101020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39" y="1295400"/>
            <a:ext cx="2779297" cy="3933056"/>
          </a:xfrm>
          <a:prstGeom prst="rect">
            <a:avLst/>
          </a:prstGeom>
        </p:spPr>
      </p:pic>
      <p:pic>
        <p:nvPicPr>
          <p:cNvPr id="8" name="Picture 7" descr="WGClimate_CEOS-Strategy-for-Carbon-Observations-from-Space_Apr201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43076"/>
            <a:ext cx="2627784" cy="3714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2950" y="6686550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50" y="6586538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94092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599" y="-79772"/>
            <a:ext cx="7313397" cy="994172"/>
          </a:xfrm>
        </p:spPr>
        <p:txBody>
          <a:bodyPr/>
          <a:lstStyle/>
          <a:p>
            <a:pPr algn="l"/>
            <a:r>
              <a:rPr lang="en-US" dirty="0" smtClean="0"/>
              <a:t>International</a:t>
            </a:r>
            <a:br>
              <a:rPr lang="en-US" dirty="0" smtClean="0"/>
            </a:br>
            <a:r>
              <a:rPr lang="en-US" dirty="0" smtClean="0"/>
              <a:t>Policy context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551802" y="2790006"/>
            <a:ext cx="153841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UNFCCC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825445" y="2790006"/>
            <a:ext cx="153841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Global Climate Observing System</a:t>
            </a:r>
            <a:endParaRPr lang="en-US" sz="1200" dirty="0"/>
          </a:p>
        </p:txBody>
      </p:sp>
      <p:sp>
        <p:nvSpPr>
          <p:cNvPr id="7" name="Rounded Rectangle 6"/>
          <p:cNvSpPr/>
          <p:nvPr/>
        </p:nvSpPr>
        <p:spPr>
          <a:xfrm>
            <a:off x="6157783" y="2790006"/>
            <a:ext cx="153841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IPCC TFI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279805" y="4614900"/>
            <a:ext cx="1342253" cy="795300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CEOS – JAXA/</a:t>
            </a:r>
            <a:r>
              <a:rPr lang="en-US" sz="1200" dirty="0" err="1" smtClean="0"/>
              <a:t>MoE</a:t>
            </a:r>
            <a:endParaRPr lang="en-US" sz="1200" dirty="0" smtClean="0"/>
          </a:p>
          <a:p>
            <a:pPr algn="ctr"/>
            <a:r>
              <a:rPr lang="en-US" sz="1200" dirty="0" smtClean="0"/>
              <a:t>Initiative -&gt; include space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3825446" y="3595464"/>
            <a:ext cx="1538416" cy="9276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Action T71</a:t>
            </a:r>
            <a:r>
              <a:rPr lang="en-US" sz="1200" dirty="0" smtClean="0"/>
              <a:t>*</a:t>
            </a:r>
          </a:p>
          <a:p>
            <a:pPr algn="ctr"/>
            <a:r>
              <a:rPr lang="en-US" sz="1200" dirty="0"/>
              <a:t>Prepare for </a:t>
            </a:r>
            <a:r>
              <a:rPr lang="en-US" sz="1200" dirty="0" smtClean="0"/>
              <a:t>a Carbon Monitoring System</a:t>
            </a:r>
            <a:endParaRPr lang="en-US" sz="1200" dirty="0"/>
          </a:p>
        </p:txBody>
      </p:sp>
      <p:sp>
        <p:nvSpPr>
          <p:cNvPr id="13" name="Rounded Rectangle 12"/>
          <p:cNvSpPr/>
          <p:nvPr/>
        </p:nvSpPr>
        <p:spPr>
          <a:xfrm>
            <a:off x="3925072" y="4607717"/>
            <a:ext cx="1342253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CEOS – Response to GCOS IP</a:t>
            </a:r>
            <a:endParaRPr lang="en-US" sz="1200" dirty="0"/>
          </a:p>
        </p:txBody>
      </p:sp>
      <p:sp>
        <p:nvSpPr>
          <p:cNvPr id="15" name="Rounded Rectangle 14"/>
          <p:cNvSpPr/>
          <p:nvPr/>
        </p:nvSpPr>
        <p:spPr>
          <a:xfrm>
            <a:off x="1551802" y="3576107"/>
            <a:ext cx="1538417" cy="10130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 smtClean="0"/>
              <a:t>SBSTA Chair </a:t>
            </a:r>
            <a:r>
              <a:rPr lang="en-US" sz="1300" dirty="0" smtClean="0"/>
              <a:t>initiatives </a:t>
            </a:r>
            <a:r>
              <a:rPr lang="en-US" sz="1300" dirty="0" smtClean="0"/>
              <a:t>on EO, e.g. </a:t>
            </a:r>
            <a:r>
              <a:rPr lang="en-US" sz="1300" dirty="0" err="1"/>
              <a:t>E</a:t>
            </a:r>
            <a:r>
              <a:rPr lang="en-US" sz="1300" dirty="0" err="1" smtClean="0"/>
              <a:t>arthinfo</a:t>
            </a:r>
            <a:r>
              <a:rPr lang="en-US" sz="1300" dirty="0" smtClean="0"/>
              <a:t> day 2017 </a:t>
            </a:r>
            <a:endParaRPr lang="en-US" sz="1300" dirty="0"/>
          </a:p>
        </p:txBody>
      </p:sp>
      <p:sp>
        <p:nvSpPr>
          <p:cNvPr id="16" name="Right Arrow 15"/>
          <p:cNvSpPr/>
          <p:nvPr/>
        </p:nvSpPr>
        <p:spPr>
          <a:xfrm>
            <a:off x="3110297" y="3012429"/>
            <a:ext cx="705881" cy="2502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393209" y="3012429"/>
            <a:ext cx="764574" cy="2502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-Turn Arrow 17"/>
          <p:cNvSpPr/>
          <p:nvPr/>
        </p:nvSpPr>
        <p:spPr>
          <a:xfrm>
            <a:off x="2915679" y="2437840"/>
            <a:ext cx="3493873" cy="32690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79805" y="3595463"/>
            <a:ext cx="1345343" cy="92765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Review of 2006 Guideline for Inventories – due 2019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6500399"/>
      </p:ext>
    </p:extLst>
  </p:cSld>
  <p:clrMapOvr>
    <a:masterClrMapping/>
  </p:clrMapOvr>
  <p:transition spd="slow">
    <p:pull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715000" cy="685800"/>
          </a:xfrm>
        </p:spPr>
        <p:txBody>
          <a:bodyPr/>
          <a:lstStyle/>
          <a:p>
            <a:pPr algn="l"/>
            <a:r>
              <a:rPr lang="en-US" sz="3600" dirty="0" smtClean="0"/>
              <a:t>Action in GCOS IP 2016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38066-F069-41C9-B38D-47DB557F2632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16" y="1143000"/>
            <a:ext cx="6882695" cy="2671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2009177" cy="2843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52525"/>
            <a:ext cx="2009177" cy="2843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3205" y="3814763"/>
            <a:ext cx="6906506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sz="1400" dirty="0" smtClean="0"/>
              <a:t>“Specifically </a:t>
            </a:r>
            <a:r>
              <a:rPr lang="en-GB" sz="1400" dirty="0"/>
              <a:t>CEOS and CGMS will undertake, over the next few years, dedicated preparatory work in a coordinated international </a:t>
            </a:r>
            <a:r>
              <a:rPr lang="en-GB" sz="1400" dirty="0" smtClean="0"/>
              <a:t>context</a:t>
            </a:r>
            <a:r>
              <a:rPr lang="is-IS" sz="1400" dirty="0" smtClean="0"/>
              <a:t>…</a:t>
            </a:r>
            <a:r>
              <a:rPr lang="en-GB" sz="1400" dirty="0" smtClean="0"/>
              <a:t>:</a:t>
            </a:r>
          </a:p>
          <a:p>
            <a:endParaRPr lang="en-US" sz="1400" dirty="0"/>
          </a:p>
          <a:p>
            <a:pPr marL="285750" lvl="0" indent="-285750">
              <a:buFont typeface="Arial" charset="0"/>
              <a:buChar char="•"/>
            </a:pPr>
            <a:r>
              <a:rPr lang="en-GB" sz="1200" dirty="0"/>
              <a:t>The definition of an architecture of space component elements to address the requirements of a CO</a:t>
            </a:r>
            <a:r>
              <a:rPr lang="en-GB" sz="1200" baseline="-25000" dirty="0"/>
              <a:t>2</a:t>
            </a:r>
            <a:r>
              <a:rPr lang="en-GB" sz="1200" dirty="0"/>
              <a:t> and GHG monitoring system , </a:t>
            </a:r>
            <a:r>
              <a:rPr lang="is-IS" sz="1200" dirty="0" smtClean="0"/>
              <a:t>… </a:t>
            </a:r>
            <a:r>
              <a:rPr lang="en-GB" sz="1200" dirty="0" smtClean="0"/>
              <a:t>This </a:t>
            </a:r>
            <a:r>
              <a:rPr lang="en-GB" sz="1200" dirty="0"/>
              <a:t>will provide a global holistic perspective both from the point of view of existing and planned space segment assets as well and that for an optimum global constellation.</a:t>
            </a:r>
            <a:endParaRPr lang="en-US" sz="1200" dirty="0"/>
          </a:p>
          <a:p>
            <a:pPr marL="285750" lvl="0" indent="-285750">
              <a:buFont typeface="Arial" charset="0"/>
              <a:buChar char="•"/>
            </a:pPr>
            <a:r>
              <a:rPr lang="en-GB" sz="1200" dirty="0"/>
              <a:t>The  documentation of best practices on the relationships between individual space agencies and their counterparts working on the modelling aspects, the inventories and in-situ data provision, </a:t>
            </a:r>
            <a:r>
              <a:rPr lang="is-IS" sz="1200" dirty="0" smtClean="0"/>
              <a:t>…</a:t>
            </a:r>
            <a:endParaRPr lang="en-US" sz="1200" dirty="0"/>
          </a:p>
          <a:p>
            <a:pPr marL="285750" lvl="0" indent="-285750">
              <a:buFont typeface="Arial" charset="0"/>
              <a:buChar char="•"/>
            </a:pPr>
            <a:r>
              <a:rPr lang="en-GB" sz="1200" dirty="0"/>
              <a:t>The further consolidation of partnerships and collaborations between the relevant international entities including:  the relationship between CEOS and CGMS on the space component aspects, the partnership with the WMO and GEO on the broader framework, </a:t>
            </a:r>
            <a:r>
              <a:rPr lang="is-IS" sz="1200" dirty="0" smtClean="0"/>
              <a:t>…</a:t>
            </a:r>
            <a:r>
              <a:rPr lang="en-GB" sz="1200" dirty="0" smtClean="0"/>
              <a:t> </a:t>
            </a:r>
            <a:r>
              <a:rPr lang="en-GB" sz="1200" dirty="0"/>
              <a:t>and finally the relationships with GCOS itself, UNFCCC and IPCC TFI process in better defining the role for space-based observation in the inventory guideline process</a:t>
            </a:r>
            <a:r>
              <a:rPr lang="en-GB" sz="1200" dirty="0" smtClean="0"/>
              <a:t>.”</a:t>
            </a:r>
            <a:endParaRPr lang="en-US" sz="1200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78870751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4511249" y="4214952"/>
            <a:ext cx="4412133" cy="6015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279" y="208016"/>
            <a:ext cx="6732878" cy="50794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Data </a:t>
            </a:r>
            <a:r>
              <a:rPr lang="en-US" dirty="0" smtClean="0"/>
              <a:t>“providers”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664935" y="2891334"/>
            <a:ext cx="153841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UN World Meteorological Organisation </a:t>
            </a:r>
            <a:endParaRPr lang="en-US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6696849" y="2901492"/>
            <a:ext cx="153841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Group on Earth Observations 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534689" y="2891334"/>
            <a:ext cx="1538417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CEOS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566604" y="2891334"/>
            <a:ext cx="1604834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CGMS</a:t>
            </a:r>
            <a:endParaRPr lang="en-US" sz="2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38200" y="4926014"/>
            <a:ext cx="720555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NASA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2387429" y="4926013"/>
            <a:ext cx="705880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/>
              <a:t>NOAA</a:t>
            </a:r>
            <a:endParaRPr lang="en-US" sz="1200" dirty="0"/>
          </a:p>
        </p:txBody>
      </p:sp>
      <p:sp>
        <p:nvSpPr>
          <p:cNvPr id="10" name="Rounded Rectangle 9"/>
          <p:cNvSpPr/>
          <p:nvPr/>
        </p:nvSpPr>
        <p:spPr>
          <a:xfrm>
            <a:off x="1676400" y="4926012"/>
            <a:ext cx="641007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/>
              <a:t>JAXA</a:t>
            </a:r>
            <a:endParaRPr lang="en-US" sz="1200" dirty="0"/>
          </a:p>
        </p:txBody>
      </p:sp>
      <p:sp>
        <p:nvSpPr>
          <p:cNvPr id="11" name="Rounded Rectangle 10"/>
          <p:cNvSpPr/>
          <p:nvPr/>
        </p:nvSpPr>
        <p:spPr>
          <a:xfrm>
            <a:off x="3225372" y="4926013"/>
            <a:ext cx="641007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CMA</a:t>
            </a:r>
            <a:endParaRPr lang="en-US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2884613" y="3655536"/>
            <a:ext cx="954350" cy="4397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CGMS Sec</a:t>
            </a:r>
            <a:endParaRPr lang="en-US" sz="1400" dirty="0" smtClean="0"/>
          </a:p>
        </p:txBody>
      </p:sp>
      <p:sp>
        <p:nvSpPr>
          <p:cNvPr id="13" name="Rounded Rectangle 12"/>
          <p:cNvSpPr/>
          <p:nvPr/>
        </p:nvSpPr>
        <p:spPr>
          <a:xfrm>
            <a:off x="4964201" y="3674071"/>
            <a:ext cx="939886" cy="4397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IG3IS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932302" y="3674071"/>
            <a:ext cx="1052394" cy="4397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GEO Carbon &amp; GHG</a:t>
            </a:r>
            <a:endParaRPr lang="en-US" sz="1100" dirty="0"/>
          </a:p>
        </p:txBody>
      </p:sp>
      <p:sp>
        <p:nvSpPr>
          <p:cNvPr id="15" name="Rounded Rectangle 14"/>
          <p:cNvSpPr/>
          <p:nvPr/>
        </p:nvSpPr>
        <p:spPr>
          <a:xfrm>
            <a:off x="49782" y="5595808"/>
            <a:ext cx="641007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ISRO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216476" y="205740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In-situ Data </a:t>
            </a:r>
            <a:r>
              <a:rPr lang="en-US" dirty="0" smtClean="0"/>
              <a:t>Coordination</a:t>
            </a:r>
            <a:endParaRPr lang="en-US" dirty="0" smtClean="0"/>
          </a:p>
        </p:txBody>
      </p:sp>
      <p:sp>
        <p:nvSpPr>
          <p:cNvPr id="17" name="Rounded Rectangle 16"/>
          <p:cNvSpPr/>
          <p:nvPr/>
        </p:nvSpPr>
        <p:spPr>
          <a:xfrm>
            <a:off x="775452" y="4140811"/>
            <a:ext cx="1107473" cy="439759"/>
          </a:xfrm>
          <a:prstGeom prst="roundRect">
            <a:avLst>
              <a:gd name="adj" fmla="val 2298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AC-VC</a:t>
            </a:r>
          </a:p>
          <a:p>
            <a:pPr algn="ctr"/>
            <a:r>
              <a:rPr lang="en-US" sz="1200" dirty="0" smtClean="0"/>
              <a:t>Architecture</a:t>
            </a:r>
            <a:endParaRPr lang="en-US" sz="1200" dirty="0"/>
          </a:p>
        </p:txBody>
      </p:sp>
      <p:sp>
        <p:nvSpPr>
          <p:cNvPr id="19" name="Rounded Rectangle 18"/>
          <p:cNvSpPr/>
          <p:nvPr/>
        </p:nvSpPr>
        <p:spPr>
          <a:xfrm>
            <a:off x="775256" y="3631543"/>
            <a:ext cx="1101295" cy="43975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CEOS Carbon </a:t>
            </a:r>
            <a:r>
              <a:rPr lang="en-US" sz="1000" dirty="0" smtClean="0"/>
              <a:t>Strategy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012332" y="2031939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segment coordination</a:t>
            </a:r>
            <a:endParaRPr lang="en-US" dirty="0"/>
          </a:p>
        </p:txBody>
      </p:sp>
      <p:sp>
        <p:nvSpPr>
          <p:cNvPr id="24" name="Left-Right Arrow 23"/>
          <p:cNvSpPr/>
          <p:nvPr/>
        </p:nvSpPr>
        <p:spPr>
          <a:xfrm>
            <a:off x="2073106" y="3107438"/>
            <a:ext cx="493498" cy="278027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Left-Right Arrow 24"/>
          <p:cNvSpPr/>
          <p:nvPr/>
        </p:nvSpPr>
        <p:spPr>
          <a:xfrm>
            <a:off x="4171438" y="3107438"/>
            <a:ext cx="493498" cy="278027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>
            <a:off x="6203352" y="3107065"/>
            <a:ext cx="493498" cy="278027"/>
          </a:xfrm>
          <a:prstGeom prst="left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42629" y="2776923"/>
            <a:ext cx="2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4239735"/>
            <a:ext cx="2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54239" y="4130546"/>
            <a:ext cx="2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 flipH="1">
            <a:off x="3830517" y="4626119"/>
            <a:ext cx="21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6839" y="2779612"/>
            <a:ext cx="2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3691434"/>
            <a:ext cx="42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932302" y="4281170"/>
            <a:ext cx="788903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FLUXNET</a:t>
            </a:r>
            <a:endParaRPr lang="en-US" sz="1000" dirty="0"/>
          </a:p>
        </p:txBody>
      </p:sp>
      <p:sp>
        <p:nvSpPr>
          <p:cNvPr id="36" name="Rounded Rectangle 35"/>
          <p:cNvSpPr/>
          <p:nvPr/>
        </p:nvSpPr>
        <p:spPr>
          <a:xfrm>
            <a:off x="5482904" y="4289570"/>
            <a:ext cx="667688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TCCON</a:t>
            </a:r>
            <a:endParaRPr lang="en-US" sz="900" dirty="0"/>
          </a:p>
        </p:txBody>
      </p:sp>
      <p:sp>
        <p:nvSpPr>
          <p:cNvPr id="37" name="Rounded Rectangle 36"/>
          <p:cNvSpPr/>
          <p:nvPr/>
        </p:nvSpPr>
        <p:spPr>
          <a:xfrm>
            <a:off x="6224105" y="4281730"/>
            <a:ext cx="641007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ICOS</a:t>
            </a:r>
            <a:endParaRPr lang="en-US" sz="1200" dirty="0"/>
          </a:p>
        </p:txBody>
      </p:sp>
      <p:sp>
        <p:nvSpPr>
          <p:cNvPr id="38" name="Rounded Rectangle 37"/>
          <p:cNvSpPr/>
          <p:nvPr/>
        </p:nvSpPr>
        <p:spPr>
          <a:xfrm>
            <a:off x="7771893" y="4284540"/>
            <a:ext cx="657509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SOCAT</a:t>
            </a:r>
            <a:endParaRPr lang="en-US" sz="1000" dirty="0"/>
          </a:p>
        </p:txBody>
      </p:sp>
      <p:sp>
        <p:nvSpPr>
          <p:cNvPr id="39" name="Rounded Rectangle 38"/>
          <p:cNvSpPr/>
          <p:nvPr/>
        </p:nvSpPr>
        <p:spPr>
          <a:xfrm>
            <a:off x="4614350" y="4281169"/>
            <a:ext cx="801363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WDCGG</a:t>
            </a:r>
            <a:endParaRPr lang="en-US" sz="1100" dirty="0"/>
          </a:p>
        </p:txBody>
      </p:sp>
      <p:sp>
        <p:nvSpPr>
          <p:cNvPr id="41" name="Rounded Rectangle 40"/>
          <p:cNvSpPr/>
          <p:nvPr/>
        </p:nvSpPr>
        <p:spPr>
          <a:xfrm>
            <a:off x="8496592" y="4279999"/>
            <a:ext cx="353276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200" dirty="0"/>
              <a:t>…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7984696" y="3706235"/>
            <a:ext cx="2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998442" y="4926011"/>
            <a:ext cx="641007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JMA</a:t>
            </a:r>
            <a:endParaRPr lang="en-US" sz="1200" dirty="0"/>
          </a:p>
        </p:txBody>
      </p:sp>
      <p:sp>
        <p:nvSpPr>
          <p:cNvPr id="44" name="Rounded Rectangle 43"/>
          <p:cNvSpPr/>
          <p:nvPr/>
        </p:nvSpPr>
        <p:spPr>
          <a:xfrm>
            <a:off x="2884613" y="4153201"/>
            <a:ext cx="954350" cy="439759"/>
          </a:xfrm>
          <a:prstGeom prst="roundRect">
            <a:avLst>
              <a:gd name="adj" fmla="val 22989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CGMS </a:t>
            </a:r>
            <a:r>
              <a:rPr lang="en-US" sz="1000" dirty="0" err="1" smtClean="0"/>
              <a:t>contr</a:t>
            </a:r>
            <a:r>
              <a:rPr lang="en-US" sz="1000" dirty="0" smtClean="0"/>
              <a:t> AC-VC </a:t>
            </a:r>
            <a:r>
              <a:rPr lang="en-US" sz="1000" dirty="0"/>
              <a:t>Arch </a:t>
            </a:r>
            <a:endParaRPr lang="en-US" sz="1000" dirty="0"/>
          </a:p>
        </p:txBody>
      </p:sp>
      <p:sp>
        <p:nvSpPr>
          <p:cNvPr id="47" name="U-Turn Arrow 46"/>
          <p:cNvSpPr/>
          <p:nvPr/>
        </p:nvSpPr>
        <p:spPr>
          <a:xfrm>
            <a:off x="1854447" y="2615882"/>
            <a:ext cx="5010665" cy="2505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49439" y="2246212"/>
            <a:ext cx="39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Left Arrow 48"/>
          <p:cNvSpPr/>
          <p:nvPr/>
        </p:nvSpPr>
        <p:spPr>
          <a:xfrm>
            <a:off x="1926368" y="4261291"/>
            <a:ext cx="902638" cy="214802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 flipH="1">
            <a:off x="4249439" y="2779612"/>
            <a:ext cx="21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2" name="TextBox 51"/>
          <p:cNvSpPr txBox="1"/>
          <p:nvPr/>
        </p:nvSpPr>
        <p:spPr>
          <a:xfrm flipH="1">
            <a:off x="4727839" y="3621681"/>
            <a:ext cx="212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4660962" y="4728167"/>
            <a:ext cx="389117" cy="4499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732516" y="1528364"/>
            <a:ext cx="38138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General </a:t>
            </a:r>
            <a:r>
              <a:rPr lang="en-US"/>
              <a:t>International </a:t>
            </a:r>
            <a:r>
              <a:rPr lang="en-US" smtClean="0"/>
              <a:t>Framework??</a:t>
            </a:r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1676400" y="5595811"/>
            <a:ext cx="654253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ESA</a:t>
            </a:r>
            <a:endParaRPr lang="en-US" sz="1200" dirty="0"/>
          </a:p>
        </p:txBody>
      </p:sp>
      <p:sp>
        <p:nvSpPr>
          <p:cNvPr id="55" name="Rounded Rectangle 54"/>
          <p:cNvSpPr/>
          <p:nvPr/>
        </p:nvSpPr>
        <p:spPr>
          <a:xfrm>
            <a:off x="3183782" y="5572022"/>
            <a:ext cx="705880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EUM</a:t>
            </a:r>
            <a:endParaRPr lang="en-US" sz="1200" dirty="0"/>
          </a:p>
        </p:txBody>
      </p:sp>
      <p:sp>
        <p:nvSpPr>
          <p:cNvPr id="56" name="Rounded Rectangle 55"/>
          <p:cNvSpPr/>
          <p:nvPr/>
        </p:nvSpPr>
        <p:spPr>
          <a:xfrm>
            <a:off x="2439433" y="5587025"/>
            <a:ext cx="641007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EC</a:t>
            </a:r>
            <a:endParaRPr lang="en-US" sz="1200" dirty="0"/>
          </a:p>
        </p:txBody>
      </p:sp>
      <p:sp>
        <p:nvSpPr>
          <p:cNvPr id="57" name="Rounded Rectangle 56"/>
          <p:cNvSpPr/>
          <p:nvPr/>
        </p:nvSpPr>
        <p:spPr>
          <a:xfrm>
            <a:off x="3998442" y="5572023"/>
            <a:ext cx="641007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200" dirty="0" smtClean="0"/>
              <a:t>…</a:t>
            </a:r>
            <a:endParaRPr lang="en-US" sz="1200" dirty="0"/>
          </a:p>
        </p:txBody>
      </p:sp>
      <p:sp>
        <p:nvSpPr>
          <p:cNvPr id="58" name="Rounded Rectangle 57"/>
          <p:cNvSpPr/>
          <p:nvPr/>
        </p:nvSpPr>
        <p:spPr>
          <a:xfrm>
            <a:off x="41445" y="4926011"/>
            <a:ext cx="720555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/>
              <a:t>CNES</a:t>
            </a:r>
            <a:endParaRPr lang="en-US" sz="1200" dirty="0"/>
          </a:p>
        </p:txBody>
      </p:sp>
      <p:sp>
        <p:nvSpPr>
          <p:cNvPr id="59" name="Rounded Rectangle 58"/>
          <p:cNvSpPr/>
          <p:nvPr/>
        </p:nvSpPr>
        <p:spPr>
          <a:xfrm>
            <a:off x="847065" y="5595808"/>
            <a:ext cx="720555" cy="43975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mtClean="0"/>
              <a:t>DLR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2772686"/>
      </p:ext>
    </p:extLst>
  </p:cSld>
  <p:clrMapOvr>
    <a:masterClrMapping/>
  </p:clrMapOvr>
  <p:transition spd="slow">
    <p:pull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990600"/>
          </a:xfrm>
        </p:spPr>
        <p:txBody>
          <a:bodyPr/>
          <a:lstStyle/>
          <a:p>
            <a:pPr algn="ctr"/>
            <a:r>
              <a:rPr lang="en-US" sz="2800" dirty="0" smtClean="0"/>
              <a:t>GEO Carbon and GHG Initiative</a:t>
            </a:r>
            <a:endParaRPr lang="en-US" sz="2800" dirty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534400" cy="4800600"/>
          </a:xfrm>
        </p:spPr>
        <p:txBody>
          <a:bodyPr>
            <a:normAutofit fontScale="70000" lnSpcReduction="20000"/>
          </a:bodyPr>
          <a:lstStyle/>
          <a:p>
            <a:r>
              <a:rPr lang="en-GB" sz="2600" dirty="0" smtClean="0"/>
              <a:t>Accepted as a GEO Initiative at 3</a:t>
            </a:r>
            <a:r>
              <a:rPr lang="en-GB" sz="2600" baseline="30000" dirty="0" smtClean="0"/>
              <a:t>rd</a:t>
            </a:r>
            <a:r>
              <a:rPr lang="en-GB" sz="2600" dirty="0" smtClean="0"/>
              <a:t> GEO Programme Board 2016</a:t>
            </a:r>
          </a:p>
          <a:p>
            <a:endParaRPr lang="en-GB" sz="2600" dirty="0"/>
          </a:p>
          <a:p>
            <a:r>
              <a:rPr lang="en-US" sz="2600" dirty="0">
                <a:solidFill>
                  <a:srgbClr val="0000CC"/>
                </a:solidFill>
              </a:rPr>
              <a:t>The GEO </a:t>
            </a:r>
            <a:r>
              <a:rPr lang="en-US" sz="2600" dirty="0" smtClean="0">
                <a:solidFill>
                  <a:srgbClr val="0000CC"/>
                </a:solidFill>
              </a:rPr>
              <a:t>C</a:t>
            </a:r>
            <a:r>
              <a:rPr lang="en-US" sz="2600" dirty="0">
                <a:solidFill>
                  <a:srgbClr val="0000CC"/>
                </a:solidFill>
              </a:rPr>
              <a:t> </a:t>
            </a:r>
            <a:r>
              <a:rPr lang="en-US" sz="2600" dirty="0" smtClean="0">
                <a:solidFill>
                  <a:srgbClr val="0000CC"/>
                </a:solidFill>
              </a:rPr>
              <a:t>and GHG initiative provides </a:t>
            </a:r>
            <a:r>
              <a:rPr lang="en-US" sz="2600" u="sng" dirty="0">
                <a:solidFill>
                  <a:srgbClr val="0000CC"/>
                </a:solidFill>
              </a:rPr>
              <a:t>cross integration</a:t>
            </a:r>
            <a:r>
              <a:rPr lang="en-US" sz="2600" dirty="0">
                <a:solidFill>
                  <a:srgbClr val="0000CC"/>
                </a:solidFill>
              </a:rPr>
              <a:t> and </a:t>
            </a:r>
            <a:r>
              <a:rPr lang="en-US" sz="2600" u="sng" dirty="0">
                <a:solidFill>
                  <a:srgbClr val="0000CC"/>
                </a:solidFill>
              </a:rPr>
              <a:t>coordination of the interfaces</a:t>
            </a:r>
            <a:r>
              <a:rPr lang="en-US" sz="2600" dirty="0">
                <a:solidFill>
                  <a:srgbClr val="0000CC"/>
                </a:solidFill>
              </a:rPr>
              <a:t> (between: atmosphere, ocean and terrestrial domains; space-based, air-borne and in-situ monitoring systems</a:t>
            </a:r>
            <a:r>
              <a:rPr lang="en-US" sz="2600" dirty="0" smtClean="0">
                <a:solidFill>
                  <a:srgbClr val="0000CC"/>
                </a:solidFill>
              </a:rPr>
              <a:t>;). </a:t>
            </a:r>
            <a:r>
              <a:rPr lang="en-US" sz="2600" dirty="0" smtClean="0">
                <a:solidFill>
                  <a:srgbClr val="00B050"/>
                </a:solidFill>
              </a:rPr>
              <a:t>It builds </a:t>
            </a:r>
            <a:r>
              <a:rPr lang="en-US" sz="2600" dirty="0">
                <a:solidFill>
                  <a:srgbClr val="00B050"/>
                </a:solidFill>
              </a:rPr>
              <a:t>on existing strategies, initiatives, networks and infrastructures, and </a:t>
            </a:r>
            <a:r>
              <a:rPr lang="en-US" sz="2600" dirty="0" smtClean="0">
                <a:solidFill>
                  <a:srgbClr val="00B050"/>
                </a:solidFill>
              </a:rPr>
              <a:t>integrates </a:t>
            </a:r>
            <a:r>
              <a:rPr lang="en-US" sz="2600" dirty="0">
                <a:solidFill>
                  <a:srgbClr val="00B050"/>
                </a:solidFill>
              </a:rPr>
              <a:t>them with the missing pieces to obtain a comprehensive globally coordinated GHG observation and analysis system</a:t>
            </a:r>
            <a:r>
              <a:rPr lang="en-US" sz="2600" dirty="0" smtClean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Key Elements</a:t>
            </a:r>
          </a:p>
          <a:p>
            <a:pPr lvl="1">
              <a:spcAft>
                <a:spcPts val="600"/>
              </a:spcAft>
            </a:pPr>
            <a:r>
              <a:rPr lang="en-GB" sz="2600" b="1" dirty="0" smtClean="0"/>
              <a:t>Task 1: User </a:t>
            </a:r>
            <a:r>
              <a:rPr lang="en-GB" sz="2600" b="1" dirty="0"/>
              <a:t>needs and policy </a:t>
            </a:r>
            <a:r>
              <a:rPr lang="en-GB" sz="2600" b="1" dirty="0" smtClean="0"/>
              <a:t>interface (policy and science requirements)</a:t>
            </a:r>
            <a:endParaRPr lang="it-IT" sz="2600" dirty="0"/>
          </a:p>
          <a:p>
            <a:pPr lvl="1">
              <a:spcAft>
                <a:spcPts val="600"/>
              </a:spcAft>
            </a:pPr>
            <a:r>
              <a:rPr lang="en-GB" sz="2600" b="1" dirty="0" smtClean="0"/>
              <a:t>Task 2: Data </a:t>
            </a:r>
            <a:r>
              <a:rPr lang="en-GB" sz="2600" b="1" dirty="0"/>
              <a:t>access and </a:t>
            </a:r>
            <a:r>
              <a:rPr lang="en-GB" sz="2600" b="1" dirty="0" smtClean="0"/>
              <a:t>availability (</a:t>
            </a:r>
            <a:r>
              <a:rPr lang="en-GB" sz="2600" b="1" dirty="0" smtClean="0">
                <a:solidFill>
                  <a:srgbClr val="FF0000"/>
                </a:solidFill>
              </a:rPr>
              <a:t>CEOS</a:t>
            </a:r>
            <a:r>
              <a:rPr lang="en-GB" sz="2600" b="1" dirty="0" smtClean="0"/>
              <a:t>)</a:t>
            </a:r>
          </a:p>
          <a:p>
            <a:pPr lvl="1">
              <a:spcAft>
                <a:spcPts val="600"/>
              </a:spcAft>
            </a:pPr>
            <a:r>
              <a:rPr lang="en-GB" sz="2600" b="1" dirty="0" smtClean="0"/>
              <a:t>Task 3: </a:t>
            </a:r>
            <a:r>
              <a:rPr lang="en-US" sz="2600" b="1" dirty="0" smtClean="0"/>
              <a:t>Optimization </a:t>
            </a:r>
            <a:r>
              <a:rPr lang="en-US" sz="2600" b="1" dirty="0"/>
              <a:t>of observational </a:t>
            </a:r>
            <a:r>
              <a:rPr lang="en-US" sz="2600" b="1" dirty="0" smtClean="0"/>
              <a:t>networks (</a:t>
            </a:r>
            <a:r>
              <a:rPr lang="en-US" sz="2600" b="1" dirty="0" smtClean="0">
                <a:solidFill>
                  <a:srgbClr val="FF0000"/>
                </a:solidFill>
              </a:rPr>
              <a:t>CEOS</a:t>
            </a:r>
            <a:r>
              <a:rPr lang="en-US" sz="2600" b="1" dirty="0" smtClean="0"/>
              <a:t>)</a:t>
            </a:r>
            <a:endParaRPr lang="it-IT" sz="2600" dirty="0"/>
          </a:p>
          <a:p>
            <a:pPr lvl="1">
              <a:spcAft>
                <a:spcPts val="600"/>
              </a:spcAft>
            </a:pPr>
            <a:r>
              <a:rPr lang="en-US" sz="2600" b="1" dirty="0" smtClean="0"/>
              <a:t>Task 4: Budget </a:t>
            </a:r>
            <a:r>
              <a:rPr lang="en-US" sz="2600" b="1" dirty="0"/>
              <a:t>calculation consistency </a:t>
            </a:r>
            <a:r>
              <a:rPr lang="en-US" sz="2600" b="1" dirty="0" smtClean="0"/>
              <a:t>(Global, Regional, sub-Regional, National, Local) (</a:t>
            </a:r>
            <a:r>
              <a:rPr lang="en-US" sz="2600" b="1" dirty="0" smtClean="0">
                <a:solidFill>
                  <a:srgbClr val="FF0000"/>
                </a:solidFill>
              </a:rPr>
              <a:t>CEOS Carbon Strategy</a:t>
            </a:r>
            <a:r>
              <a:rPr lang="en-US" sz="2600" b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sz="2600" b="1" dirty="0" smtClean="0"/>
              <a:t>CEOS POC: Stephen Plummer, ESA – member of Executive Committee</a:t>
            </a:r>
            <a:endParaRPr lang="it-IT" sz="2600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79292" y="6243937"/>
            <a:ext cx="8785416" cy="461663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Potential for this to be integrator</a:t>
            </a:r>
            <a:r>
              <a:rPr kumimoji="0" lang="en-US" sz="2400" b="1" i="0" u="none" strike="noStrike" cap="none" spc="0" normalizeH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for global in-situ networks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2843548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71500" y="1600200"/>
            <a:ext cx="7924800" cy="4572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200" b="1" dirty="0" smtClean="0"/>
              <a:t>Specific </a:t>
            </a:r>
            <a:r>
              <a:rPr lang="en-US" sz="3200" b="1" dirty="0"/>
              <a:t>Chair Initiative #1: Laying the foundation for an international CO2 and GHG </a:t>
            </a:r>
            <a:r>
              <a:rPr lang="en-US" sz="3200" b="1" dirty="0" smtClean="0"/>
              <a:t>monitoring </a:t>
            </a:r>
            <a:r>
              <a:rPr lang="en-US" sz="3200" b="1" dirty="0"/>
              <a:t>system</a:t>
            </a:r>
            <a:endParaRPr lang="en-GB" sz="3200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sz="2900" dirty="0" smtClean="0"/>
              <a:t>Three </a:t>
            </a:r>
            <a:r>
              <a:rPr lang="en-US" sz="2900" dirty="0"/>
              <a:t>specific activities are foreseen for advancing this effort in </a:t>
            </a:r>
            <a:r>
              <a:rPr lang="en-US" sz="2900" dirty="0" smtClean="0"/>
              <a:t>2017-2018:</a:t>
            </a:r>
          </a:p>
          <a:p>
            <a:r>
              <a:rPr lang="en-US" sz="2900" dirty="0" smtClean="0"/>
              <a:t>Facilitate </a:t>
            </a:r>
            <a:r>
              <a:rPr lang="en-US" sz="2900" dirty="0"/>
              <a:t>the </a:t>
            </a:r>
            <a:r>
              <a:rPr lang="en-US" sz="2900" dirty="0" smtClean="0"/>
              <a:t>completion and follow-on activities </a:t>
            </a:r>
            <a:r>
              <a:rPr lang="en-US" sz="2900" dirty="0"/>
              <a:t>of the AC-VC whitepaper on defining an optimum constellation for CO2 and GHG </a:t>
            </a:r>
            <a:r>
              <a:rPr lang="en-US" sz="2900" dirty="0" smtClean="0"/>
              <a:t>monitoring, </a:t>
            </a:r>
            <a:r>
              <a:rPr lang="en-US" sz="2900" dirty="0"/>
              <a:t>including the joint competences of CEOS and CGMS, and in the general framework of the continued implementation of the CEOS Carbon Strategy</a:t>
            </a:r>
            <a:endParaRPr lang="en-GB" sz="2900" dirty="0"/>
          </a:p>
          <a:p>
            <a:pPr lvl="0"/>
            <a:r>
              <a:rPr lang="en-US" sz="2900" dirty="0"/>
              <a:t>Place the space segment in the broader context of a fully sustained system for CO2 </a:t>
            </a:r>
            <a:r>
              <a:rPr lang="en-US" sz="2900" dirty="0" smtClean="0"/>
              <a:t>monitoring</a:t>
            </a:r>
            <a:r>
              <a:rPr lang="en-US" sz="2900" dirty="0"/>
              <a:t>. Individual CEOS Agencies have counterparts in their individual countries/regions who have responsibility for Inventories, the required </a:t>
            </a:r>
            <a:r>
              <a:rPr lang="en-US" sz="2900" dirty="0" smtClean="0"/>
              <a:t>modelling, </a:t>
            </a:r>
            <a:r>
              <a:rPr lang="en-US" sz="2900" dirty="0"/>
              <a:t>in-situ infrastructure </a:t>
            </a:r>
            <a:r>
              <a:rPr lang="en-US" sz="2900" dirty="0" smtClean="0"/>
              <a:t>and </a:t>
            </a:r>
            <a:r>
              <a:rPr lang="en-US" sz="2900" dirty="0"/>
              <a:t>the ground segment elements</a:t>
            </a:r>
            <a:r>
              <a:rPr lang="en-US" sz="2900" dirty="0" smtClean="0"/>
              <a:t>.</a:t>
            </a:r>
          </a:p>
          <a:p>
            <a:r>
              <a:rPr lang="en-US" sz="2900" dirty="0"/>
              <a:t>Advance the relationship with </a:t>
            </a:r>
            <a:r>
              <a:rPr lang="en-US" sz="2900" dirty="0" smtClean="0"/>
              <a:t>CGMS </a:t>
            </a:r>
            <a:r>
              <a:rPr lang="en-US" sz="2900" dirty="0"/>
              <a:t>for an operationally implemented and sustained observation capability. Consider establishing a formal working relationship between CEOS and CGMS as with the successful ongoing relationship on Systematic Observations of ECVs in support of UNFCCC</a:t>
            </a:r>
            <a:r>
              <a:rPr lang="en-US" sz="2900" dirty="0" smtClean="0"/>
              <a:t>.</a:t>
            </a:r>
            <a:endParaRPr lang="en-GB" sz="29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 CEOS </a:t>
            </a:r>
            <a:r>
              <a:rPr lang="en-GB" dirty="0"/>
              <a:t>Chair 2018  </a:t>
            </a:r>
            <a:r>
              <a:rPr lang="en-GB" dirty="0" smtClean="0"/>
              <a:t>priority 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1736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1207062"/>
            <a:ext cx="8915400" cy="1383738"/>
          </a:xfrm>
        </p:spPr>
        <p:txBody>
          <a:bodyPr>
            <a:noAutofit/>
          </a:bodyPr>
          <a:lstStyle/>
          <a:p>
            <a:pPr algn="ctr"/>
            <a:r>
              <a:rPr lang="en-US" sz="2400" spc="0" dirty="0">
                <a:solidFill>
                  <a:schemeClr val="tx2"/>
                </a:solidFill>
                <a:latin typeface="Arial" charset="0"/>
              </a:rPr>
              <a:t>Overview of the Core Elements of the Anthropogenic CO</a:t>
            </a:r>
            <a:r>
              <a:rPr lang="en-US" sz="2400" spc="0" baseline="-25000" dirty="0">
                <a:solidFill>
                  <a:schemeClr val="tx2"/>
                </a:solidFill>
                <a:latin typeface="Arial" charset="0"/>
              </a:rPr>
              <a:t>2</a:t>
            </a:r>
            <a:r>
              <a:rPr lang="en-US" sz="2400" spc="0" dirty="0">
                <a:solidFill>
                  <a:schemeClr val="tx2"/>
                </a:solidFill>
                <a:latin typeface="Arial" charset="0"/>
              </a:rPr>
              <a:t> Emission Monitoring &amp; Verification Support (MVS) capacity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470071" y="968298"/>
            <a:ext cx="88367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pic>
        <p:nvPicPr>
          <p:cNvPr id="205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438400"/>
            <a:ext cx="5853405" cy="399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312730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47800"/>
            <a:ext cx="8458200" cy="4343400"/>
          </a:xfrm>
        </p:spPr>
        <p:txBody>
          <a:bodyPr/>
          <a:lstStyle/>
          <a:p>
            <a:pPr marL="0" lvl="0" indent="0">
              <a:buNone/>
            </a:pPr>
            <a:r>
              <a:rPr lang="en-US" sz="2200" dirty="0" smtClean="0"/>
              <a:t>On “placing </a:t>
            </a:r>
            <a:r>
              <a:rPr lang="en-US" sz="2200" dirty="0"/>
              <a:t>the space segment in the broader context of a fully sustained system for CO2 </a:t>
            </a:r>
            <a:r>
              <a:rPr lang="en-US" sz="2200" dirty="0" smtClean="0"/>
              <a:t>monitoring”</a:t>
            </a:r>
          </a:p>
          <a:p>
            <a:pPr marL="0" lvl="0" indent="0">
              <a:buNone/>
            </a:pPr>
            <a:endParaRPr lang="en-US" sz="2200" dirty="0"/>
          </a:p>
          <a:p>
            <a:pPr marL="0" lvl="0" indent="0">
              <a:buNone/>
            </a:pPr>
            <a:r>
              <a:rPr lang="en-US" sz="2200" dirty="0" smtClean="0"/>
              <a:t>The EC proposes to </a:t>
            </a:r>
            <a:r>
              <a:rPr lang="en-US" sz="2200" dirty="0" err="1" smtClean="0"/>
              <a:t>organise</a:t>
            </a:r>
            <a:r>
              <a:rPr lang="en-US" sz="2200" dirty="0" smtClean="0"/>
              <a:t> a dedicated discussion workshop:</a:t>
            </a:r>
          </a:p>
          <a:p>
            <a:pPr lvl="0"/>
            <a:r>
              <a:rPr lang="en-US" sz="2200" dirty="0" smtClean="0"/>
              <a:t>Bringing </a:t>
            </a:r>
            <a:r>
              <a:rPr lang="en-US" sz="2200" dirty="0"/>
              <a:t>together these different stakeholders to define best </a:t>
            </a:r>
            <a:r>
              <a:rPr lang="en-US" sz="2200" dirty="0" smtClean="0"/>
              <a:t>practices and synergies</a:t>
            </a:r>
          </a:p>
          <a:p>
            <a:pPr lvl="0"/>
            <a:r>
              <a:rPr lang="en-US" sz="2200" dirty="0" smtClean="0"/>
              <a:t>Exploring possibilities </a:t>
            </a:r>
            <a:r>
              <a:rPr lang="en-US" sz="2200" dirty="0"/>
              <a:t>for common approaches to some of the system development. </a:t>
            </a:r>
            <a:endParaRPr lang="en-US" sz="2200" dirty="0" smtClean="0"/>
          </a:p>
          <a:p>
            <a:pPr lvl="0"/>
            <a:r>
              <a:rPr lang="en-US" sz="2200" dirty="0" smtClean="0"/>
              <a:t>This </a:t>
            </a:r>
            <a:r>
              <a:rPr lang="en-US" sz="2200" dirty="0"/>
              <a:t>would also require the strong engagement of CGMS as well as CEOS Associate members such as the </a:t>
            </a:r>
            <a:r>
              <a:rPr lang="en-US" sz="2200" dirty="0" smtClean="0"/>
              <a:t>WMO.</a:t>
            </a:r>
          </a:p>
          <a:p>
            <a:pPr lvl="0"/>
            <a:endParaRPr lang="en-US" sz="2200" dirty="0" smtClean="0"/>
          </a:p>
          <a:p>
            <a:pPr marL="0" lvl="0" indent="0">
              <a:buNone/>
            </a:pPr>
            <a:r>
              <a:rPr lang="en-US" sz="2200" dirty="0" smtClean="0"/>
              <a:t>June </a:t>
            </a:r>
            <a:r>
              <a:rPr lang="en-US" sz="2200" dirty="0" smtClean="0"/>
              <a:t>2018 period. Probably somewhere in Northern Italy </a:t>
            </a:r>
            <a:r>
              <a:rPr lang="is-IS" sz="2200" dirty="0" smtClean="0"/>
              <a:t>…</a:t>
            </a:r>
            <a:endParaRPr lang="en-GB" sz="22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GB" dirty="0" smtClean="0"/>
              <a:t>Chair priority A workshop in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00132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9959</TotalTime>
  <Words>988</Words>
  <Application>Microsoft Macintosh PowerPoint</Application>
  <PresentationFormat>On-screen Show (4:3)</PresentationFormat>
  <Paragraphs>123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 Bold</vt:lpstr>
      <vt:lpstr>Avenir Roman</vt:lpstr>
      <vt:lpstr>Calibri</vt:lpstr>
      <vt:lpstr>Courier New</vt:lpstr>
      <vt:lpstr>Droid Serif</vt:lpstr>
      <vt:lpstr>Helvetica</vt:lpstr>
      <vt:lpstr>ＭＳ Ｐゴシック</vt:lpstr>
      <vt:lpstr>Proxima Nova Regular</vt:lpstr>
      <vt:lpstr>Times New Roman</vt:lpstr>
      <vt:lpstr>Wingdings</vt:lpstr>
      <vt:lpstr>Arial</vt:lpstr>
      <vt:lpstr>Default</vt:lpstr>
      <vt:lpstr>Broader Coordination on Carbon Observations</vt:lpstr>
      <vt:lpstr>PowerPoint Presentation</vt:lpstr>
      <vt:lpstr>International Policy context</vt:lpstr>
      <vt:lpstr>Action in GCOS IP 2016</vt:lpstr>
      <vt:lpstr>Data “providers”</vt:lpstr>
      <vt:lpstr>GEO Carbon and GHG Initiative</vt:lpstr>
      <vt:lpstr>PowerPoint Presentation</vt:lpstr>
      <vt:lpstr>Overview of the Core Elements of the Anthropogenic CO2 Emission Monitoring &amp; Verification Support (MVS) capacity </vt:lpstr>
      <vt:lpstr>PowerPoint Presentation</vt:lpstr>
      <vt:lpstr>CEOS CGMS Coordination on GHG monitoring - options</vt:lpstr>
      <vt:lpstr>“Conclusions”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Copernicus</dc:title>
  <dc:creator>Brian R. Williams</dc:creator>
  <cp:lastModifiedBy>Microsoft Office User</cp:lastModifiedBy>
  <cp:revision>152</cp:revision>
  <dcterms:modified xsi:type="dcterms:W3CDTF">2017-10-17T16:52:33Z</dcterms:modified>
</cp:coreProperties>
</file>