
<file path=[Content_Types].xml><?xml version="1.0" encoding="utf-8"?>
<Types xmlns="http://schemas.openxmlformats.org/package/2006/content-types">
  <Default Extension="xml" ContentType="application/xml"/>
  <Default Extension="jpeg" ContentType="image/jpeg"/>
  <Default Extension="pjp"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20" r:id="rId3"/>
    <p:sldId id="301" r:id="rId4"/>
    <p:sldId id="319" r:id="rId5"/>
    <p:sldId id="318" r:id="rId6"/>
    <p:sldId id="321" r:id="rId7"/>
    <p:sldId id="323" r:id="rId8"/>
    <p:sldId id="324" r:id="rId9"/>
    <p:sldId id="332" r:id="rId10"/>
    <p:sldId id="333" r:id="rId11"/>
    <p:sldId id="334" r:id="rId12"/>
    <p:sldId id="315" r:id="rId13"/>
    <p:sldId id="326" r:id="rId14"/>
    <p:sldId id="325" r:id="rId15"/>
    <p:sldId id="300" r:id="rId16"/>
    <p:sldId id="316" r:id="rId17"/>
    <p:sldId id="294" r:id="rId18"/>
    <p:sldId id="302" r:id="rId19"/>
    <p:sldId id="331" r:id="rId20"/>
    <p:sldId id="330" r:id="rId21"/>
    <p:sldId id="329" r:id="rId22"/>
    <p:sldId id="287" r:id="rId23"/>
    <p:sldId id="335" r:id="rId24"/>
    <p:sldId id="327" r:id="rId25"/>
    <p:sldId id="317"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4721"/>
  </p:normalViewPr>
  <p:slideViewPr>
    <p:cSldViewPr>
      <p:cViewPr varScale="1">
        <p:scale>
          <a:sx n="108" d="100"/>
          <a:sy n="108" d="100"/>
        </p:scale>
        <p:origin x="17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787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386026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02520320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j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latin typeface="+mj-lt"/>
              </a:rPr>
              <a:t>WGISS - </a:t>
            </a:r>
            <a:r>
              <a:rPr lang="en-US" sz="3200" b="1" dirty="0" smtClean="0">
                <a:solidFill>
                  <a:srgbClr val="FFFFFF"/>
                </a:solidFill>
                <a:latin typeface="+mj-lt"/>
              </a:rPr>
              <a:t>Working Group for Information Systems and Services</a:t>
            </a:r>
            <a:endParaRPr sz="3600"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Andrew Mitchell-NASA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10.1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pPr algn="ctr"/>
            <a:r>
              <a:rPr lang="en-US" dirty="0"/>
              <a:t>Carbon Regions of Interest</a:t>
            </a:r>
          </a:p>
        </p:txBody>
      </p:sp>
      <p:pic>
        <p:nvPicPr>
          <p:cNvPr id="5" name="Picture 6"/>
          <p:cNvPicPr>
            <a:picLocks noChangeAspect="1" noChangeArrowheads="1"/>
          </p:cNvPicPr>
          <p:nvPr/>
        </p:nvPicPr>
        <p:blipFill>
          <a:blip r:embed="rId2"/>
          <a:srcRect/>
          <a:stretch>
            <a:fillRect/>
          </a:stretch>
        </p:blipFill>
        <p:spPr bwMode="auto">
          <a:xfrm>
            <a:off x="3152775" y="1398852"/>
            <a:ext cx="4838700" cy="1971675"/>
          </a:xfrm>
          <a:prstGeom prst="rect">
            <a:avLst/>
          </a:prstGeom>
          <a:noFill/>
          <a:ln w="9525">
            <a:noFill/>
            <a:miter lim="800000"/>
            <a:headEnd/>
            <a:tailEnd/>
          </a:ln>
        </p:spPr>
      </p:pic>
      <p:sp>
        <p:nvSpPr>
          <p:cNvPr id="6" name="Content Placeholder 2"/>
          <p:cNvSpPr>
            <a:spLocks noGrp="1"/>
          </p:cNvSpPr>
          <p:nvPr>
            <p:ph idx="4294967295"/>
          </p:nvPr>
        </p:nvSpPr>
        <p:spPr>
          <a:xfrm>
            <a:off x="296863" y="1457325"/>
            <a:ext cx="2370137" cy="16668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regions</a:t>
            </a:r>
          </a:p>
          <a:p>
            <a:pPr lvl="1"/>
            <a:r>
              <a:rPr lang="en-US" sz="1800" dirty="0" smtClean="0"/>
              <a:t>Global</a:t>
            </a:r>
          </a:p>
          <a:p>
            <a:pPr lvl="1"/>
            <a:r>
              <a:rPr lang="en-US" sz="1800" dirty="0" smtClean="0"/>
              <a:t>RECCAP</a:t>
            </a:r>
          </a:p>
          <a:p>
            <a:pPr lvl="1"/>
            <a:r>
              <a:rPr lang="en-US" sz="1800" dirty="0" err="1" smtClean="0"/>
              <a:t>TransCom</a:t>
            </a:r>
            <a:endParaRPr lang="en-US" sz="1800" dirty="0"/>
          </a:p>
        </p:txBody>
      </p:sp>
      <p:pic>
        <p:nvPicPr>
          <p:cNvPr id="7" name="Picture 3"/>
          <p:cNvPicPr>
            <a:picLocks noChangeAspect="1" noChangeArrowheads="1"/>
          </p:cNvPicPr>
          <p:nvPr/>
        </p:nvPicPr>
        <p:blipFill>
          <a:blip r:embed="rId3"/>
          <a:srcRect/>
          <a:stretch>
            <a:fillRect/>
          </a:stretch>
        </p:blipFill>
        <p:spPr bwMode="auto">
          <a:xfrm>
            <a:off x="1371600" y="3370527"/>
            <a:ext cx="6619875" cy="3487473"/>
          </a:xfrm>
          <a:prstGeom prst="rect">
            <a:avLst/>
          </a:prstGeom>
          <a:noFill/>
          <a:ln w="9525">
            <a:noFill/>
            <a:miter lim="800000"/>
            <a:headEnd/>
            <a:tailEnd/>
          </a:ln>
        </p:spPr>
      </p:pic>
      <p:pic>
        <p:nvPicPr>
          <p:cNvPr id="8" name="Picture 5"/>
          <p:cNvPicPr>
            <a:picLocks noChangeAspect="1" noChangeArrowheads="1"/>
          </p:cNvPicPr>
          <p:nvPr/>
        </p:nvPicPr>
        <p:blipFill>
          <a:blip r:embed="rId4"/>
          <a:srcRect/>
          <a:stretch>
            <a:fillRect/>
          </a:stretch>
        </p:blipFill>
        <p:spPr bwMode="auto">
          <a:xfrm>
            <a:off x="5934075" y="1409700"/>
            <a:ext cx="3133725" cy="3219450"/>
          </a:xfrm>
          <a:prstGeom prst="rect">
            <a:avLst/>
          </a:prstGeom>
          <a:noFill/>
          <a:ln w="9525">
            <a:noFill/>
            <a:miter lim="800000"/>
            <a:headEnd/>
            <a:tailEnd/>
          </a:ln>
        </p:spPr>
      </p:pic>
    </p:spTree>
    <p:extLst>
      <p:ext uri="{BB962C8B-B14F-4D97-AF65-F5344CB8AC3E}">
        <p14:creationId xmlns:p14="http://schemas.microsoft.com/office/powerpoint/2010/main" val="20242764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p:txBody>
          <a:bodyPr/>
          <a:lstStyle/>
          <a:p>
            <a:pPr algn="ctr"/>
            <a:r>
              <a:rPr lang="en-US" dirty="0"/>
              <a:t>Carbon Topics</a:t>
            </a:r>
          </a:p>
        </p:txBody>
      </p:sp>
      <p:sp>
        <p:nvSpPr>
          <p:cNvPr id="5" name="Content Placeholder 2"/>
          <p:cNvSpPr>
            <a:spLocks noGrp="1"/>
          </p:cNvSpPr>
          <p:nvPr>
            <p:ph idx="4294967295"/>
          </p:nvPr>
        </p:nvSpPr>
        <p:spPr>
          <a:xfrm>
            <a:off x="171451" y="1457325"/>
            <a:ext cx="3105149" cy="3419476"/>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Special topics or interest area for carbon community</a:t>
            </a:r>
          </a:p>
          <a:p>
            <a:pPr lvl="1"/>
            <a:r>
              <a:rPr lang="en-US" sz="1800" dirty="0" smtClean="0"/>
              <a:t>Predefined, topic-filtered search</a:t>
            </a:r>
          </a:p>
          <a:p>
            <a:pPr lvl="1"/>
            <a:r>
              <a:rPr lang="en-US" sz="1800" dirty="0" smtClean="0"/>
              <a:t>The example: Special topic: </a:t>
            </a:r>
            <a:r>
              <a:rPr lang="en-US" sz="1800" dirty="0" err="1" smtClean="0"/>
              <a:t>fPAR</a:t>
            </a:r>
            <a:r>
              <a:rPr lang="en-US" sz="1800" dirty="0" smtClean="0"/>
              <a:t> (Fraction of </a:t>
            </a:r>
            <a:r>
              <a:rPr lang="en-US" sz="1800" dirty="0" err="1" smtClean="0"/>
              <a:t>Photosynthetically</a:t>
            </a:r>
            <a:r>
              <a:rPr lang="en-US" sz="1800" dirty="0" smtClean="0"/>
              <a:t> Active Radiation)</a:t>
            </a:r>
          </a:p>
          <a:p>
            <a:pPr lvl="1">
              <a:buNone/>
            </a:pPr>
            <a:endParaRPr lang="en-US" dirty="0"/>
          </a:p>
        </p:txBody>
      </p:sp>
      <p:pic>
        <p:nvPicPr>
          <p:cNvPr id="6" name="Picture 2"/>
          <p:cNvPicPr>
            <a:picLocks noChangeAspect="1" noChangeArrowheads="1"/>
          </p:cNvPicPr>
          <p:nvPr/>
        </p:nvPicPr>
        <p:blipFill rotWithShape="1">
          <a:blip r:embed="rId2"/>
          <a:srcRect r="1371"/>
          <a:stretch/>
        </p:blipFill>
        <p:spPr bwMode="auto">
          <a:xfrm>
            <a:off x="3509592" y="1377823"/>
            <a:ext cx="5482008" cy="5086350"/>
          </a:xfrm>
          <a:prstGeom prst="rect">
            <a:avLst/>
          </a:prstGeom>
          <a:noFill/>
          <a:ln w="9525">
            <a:noFill/>
            <a:miter lim="800000"/>
            <a:headEnd/>
            <a:tailEnd/>
          </a:ln>
        </p:spPr>
      </p:pic>
    </p:spTree>
    <p:extLst>
      <p:ext uri="{BB962C8B-B14F-4D97-AF65-F5344CB8AC3E}">
        <p14:creationId xmlns:p14="http://schemas.microsoft.com/office/powerpoint/2010/main" val="14143119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Technology Exploration </a:t>
            </a:r>
            <a:br>
              <a:rPr lang="en-GB" dirty="0" smtClean="0"/>
            </a:br>
            <a:r>
              <a:rPr lang="en-GB" dirty="0" smtClean="0"/>
              <a:t>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sz="1600" dirty="0"/>
              <a:t>Purpose: to serve as a forum for exchange of technical information and lessons-learned experience about current and trending software technologies, services and other WWW / Internet related software technologies. </a:t>
            </a:r>
          </a:p>
          <a:p>
            <a:pPr marL="285750" indent="-285750">
              <a:buFont typeface="Arial"/>
              <a:buChar char="•"/>
            </a:pPr>
            <a:endParaRPr lang="en-US" sz="1400" dirty="0"/>
          </a:p>
          <a:p>
            <a:endParaRPr lang="en-GB" sz="1200" dirty="0"/>
          </a:p>
        </p:txBody>
      </p:sp>
    </p:spTree>
    <p:extLst>
      <p:ext uri="{BB962C8B-B14F-4D97-AF65-F5344CB8AC3E}">
        <p14:creationId xmlns:p14="http://schemas.microsoft.com/office/powerpoint/2010/main" val="35556510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p:txBody>
          <a:bodyPr/>
          <a:lstStyle/>
          <a:p>
            <a:pPr algn="ctr"/>
            <a:r>
              <a:rPr lang="en-US" dirty="0"/>
              <a:t>2017 Technology Webinars</a:t>
            </a:r>
          </a:p>
          <a:p>
            <a:endParaRPr lang="en-US" dirty="0"/>
          </a:p>
        </p:txBody>
      </p:sp>
      <p:sp>
        <p:nvSpPr>
          <p:cNvPr id="5" name="Content Placeholder 1"/>
          <p:cNvSpPr>
            <a:spLocks noGrp="1"/>
          </p:cNvSpPr>
          <p:nvPr>
            <p:ph sz="quarter" idx="10"/>
          </p:nvPr>
        </p:nvSpPr>
        <p:spPr>
          <a:xfrm>
            <a:off x="457200" y="1600200"/>
            <a:ext cx="8305800" cy="4724400"/>
          </a:xfrm>
        </p:spPr>
        <p:txBody>
          <a:bodyPr/>
          <a:lstStyle/>
          <a:p>
            <a:pPr marL="514350" indent="-514350">
              <a:buFont typeface="+mj-lt"/>
              <a:buAutoNum type="arabicPeriod"/>
            </a:pPr>
            <a:r>
              <a:rPr lang="en-US" sz="1800" b="1" dirty="0" smtClean="0"/>
              <a:t>Relevancy Ranking of Data Search Results</a:t>
            </a:r>
          </a:p>
          <a:p>
            <a:pPr lvl="1"/>
            <a:r>
              <a:rPr lang="en-US" sz="1800" dirty="0" smtClean="0"/>
              <a:t>14</a:t>
            </a:r>
            <a:r>
              <a:rPr lang="en-US" sz="1800" baseline="30000" dirty="0" smtClean="0"/>
              <a:t>th</a:t>
            </a:r>
            <a:r>
              <a:rPr lang="en-US" sz="1800" dirty="0" smtClean="0"/>
              <a:t> of March 2017</a:t>
            </a:r>
          </a:p>
          <a:p>
            <a:pPr lvl="2"/>
            <a:r>
              <a:rPr lang="en-US" sz="1600" dirty="0"/>
              <a:t>Stefano </a:t>
            </a:r>
            <a:r>
              <a:rPr lang="en-US" sz="1600" dirty="0" err="1" smtClean="0"/>
              <a:t>Nativi</a:t>
            </a:r>
            <a:r>
              <a:rPr lang="en-US" sz="1600" dirty="0" smtClean="0"/>
              <a:t> (GEOSS EVOLVE)</a:t>
            </a:r>
          </a:p>
          <a:p>
            <a:pPr lvl="2"/>
            <a:r>
              <a:rPr lang="en-US" sz="1600" dirty="0" smtClean="0"/>
              <a:t>Chris </a:t>
            </a:r>
            <a:r>
              <a:rPr lang="en-US" sz="1600" dirty="0" err="1" smtClean="0"/>
              <a:t>Lynnes</a:t>
            </a:r>
            <a:r>
              <a:rPr lang="en-US" sz="1600" dirty="0" smtClean="0"/>
              <a:t> and James Norton (NASA)</a:t>
            </a:r>
          </a:p>
          <a:p>
            <a:pPr lvl="1"/>
            <a:endParaRPr lang="en-US" sz="1800" dirty="0" smtClean="0"/>
          </a:p>
          <a:p>
            <a:pPr marL="514350" indent="-514350">
              <a:buFont typeface="+mj-lt"/>
              <a:buAutoNum type="arabicPeriod"/>
            </a:pPr>
            <a:r>
              <a:rPr lang="en-US" sz="1800" b="1" dirty="0" smtClean="0"/>
              <a:t>Data Cubes for Large Scale Data Analytics</a:t>
            </a:r>
          </a:p>
          <a:p>
            <a:pPr lvl="1"/>
            <a:r>
              <a:rPr lang="en-US" sz="1800" dirty="0" smtClean="0"/>
              <a:t>19</a:t>
            </a:r>
            <a:r>
              <a:rPr lang="en-US" sz="1800" baseline="30000" dirty="0" smtClean="0"/>
              <a:t>th</a:t>
            </a:r>
            <a:r>
              <a:rPr lang="en-US" sz="1800" dirty="0" smtClean="0"/>
              <a:t> of June 2017</a:t>
            </a:r>
          </a:p>
          <a:p>
            <a:pPr lvl="2"/>
            <a:r>
              <a:rPr lang="en-US" sz="1600" dirty="0"/>
              <a:t>Rob Woodcock </a:t>
            </a:r>
            <a:r>
              <a:rPr lang="en-US" sz="1600" dirty="0" smtClean="0"/>
              <a:t>(CSIRO)</a:t>
            </a:r>
          </a:p>
          <a:p>
            <a:pPr lvl="2"/>
            <a:r>
              <a:rPr lang="en-US" sz="1600" dirty="0"/>
              <a:t>Brian Killough </a:t>
            </a:r>
            <a:r>
              <a:rPr lang="en-US" sz="1600" dirty="0" smtClean="0"/>
              <a:t>(CEOS SEO)</a:t>
            </a:r>
          </a:p>
          <a:p>
            <a:pPr lvl="1"/>
            <a:endParaRPr lang="en-US" sz="1800" dirty="0" smtClean="0"/>
          </a:p>
          <a:p>
            <a:pPr marL="514350" indent="-514350">
              <a:buFont typeface="+mj-lt"/>
              <a:buAutoNum type="arabicPeriod"/>
            </a:pPr>
            <a:r>
              <a:rPr lang="en-US" sz="1800" b="1" dirty="0" smtClean="0"/>
              <a:t>Burgeoning Role of Python for Earth Observation Data Analysis </a:t>
            </a:r>
          </a:p>
          <a:p>
            <a:pPr lvl="1"/>
            <a:r>
              <a:rPr lang="en-US" sz="1800" dirty="0" smtClean="0"/>
              <a:t>22</a:t>
            </a:r>
            <a:r>
              <a:rPr lang="en-US" sz="1800" baseline="30000" dirty="0" smtClean="0"/>
              <a:t>nd</a:t>
            </a:r>
            <a:r>
              <a:rPr lang="en-US" sz="1800" dirty="0" smtClean="0"/>
              <a:t> of August 2017</a:t>
            </a:r>
          </a:p>
          <a:p>
            <a:pPr lvl="2"/>
            <a:r>
              <a:rPr lang="en-US" sz="1600" dirty="0"/>
              <a:t>Syed Rizvi (Open Data Cube</a:t>
            </a:r>
            <a:r>
              <a:rPr lang="en-US" sz="1600" dirty="0" smtClean="0"/>
              <a:t>)</a:t>
            </a:r>
          </a:p>
          <a:p>
            <a:pPr lvl="2"/>
            <a:r>
              <a:rPr lang="en-US" sz="1600" dirty="0"/>
              <a:t>Rich </a:t>
            </a:r>
            <a:r>
              <a:rPr lang="en-US" sz="1600" dirty="0" err="1"/>
              <a:t>Signell</a:t>
            </a:r>
            <a:r>
              <a:rPr lang="en-US" sz="1600" dirty="0"/>
              <a:t> (USGS</a:t>
            </a:r>
            <a:r>
              <a:rPr lang="en-US" sz="1600" dirty="0" smtClean="0"/>
              <a:t>)</a:t>
            </a:r>
          </a:p>
          <a:p>
            <a:pPr lvl="2"/>
            <a:r>
              <a:rPr lang="en-US" sz="1600" dirty="0" err="1"/>
              <a:t>Alber</a:t>
            </a:r>
            <a:r>
              <a:rPr lang="en-US" sz="1600" dirty="0"/>
              <a:t> Sanchez (INPE) </a:t>
            </a:r>
          </a:p>
        </p:txBody>
      </p:sp>
      <p:sp>
        <p:nvSpPr>
          <p:cNvPr id="6" name="Rectangle 5"/>
          <p:cNvSpPr/>
          <p:nvPr/>
        </p:nvSpPr>
        <p:spPr>
          <a:xfrm>
            <a:off x="5831305" y="3581400"/>
            <a:ext cx="3200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Joint webinars and advertising with:</a:t>
            </a:r>
          </a:p>
          <a:p>
            <a:pPr marL="285750" lvl="1" indent="-285750">
              <a:buFont typeface="Arial" panose="020B0604020202020204" pitchFamily="34" charset="0"/>
              <a:buChar char="•"/>
            </a:pPr>
            <a:r>
              <a:rPr lang="en-US" sz="1200" dirty="0" err="1"/>
              <a:t>WGCapD</a:t>
            </a:r>
            <a:endParaRPr lang="en-US" sz="1200" dirty="0"/>
          </a:p>
          <a:p>
            <a:pPr marL="285750" lvl="1" indent="-285750">
              <a:buFont typeface="Arial" panose="020B0604020202020204" pitchFamily="34" charset="0"/>
              <a:buChar char="•"/>
            </a:pPr>
            <a:r>
              <a:rPr lang="en-US" sz="1200" dirty="0"/>
              <a:t>NextGEOSS</a:t>
            </a:r>
          </a:p>
          <a:p>
            <a:pPr marL="285750" lvl="1" indent="-285750">
              <a:buFont typeface="Arial" panose="020B0604020202020204" pitchFamily="34" charset="0"/>
              <a:buChar char="•"/>
            </a:pPr>
            <a:r>
              <a:rPr lang="en-US" sz="1200" dirty="0"/>
              <a:t>GEOSS Evolve</a:t>
            </a:r>
          </a:p>
          <a:p>
            <a:pPr marL="285750" lvl="1" indent="-285750">
              <a:buFont typeface="Arial" panose="020B0604020202020204" pitchFamily="34" charset="0"/>
              <a:buChar char="•"/>
            </a:pPr>
            <a:r>
              <a:rPr lang="en-US" sz="1200" dirty="0" smtClean="0"/>
              <a:t>Federation of Earth Science Information Partners (ESIP)</a:t>
            </a:r>
            <a:endParaRPr lang="en-US" sz="1200" dirty="0"/>
          </a:p>
        </p:txBody>
      </p:sp>
      <p:sp>
        <p:nvSpPr>
          <p:cNvPr id="7" name="Rectangle 6"/>
          <p:cNvSpPr/>
          <p:nvPr/>
        </p:nvSpPr>
        <p:spPr>
          <a:xfrm>
            <a:off x="4096753" y="5986969"/>
            <a:ext cx="482724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dirty="0"/>
              <a:t>http://ceos.org/ourwork/workinggroups/wgiss/technology-exploration</a:t>
            </a:r>
            <a:r>
              <a:rPr lang="en-US" sz="1400"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87903"/>
            <a:ext cx="1681163" cy="1681163"/>
          </a:xfrm>
          <a:prstGeom prst="rect">
            <a:avLst/>
          </a:prstGeom>
        </p:spPr>
      </p:pic>
      <p:sp>
        <p:nvSpPr>
          <p:cNvPr id="9" name="Rectangle 8"/>
          <p:cNvSpPr/>
          <p:nvPr/>
        </p:nvSpPr>
        <p:spPr>
          <a:xfrm>
            <a:off x="4555385" y="6629400"/>
            <a:ext cx="4572000" cy="215444"/>
          </a:xfrm>
          <a:prstGeom prst="rect">
            <a:avLst/>
          </a:prstGeom>
        </p:spPr>
        <p:txBody>
          <a:bodyPr>
            <a:spAutoFit/>
          </a:bodyPr>
          <a:lstStyle/>
          <a:p>
            <a:r>
              <a:rPr lang="en-US" sz="800" dirty="0" smtClean="0"/>
              <a:t>Image Source: http</a:t>
            </a:r>
            <a:r>
              <a:rPr lang="en-US" sz="800" dirty="0"/>
              <a:t>://www.readingconnections.org/newsletters/june2010newsletter.htm</a:t>
            </a:r>
          </a:p>
        </p:txBody>
      </p:sp>
      <p:sp>
        <p:nvSpPr>
          <p:cNvPr id="10" name="Rectangle 9"/>
          <p:cNvSpPr/>
          <p:nvPr/>
        </p:nvSpPr>
        <p:spPr>
          <a:xfrm>
            <a:off x="0" y="1158448"/>
            <a:ext cx="53340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DATA-11</a:t>
            </a:r>
            <a:r>
              <a:rPr lang="en-US" sz="1400" dirty="0"/>
              <a:t>: Technology Exploration webinars and workshops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89978"/>
            <a:ext cx="297925" cy="297925"/>
          </a:xfrm>
          <a:prstGeom prst="rect">
            <a:avLst/>
          </a:prstGeom>
        </p:spPr>
      </p:pic>
    </p:spTree>
    <p:extLst>
      <p:ext uri="{BB962C8B-B14F-4D97-AF65-F5344CB8AC3E}">
        <p14:creationId xmlns:p14="http://schemas.microsoft.com/office/powerpoint/2010/main" val="33618792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2057400" y="304800"/>
            <a:ext cx="5410200" cy="533400"/>
          </a:xfrm>
        </p:spPr>
        <p:txBody>
          <a:bodyPr/>
          <a:lstStyle/>
          <a:p>
            <a:pPr algn="ctr"/>
            <a:r>
              <a:rPr lang="en-US" dirty="0"/>
              <a:t>FDA Themes supported via WGISS</a:t>
            </a:r>
          </a:p>
          <a:p>
            <a:endParaRPr lang="en-US" dirty="0"/>
          </a:p>
        </p:txBody>
      </p:sp>
      <p:sp>
        <p:nvSpPr>
          <p:cNvPr id="5" name="Rectangle 4"/>
          <p:cNvSpPr/>
          <p:nvPr/>
        </p:nvSpPr>
        <p:spPr>
          <a:xfrm>
            <a:off x="116592" y="1222351"/>
            <a:ext cx="8953500" cy="3048000"/>
          </a:xfrm>
          <a:prstGeom prst="rect">
            <a:avLst/>
          </a:prstGeom>
          <a:noFill/>
          <a:ln w="76200" cap="flat">
            <a:solidFill>
              <a:srgbClr val="FF0000"/>
            </a:solidFill>
            <a:prstDash val="sys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en-US">
              <a:solidFill>
                <a:srgbClr val="002569"/>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432900"/>
            <a:ext cx="3009900" cy="2290142"/>
          </a:xfrm>
          <a:prstGeom prst="rect">
            <a:avLst/>
          </a:prstGeom>
          <a:effectLst>
            <a:glow rad="228600">
              <a:schemeClr val="accent3">
                <a:satMod val="175000"/>
                <a:alpha val="40000"/>
              </a:schemeClr>
            </a:glow>
          </a:effectLst>
        </p:spPr>
      </p:pic>
      <p:sp>
        <p:nvSpPr>
          <p:cNvPr id="7" name="Rectangle 6"/>
          <p:cNvSpPr/>
          <p:nvPr/>
        </p:nvSpPr>
        <p:spPr>
          <a:xfrm>
            <a:off x="6019800" y="6792622"/>
            <a:ext cx="2451312" cy="215444"/>
          </a:xfrm>
          <a:prstGeom prst="rect">
            <a:avLst/>
          </a:prstGeom>
        </p:spPr>
        <p:txBody>
          <a:bodyPr wrap="none">
            <a:spAutoFit/>
          </a:bodyPr>
          <a:lstStyle/>
          <a:p>
            <a:r>
              <a:rPr lang="en-US" sz="800" dirty="0" smtClean="0"/>
              <a:t>Image Source: http</a:t>
            </a:r>
            <a:r>
              <a:rPr lang="en-US" sz="800" dirty="0"/>
              <a:t>://www.cfphc.info/get-involved/</a:t>
            </a:r>
          </a:p>
        </p:txBody>
      </p:sp>
      <p:sp>
        <p:nvSpPr>
          <p:cNvPr id="8" name="Rectangle 7"/>
          <p:cNvSpPr/>
          <p:nvPr/>
        </p:nvSpPr>
        <p:spPr>
          <a:xfrm>
            <a:off x="114300" y="4713055"/>
            <a:ext cx="4991100"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FDA-6: </a:t>
            </a:r>
            <a:r>
              <a:rPr lang="en-US" sz="1400" dirty="0"/>
              <a:t>Technical best practices relating to future data architectures </a:t>
            </a:r>
            <a:r>
              <a:rPr lang="en-US" sz="1400" dirty="0" smtClean="0"/>
              <a:t>opportunities</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4744585"/>
            <a:ext cx="297925" cy="297925"/>
          </a:xfrm>
          <a:prstGeom prst="rect">
            <a:avLst/>
          </a:prstGeom>
        </p:spPr>
      </p:pic>
      <p:sp>
        <p:nvSpPr>
          <p:cNvPr id="10" name="Content Placeholder 7"/>
          <p:cNvSpPr>
            <a:spLocks noGrp="1"/>
          </p:cNvSpPr>
          <p:nvPr>
            <p:ph sz="quarter" idx="10"/>
          </p:nvPr>
        </p:nvSpPr>
        <p:spPr>
          <a:xfrm>
            <a:off x="457200" y="1222350"/>
            <a:ext cx="8686800" cy="1139849"/>
          </a:xfrm>
        </p:spPr>
        <p:txBody>
          <a:bodyPr/>
          <a:lstStyle/>
          <a:p>
            <a:pPr defTabSz="914400"/>
            <a:r>
              <a:rPr lang="en-US" sz="1800" b="1" dirty="0" smtClean="0"/>
              <a:t>Data</a:t>
            </a:r>
            <a:r>
              <a:rPr lang="en-US" sz="1800" b="1" dirty="0"/>
              <a:t>, Processing, and Architecture Interface Standards</a:t>
            </a:r>
          </a:p>
          <a:p>
            <a:pPr lvl="1"/>
            <a:r>
              <a:rPr lang="en-US" sz="1400" dirty="0"/>
              <a:t>Develop standards for pixel-level data discovery, access, and common analytical processing requests (e.g., cloud free mosaics of ARD) exploiting EO satellite data among various CEOS exploitation platforms</a:t>
            </a:r>
          </a:p>
          <a:p>
            <a:endParaRPr lang="en-US" sz="500" b="1" dirty="0"/>
          </a:p>
          <a:p>
            <a:pPr defTabSz="914400"/>
            <a:r>
              <a:rPr lang="en-US" sz="1800" b="1" dirty="0"/>
              <a:t>Analytical Processing Capabilities</a:t>
            </a:r>
          </a:p>
          <a:p>
            <a:pPr lvl="1"/>
            <a:r>
              <a:rPr lang="en-US" sz="1400" dirty="0"/>
              <a:t>Prototype portable web-based analytical processing APIs/Web Services that work across CEOS exploitation platforms in full computing environments for time series and other analysis</a:t>
            </a:r>
          </a:p>
          <a:p>
            <a:endParaRPr lang="en-US" sz="500" b="1" dirty="0"/>
          </a:p>
          <a:p>
            <a:pPr defTabSz="914400"/>
            <a:r>
              <a:rPr lang="en-US" sz="1800" b="1" dirty="0"/>
              <a:t>User Metrics</a:t>
            </a:r>
          </a:p>
          <a:p>
            <a:pPr lvl="1" defTabSz="914400"/>
            <a:r>
              <a:rPr lang="en-US" sz="1400" dirty="0"/>
              <a:t>Develop a data use metrics framework through which agencies can contribute to how EO data is being used, rather than just downloaded data quantities</a:t>
            </a:r>
          </a:p>
        </p:txBody>
      </p:sp>
    </p:spTree>
    <p:extLst>
      <p:ext uri="{BB962C8B-B14F-4D97-AF65-F5344CB8AC3E}">
        <p14:creationId xmlns:p14="http://schemas.microsoft.com/office/powerpoint/2010/main" val="19622147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Data Stewardship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US" dirty="0"/>
              <a:t>WGISS accomplishes its Data Preservation and Curation efforts through the Data Stewardship Interest Group (DSIG)</a:t>
            </a:r>
          </a:p>
          <a:p>
            <a:endParaRPr lang="en-GB" dirty="0"/>
          </a:p>
        </p:txBody>
      </p:sp>
    </p:spTree>
    <p:extLst>
      <p:ext uri="{BB962C8B-B14F-4D97-AF65-F5344CB8AC3E}">
        <p14:creationId xmlns:p14="http://schemas.microsoft.com/office/powerpoint/2010/main" val="32435483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ü"/>
            </a:pPr>
            <a:r>
              <a:rPr lang="en-US" b="1" dirty="0"/>
              <a:t>Data Purge Alert Procedure &amp; White Paper</a:t>
            </a:r>
          </a:p>
          <a:p>
            <a:pPr lvl="1">
              <a:buFont typeface="Wingdings" panose="05000000000000000000" pitchFamily="2" charset="2"/>
              <a:buChar char="ü"/>
            </a:pPr>
            <a:r>
              <a:rPr lang="en-US" dirty="0"/>
              <a:t>Data Purge Alert </a:t>
            </a:r>
            <a:r>
              <a:rPr lang="en-US" dirty="0" smtClean="0"/>
              <a:t>– “</a:t>
            </a:r>
            <a:r>
              <a:rPr lang="en-US" i="1" dirty="0" smtClean="0">
                <a:effectLst>
                  <a:outerShdw blurRad="38100" dist="38100" dir="2700000" algn="tl">
                    <a:srgbClr val="000000">
                      <a:alpha val="43137"/>
                    </a:srgbClr>
                  </a:outerShdw>
                </a:effectLst>
              </a:rPr>
              <a:t>USGS </a:t>
            </a:r>
            <a:r>
              <a:rPr lang="en-US" i="1" dirty="0">
                <a:effectLst>
                  <a:outerShdw blurRad="38100" dist="38100" dir="2700000" algn="tl">
                    <a:srgbClr val="000000">
                      <a:alpha val="43137"/>
                    </a:srgbClr>
                  </a:outerShdw>
                </a:effectLst>
              </a:rPr>
              <a:t>National Aerial Photography Program (NAPP) Black-and-White from Color Infrared Film Collection </a:t>
            </a:r>
            <a:r>
              <a:rPr lang="en-US" i="1" dirty="0" smtClean="0">
                <a:effectLst>
                  <a:outerShdw blurRad="38100" dist="38100" dir="2700000" algn="tl">
                    <a:srgbClr val="000000">
                      <a:alpha val="43137"/>
                    </a:srgbClr>
                  </a:outerShdw>
                </a:effectLst>
              </a:rPr>
              <a:t>“</a:t>
            </a:r>
            <a:endParaRPr lang="en-US" i="1" dirty="0">
              <a:effectLst>
                <a:outerShdw blurRad="38100" dist="38100" dir="2700000" algn="tl">
                  <a:srgbClr val="000000">
                    <a:alpha val="43137"/>
                  </a:srgbClr>
                </a:outerShdw>
              </a:effectLst>
            </a:endParaRPr>
          </a:p>
          <a:p>
            <a:pPr lvl="1">
              <a:buFont typeface="Wingdings" panose="05000000000000000000" pitchFamily="2" charset="2"/>
              <a:buChar char="ü"/>
            </a:pPr>
            <a:endParaRPr lang="en-US" dirty="0"/>
          </a:p>
          <a:p>
            <a:pPr>
              <a:buFont typeface="Wingdings" panose="05000000000000000000" pitchFamily="2" charset="2"/>
              <a:buChar char="ü"/>
            </a:pPr>
            <a:r>
              <a:rPr lang="en-US" dirty="0"/>
              <a:t>a</a:t>
            </a:r>
          </a:p>
          <a:p>
            <a:pPr>
              <a:buFont typeface="Wingdings" panose="05000000000000000000" pitchFamily="2" charset="2"/>
              <a:buChar char="q"/>
            </a:pPr>
            <a:endParaRPr lang="en-GB" dirty="0"/>
          </a:p>
          <a:p>
            <a:pPr>
              <a:buFont typeface="Wingdings" panose="05000000000000000000" pitchFamily="2" charset="2"/>
              <a:buChar char="q"/>
            </a:pPr>
            <a:r>
              <a:rPr lang="en-GB" b="1" dirty="0"/>
              <a:t>WGISS EO Data Stewardship Maturity Matrix</a:t>
            </a:r>
          </a:p>
          <a:p>
            <a:pPr lvl="1"/>
            <a:r>
              <a:rPr lang="en-US" dirty="0"/>
              <a:t>In review</a:t>
            </a:r>
          </a:p>
          <a:p>
            <a:pPr lvl="1"/>
            <a:r>
              <a:rPr lang="en-US" dirty="0"/>
              <a:t>Being submitted to GEOSS Evolve Data </a:t>
            </a:r>
            <a:r>
              <a:rPr lang="en-US" dirty="0" smtClean="0"/>
              <a:t>Management Principle </a:t>
            </a:r>
            <a:r>
              <a:rPr lang="en-US" dirty="0"/>
              <a:t>group </a:t>
            </a:r>
          </a:p>
          <a:p>
            <a:endParaRPr lang="en-US" dirty="0"/>
          </a:p>
        </p:txBody>
      </p:sp>
      <p:sp>
        <p:nvSpPr>
          <p:cNvPr id="4" name="Content Placeholder 3"/>
          <p:cNvSpPr>
            <a:spLocks noGrp="1"/>
          </p:cNvSpPr>
          <p:nvPr>
            <p:ph sz="quarter" idx="11"/>
          </p:nvPr>
        </p:nvSpPr>
        <p:spPr/>
        <p:txBody>
          <a:bodyPr/>
          <a:lstStyle/>
          <a:p>
            <a:pPr algn="ctr"/>
            <a:r>
              <a:rPr lang="en-US" dirty="0"/>
              <a:t>Data Stewardship Interest Group</a:t>
            </a:r>
          </a:p>
        </p:txBody>
      </p:sp>
      <p:sp>
        <p:nvSpPr>
          <p:cNvPr id="5" name="Rectangle 4"/>
          <p:cNvSpPr/>
          <p:nvPr/>
        </p:nvSpPr>
        <p:spPr>
          <a:xfrm>
            <a:off x="838200" y="3328145"/>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DATA-10: Reference Model for Data Stewardship</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359675"/>
            <a:ext cx="297925" cy="297925"/>
          </a:xfrm>
          <a:prstGeom prst="rect">
            <a:avLst/>
          </a:prstGeom>
        </p:spPr>
      </p:pic>
    </p:spTree>
    <p:extLst>
      <p:ext uri="{BB962C8B-B14F-4D97-AF65-F5344CB8AC3E}">
        <p14:creationId xmlns:p14="http://schemas.microsoft.com/office/powerpoint/2010/main" val="179209873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4953000" cy="533400"/>
          </a:xfrm>
        </p:spPr>
        <p:txBody>
          <a:bodyPr/>
          <a:lstStyle/>
          <a:p>
            <a:pPr algn="ctr"/>
            <a:r>
              <a:rPr lang="en-GB" altLang="en-US" dirty="0">
                <a:ea typeface="ＭＳ Ｐゴシック" charset="0"/>
                <a:cs typeface="Arial Bold" panose="020B0704020202020204" pitchFamily="34" charset="0"/>
              </a:rPr>
              <a:t>Data Stewardship Best Practices</a:t>
            </a:r>
            <a:br>
              <a:rPr lang="en-GB" altLang="en-US" dirty="0">
                <a:ea typeface="ＭＳ Ｐゴシック" charset="0"/>
                <a:cs typeface="Arial Bold" panose="020B0704020202020204" pitchFamily="34" charset="0"/>
              </a:rPr>
            </a:br>
            <a:r>
              <a:rPr lang="en-US" dirty="0">
                <a:ea typeface="ＭＳ Ｐゴシック" charset="0"/>
                <a:cs typeface="Arial Bold" panose="020B0704020202020204" pitchFamily="34" charset="0"/>
              </a:rPr>
              <a:t>Document Tree </a:t>
            </a:r>
            <a:endParaRPr lang="en-US" dirty="0"/>
          </a:p>
        </p:txBody>
      </p:sp>
      <p:sp>
        <p:nvSpPr>
          <p:cNvPr id="5" name="Rectangle 4"/>
          <p:cNvSpPr/>
          <p:nvPr/>
        </p:nvSpPr>
        <p:spPr bwMode="auto">
          <a:xfrm>
            <a:off x="-1" y="3400426"/>
            <a:ext cx="8939130" cy="3141688"/>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Technical Documents</a:t>
            </a:r>
            <a:endParaRPr lang="en-US" sz="1600" b="1">
              <a:solidFill>
                <a:schemeClr val="tx1"/>
              </a:solidFill>
              <a:latin typeface="Calibri" panose="020F0502020204030204" pitchFamily="34" charset="0"/>
              <a:ea typeface="ＭＳ Ｐゴシック" charset="0"/>
              <a:cs typeface="+mn-cs"/>
            </a:endParaRPr>
          </a:p>
        </p:txBody>
      </p:sp>
      <p:sp>
        <p:nvSpPr>
          <p:cNvPr id="6" name="Rectangle 5"/>
          <p:cNvSpPr/>
          <p:nvPr/>
        </p:nvSpPr>
        <p:spPr bwMode="auto">
          <a:xfrm>
            <a:off x="11029" y="1041746"/>
            <a:ext cx="8928100" cy="237648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a:defRPr/>
            </a:pPr>
            <a:r>
              <a:rPr lang="de-DE" sz="1600" b="1">
                <a:solidFill>
                  <a:schemeClr val="tx1"/>
                </a:solidFill>
                <a:latin typeface="Calibri" panose="020F0502020204030204" pitchFamily="34" charset="0"/>
                <a:ea typeface="ＭＳ Ｐゴシック" charset="0"/>
                <a:cs typeface="+mn-cs"/>
              </a:rPr>
              <a:t>Policy Documents</a:t>
            </a:r>
            <a:endParaRPr lang="en-US" sz="1600" b="1">
              <a:solidFill>
                <a:schemeClr val="tx1"/>
              </a:solidFill>
              <a:latin typeface="Calibri" panose="020F0502020204030204" pitchFamily="34" charset="0"/>
              <a:ea typeface="ＭＳ Ｐゴシック" charset="0"/>
              <a:cs typeface="+mn-cs"/>
            </a:endParaRPr>
          </a:p>
        </p:txBody>
      </p:sp>
      <p:sp>
        <p:nvSpPr>
          <p:cNvPr id="7" name="Rectangle 6"/>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prstClr val="black"/>
                </a:solidFill>
                <a:latin typeface="Calibri"/>
                <a:ea typeface="+mn-ea"/>
                <a:cs typeface="+mn-cs"/>
              </a:rPr>
              <a:t>Preservation Workflow</a:t>
            </a:r>
          </a:p>
        </p:txBody>
      </p:sp>
      <p:sp>
        <p:nvSpPr>
          <p:cNvPr id="8" name="Rectangle 7"/>
          <p:cNvSpPr>
            <a:spLocks noChangeArrowheads="1"/>
          </p:cNvSpPr>
          <p:nvPr/>
        </p:nvSpPr>
        <p:spPr bwMode="auto">
          <a:xfrm>
            <a:off x="3455844" y="4866105"/>
            <a:ext cx="904490" cy="797522"/>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Preservation </a:t>
            </a:r>
            <a:r>
              <a:rPr lang="de-DE" sz="1100" b="1" kern="0" dirty="0">
                <a:solidFill>
                  <a:schemeClr val="tx1"/>
                </a:solidFill>
                <a:latin typeface="Calibri"/>
                <a:ea typeface="+mn-ea"/>
                <a:cs typeface="+mn-cs"/>
              </a:rPr>
              <a:t>Guidelines</a:t>
            </a:r>
          </a:p>
        </p:txBody>
      </p:sp>
      <p:sp>
        <p:nvSpPr>
          <p:cNvPr id="9" name="Rectangle 8"/>
          <p:cNvSpPr>
            <a:spLocks noChangeArrowheads="1"/>
          </p:cNvSpPr>
          <p:nvPr/>
        </p:nvSpPr>
        <p:spPr bwMode="auto">
          <a:xfrm>
            <a:off x="6709690"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GB" sz="1400" b="1" kern="0" dirty="0" smtClean="0">
                <a:solidFill>
                  <a:prstClr val="black"/>
                </a:solidFill>
                <a:latin typeface="Calibri"/>
                <a:ea typeface="+mn-ea"/>
                <a:cs typeface="+mn-cs"/>
              </a:rPr>
              <a:t>Glossary of Acronyms and Terms</a:t>
            </a:r>
            <a:endParaRPr lang="en-GB" sz="1400" b="1" kern="0" dirty="0">
              <a:solidFill>
                <a:prstClr val="black"/>
              </a:solidFill>
              <a:latin typeface="Calibri"/>
              <a:ea typeface="+mn-ea"/>
              <a:cs typeface="+mn-cs"/>
            </a:endParaRPr>
          </a:p>
        </p:txBody>
      </p:sp>
      <p:sp>
        <p:nvSpPr>
          <p:cNvPr id="10" name="Rectangle 9"/>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CEOS EO Space Data Sets</a:t>
            </a:r>
          </a:p>
        </p:txBody>
      </p:sp>
      <p:sp>
        <p:nvSpPr>
          <p:cNvPr id="11" name="Rectangle 10"/>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dirty="0">
                <a:solidFill>
                  <a:schemeClr val="tx1"/>
                </a:solidFill>
                <a:latin typeface="Calibri"/>
                <a:ea typeface="+mn-ea"/>
                <a:cs typeface="+mn-cs"/>
              </a:rPr>
              <a:t>EO Data Stewardship </a:t>
            </a:r>
            <a:br>
              <a:rPr lang="en-US" sz="1400" b="1" kern="0" dirty="0">
                <a:solidFill>
                  <a:schemeClr val="tx1"/>
                </a:solidFill>
                <a:latin typeface="Calibri"/>
                <a:ea typeface="+mn-ea"/>
                <a:cs typeface="+mn-cs"/>
              </a:rPr>
            </a:br>
            <a:r>
              <a:rPr lang="en-US" sz="1400" b="1" kern="0" dirty="0">
                <a:solidFill>
                  <a:schemeClr val="tx1"/>
                </a:solidFill>
                <a:latin typeface="Calibri"/>
                <a:ea typeface="+mn-ea"/>
                <a:cs typeface="+mn-cs"/>
              </a:rPr>
              <a:t>Cooperative Framework</a:t>
            </a:r>
          </a:p>
        </p:txBody>
      </p:sp>
      <p:cxnSp>
        <p:nvCxnSpPr>
          <p:cNvPr id="12" name="Straight Arrow Connector 29"/>
          <p:cNvCxnSpPr>
            <a:cxnSpLocks noChangeShapeType="1"/>
            <a:stCxn id="10" idx="2"/>
            <a:endCxn id="7"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sp>
        <p:nvSpPr>
          <p:cNvPr id="13" name="Rectangle 12"/>
          <p:cNvSpPr>
            <a:spLocks noChangeArrowheads="1"/>
          </p:cNvSpPr>
          <p:nvPr/>
        </p:nvSpPr>
        <p:spPr bwMode="auto">
          <a:xfrm>
            <a:off x="4577996" y="4855523"/>
            <a:ext cx="1052348" cy="79597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schemeClr val="tx1"/>
                </a:solidFill>
                <a:latin typeface="Calibri"/>
                <a:ea typeface="+mn-ea"/>
                <a:cs typeface="+mn-cs"/>
              </a:rPr>
              <a:t>Preserved Data </a:t>
            </a:r>
            <a:endParaRPr lang="de-DE" sz="1100" b="1" kern="0" dirty="0" smtClean="0">
              <a:solidFill>
                <a:schemeClr val="tx1"/>
              </a:solidFill>
              <a:latin typeface="Calibri"/>
              <a:ea typeface="+mn-ea"/>
              <a:cs typeface="+mn-cs"/>
            </a:endParaRPr>
          </a:p>
          <a:p>
            <a:pPr algn="ctr" fontAlgn="auto">
              <a:spcBef>
                <a:spcPts val="0"/>
              </a:spcBef>
              <a:spcAft>
                <a:spcPts val="0"/>
              </a:spcAft>
              <a:defRPr/>
            </a:pPr>
            <a:r>
              <a:rPr lang="de-DE" sz="1100" b="1" kern="0" dirty="0" smtClean="0">
                <a:solidFill>
                  <a:schemeClr val="tx1"/>
                </a:solidFill>
                <a:latin typeface="Calibri"/>
                <a:ea typeface="+mn-ea"/>
                <a:cs typeface="+mn-cs"/>
              </a:rPr>
              <a:t>Set </a:t>
            </a:r>
            <a:r>
              <a:rPr lang="de-DE" sz="1100" b="1" kern="0" dirty="0">
                <a:solidFill>
                  <a:schemeClr val="tx1"/>
                </a:solidFill>
                <a:latin typeface="Calibri"/>
                <a:ea typeface="+mn-ea"/>
                <a:cs typeface="+mn-cs"/>
              </a:rPr>
              <a:t>Content</a:t>
            </a:r>
          </a:p>
        </p:txBody>
      </p:sp>
      <p:sp>
        <p:nvSpPr>
          <p:cNvPr id="14" name="Rectangle 13"/>
          <p:cNvSpPr>
            <a:spLocks noChangeArrowheads="1"/>
          </p:cNvSpPr>
          <p:nvPr/>
        </p:nvSpPr>
        <p:spPr bwMode="auto">
          <a:xfrm>
            <a:off x="2318665" y="4868333"/>
            <a:ext cx="983335" cy="781926"/>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a:solidFill>
                  <a:prstClr val="black"/>
                </a:solidFill>
                <a:latin typeface="Calibri"/>
                <a:ea typeface="+mn-ea"/>
                <a:cs typeface="+mn-cs"/>
              </a:rPr>
              <a:t>Persistent </a:t>
            </a:r>
            <a:r>
              <a:rPr lang="en-GB" sz="1100" b="1" kern="0" dirty="0" smtClean="0">
                <a:solidFill>
                  <a:prstClr val="black"/>
                </a:solidFill>
                <a:latin typeface="Calibri"/>
                <a:ea typeface="+mn-ea"/>
                <a:cs typeface="+mn-cs"/>
              </a:rPr>
              <a:t>Identifiers</a:t>
            </a:r>
            <a:r>
              <a:rPr lang="de-DE" sz="1100" b="1" kern="0" dirty="0" smtClean="0">
                <a:solidFill>
                  <a:prstClr val="black"/>
                </a:solidFill>
                <a:latin typeface="Calibri"/>
                <a:ea typeface="+mn-ea"/>
                <a:cs typeface="+mn-cs"/>
              </a:rPr>
              <a:t> </a:t>
            </a:r>
            <a:r>
              <a:rPr lang="de-DE" sz="1100" b="1" kern="0" dirty="0">
                <a:solidFill>
                  <a:prstClr val="black"/>
                </a:solidFill>
                <a:latin typeface="Calibri"/>
                <a:ea typeface="+mn-ea"/>
                <a:cs typeface="+mn-cs"/>
              </a:rPr>
              <a:t>Best Practice</a:t>
            </a:r>
          </a:p>
        </p:txBody>
      </p:sp>
      <p:sp>
        <p:nvSpPr>
          <p:cNvPr id="15" name="Rectangle 14"/>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400" b="1" kern="0" dirty="0">
                <a:solidFill>
                  <a:prstClr val="black"/>
                </a:solidFill>
                <a:latin typeface="Calibri"/>
                <a:ea typeface="+mn-ea"/>
                <a:cs typeface="+mn-cs"/>
              </a:rPr>
              <a:t>Data </a:t>
            </a:r>
            <a:r>
              <a:rPr lang="en-GB" sz="1400" b="1" kern="0" dirty="0" smtClean="0">
                <a:solidFill>
                  <a:prstClr val="black"/>
                </a:solidFill>
                <a:latin typeface="Calibri"/>
                <a:ea typeface="+mn-ea"/>
                <a:cs typeface="+mn-cs"/>
              </a:rPr>
              <a:t>Purge</a:t>
            </a:r>
            <a:r>
              <a:rPr lang="de-DE" sz="1400" b="1" kern="0" dirty="0" smtClean="0">
                <a:solidFill>
                  <a:prstClr val="black"/>
                </a:solidFill>
                <a:latin typeface="Calibri"/>
                <a:ea typeface="+mn-ea"/>
                <a:cs typeface="+mn-cs"/>
              </a:rPr>
              <a:t> </a:t>
            </a:r>
            <a:r>
              <a:rPr lang="de-DE" sz="1400" b="1" kern="0" dirty="0">
                <a:solidFill>
                  <a:prstClr val="black"/>
                </a:solidFill>
                <a:latin typeface="Calibri"/>
                <a:ea typeface="+mn-ea"/>
                <a:cs typeface="+mn-cs"/>
              </a:rPr>
              <a:t>Alert </a:t>
            </a:r>
            <a:r>
              <a:rPr lang="en-GB" sz="1400" b="1" kern="0" dirty="0" smtClean="0">
                <a:solidFill>
                  <a:prstClr val="black"/>
                </a:solidFill>
                <a:latin typeface="Calibri"/>
              </a:rPr>
              <a:t>Procedure</a:t>
            </a:r>
            <a:r>
              <a:rPr lang="de-DE" sz="1400" b="1" kern="0" dirty="0" smtClean="0">
                <a:solidFill>
                  <a:prstClr val="black"/>
                </a:solidFill>
                <a:latin typeface="Calibri"/>
              </a:rPr>
              <a:t> &amp; </a:t>
            </a:r>
            <a:r>
              <a:rPr lang="de-DE" sz="1400" b="1" kern="0" dirty="0">
                <a:solidFill>
                  <a:prstClr val="black"/>
                </a:solidFill>
                <a:latin typeface="Calibri"/>
              </a:rPr>
              <a:t>White </a:t>
            </a:r>
            <a:r>
              <a:rPr lang="de-DE" sz="1400" b="1" kern="0" dirty="0" smtClean="0">
                <a:solidFill>
                  <a:prstClr val="black"/>
                </a:solidFill>
                <a:latin typeface="Calibri"/>
              </a:rPr>
              <a:t>Paper</a:t>
            </a:r>
            <a:endParaRPr lang="de-DE" sz="1400" b="1" kern="0" dirty="0">
              <a:solidFill>
                <a:prstClr val="black"/>
              </a:solidFill>
              <a:latin typeface="Calibri"/>
            </a:endParaRPr>
          </a:p>
        </p:txBody>
      </p:sp>
      <p:sp>
        <p:nvSpPr>
          <p:cNvPr id="16" name="Rectangle 15"/>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400" b="1" kern="0">
                <a:solidFill>
                  <a:schemeClr val="tx1"/>
                </a:solidFill>
                <a:latin typeface="Calibri"/>
                <a:ea typeface="+mn-ea"/>
                <a:cs typeface="+mn-cs"/>
              </a:rPr>
              <a:t>Individual organizations'</a:t>
            </a:r>
            <a:br>
              <a:rPr lang="en-US" sz="1400" b="1" kern="0">
                <a:solidFill>
                  <a:schemeClr val="tx1"/>
                </a:solidFill>
                <a:latin typeface="Calibri"/>
                <a:ea typeface="+mn-ea"/>
                <a:cs typeface="+mn-cs"/>
              </a:rPr>
            </a:br>
            <a:r>
              <a:rPr lang="en-US" sz="1400" b="1" kern="0">
                <a:solidFill>
                  <a:schemeClr val="tx1"/>
                </a:solidFill>
                <a:latin typeface="Calibri"/>
                <a:ea typeface="+mn-ea"/>
                <a:cs typeface="+mn-cs"/>
              </a:rPr>
              <a:t> policies (stewardship, access, ...)</a:t>
            </a:r>
          </a:p>
        </p:txBody>
      </p:sp>
      <p:cxnSp>
        <p:nvCxnSpPr>
          <p:cNvPr id="17" name="Straight Arrow Connector 37"/>
          <p:cNvCxnSpPr>
            <a:cxnSpLocks noChangeShapeType="1"/>
            <a:endCxn id="7"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 xmlns:a14="http://schemas.microsoft.com/office/drawing/2010/main">
                <a:noFill/>
              </a14:hiddenFill>
            </a:ext>
          </a:extLst>
        </p:spPr>
      </p:cxnSp>
      <p:sp>
        <p:nvSpPr>
          <p:cNvPr id="18"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sp>
        <p:nvSpPr>
          <p:cNvPr id="19"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Support</a:t>
            </a:r>
            <a:endParaRPr lang="en-US" sz="1000" b="1">
              <a:solidFill>
                <a:schemeClr val="tx1"/>
              </a:solidFill>
            </a:endParaRPr>
          </a:p>
        </p:txBody>
      </p:sp>
      <p:sp>
        <p:nvSpPr>
          <p:cNvPr id="20"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Technical implementation procedures</a:t>
            </a:r>
            <a:endParaRPr lang="en-US" sz="1000" b="1" i="1">
              <a:solidFill>
                <a:schemeClr val="tx1"/>
              </a:solidFill>
            </a:endParaRPr>
          </a:p>
        </p:txBody>
      </p:sp>
      <p:sp>
        <p:nvSpPr>
          <p:cNvPr id="21"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Guidelines and best practices on specific topics</a:t>
            </a:r>
            <a:endParaRPr lang="en-US" sz="1000" b="1" i="1">
              <a:solidFill>
                <a:schemeClr val="tx1"/>
              </a:solidFill>
            </a:endParaRPr>
          </a:p>
        </p:txBody>
      </p:sp>
      <p:sp>
        <p:nvSpPr>
          <p:cNvPr id="22"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a:solidFill>
                  <a:schemeClr val="tx1"/>
                </a:solidFill>
              </a:rPr>
              <a:t>General guidelines and best practices</a:t>
            </a:r>
            <a:endParaRPr lang="en-US" sz="1000" b="1" i="1">
              <a:solidFill>
                <a:schemeClr val="tx1"/>
              </a:solidFill>
            </a:endParaRPr>
          </a:p>
        </p:txBody>
      </p:sp>
      <p:sp>
        <p:nvSpPr>
          <p:cNvPr id="23" name="Rectangle 67"/>
          <p:cNvSpPr>
            <a:spLocks noChangeArrowheads="1"/>
          </p:cNvSpPr>
          <p:nvPr/>
        </p:nvSpPr>
        <p:spPr bwMode="auto">
          <a:xfrm>
            <a:off x="2174202" y="4715221"/>
            <a:ext cx="6664998" cy="1787374"/>
          </a:xfrm>
          <a:prstGeom prst="rect">
            <a:avLst/>
          </a:prstGeom>
          <a:noFill/>
          <a:ln w="28575">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4" name="Rectangle 23"/>
          <p:cNvSpPr>
            <a:spLocks noChangeArrowheads="1"/>
          </p:cNvSpPr>
          <p:nvPr/>
        </p:nvSpPr>
        <p:spPr bwMode="auto">
          <a:xfrm>
            <a:off x="7956136" y="4858097"/>
            <a:ext cx="883064" cy="783378"/>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sz="1100" b="1" dirty="0" smtClean="0">
                <a:solidFill>
                  <a:schemeClr val="tx1"/>
                </a:solidFill>
                <a:latin typeface="Calibri" charset="0"/>
              </a:rPr>
              <a:t>Reference Model for Data Stewardship</a:t>
            </a:r>
            <a:endParaRPr lang="de-DE" sz="1100" b="1" dirty="0">
              <a:solidFill>
                <a:schemeClr val="tx1"/>
              </a:solidFill>
              <a:latin typeface="Calibri" charset="0"/>
            </a:endParaRPr>
          </a:p>
        </p:txBody>
      </p:sp>
      <p:sp>
        <p:nvSpPr>
          <p:cNvPr id="25"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i="1" dirty="0">
                <a:solidFill>
                  <a:schemeClr val="tx1"/>
                </a:solidFill>
              </a:rPr>
              <a:t>High </a:t>
            </a:r>
            <a:r>
              <a:rPr lang="de-DE" sz="1000" b="1" i="1" dirty="0" err="1">
                <a:solidFill>
                  <a:schemeClr val="tx1"/>
                </a:solidFill>
              </a:rPr>
              <a:t>level</a:t>
            </a:r>
            <a:r>
              <a:rPr lang="de-DE" sz="1000" b="1" i="1" dirty="0">
                <a:solidFill>
                  <a:schemeClr val="tx1"/>
                </a:solidFill>
              </a:rPr>
              <a:t> </a:t>
            </a:r>
            <a:r>
              <a:rPr lang="de-DE" sz="1000" b="1" i="1" dirty="0" err="1">
                <a:solidFill>
                  <a:schemeClr val="tx1"/>
                </a:solidFill>
              </a:rPr>
              <a:t>framework</a:t>
            </a:r>
            <a:r>
              <a:rPr lang="de-DE" sz="1000" b="1" i="1" dirty="0">
                <a:solidFill>
                  <a:schemeClr val="tx1"/>
                </a:solidFill>
              </a:rPr>
              <a:t> </a:t>
            </a:r>
            <a:r>
              <a:rPr lang="de-DE" sz="1000" b="1" i="1" dirty="0" err="1">
                <a:solidFill>
                  <a:schemeClr val="tx1"/>
                </a:solidFill>
              </a:rPr>
              <a:t>documents</a:t>
            </a:r>
            <a:endParaRPr lang="en-US" sz="1000" b="1" i="1" dirty="0">
              <a:solidFill>
                <a:schemeClr val="tx1"/>
              </a:solidFill>
            </a:endParaRPr>
          </a:p>
        </p:txBody>
      </p:sp>
      <p:cxnSp>
        <p:nvCxnSpPr>
          <p:cNvPr id="26" name="Straight Arrow Connector 37"/>
          <p:cNvCxnSpPr>
            <a:cxnSpLocks noChangeShapeType="1"/>
            <a:stCxn id="11" idx="1"/>
            <a:endCxn id="16"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cxnSp>
        <p:nvCxnSpPr>
          <p:cNvPr id="27" name="Straight Arrow Connector 37"/>
          <p:cNvCxnSpPr>
            <a:cxnSpLocks noChangeShapeType="1"/>
            <a:stCxn id="10" idx="0"/>
            <a:endCxn id="16"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 xmlns:a14="http://schemas.microsoft.com/office/drawing/2010/main">
                <a:noFill/>
              </a14:hiddenFill>
            </a:ext>
          </a:extLst>
        </p:spPr>
      </p:cxnSp>
      <p:sp>
        <p:nvSpPr>
          <p:cNvPr id="28"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eaLnBrk="1" hangingPunct="1"/>
            <a:r>
              <a:rPr lang="de-DE" sz="1000" b="1">
                <a:solidFill>
                  <a:schemeClr val="tx1"/>
                </a:solidFill>
              </a:rPr>
              <a:t>Applied to</a:t>
            </a:r>
            <a:endParaRPr lang="en-US" sz="1000" b="1">
              <a:solidFill>
                <a:schemeClr val="tx1"/>
              </a:solidFill>
            </a:endParaRPr>
          </a:p>
        </p:txBody>
      </p:sp>
      <p:pic>
        <p:nvPicPr>
          <p:cNvPr id="29" name="Picture 28"/>
          <p:cNvPicPr>
            <a:picLocks noChangeAspect="1"/>
          </p:cNvPicPr>
          <p:nvPr/>
        </p:nvPicPr>
        <p:blipFill>
          <a:blip r:embed="rId2"/>
          <a:stretch>
            <a:fillRect/>
          </a:stretch>
        </p:blipFill>
        <p:spPr>
          <a:xfrm>
            <a:off x="5357938" y="3972136"/>
            <a:ext cx="320796" cy="369914"/>
          </a:xfrm>
          <a:prstGeom prst="rect">
            <a:avLst/>
          </a:prstGeom>
        </p:spPr>
      </p:pic>
      <p:pic>
        <p:nvPicPr>
          <p:cNvPr id="30" name="Picture 29"/>
          <p:cNvPicPr>
            <a:picLocks noChangeAspect="1"/>
          </p:cNvPicPr>
          <p:nvPr/>
        </p:nvPicPr>
        <p:blipFill>
          <a:blip r:embed="rId2"/>
          <a:stretch>
            <a:fillRect/>
          </a:stretch>
        </p:blipFill>
        <p:spPr>
          <a:xfrm>
            <a:off x="4219476" y="5431859"/>
            <a:ext cx="253371" cy="292166"/>
          </a:xfrm>
          <a:prstGeom prst="rect">
            <a:avLst/>
          </a:prstGeom>
        </p:spPr>
      </p:pic>
      <p:pic>
        <p:nvPicPr>
          <p:cNvPr id="31" name="Picture 30"/>
          <p:cNvPicPr>
            <a:picLocks noChangeAspect="1"/>
          </p:cNvPicPr>
          <p:nvPr/>
        </p:nvPicPr>
        <p:blipFill>
          <a:blip r:embed="rId2"/>
          <a:stretch>
            <a:fillRect/>
          </a:stretch>
        </p:blipFill>
        <p:spPr>
          <a:xfrm>
            <a:off x="5460509" y="5421831"/>
            <a:ext cx="262068" cy="302194"/>
          </a:xfrm>
          <a:prstGeom prst="rect">
            <a:avLst/>
          </a:prstGeom>
        </p:spPr>
      </p:pic>
      <p:sp>
        <p:nvSpPr>
          <p:cNvPr id="32" name="Rectangle 31"/>
          <p:cNvSpPr>
            <a:spLocks noChangeArrowheads="1"/>
          </p:cNvSpPr>
          <p:nvPr/>
        </p:nvSpPr>
        <p:spPr bwMode="auto">
          <a:xfrm>
            <a:off x="5886357" y="4860870"/>
            <a:ext cx="929309" cy="8223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Associated Knowledge</a:t>
            </a:r>
            <a:r>
              <a:rPr lang="de-DE" sz="1100" b="1" kern="0" dirty="0" smtClean="0">
                <a:solidFill>
                  <a:schemeClr val="tx1"/>
                </a:solidFill>
                <a:latin typeface="Calibri"/>
                <a:ea typeface="+mn-ea"/>
                <a:cs typeface="+mn-cs"/>
              </a:rPr>
              <a:t> </a:t>
            </a:r>
            <a:r>
              <a:rPr lang="en-GB" sz="1100" b="1" kern="0" dirty="0" smtClean="0">
                <a:solidFill>
                  <a:schemeClr val="tx1"/>
                </a:solidFill>
                <a:latin typeface="Calibri"/>
                <a:ea typeface="+mn-ea"/>
                <a:cs typeface="+mn-cs"/>
              </a:rPr>
              <a:t>Preservation</a:t>
            </a:r>
            <a:endParaRPr lang="en-GB" sz="1100" b="1" kern="0" dirty="0">
              <a:solidFill>
                <a:schemeClr val="tx1"/>
              </a:solidFill>
              <a:latin typeface="Calibri"/>
              <a:ea typeface="+mn-ea"/>
              <a:cs typeface="+mn-cs"/>
            </a:endParaRPr>
          </a:p>
        </p:txBody>
      </p:sp>
      <p:pic>
        <p:nvPicPr>
          <p:cNvPr id="33" name="Picture 32"/>
          <p:cNvPicPr>
            <a:picLocks noChangeAspect="1"/>
          </p:cNvPicPr>
          <p:nvPr/>
        </p:nvPicPr>
        <p:blipFill>
          <a:blip r:embed="rId2"/>
          <a:stretch>
            <a:fillRect/>
          </a:stretch>
        </p:blipFill>
        <p:spPr>
          <a:xfrm>
            <a:off x="8020600" y="4050695"/>
            <a:ext cx="320796" cy="369914"/>
          </a:xfrm>
          <a:prstGeom prst="rect">
            <a:avLst/>
          </a:prstGeom>
        </p:spPr>
      </p:pic>
      <p:pic>
        <p:nvPicPr>
          <p:cNvPr id="34" name="Picture 33"/>
          <p:cNvPicPr>
            <a:picLocks noChangeAspect="1"/>
          </p:cNvPicPr>
          <p:nvPr/>
        </p:nvPicPr>
        <p:blipFill>
          <a:blip r:embed="rId2"/>
          <a:stretch>
            <a:fillRect/>
          </a:stretch>
        </p:blipFill>
        <p:spPr>
          <a:xfrm>
            <a:off x="3090140" y="5407400"/>
            <a:ext cx="243611" cy="280911"/>
          </a:xfrm>
          <a:prstGeom prst="rect">
            <a:avLst/>
          </a:prstGeom>
        </p:spPr>
      </p:pic>
      <p:sp>
        <p:nvSpPr>
          <p:cNvPr id="35" name="Rectangle 34"/>
          <p:cNvSpPr>
            <a:spLocks noChangeArrowheads="1"/>
          </p:cNvSpPr>
          <p:nvPr/>
        </p:nvSpPr>
        <p:spPr bwMode="auto">
          <a:xfrm>
            <a:off x="7023010" y="4854520"/>
            <a:ext cx="850993" cy="796980"/>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en-US" sz="1100" b="1" kern="0" dirty="0" smtClean="0">
                <a:solidFill>
                  <a:schemeClr val="tx1"/>
                </a:solidFill>
                <a:latin typeface="Calibri"/>
                <a:ea typeface="+mn-ea"/>
                <a:cs typeface="+mn-cs"/>
              </a:rPr>
              <a:t>CEOS Maturity Matrix</a:t>
            </a:r>
            <a:endParaRPr lang="en-GB" sz="1100" b="1" kern="0" dirty="0">
              <a:solidFill>
                <a:schemeClr val="tx1"/>
              </a:solidFill>
              <a:latin typeface="Calibri"/>
              <a:ea typeface="+mn-ea"/>
              <a:cs typeface="+mn-cs"/>
            </a:endParaRPr>
          </a:p>
        </p:txBody>
      </p:sp>
      <p:sp>
        <p:nvSpPr>
          <p:cNvPr id="36" name="Rectangle 35"/>
          <p:cNvSpPr>
            <a:spLocks noChangeArrowheads="1"/>
          </p:cNvSpPr>
          <p:nvPr/>
        </p:nvSpPr>
        <p:spPr bwMode="auto">
          <a:xfrm>
            <a:off x="2315783" y="5706227"/>
            <a:ext cx="969152" cy="724607"/>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fontAlgn="auto">
              <a:spcBef>
                <a:spcPts val="0"/>
              </a:spcBef>
              <a:spcAft>
                <a:spcPts val="0"/>
              </a:spcAft>
              <a:defRPr/>
            </a:pPr>
            <a:r>
              <a:rPr lang="de-DE" sz="1100" b="1" kern="0" dirty="0" smtClean="0">
                <a:solidFill>
                  <a:schemeClr val="tx1"/>
                </a:solidFill>
                <a:latin typeface="Calibri"/>
                <a:ea typeface="+mn-ea"/>
                <a:cs typeface="+mn-cs"/>
              </a:rPr>
              <a:t>EO Data Set Consolidation Process</a:t>
            </a:r>
            <a:endParaRPr lang="de-DE" sz="1100" b="1" kern="0" dirty="0">
              <a:solidFill>
                <a:schemeClr val="tx1"/>
              </a:solidFill>
              <a:latin typeface="Calibri"/>
              <a:ea typeface="+mn-ea"/>
              <a:cs typeface="+mn-cs"/>
            </a:endParaRPr>
          </a:p>
        </p:txBody>
      </p:sp>
      <p:pic>
        <p:nvPicPr>
          <p:cNvPr id="37" name="Picture 36"/>
          <p:cNvPicPr>
            <a:picLocks noChangeAspect="1"/>
          </p:cNvPicPr>
          <p:nvPr/>
        </p:nvPicPr>
        <p:blipFill>
          <a:blip r:embed="rId2"/>
          <a:stretch>
            <a:fillRect/>
          </a:stretch>
        </p:blipFill>
        <p:spPr>
          <a:xfrm>
            <a:off x="3163129" y="6154359"/>
            <a:ext cx="243899" cy="281243"/>
          </a:xfrm>
          <a:prstGeom prst="rect">
            <a:avLst/>
          </a:prstGeom>
        </p:spPr>
      </p:pic>
      <p:sp>
        <p:nvSpPr>
          <p:cNvPr id="38" name="Rectangle 37"/>
          <p:cNvSpPr>
            <a:spLocks noChangeArrowheads="1"/>
          </p:cNvSpPr>
          <p:nvPr/>
        </p:nvSpPr>
        <p:spPr bwMode="auto">
          <a:xfrm>
            <a:off x="3475471" y="5768961"/>
            <a:ext cx="835987" cy="60568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a:defRPr/>
            </a:pPr>
            <a:r>
              <a:rPr lang="de-DE" b="1" dirty="0">
                <a:solidFill>
                  <a:schemeClr val="tx1"/>
                </a:solidFill>
                <a:latin typeface="Calibri" charset="0"/>
              </a:rPr>
              <a:t>…</a:t>
            </a:r>
          </a:p>
        </p:txBody>
      </p:sp>
      <p:pic>
        <p:nvPicPr>
          <p:cNvPr id="39" name="Picture 8" descr="Image result for under co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9446" y="5486400"/>
            <a:ext cx="933125" cy="85449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4856315" y="6641894"/>
            <a:ext cx="4572000" cy="215444"/>
          </a:xfrm>
          <a:prstGeom prst="rect">
            <a:avLst/>
          </a:prstGeom>
        </p:spPr>
        <p:txBody>
          <a:bodyPr>
            <a:spAutoFit/>
          </a:bodyPr>
          <a:lstStyle/>
          <a:p>
            <a:r>
              <a:rPr lang="en-US" sz="800" dirty="0" smtClean="0"/>
              <a:t>Image Source: http</a:t>
            </a:r>
            <a:r>
              <a:rPr lang="en-US" sz="800" dirty="0"/>
              <a:t>://eastenders.wikia.com/wiki/File:Under-construction.png</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489893" y="2942722"/>
            <a:ext cx="1058984" cy="220712"/>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0046">
            <a:off x="7971923" y="5569701"/>
            <a:ext cx="1058984" cy="220712"/>
          </a:xfrm>
          <a:prstGeom prst="rect">
            <a:avLst/>
          </a:prstGeom>
        </p:spPr>
      </p:pic>
      <p:sp>
        <p:nvSpPr>
          <p:cNvPr id="44" name="Rectangle 43"/>
          <p:cNvSpPr/>
          <p:nvPr/>
        </p:nvSpPr>
        <p:spPr>
          <a:xfrm>
            <a:off x="3962400" y="6529016"/>
            <a:ext cx="5196237" cy="215444"/>
          </a:xfrm>
          <a:prstGeom prst="rect">
            <a:avLst/>
          </a:prstGeom>
        </p:spPr>
        <p:txBody>
          <a:bodyPr wrap="square">
            <a:spAutoFit/>
          </a:bodyPr>
          <a:lstStyle/>
          <a:p>
            <a:r>
              <a:rPr lang="en-US" sz="800" dirty="0" smtClean="0"/>
              <a:t>Image Source: https</a:t>
            </a:r>
            <a:r>
              <a:rPr lang="en-US" sz="800" dirty="0"/>
              <a:t>://fcstesting.files.wordpress.com/2013/09/futurent-consulting-project-completed.png</a:t>
            </a:r>
          </a:p>
        </p:txBody>
      </p:sp>
      <p:pic>
        <p:nvPicPr>
          <p:cNvPr id="45" name="Picture 44"/>
          <p:cNvPicPr>
            <a:picLocks noChangeAspect="1"/>
          </p:cNvPicPr>
          <p:nvPr/>
        </p:nvPicPr>
        <p:blipFill>
          <a:blip r:embed="rId2"/>
          <a:stretch>
            <a:fillRect/>
          </a:stretch>
        </p:blipFill>
        <p:spPr>
          <a:xfrm>
            <a:off x="6588842" y="5493039"/>
            <a:ext cx="262068" cy="302194"/>
          </a:xfrm>
          <a:prstGeom prst="rect">
            <a:avLst/>
          </a:prstGeom>
        </p:spPr>
      </p:pic>
    </p:spTree>
    <p:extLst>
      <p:ext uri="{BB962C8B-B14F-4D97-AF65-F5344CB8AC3E}">
        <p14:creationId xmlns:p14="http://schemas.microsoft.com/office/powerpoint/2010/main" val="38984228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GEO Interactions</a:t>
            </a:r>
            <a:endParaRPr lang="en-GB" dirty="0"/>
          </a:p>
        </p:txBody>
      </p:sp>
      <p:sp>
        <p:nvSpPr>
          <p:cNvPr id="3" name="Subtitle 2"/>
          <p:cNvSpPr>
            <a:spLocks noGrp="1"/>
          </p:cNvSpPr>
          <p:nvPr>
            <p:ph type="subTitle" sz="quarter" idx="1"/>
          </p:nvPr>
        </p:nvSpPr>
        <p:spPr>
          <a:xfrm>
            <a:off x="4081097" y="2278811"/>
            <a:ext cx="4826977" cy="1378789"/>
          </a:xfrm>
        </p:spPr>
        <p:txBody>
          <a:bodyPr/>
          <a:lstStyle/>
          <a:p>
            <a:r>
              <a:rPr lang="en-US" sz="2000" dirty="0" smtClean="0"/>
              <a:t>GEOSS Evolve</a:t>
            </a:r>
          </a:p>
          <a:p>
            <a:r>
              <a:rPr lang="en-US" sz="2000" dirty="0" err="1" smtClean="0"/>
              <a:t>AmeriGEOSS</a:t>
            </a:r>
            <a:endParaRPr lang="en-US" sz="2000" dirty="0" smtClean="0"/>
          </a:p>
          <a:p>
            <a:r>
              <a:rPr lang="en-US" sz="2000" dirty="0" smtClean="0"/>
              <a:t>NextGEOSS</a:t>
            </a:r>
            <a:endParaRPr lang="en-US" sz="2000" dirty="0"/>
          </a:p>
          <a:p>
            <a:endParaRPr lang="en-GB" dirty="0"/>
          </a:p>
        </p:txBody>
      </p:sp>
      <p:sp>
        <p:nvSpPr>
          <p:cNvPr id="4" name="TextBox 3"/>
          <p:cNvSpPr txBox="1"/>
          <p:nvPr/>
        </p:nvSpPr>
        <p:spPr>
          <a:xfrm>
            <a:off x="228600" y="5257800"/>
            <a:ext cx="8714884" cy="1231104"/>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none" lIns="45719" tIns="45719" rIns="45719" bIns="45719" numCol="1" spcCol="38100" rtlCol="0" anchor="t">
            <a:spAutoFit/>
          </a:bodyPr>
          <a:lstStyle/>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smtClean="0">
                <a:ln>
                  <a:noFill/>
                </a:ln>
                <a:solidFill>
                  <a:schemeClr val="tx1"/>
                </a:solidFill>
                <a:effectLst/>
                <a:uFillTx/>
              </a:rPr>
              <a:t>GEOSS / WGISS Workshop –</a:t>
            </a:r>
            <a:r>
              <a:rPr kumimoji="0" lang="en-US" sz="1400" b="0" i="0" u="none" strike="noStrike" cap="none" spc="0" normalizeH="0" dirty="0" smtClean="0">
                <a:ln>
                  <a:noFill/>
                </a:ln>
                <a:solidFill>
                  <a:schemeClr val="tx1"/>
                </a:solidFill>
                <a:effectLst/>
                <a:uFillTx/>
              </a:rPr>
              <a:t> April 2017 (WGISS-43)</a:t>
            </a:r>
          </a:p>
          <a:p>
            <a:pPr marL="285750" marR="0" indent="-285750" algn="ctr" defTabSz="4572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US" sz="1400" b="0" i="0" u="none" strike="noStrike" cap="none" spc="0" normalizeH="0" dirty="0" smtClean="0">
              <a:ln>
                <a:noFill/>
              </a:ln>
              <a:solidFill>
                <a:schemeClr val="tx1"/>
              </a:solidFill>
              <a:effectLst/>
              <a:uFillTx/>
            </a:endParaRPr>
          </a:p>
          <a:p>
            <a:pPr marL="285750" indent="-285750" algn="ctr">
              <a:buFont typeface="Arial" panose="020B0604020202020204" pitchFamily="34" charset="0"/>
              <a:buChar char="•"/>
            </a:pPr>
            <a:r>
              <a:rPr lang="en-US" sz="1400" dirty="0">
                <a:solidFill>
                  <a:schemeClr val="tx1"/>
                </a:solidFill>
              </a:rPr>
              <a:t>WGISS </a:t>
            </a:r>
            <a:r>
              <a:rPr lang="en-US" sz="1400" dirty="0" smtClean="0">
                <a:solidFill>
                  <a:schemeClr val="tx1"/>
                </a:solidFill>
              </a:rPr>
              <a:t>presented during </a:t>
            </a:r>
            <a:r>
              <a:rPr lang="en-US" sz="1400" dirty="0">
                <a:solidFill>
                  <a:schemeClr val="tx1"/>
                </a:solidFill>
              </a:rPr>
              <a:t>the GEO Data Provider’s Workshop in April 2017 on </a:t>
            </a:r>
            <a:r>
              <a:rPr lang="en-US" sz="1400" dirty="0" smtClean="0">
                <a:solidFill>
                  <a:schemeClr val="tx1"/>
                </a:solidFill>
              </a:rPr>
              <a:t>GEO/GCI </a:t>
            </a:r>
            <a:r>
              <a:rPr lang="en-US" sz="1400" dirty="0">
                <a:solidFill>
                  <a:schemeClr val="tx1"/>
                </a:solidFill>
              </a:rPr>
              <a:t>Success </a:t>
            </a:r>
            <a:r>
              <a:rPr lang="en-US" sz="1400" dirty="0" smtClean="0">
                <a:solidFill>
                  <a:schemeClr val="tx1"/>
                </a:solidFill>
              </a:rPr>
              <a:t>stories </a:t>
            </a:r>
          </a:p>
          <a:p>
            <a:pPr lvl="1" indent="0" algn="ctr"/>
            <a:r>
              <a:rPr lang="en-US" sz="1400" i="1" dirty="0" smtClean="0">
                <a:solidFill>
                  <a:schemeClr val="tx1"/>
                </a:solidFill>
              </a:rPr>
              <a:t>“How </a:t>
            </a:r>
            <a:r>
              <a:rPr lang="en-US" sz="1400" i="1" dirty="0">
                <a:solidFill>
                  <a:schemeClr val="tx1"/>
                </a:solidFill>
              </a:rPr>
              <a:t>WGISS has made over 300 million CEOS data resources accessible to </a:t>
            </a:r>
            <a:r>
              <a:rPr lang="en-US" sz="1400" i="1" dirty="0" smtClean="0">
                <a:solidFill>
                  <a:schemeClr val="tx1"/>
                </a:solidFill>
              </a:rPr>
              <a:t>GEO” </a:t>
            </a:r>
            <a:endParaRPr lang="en-US" sz="1400" i="1" dirty="0">
              <a:solidFill>
                <a:schemeClr val="tx1"/>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5637322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p:cNvSpPr>
            <a:spLocks noGrp="1"/>
          </p:cNvSpPr>
          <p:nvPr>
            <p:ph sz="quarter" idx="11"/>
          </p:nvPr>
        </p:nvSpPr>
        <p:spPr/>
        <p:txBody>
          <a:bodyPr/>
          <a:lstStyle/>
          <a:p>
            <a:pPr algn="ctr"/>
            <a:r>
              <a:rPr lang="en-US" dirty="0"/>
              <a:t>GEOSS EVOLVE</a:t>
            </a:r>
          </a:p>
          <a:p>
            <a:endParaRPr lang="en-US" dirty="0"/>
          </a:p>
        </p:txBody>
      </p:sp>
      <p:sp>
        <p:nvSpPr>
          <p:cNvPr id="5" name="Slide Number Placeholder 1"/>
          <p:cNvSpPr txBox="1">
            <a:spLocks/>
          </p:cNvSpPr>
          <p:nvPr/>
        </p:nvSpPr>
        <p:spPr>
          <a:xfrm>
            <a:off x="8763000" y="6629400"/>
            <a:ext cx="304800" cy="246221"/>
          </a:xfrm>
          <a:prstGeom prst="rect">
            <a:avLst/>
          </a:prstGeom>
          <a:ln w="12700">
            <a:miter lim="400000"/>
          </a:ln>
        </p:spPr>
        <p:txBody>
          <a:bodyPr lIns="45719" rIns="45719">
            <a:spAutoFit/>
          </a:bodyPr>
          <a:lstStyle>
            <a:lvl1pPr algn="r" defTabSz="457200">
              <a:spcBef>
                <a:spcPts val="600"/>
              </a:spcBef>
              <a:defRPr sz="1000">
                <a:solidFill>
                  <a:srgbClr val="002569"/>
                </a:solidFill>
                <a:latin typeface="Calibri"/>
                <a:ea typeface="Calibri"/>
                <a:cs typeface="Calibri"/>
                <a:sym typeface="Calibri"/>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endParaRPr lang="en-US" dirty="0"/>
          </a:p>
        </p:txBody>
      </p:sp>
      <p:sp>
        <p:nvSpPr>
          <p:cNvPr id="6" name="Rectangle 1"/>
          <p:cNvSpPr>
            <a:spLocks noGrp="1" noChangeArrowheads="1"/>
          </p:cNvSpPr>
          <p:nvPr>
            <p:ph sz="quarter" idx="10"/>
          </p:nvPr>
        </p:nvSpPr>
        <p:spPr>
          <a:xfrm>
            <a:off x="457200" y="1600200"/>
            <a:ext cx="8153400" cy="4724400"/>
          </a:xfrm>
        </p:spPr>
        <p:txBody>
          <a:bodyPr/>
          <a:lstStyle/>
          <a:p>
            <a:pPr marL="0" lvl="0" indent="0">
              <a:buNone/>
            </a:pPr>
            <a:r>
              <a:rPr lang="en-US" altLang="en-US" sz="1600" dirty="0" smtClean="0"/>
              <a:t>In the 2017-2019 GEO </a:t>
            </a:r>
            <a:r>
              <a:rPr lang="en-US" altLang="en-US" sz="1600" dirty="0" err="1" smtClean="0"/>
              <a:t>Workplan</a:t>
            </a:r>
            <a:r>
              <a:rPr lang="en-US" altLang="en-US" sz="1600" dirty="0" smtClean="0"/>
              <a:t>, the GEO Foundational Task GD-07 is transitioned to a GEO Initiative titled ‘GEOSS EVOLVE’.</a:t>
            </a:r>
          </a:p>
          <a:p>
            <a:pPr lvl="0"/>
            <a:endParaRPr lang="en-US" altLang="en-US" sz="1600" dirty="0" smtClean="0"/>
          </a:p>
          <a:p>
            <a:pPr lvl="0"/>
            <a:r>
              <a:rPr lang="en-US" altLang="en-US" sz="1600" b="1" dirty="0" smtClean="0"/>
              <a:t>WGISS, as a data provider of GEOSS, provided comments to GEOSEC on where WGISS is supporting (and can support) GEOSS EVOLVE work packages (WPs)</a:t>
            </a:r>
          </a:p>
          <a:p>
            <a:pPr lvl="0"/>
            <a:endParaRPr lang="en-US" altLang="en-US" sz="1400" b="1" i="1" dirty="0" smtClean="0">
              <a:effectLst>
                <a:outerShdw blurRad="38100" dist="38100" dir="2700000" algn="tl">
                  <a:srgbClr val="000000">
                    <a:alpha val="43137"/>
                  </a:srgbClr>
                </a:outerShdw>
              </a:effectLst>
            </a:endParaRPr>
          </a:p>
          <a:p>
            <a:r>
              <a:rPr lang="en-US" altLang="en-US" sz="1400" dirty="0" smtClean="0"/>
              <a:t>WGISS now has representation in:</a:t>
            </a:r>
          </a:p>
          <a:p>
            <a:pPr lvl="1"/>
            <a:r>
              <a:rPr lang="en-US" sz="1400" dirty="0" smtClean="0"/>
              <a:t>WP 1: </a:t>
            </a:r>
            <a:r>
              <a:rPr lang="en-US" sz="1400" dirty="0"/>
              <a:t>Evolving GEOSS </a:t>
            </a:r>
            <a:r>
              <a:rPr lang="en-US" sz="1400" dirty="0" smtClean="0"/>
              <a:t>Architecture,</a:t>
            </a:r>
          </a:p>
          <a:p>
            <a:pPr lvl="1"/>
            <a:r>
              <a:rPr lang="en-US" sz="1400" dirty="0" smtClean="0"/>
              <a:t>WP 2: Functionality Testing </a:t>
            </a:r>
          </a:p>
          <a:p>
            <a:pPr lvl="1"/>
            <a:r>
              <a:rPr lang="en-US" sz="1400" dirty="0" smtClean="0"/>
              <a:t>WP 3</a:t>
            </a:r>
            <a:r>
              <a:rPr lang="en-US" sz="1400" dirty="0"/>
              <a:t>: Data Management </a:t>
            </a:r>
            <a:r>
              <a:rPr lang="en-US" sz="1400" dirty="0" smtClean="0"/>
              <a:t>Principles</a:t>
            </a:r>
          </a:p>
          <a:p>
            <a:pPr lvl="1"/>
            <a:r>
              <a:rPr lang="en-US" sz="1400" dirty="0"/>
              <a:t>WP 5: Demonstrations Projects (Lead OGC</a:t>
            </a:r>
            <a:r>
              <a:rPr lang="en-US" sz="1400" dirty="0" smtClean="0"/>
              <a:t>)</a:t>
            </a:r>
          </a:p>
          <a:p>
            <a:pPr lvl="1"/>
            <a:r>
              <a:rPr lang="en-US" sz="1400" dirty="0"/>
              <a:t>WP 6: Community Portals </a:t>
            </a:r>
          </a:p>
          <a:p>
            <a:pPr lvl="0"/>
            <a:endParaRPr lang="en-US" altLang="en-US" sz="1800" b="1" i="1" dirty="0" smtClean="0">
              <a:effectLst>
                <a:outerShdw blurRad="38100" dist="38100" dir="2700000" algn="tl">
                  <a:srgbClr val="000000">
                    <a:alpha val="43137"/>
                  </a:srgbClr>
                </a:outerShdw>
              </a:effectLst>
            </a:endParaRPr>
          </a:p>
        </p:txBody>
      </p:sp>
      <p:pic>
        <p:nvPicPr>
          <p:cNvPr id="7" name="Picture 3" descr="Image result for geo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05200"/>
            <a:ext cx="2472452" cy="13168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8398" y="5404736"/>
            <a:ext cx="5334000" cy="318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DATA-12</a:t>
            </a:r>
            <a:r>
              <a:rPr lang="en-US" sz="1400" dirty="0"/>
              <a:t>: CEOS data holdings reported in </a:t>
            </a:r>
            <a:r>
              <a:rPr lang="en-US" sz="1400" dirty="0" smtClean="0"/>
              <a:t>GEO</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410200"/>
            <a:ext cx="297925" cy="297925"/>
          </a:xfrm>
          <a:prstGeom prst="rect">
            <a:avLst/>
          </a:prstGeom>
        </p:spPr>
      </p:pic>
      <p:sp>
        <p:nvSpPr>
          <p:cNvPr id="3" name="Rectangle 2"/>
          <p:cNvSpPr/>
          <p:nvPr/>
        </p:nvSpPr>
        <p:spPr>
          <a:xfrm>
            <a:off x="255528" y="5809185"/>
            <a:ext cx="576427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dirty="0">
                <a:latin typeface="+mj-lt"/>
                <a:ea typeface="Times New Roman" panose="02020603050405020304" pitchFamily="18" charset="0"/>
              </a:rPr>
              <a:t>Providing </a:t>
            </a:r>
            <a:r>
              <a:rPr lang="en-US" sz="1400" dirty="0" smtClean="0">
                <a:latin typeface="+mj-lt"/>
                <a:ea typeface="Times New Roman" panose="02020603050405020304" pitchFamily="18" charset="0"/>
              </a:rPr>
              <a:t>support </a:t>
            </a:r>
            <a:r>
              <a:rPr lang="en-US" sz="1400" dirty="0">
                <a:latin typeface="+mj-lt"/>
                <a:ea typeface="Times New Roman" panose="02020603050405020304" pitchFamily="18" charset="0"/>
              </a:rPr>
              <a:t>for incremental harvesting of </a:t>
            </a:r>
            <a:r>
              <a:rPr lang="en-US" sz="1400" dirty="0" smtClean="0">
                <a:latin typeface="+mj-lt"/>
                <a:ea typeface="Times New Roman" panose="02020603050405020304" pitchFamily="18" charset="0"/>
              </a:rPr>
              <a:t>CEOS </a:t>
            </a:r>
            <a:r>
              <a:rPr lang="en-US" sz="1400" dirty="0">
                <a:latin typeface="+mj-lt"/>
                <a:ea typeface="Times New Roman" panose="02020603050405020304" pitchFamily="18" charset="0"/>
              </a:rPr>
              <a:t>metadata from the IDN, in response to the requests from the GEODAB </a:t>
            </a:r>
            <a:r>
              <a:rPr lang="en-US" sz="1400" dirty="0" smtClean="0">
                <a:latin typeface="+mj-lt"/>
                <a:ea typeface="Times New Roman" panose="02020603050405020304" pitchFamily="18" charset="0"/>
              </a:rPr>
              <a:t>team.</a:t>
            </a:r>
            <a:endParaRPr lang="en-US" sz="1400" dirty="0">
              <a:latin typeface="+mj-lt"/>
            </a:endParaRPr>
          </a:p>
        </p:txBody>
      </p:sp>
    </p:spTree>
    <p:extLst>
      <p:ext uri="{BB962C8B-B14F-4D97-AF65-F5344CB8AC3E}">
        <p14:creationId xmlns:p14="http://schemas.microsoft.com/office/powerpoint/2010/main" val="13217074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p:txBody>
          <a:bodyPr/>
          <a:lstStyle/>
          <a:p>
            <a:pPr algn="ctr"/>
            <a:r>
              <a:rPr lang="en-US" dirty="0" smtClean="0"/>
              <a:t>Outline</a:t>
            </a:r>
            <a:endParaRPr lang="en-US" dirty="0"/>
          </a:p>
        </p:txBody>
      </p:sp>
      <p:sp>
        <p:nvSpPr>
          <p:cNvPr id="5" name="Rectangle 4"/>
          <p:cNvSpPr/>
          <p:nvPr/>
        </p:nvSpPr>
        <p:spPr>
          <a:xfrm>
            <a:off x="826718" y="1565753"/>
            <a:ext cx="6814159" cy="4893647"/>
          </a:xfrm>
          <a:prstGeom prst="rect">
            <a:avLst/>
          </a:prstGeom>
        </p:spPr>
        <p:txBody>
          <a:bodyPr wrap="square">
            <a:spAutoFit/>
          </a:bodyPr>
          <a:lstStyle/>
          <a:p>
            <a:pPr marL="342900" indent="-342900">
              <a:buFont typeface="Wingdings" panose="05000000000000000000" pitchFamily="2" charset="2"/>
              <a:buChar char="q"/>
            </a:pPr>
            <a:r>
              <a:rPr lang="en-US" sz="2400" dirty="0"/>
              <a:t>Interoperability Interest Group</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Technology </a:t>
            </a:r>
            <a:r>
              <a:rPr lang="en-US" sz="2400" dirty="0"/>
              <a:t>Exploration Interest </a:t>
            </a:r>
            <a:r>
              <a:rPr lang="en-US" sz="2400" dirty="0" smtClean="0"/>
              <a:t>Group</a:t>
            </a:r>
            <a:endParaRPr lang="en-US" sz="2400" dirty="0"/>
          </a:p>
          <a:p>
            <a:endParaRPr lang="en-US" sz="2400" dirty="0"/>
          </a:p>
          <a:p>
            <a:pPr marL="342900" indent="-342900">
              <a:buFont typeface="Wingdings" panose="05000000000000000000" pitchFamily="2" charset="2"/>
              <a:buChar char="q"/>
            </a:pPr>
            <a:r>
              <a:rPr lang="en-US" sz="2400" dirty="0" smtClean="0"/>
              <a:t>Data </a:t>
            </a:r>
            <a:r>
              <a:rPr lang="en-US" sz="2400" dirty="0"/>
              <a:t>Stewardship Interest </a:t>
            </a:r>
            <a:r>
              <a:rPr lang="en-US" sz="2400" dirty="0" smtClean="0"/>
              <a:t>Group</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GEO Interactions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Vice Chair Nomination – </a:t>
            </a:r>
            <a:r>
              <a:rPr lang="en-US" sz="2400" i="1" dirty="0" smtClean="0"/>
              <a:t>For Endorsement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p:txBody>
      </p:sp>
      <p:sp>
        <p:nvSpPr>
          <p:cNvPr id="6" name="Rectangle 5"/>
          <p:cNvSpPr/>
          <p:nvPr/>
        </p:nvSpPr>
        <p:spPr>
          <a:xfrm>
            <a:off x="914400" y="5222507"/>
            <a:ext cx="42672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CEOS 2017 – 2019 Work Plan Action Items</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254037"/>
            <a:ext cx="297925" cy="297925"/>
          </a:xfrm>
          <a:prstGeom prst="rect">
            <a:avLst/>
          </a:prstGeom>
        </p:spPr>
      </p:pic>
    </p:spTree>
    <p:extLst>
      <p:ext uri="{BB962C8B-B14F-4D97-AF65-F5344CB8AC3E}">
        <p14:creationId xmlns:p14="http://schemas.microsoft.com/office/powerpoint/2010/main" val="417576870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4" name="Content Placeholder 3"/>
          <p:cNvSpPr>
            <a:spLocks noGrp="1"/>
          </p:cNvSpPr>
          <p:nvPr>
            <p:ph sz="quarter" idx="11"/>
          </p:nvPr>
        </p:nvSpPr>
        <p:spPr/>
        <p:txBody>
          <a:bodyPr/>
          <a:lstStyle/>
          <a:p>
            <a:pPr algn="ctr"/>
            <a:r>
              <a:rPr lang="en-US" dirty="0" err="1" smtClean="0"/>
              <a:t>AmeriGEOSS</a:t>
            </a:r>
            <a:endParaRPr lang="en-US" dirty="0"/>
          </a:p>
        </p:txBody>
      </p:sp>
      <p:pic>
        <p:nvPicPr>
          <p:cNvPr id="5" name="Picture 4"/>
          <p:cNvPicPr>
            <a:picLocks noChangeAspect="1"/>
          </p:cNvPicPr>
          <p:nvPr/>
        </p:nvPicPr>
        <p:blipFill rotWithShape="1">
          <a:blip r:embed="rId2"/>
          <a:srcRect l="8035" t="11987" r="10510" b="7182"/>
          <a:stretch/>
        </p:blipFill>
        <p:spPr>
          <a:xfrm>
            <a:off x="56245" y="1371600"/>
            <a:ext cx="8955310" cy="4998812"/>
          </a:xfrm>
          <a:prstGeom prst="rect">
            <a:avLst/>
          </a:prstGeom>
        </p:spPr>
      </p:pic>
    </p:spTree>
    <p:extLst>
      <p:ext uri="{BB962C8B-B14F-4D97-AF65-F5344CB8AC3E}">
        <p14:creationId xmlns:p14="http://schemas.microsoft.com/office/powerpoint/2010/main" val="6228678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4" name="Content Placeholder 3"/>
          <p:cNvSpPr>
            <a:spLocks noGrp="1"/>
          </p:cNvSpPr>
          <p:nvPr>
            <p:ph sz="quarter" idx="11"/>
          </p:nvPr>
        </p:nvSpPr>
        <p:spPr/>
        <p:txBody>
          <a:bodyPr/>
          <a:lstStyle/>
          <a:p>
            <a:pPr algn="ctr"/>
            <a:r>
              <a:rPr lang="en-US" dirty="0">
                <a:cs typeface="Arial Bold" panose="020B0704020202020204" pitchFamily="34" charset="0"/>
              </a:rPr>
              <a:t>NextGEOSS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7086600" cy="40645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581400" y="5317586"/>
            <a:ext cx="48768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dirty="0" smtClean="0"/>
              <a:t>WGISS is now represented </a:t>
            </a:r>
            <a:r>
              <a:rPr lang="en-US" dirty="0"/>
              <a:t>on the NextGEOSS Advisory 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Working with </a:t>
            </a:r>
            <a:r>
              <a:rPr lang="en-US" dirty="0"/>
              <a:t>NextGEOSS on federated </a:t>
            </a:r>
            <a:r>
              <a:rPr lang="en-US" dirty="0" smtClean="0"/>
              <a:t>authentication technology solutions</a:t>
            </a:r>
            <a:endParaRPr lang="en-US" dirty="0"/>
          </a:p>
        </p:txBody>
      </p:sp>
    </p:spTree>
    <p:extLst>
      <p:ext uri="{BB962C8B-B14F-4D97-AF65-F5344CB8AC3E}">
        <p14:creationId xmlns:p14="http://schemas.microsoft.com/office/powerpoint/2010/main" val="6719401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q"/>
            </a:pPr>
            <a:r>
              <a:rPr lang="en-US" sz="1800" dirty="0"/>
              <a:t>2017 Conference on Big Data from Space (</a:t>
            </a:r>
            <a:r>
              <a:rPr lang="en-US" sz="1800" dirty="0" smtClean="0"/>
              <a:t>BiDS'17) hosted by </a:t>
            </a:r>
            <a:r>
              <a:rPr lang="en-US" sz="1800" dirty="0"/>
              <a:t>ESA </a:t>
            </a:r>
            <a:r>
              <a:rPr lang="en-US" sz="1800" dirty="0" smtClean="0"/>
              <a:t>- </a:t>
            </a:r>
            <a:r>
              <a:rPr lang="en-US" sz="1800" dirty="0"/>
              <a:t>Toulouse, France </a:t>
            </a:r>
            <a:r>
              <a:rPr lang="en-US" sz="1800" dirty="0" smtClean="0"/>
              <a:t>(November 2018)</a:t>
            </a:r>
          </a:p>
          <a:p>
            <a:pPr>
              <a:buFont typeface="Wingdings" panose="05000000000000000000" pitchFamily="2" charset="2"/>
              <a:buChar char="q"/>
            </a:pPr>
            <a:endParaRPr lang="en-US" sz="1800" dirty="0" smtClean="0"/>
          </a:p>
          <a:p>
            <a:pPr>
              <a:buFont typeface="Wingdings" panose="05000000000000000000" pitchFamily="2" charset="2"/>
              <a:buChar char="q"/>
            </a:pPr>
            <a:r>
              <a:rPr lang="en-US" sz="1800" b="1" i="1" dirty="0" smtClean="0"/>
              <a:t>Virtual WGISS Plenary – February 2018</a:t>
            </a:r>
          </a:p>
          <a:p>
            <a:pPr marL="0" indent="0">
              <a:buNone/>
            </a:pPr>
            <a:endParaRPr kumimoji="1" lang="en-US" sz="1800" dirty="0" smtClean="0"/>
          </a:p>
          <a:p>
            <a:pPr>
              <a:buFont typeface="Wingdings" panose="05000000000000000000" pitchFamily="2" charset="2"/>
              <a:buChar char="q"/>
            </a:pPr>
            <a:r>
              <a:rPr lang="en-US" sz="1800" dirty="0" smtClean="0"/>
              <a:t>WGISS </a:t>
            </a:r>
            <a:r>
              <a:rPr lang="en-US" sz="1800" dirty="0"/>
              <a:t>45 </a:t>
            </a:r>
            <a:r>
              <a:rPr lang="en-US" sz="1800" dirty="0" smtClean="0"/>
              <a:t> hosted by INPE - Sao </a:t>
            </a:r>
            <a:r>
              <a:rPr lang="en-US" sz="1800" dirty="0"/>
              <a:t>Paulo, Brazil (April 2018)</a:t>
            </a:r>
          </a:p>
          <a:p>
            <a:pPr lvl="1"/>
            <a:r>
              <a:rPr lang="en-US" sz="1800" dirty="0"/>
              <a:t>DIAS – Cloud Computing/Big Data Workshop </a:t>
            </a:r>
          </a:p>
          <a:p>
            <a:pPr marL="0" indent="0">
              <a:buNone/>
            </a:pPr>
            <a:endParaRPr kumimoji="1" lang="en-US" sz="1800" dirty="0"/>
          </a:p>
          <a:p>
            <a:pPr>
              <a:buFont typeface="Wingdings" panose="05000000000000000000" pitchFamily="2" charset="2"/>
              <a:buChar char="q"/>
            </a:pPr>
            <a:r>
              <a:rPr kumimoji="1" lang="en-US" sz="1800" dirty="0"/>
              <a:t>WGISS </a:t>
            </a:r>
            <a:r>
              <a:rPr kumimoji="1" lang="en-US" sz="1800" dirty="0" smtClean="0"/>
              <a:t>46 </a:t>
            </a:r>
            <a:r>
              <a:rPr kumimoji="1" lang="en-US" sz="1800" dirty="0"/>
              <a:t>– September </a:t>
            </a:r>
            <a:r>
              <a:rPr kumimoji="1" lang="en-US" sz="1800" dirty="0" smtClean="0"/>
              <a:t>2018</a:t>
            </a:r>
          </a:p>
          <a:p>
            <a:endParaRPr lang="en-US" dirty="0"/>
          </a:p>
          <a:p>
            <a:pPr>
              <a:buFont typeface="Wingdings" panose="05000000000000000000" pitchFamily="2" charset="2"/>
              <a:buChar char="q"/>
            </a:pPr>
            <a:endParaRPr lang="en-US" sz="1800" dirty="0"/>
          </a:p>
          <a:p>
            <a:endParaRPr lang="en-US" dirty="0"/>
          </a:p>
        </p:txBody>
      </p:sp>
      <p:sp>
        <p:nvSpPr>
          <p:cNvPr id="4" name="Content Placeholder 3"/>
          <p:cNvSpPr>
            <a:spLocks noGrp="1"/>
          </p:cNvSpPr>
          <p:nvPr>
            <p:ph sz="quarter" idx="11"/>
          </p:nvPr>
        </p:nvSpPr>
        <p:spPr/>
        <p:txBody>
          <a:bodyPr/>
          <a:lstStyle/>
          <a:p>
            <a:r>
              <a:rPr lang="en-US" dirty="0" smtClean="0"/>
              <a:t>Upcoming Meetings</a:t>
            </a:r>
            <a:endParaRPr lang="en-US" dirty="0"/>
          </a:p>
        </p:txBody>
      </p:sp>
      <p:pic>
        <p:nvPicPr>
          <p:cNvPr id="5" name="Picture 2" descr="Image result for meet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002" y="1981200"/>
            <a:ext cx="1910649" cy="1348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91000" y="6685237"/>
            <a:ext cx="4572000" cy="215444"/>
          </a:xfrm>
          <a:prstGeom prst="rect">
            <a:avLst/>
          </a:prstGeom>
        </p:spPr>
        <p:txBody>
          <a:bodyPr>
            <a:spAutoFit/>
          </a:bodyPr>
          <a:lstStyle/>
          <a:p>
            <a:r>
              <a:rPr lang="en-US" sz="800" dirty="0" smtClean="0"/>
              <a:t>Image Source: http</a:t>
            </a:r>
            <a:r>
              <a:rPr lang="en-US" sz="800" dirty="0"/>
              <a:t>://www.accidentalcreative.com/teams/guide-to-insanely-productive-meetings/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843939"/>
            <a:ext cx="2438400" cy="1371600"/>
          </a:xfrm>
          <a:prstGeom prst="rect">
            <a:avLst/>
          </a:prstGeom>
        </p:spPr>
      </p:pic>
      <p:pic>
        <p:nvPicPr>
          <p:cNvPr id="8" name="Picture 7"/>
          <p:cNvPicPr>
            <a:picLocks noChangeAspect="1"/>
          </p:cNvPicPr>
          <p:nvPr/>
        </p:nvPicPr>
        <p:blipFill rotWithShape="1">
          <a:blip r:embed="rId4"/>
          <a:srcRect l="23536" t="7902" r="29242" b="36520"/>
          <a:stretch/>
        </p:blipFill>
        <p:spPr>
          <a:xfrm>
            <a:off x="5499307" y="4803028"/>
            <a:ext cx="2133600" cy="1412511"/>
          </a:xfrm>
          <a:prstGeom prst="rect">
            <a:avLst/>
          </a:prstGeom>
        </p:spPr>
      </p:pic>
      <p:sp>
        <p:nvSpPr>
          <p:cNvPr id="10" name="Rectangle 9"/>
          <p:cNvSpPr/>
          <p:nvPr/>
        </p:nvSpPr>
        <p:spPr>
          <a:xfrm>
            <a:off x="5334000" y="6271376"/>
            <a:ext cx="2590773"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43 – Annapolis, Maryland</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p:cNvSpPr/>
          <p:nvPr/>
        </p:nvSpPr>
        <p:spPr>
          <a:xfrm>
            <a:off x="1752600" y="6271376"/>
            <a:ext cx="2113079" cy="276999"/>
          </a:xfrm>
          <a:prstGeom prst="rect">
            <a:avLst/>
          </a:prstGeom>
          <a:noFill/>
        </p:spPr>
        <p:txBody>
          <a:bodyPr wrap="none" lIns="91440" tIns="45720" rIns="91440" bIns="45720">
            <a:spAutoFit/>
          </a:bodyPr>
          <a:lstStyle/>
          <a:p>
            <a:pPr algn="ctr"/>
            <a:r>
              <a:rPr lang="en-US" sz="1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WGISS 44 – Beijing, China</a:t>
            </a:r>
            <a:endParaRPr lang="en-US"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5349408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Inhaltsplatzhalter 2"/>
          <p:cNvSpPr>
            <a:spLocks noGrp="1"/>
          </p:cNvSpPr>
          <p:nvPr>
            <p:ph sz="quarter" idx="10"/>
          </p:nvPr>
        </p:nvSpPr>
        <p:spPr>
          <a:xfrm>
            <a:off x="457200" y="1371600"/>
            <a:ext cx="7696200" cy="4953000"/>
          </a:xfrm>
        </p:spPr>
        <p:txBody>
          <a:bodyPr/>
          <a:lstStyle/>
          <a:p>
            <a:pPr marL="0" indent="0">
              <a:buNone/>
            </a:pPr>
            <a:r>
              <a:rPr lang="en-US" sz="1800" b="1" i="1" u="sng" dirty="0" smtClean="0"/>
              <a:t>Working Group Vice Chair Nomination</a:t>
            </a:r>
          </a:p>
          <a:p>
            <a:r>
              <a:rPr lang="en-US" sz="1800" dirty="0" smtClean="0"/>
              <a:t>Current Chair term terminates with CEOS plenary 31</a:t>
            </a:r>
          </a:p>
          <a:p>
            <a:pPr marL="0" indent="0">
              <a:buNone/>
            </a:pPr>
            <a:endParaRPr lang="en-US" sz="1800" dirty="0"/>
          </a:p>
          <a:p>
            <a:r>
              <a:rPr lang="en-US" sz="1800" dirty="0" smtClean="0"/>
              <a:t>Candidate: Dr. Robert Woodcock - </a:t>
            </a:r>
            <a:r>
              <a:rPr lang="en-US" sz="1800" i="1" dirty="0"/>
              <a:t>Commonwealth Scientific and Industrial Research </a:t>
            </a:r>
            <a:r>
              <a:rPr lang="en-US" sz="1800" i="1" dirty="0" err="1"/>
              <a:t>Organisation</a:t>
            </a:r>
            <a:r>
              <a:rPr lang="en-US" sz="1800" dirty="0"/>
              <a:t> (</a:t>
            </a:r>
            <a:r>
              <a:rPr lang="en-US" sz="1800" i="1" dirty="0"/>
              <a:t>CSIRO</a:t>
            </a:r>
            <a:r>
              <a:rPr lang="en-US" sz="1800" dirty="0"/>
              <a:t>) </a:t>
            </a:r>
            <a:endParaRPr lang="en-US" sz="1800" dirty="0" smtClean="0"/>
          </a:p>
          <a:p>
            <a:endParaRPr lang="en-US" sz="1800" dirty="0" smtClean="0"/>
          </a:p>
          <a:p>
            <a:r>
              <a:rPr lang="en-US" sz="1600" dirty="0" smtClean="0"/>
              <a:t>Dr. </a:t>
            </a:r>
            <a:r>
              <a:rPr lang="en-US" sz="1600" dirty="0"/>
              <a:t>Robert Woodcock is the Research Group Leader for Geoscience Analytical Platforms in the CSIRO Minerals Resources Flagship and Deputy Director of the CSIRO Earth Observation Informatics Future Science Platform. His research interests lie in the application of Earth observation informatics to national scale problems and the publication and use of open data as well as the effective use of high performance computing by Earth observation users in research, government and industry environments.</a:t>
            </a:r>
            <a:endParaRPr lang="en-US" sz="1600" dirty="0" smtClean="0"/>
          </a:p>
          <a:p>
            <a:endParaRPr lang="en-US" dirty="0" smtClean="0"/>
          </a:p>
          <a:p>
            <a:r>
              <a:rPr lang="en-US" sz="1800" dirty="0" smtClean="0"/>
              <a:t>CEOS WGISS recommends the nomination of Dr. Robert Woodcock</a:t>
            </a:r>
          </a:p>
          <a:p>
            <a:pPr marL="0" indent="0">
              <a:buNone/>
            </a:pPr>
            <a:endParaRPr lang="en-US" sz="1800" b="1" i="1" u="sng" dirty="0" smtClean="0"/>
          </a:p>
        </p:txBody>
      </p:sp>
      <p:sp>
        <p:nvSpPr>
          <p:cNvPr id="4" name="Inhaltsplatzhalter 3"/>
          <p:cNvSpPr>
            <a:spLocks noGrp="1"/>
          </p:cNvSpPr>
          <p:nvPr>
            <p:ph sz="quarter" idx="11"/>
          </p:nvPr>
        </p:nvSpPr>
        <p:spPr>
          <a:xfrm>
            <a:off x="2057400" y="304800"/>
            <a:ext cx="5334000" cy="533400"/>
          </a:xfrm>
        </p:spPr>
        <p:txBody>
          <a:bodyPr/>
          <a:lstStyle/>
          <a:p>
            <a:r>
              <a:rPr lang="en-US" dirty="0" smtClean="0"/>
              <a:t>Endorsement Vice Chair Nomination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66" y="1371600"/>
            <a:ext cx="1066800" cy="1066800"/>
          </a:xfrm>
          <a:prstGeom prst="rect">
            <a:avLst/>
          </a:prstGeom>
        </p:spPr>
      </p:pic>
      <p:sp>
        <p:nvSpPr>
          <p:cNvPr id="6" name="Rectangle 5"/>
          <p:cNvSpPr/>
          <p:nvPr/>
        </p:nvSpPr>
        <p:spPr>
          <a:xfrm>
            <a:off x="228600" y="5943600"/>
            <a:ext cx="8839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buNone/>
            </a:pPr>
            <a:r>
              <a:rPr lang="en-US" b="1" i="1" u="sng" dirty="0"/>
              <a:t>Request for endorsement of Dr. Robert Woodcock as incoming Vice-Chair 2017</a:t>
            </a:r>
          </a:p>
        </p:txBody>
      </p:sp>
    </p:spTree>
    <p:extLst>
      <p:ext uri="{BB962C8B-B14F-4D97-AF65-F5344CB8AC3E}">
        <p14:creationId xmlns:p14="http://schemas.microsoft.com/office/powerpoint/2010/main" val="283738477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p:cNvSpPr>
            <a:spLocks noGrp="1"/>
          </p:cNvSpPr>
          <p:nvPr>
            <p:ph sz="quarter" idx="11"/>
          </p:nvPr>
        </p:nvSpPr>
        <p:spPr/>
        <p:txBody>
          <a:bodyPr/>
          <a:lstStyle/>
          <a:p>
            <a:pPr algn="ctr"/>
            <a:r>
              <a:rPr lang="en-US" dirty="0"/>
              <a:t>WGISS Chair Handover </a:t>
            </a:r>
          </a:p>
        </p:txBody>
      </p:sp>
      <p:sp>
        <p:nvSpPr>
          <p:cNvPr id="5" name="Content Placeholder 1"/>
          <p:cNvSpPr>
            <a:spLocks noGrp="1"/>
          </p:cNvSpPr>
          <p:nvPr>
            <p:ph sz="quarter" idx="10"/>
          </p:nvPr>
        </p:nvSpPr>
        <p:spPr>
          <a:xfrm>
            <a:off x="457200" y="1600200"/>
            <a:ext cx="5486400" cy="4724400"/>
          </a:xfrm>
        </p:spPr>
        <p:txBody>
          <a:bodyPr/>
          <a:lstStyle/>
          <a:p>
            <a:pPr marL="0" indent="0" algn="ctr">
              <a:buNone/>
            </a:pPr>
            <a:r>
              <a:rPr lang="en-US" dirty="0" smtClean="0"/>
              <a:t>New WGISS Chair</a:t>
            </a:r>
          </a:p>
          <a:p>
            <a:pPr marL="0" indent="0" algn="ctr">
              <a:buNone/>
            </a:pPr>
            <a:r>
              <a:rPr lang="en-US" dirty="0" smtClean="0"/>
              <a:t> </a:t>
            </a:r>
          </a:p>
          <a:p>
            <a:pPr marL="0" indent="0" algn="ctr">
              <a:buNone/>
            </a:pPr>
            <a:r>
              <a:rPr lang="en-US" b="1" dirty="0" err="1" smtClean="0"/>
              <a:t>Mirko</a:t>
            </a:r>
            <a:r>
              <a:rPr lang="en-US" b="1" dirty="0" smtClean="0"/>
              <a:t> </a:t>
            </a:r>
            <a:r>
              <a:rPr lang="en-US" b="1" dirty="0" err="1" smtClean="0"/>
              <a:t>Albani</a:t>
            </a:r>
            <a:r>
              <a:rPr lang="en-US" b="1" dirty="0" smtClean="0"/>
              <a:t> </a:t>
            </a:r>
            <a:r>
              <a:rPr lang="en-US" dirty="0" smtClean="0"/>
              <a:t>–</a:t>
            </a:r>
          </a:p>
          <a:p>
            <a:pPr marL="0" indent="0" algn="ctr">
              <a:buNone/>
            </a:pPr>
            <a:r>
              <a:rPr lang="en-US" dirty="0" smtClean="0"/>
              <a:t>Long Term Data Preservation (LTDP) </a:t>
            </a:r>
            <a:r>
              <a:rPr lang="en-US" dirty="0" err="1" smtClean="0"/>
              <a:t>Programme</a:t>
            </a:r>
            <a:r>
              <a:rPr lang="en-US" dirty="0" smtClean="0"/>
              <a:t> </a:t>
            </a:r>
            <a:r>
              <a:rPr lang="en-US" dirty="0"/>
              <a:t>Manager</a:t>
            </a:r>
          </a:p>
          <a:p>
            <a:pPr marL="0" indent="0" algn="ctr">
              <a:buNone/>
            </a:pPr>
            <a:r>
              <a:rPr lang="en-US" dirty="0"/>
              <a:t>EO Ground Segment Department,</a:t>
            </a:r>
          </a:p>
          <a:p>
            <a:pPr marL="0" indent="0" algn="ctr">
              <a:buNone/>
            </a:pPr>
            <a:r>
              <a:rPr lang="en-US" dirty="0"/>
              <a:t>European Space Agency (ESRIN, </a:t>
            </a:r>
            <a:r>
              <a:rPr lang="en-US" dirty="0" err="1"/>
              <a:t>Frascati</a:t>
            </a:r>
            <a:r>
              <a:rPr lang="en-US" dirty="0" smtClean="0"/>
              <a:t>)</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621" t="24279" r="49293" b="8657"/>
          <a:stretch/>
        </p:blipFill>
        <p:spPr>
          <a:xfrm>
            <a:off x="6355538" y="1235529"/>
            <a:ext cx="1540312" cy="508907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572000"/>
            <a:ext cx="3106296" cy="1035432"/>
          </a:xfrm>
          <a:prstGeom prst="rect">
            <a:avLst/>
          </a:prstGeom>
        </p:spPr>
      </p:pic>
      <p:sp>
        <p:nvSpPr>
          <p:cNvPr id="8" name="Rectangle 7"/>
          <p:cNvSpPr/>
          <p:nvPr/>
        </p:nvSpPr>
        <p:spPr>
          <a:xfrm>
            <a:off x="3659892" y="6574500"/>
            <a:ext cx="5105400" cy="230832"/>
          </a:xfrm>
          <a:prstGeom prst="rect">
            <a:avLst/>
          </a:prstGeom>
        </p:spPr>
        <p:txBody>
          <a:bodyPr wrap="square">
            <a:spAutoFit/>
          </a:bodyPr>
          <a:lstStyle/>
          <a:p>
            <a:r>
              <a:rPr lang="en-US" sz="900" dirty="0" smtClean="0"/>
              <a:t>Image Source: https</a:t>
            </a:r>
            <a:r>
              <a:rPr lang="en-US" sz="900" dirty="0"/>
              <a:t>://game-solver.com/guess-up-emoji-answers/guess-up-emoji-applause/</a:t>
            </a:r>
          </a:p>
        </p:txBody>
      </p:sp>
    </p:spTree>
    <p:extLst>
      <p:ext uri="{BB962C8B-B14F-4D97-AF65-F5344CB8AC3E}">
        <p14:creationId xmlns:p14="http://schemas.microsoft.com/office/powerpoint/2010/main" val="2603562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p:txBody>
          <a:bodyPr/>
          <a:lstStyle/>
          <a:p>
            <a:endParaRPr lang="en-US"/>
          </a:p>
        </p:txBody>
      </p:sp>
      <p:sp>
        <p:nvSpPr>
          <p:cNvPr id="4" name="Content Placeholder 3"/>
          <p:cNvSpPr>
            <a:spLocks noGrp="1"/>
          </p:cNvSpPr>
          <p:nvPr>
            <p:ph sz="quarter" idx="11"/>
          </p:nvPr>
        </p:nvSpPr>
        <p:spPr/>
        <p:txBody>
          <a:bodyPr/>
          <a:lstStyle/>
          <a:p>
            <a:endParaRPr lang="en-US"/>
          </a:p>
        </p:txBody>
      </p:sp>
      <p:pic>
        <p:nvPicPr>
          <p:cNvPr id="5" name="Picture 2" descr="Image result for thank you language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524999" cy="73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204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97932" y="228600"/>
            <a:ext cx="7367781" cy="1344800"/>
          </a:xfrm>
        </p:spPr>
        <p:txBody>
          <a:bodyPr/>
          <a:lstStyle/>
          <a:p>
            <a:r>
              <a:rPr lang="en-GB" dirty="0"/>
              <a:t>Interoperability Interest </a:t>
            </a:r>
            <a:r>
              <a:rPr lang="en-GB" dirty="0" smtClean="0"/>
              <a:t>Group</a:t>
            </a:r>
            <a:endParaRPr lang="en-GB" dirty="0"/>
          </a:p>
        </p:txBody>
      </p:sp>
      <p:sp>
        <p:nvSpPr>
          <p:cNvPr id="3" name="Subtitle 2"/>
          <p:cNvSpPr>
            <a:spLocks noGrp="1"/>
          </p:cNvSpPr>
          <p:nvPr>
            <p:ph type="subTitle" sz="quarter" idx="1"/>
          </p:nvPr>
        </p:nvSpPr>
        <p:spPr>
          <a:xfrm>
            <a:off x="4130025" y="1676400"/>
            <a:ext cx="4826977" cy="1093787"/>
          </a:xfrm>
        </p:spPr>
        <p:txBody>
          <a:bodyPr/>
          <a:lstStyle/>
          <a:p>
            <a:r>
              <a:rPr lang="en-GB" sz="1600" dirty="0" smtClean="0">
                <a:solidFill>
                  <a:srgbClr val="FFFF00"/>
                </a:solidFill>
              </a:rPr>
              <a:t>Architecture</a:t>
            </a:r>
          </a:p>
          <a:p>
            <a:pPr lvl="1"/>
            <a:r>
              <a:rPr lang="en-GB" sz="1200" dirty="0" smtClean="0">
                <a:solidFill>
                  <a:srgbClr val="FFFF00"/>
                </a:solidFill>
                <a:latin typeface="Century Gothic" panose="020B0502020202020204" pitchFamily="34" charset="0"/>
              </a:rPr>
              <a:t>CWIC</a:t>
            </a:r>
          </a:p>
          <a:p>
            <a:pPr lvl="1"/>
            <a:r>
              <a:rPr lang="en-GB" sz="1200" dirty="0" err="1" smtClean="0">
                <a:solidFill>
                  <a:srgbClr val="FFFF00"/>
                </a:solidFill>
                <a:latin typeface="Century Gothic" panose="020B0502020202020204" pitchFamily="34" charset="0"/>
              </a:rPr>
              <a:t>FedEO</a:t>
            </a:r>
            <a:endParaRPr lang="en-GB" sz="1200" dirty="0" smtClean="0">
              <a:solidFill>
                <a:srgbClr val="FFFF00"/>
              </a:solidFill>
              <a:latin typeface="Century Gothic" panose="020B0502020202020204" pitchFamily="34" charset="0"/>
            </a:endParaRPr>
          </a:p>
          <a:p>
            <a:pPr lvl="1"/>
            <a:r>
              <a:rPr lang="en-GB" sz="1200" dirty="0" smtClean="0">
                <a:solidFill>
                  <a:srgbClr val="FFFF00"/>
                </a:solidFill>
                <a:latin typeface="Century Gothic" panose="020B0502020202020204" pitchFamily="34" charset="0"/>
              </a:rPr>
              <a:t>IDN</a:t>
            </a:r>
          </a:p>
          <a:p>
            <a:r>
              <a:rPr lang="en-GB" sz="1600" dirty="0">
                <a:solidFill>
                  <a:srgbClr val="FFFF00"/>
                </a:solidFill>
              </a:rPr>
              <a:t>Connected D</a:t>
            </a:r>
            <a:r>
              <a:rPr lang="en-GB" sz="1600" dirty="0" smtClean="0">
                <a:solidFill>
                  <a:srgbClr val="FFFF00"/>
                </a:solidFill>
              </a:rPr>
              <a:t>ata Assets</a:t>
            </a:r>
            <a:endParaRPr lang="en-GB" sz="1600" dirty="0">
              <a:solidFill>
                <a:srgbClr val="FFFF00"/>
              </a:solidFill>
            </a:endParaRPr>
          </a:p>
          <a:p>
            <a:r>
              <a:rPr lang="en-GB" sz="1600" dirty="0" smtClean="0">
                <a:solidFill>
                  <a:srgbClr val="FFFF00"/>
                </a:solidFill>
              </a:rPr>
              <a:t>System Level Team</a:t>
            </a:r>
          </a:p>
          <a:p>
            <a:r>
              <a:rPr lang="en-GB" sz="1600" dirty="0" smtClean="0">
                <a:solidFill>
                  <a:srgbClr val="FFFF00"/>
                </a:solidFill>
              </a:rPr>
              <a:t>Carbon </a:t>
            </a:r>
            <a:r>
              <a:rPr lang="en-GB" sz="1600" dirty="0">
                <a:solidFill>
                  <a:srgbClr val="FFFF00"/>
                </a:solidFill>
              </a:rPr>
              <a:t>Strategy </a:t>
            </a:r>
          </a:p>
          <a:p>
            <a:endParaRPr lang="en-GB" dirty="0">
              <a:solidFill>
                <a:srgbClr val="FFFF00"/>
              </a:solidFill>
            </a:endParaRPr>
          </a:p>
          <a:p>
            <a:endParaRPr lang="en-GB" dirty="0">
              <a:solidFill>
                <a:srgbClr val="FFFF00"/>
              </a:solidFill>
            </a:endParaRPr>
          </a:p>
        </p:txBody>
      </p:sp>
      <p:pic>
        <p:nvPicPr>
          <p:cNvPr id="4098" name="Picture 2" descr="D:\Utilisateurs\morenor\Documents\MemoCNES\servicetvi\vds\interop\page centrale interop\Nouveau dossier\type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32" y="5078337"/>
            <a:ext cx="914400" cy="665163"/>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D:\Utilisateurs\morenor\Documents\MemoCNES\servicetvi\vds\interop\page centrale interop\Nouveau dossier\typ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46" y="6029938"/>
            <a:ext cx="914400" cy="6762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D:\Utilisateurs\morenor\Documents\MemoCNES\servicetvi\vds\interop\page centrale interop\Nouveau dossier\type_c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 y="4981144"/>
            <a:ext cx="914400" cy="7985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D:\Utilisateurs\morenor\Documents\MemoCNES\servicetvi\vds\interop\page centrale interop\Nouveau dossier\type_c_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0797" y="5929061"/>
            <a:ext cx="914400" cy="719137"/>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D:\Utilisateurs\morenor\Documents\MemoCNES\servicetvi\vds\interop\page centrale interop\Nouveau dossier\type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637" y="4972862"/>
            <a:ext cx="914400" cy="719137"/>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D:\Utilisateurs\morenor\Documents\MemoCNES\servicetvi\vds\interop\page centrale interop\Nouveau dossier\type_e_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37" y="5971923"/>
            <a:ext cx="914400" cy="6762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D:\Utilisateurs\morenor\Documents\MemoCNES\servicetvi\vds\interop\page centrale interop\Nouveau dossier\type_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25" y="5951538"/>
            <a:ext cx="914400" cy="8413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D:\Utilisateurs\morenor\Documents\MemoCNES\servicetvi\vds\interop\page centrale interop\Nouveau dossier\type_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300" y="4940225"/>
            <a:ext cx="1066496" cy="902807"/>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D:\Utilisateurs\morenor\Documents\MemoCNES\servicetvi\vds\interop\page centrale interop\Nouveau dossier\type_i_2_broch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7897" y="5795216"/>
            <a:ext cx="1250580" cy="967115"/>
          </a:xfrm>
          <a:prstGeom prst="rect">
            <a:avLst/>
          </a:prstGeom>
          <a:noFill/>
          <a:extLst>
            <a:ext uri="{909E8E84-426E-40dd-AFC4-6F175D3DCCD1}">
              <a14:hiddenFill xmlns="" xmlns:a14="http://schemas.microsoft.com/office/drawing/2010/main">
                <a:solidFill>
                  <a:srgbClr val="FFFFFF"/>
                </a:solidFill>
              </a14:hiddenFill>
            </a:ext>
          </a:extLst>
        </p:spPr>
      </p:pic>
      <p:pic>
        <p:nvPicPr>
          <p:cNvPr id="4107" name="Picture 11" descr="D:\Utilisateurs\morenor\Documents\MemoCNES\servicetvi\vds\interop\page centrale interop\Nouveau dossier\type_i_3_broch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1507" y="5867824"/>
            <a:ext cx="1140758" cy="821901"/>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D:\Utilisateurs\morenor\Documents\MemoCNES\servicetvi\vds\interop\page centrale interop\Nouveau dossier\type_j.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0205" y="5913910"/>
            <a:ext cx="981434" cy="792303"/>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D:\Utilisateurs\morenor\Documents\MemoCNES\servicetvi\vds\interop\page centrale interop\Nouveau dossier\type_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2529" y="5951537"/>
            <a:ext cx="1082781" cy="823271"/>
          </a:xfrm>
          <a:prstGeom prst="rect">
            <a:avLst/>
          </a:prstGeom>
          <a:noFill/>
          <a:extLst>
            <a:ext uri="{909E8E84-426E-40dd-AFC4-6F175D3DCCD1}">
              <a14:hiddenFill xmlns="" xmlns:a14="http://schemas.microsoft.com/office/drawing/2010/main">
                <a:solidFill>
                  <a:srgbClr val="FFFFFF"/>
                </a:solidFill>
              </a14:hiddenFill>
            </a:ext>
          </a:extLst>
        </p:spPr>
      </p:pic>
      <p:pic>
        <p:nvPicPr>
          <p:cNvPr id="4110" name="Picture 14" descr="D:\Utilisateurs\morenor\Documents\MemoCNES\servicetvi\vds\interop\page centrale interop\Nouveau dossier\type_l.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953" y="4972862"/>
            <a:ext cx="1048468" cy="831857"/>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D:\Utilisateurs\morenor\Documents\MemoCNES\servicetvi\vds\interop\page centrale interop\Nouveau dossier\type_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5313" y="4886092"/>
            <a:ext cx="1070594" cy="821532"/>
          </a:xfrm>
          <a:prstGeom prst="rect">
            <a:avLst/>
          </a:prstGeom>
          <a:noFill/>
          <a:extLst>
            <a:ext uri="{909E8E84-426E-40dd-AFC4-6F175D3DCCD1}">
              <a14:hiddenFill xmlns="" xmlns:a14="http://schemas.microsoft.com/office/drawing/2010/main">
                <a:solidFill>
                  <a:srgbClr val="FFFFFF"/>
                </a:solidFill>
              </a14:hiddenFill>
            </a:ext>
          </a:extLst>
        </p:spPr>
      </p:pic>
      <p:pic>
        <p:nvPicPr>
          <p:cNvPr id="4112" name="Picture 16" descr="D:\Utilisateurs\morenor\Documents\MemoCNES\servicetvi\vds\interop\page centrale interop\Nouveau dossier\type_n_2_broch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8616" y="4920935"/>
            <a:ext cx="1344613" cy="941388"/>
          </a:xfrm>
          <a:prstGeom prst="rect">
            <a:avLst/>
          </a:prstGeom>
          <a:noFill/>
          <a:extLst>
            <a:ext uri="{909E8E84-426E-40dd-AFC4-6F175D3DCCD1}">
              <a14:hiddenFill xmlns="" xmlns:a14="http://schemas.microsoft.com/office/drawing/2010/main">
                <a:solidFill>
                  <a:srgbClr val="FFFFFF"/>
                </a:solidFill>
              </a14:hiddenFill>
            </a:ext>
          </a:extLst>
        </p:spPr>
      </p:pic>
      <p:pic>
        <p:nvPicPr>
          <p:cNvPr id="4113" name="Picture 17" descr="D:\Utilisateurs\morenor\Documents\MemoCNES\servicetvi\vds\interop\page centrale interop\Nouveau dossier\type_n_3_broche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3229" y="4920935"/>
            <a:ext cx="1040771" cy="728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747892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p:txBody>
          <a:bodyPr/>
          <a:lstStyle/>
          <a:p>
            <a:pPr algn="ctr"/>
            <a:r>
              <a:rPr lang="en-US" dirty="0"/>
              <a:t>What Data is Accessible?</a:t>
            </a:r>
          </a:p>
        </p:txBody>
      </p:sp>
      <p:sp>
        <p:nvSpPr>
          <p:cNvPr id="5" name="Content Placeholder 2"/>
          <p:cNvSpPr>
            <a:spLocks noGrp="1"/>
          </p:cNvSpPr>
          <p:nvPr>
            <p:ph idx="4294967295"/>
          </p:nvPr>
        </p:nvSpPr>
        <p:spPr>
          <a:xfrm>
            <a:off x="457200" y="1600200"/>
            <a:ext cx="8458200" cy="4525963"/>
          </a:xfrm>
          <a:prstGeom prst="rect">
            <a:avLst/>
          </a:prstGeom>
        </p:spPr>
        <p:txBody>
          <a:bodyPr/>
          <a:lstStyle/>
          <a:p>
            <a:r>
              <a:rPr lang="en-US" sz="1800" dirty="0" smtClean="0"/>
              <a:t>WGISS webpage has current list of the data collections accessible from IDN, </a:t>
            </a:r>
            <a:r>
              <a:rPr lang="en-US" sz="1800" dirty="0" err="1" smtClean="0"/>
              <a:t>FedEO</a:t>
            </a:r>
            <a:r>
              <a:rPr lang="en-US" sz="1800" dirty="0" smtClean="0"/>
              <a:t>, and CWIC</a:t>
            </a:r>
          </a:p>
          <a:p>
            <a:r>
              <a:rPr lang="en-US" sz="1800" dirty="0" smtClean="0"/>
              <a:t>Over 32,000 collections searchable in the IDN</a:t>
            </a:r>
          </a:p>
          <a:p>
            <a:r>
              <a:rPr lang="en-US" sz="1800" dirty="0" smtClean="0"/>
              <a:t>Over 5000 collections accessible with associated granules</a:t>
            </a:r>
          </a:p>
          <a:p>
            <a:r>
              <a:rPr lang="en-US" sz="1800" dirty="0" smtClean="0"/>
              <a:t>Over 300+ million granules accessible (granule search)</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marL="0" indent="0">
              <a:buNone/>
            </a:pPr>
            <a:endParaRPr lang="en-US" sz="1800" dirty="0" smtClean="0"/>
          </a:p>
          <a:p>
            <a:pPr>
              <a:buFont typeface="Wingdings" panose="05000000000000000000" pitchFamily="2" charset="2"/>
              <a:buChar char="Ø"/>
            </a:pPr>
            <a:r>
              <a:rPr lang="en-US" sz="1200" dirty="0" smtClean="0"/>
              <a:t>Additional data collections/granules continuously being added from heritage and current EO missions</a:t>
            </a:r>
          </a:p>
          <a:p>
            <a:pPr>
              <a:buFont typeface="Wingdings" panose="05000000000000000000" pitchFamily="2" charset="2"/>
              <a:buChar char="Ø"/>
            </a:pPr>
            <a:r>
              <a:rPr lang="en-US" sz="1200" dirty="0" smtClean="0"/>
              <a:t>Additional data partners can be added to </a:t>
            </a:r>
            <a:r>
              <a:rPr lang="en-US" sz="1200" dirty="0" err="1" smtClean="0"/>
              <a:t>FedEO</a:t>
            </a:r>
            <a:r>
              <a:rPr lang="en-US" sz="1200" dirty="0" smtClean="0"/>
              <a:t> and CWIC federations</a:t>
            </a:r>
          </a:p>
          <a:p>
            <a:pPr>
              <a:buFont typeface="Wingdings" panose="05000000000000000000" pitchFamily="2" charset="2"/>
              <a:buChar char="Ø"/>
            </a:pPr>
            <a:r>
              <a:rPr lang="en-US" sz="1200" dirty="0" smtClean="0"/>
              <a:t>Independent data partners who support the WGISS standards can be added to the WGISS Connected Data Assets </a:t>
            </a:r>
            <a:endParaRPr lang="en-US" sz="1200" dirty="0"/>
          </a:p>
        </p:txBody>
      </p:sp>
      <p:pic>
        <p:nvPicPr>
          <p:cNvPr id="6" name="Content Placeholder 3"/>
          <p:cNvPicPr>
            <a:picLocks noChangeAspect="1"/>
          </p:cNvPicPr>
          <p:nvPr/>
        </p:nvPicPr>
        <p:blipFill rotWithShape="1">
          <a:blip r:embed="rId2"/>
          <a:srcRect l="12310" t="10915" r="12072"/>
          <a:stretch/>
        </p:blipFill>
        <p:spPr>
          <a:xfrm>
            <a:off x="2419864" y="3352800"/>
            <a:ext cx="3523736" cy="2209800"/>
          </a:xfrm>
          <a:prstGeom prst="rect">
            <a:avLst/>
          </a:prstGeom>
        </p:spPr>
      </p:pic>
      <p:sp>
        <p:nvSpPr>
          <p:cNvPr id="7" name="Down Arrow 6"/>
          <p:cNvSpPr/>
          <p:nvPr/>
        </p:nvSpPr>
        <p:spPr>
          <a:xfrm rot="16200000">
            <a:off x="4572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Down Arrow 7"/>
          <p:cNvSpPr/>
          <p:nvPr/>
        </p:nvSpPr>
        <p:spPr>
          <a:xfrm rot="5400000">
            <a:off x="6096000" y="3886200"/>
            <a:ext cx="1828800" cy="10668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2700452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pPr algn="ctr"/>
            <a:r>
              <a:rPr lang="en-US" dirty="0"/>
              <a:t>WGISS Data Assets </a:t>
            </a:r>
            <a:br>
              <a:rPr lang="en-US" dirty="0"/>
            </a:br>
            <a:r>
              <a:rPr lang="en-US" dirty="0"/>
              <a:t>Architecture </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82168"/>
            <a:ext cx="6595987" cy="4663070"/>
          </a:xfrm>
          <a:prstGeom prst="rect">
            <a:avLst/>
          </a:prstGeom>
        </p:spPr>
      </p:pic>
      <p:sp>
        <p:nvSpPr>
          <p:cNvPr id="6" name="Rectangle 5"/>
          <p:cNvSpPr/>
          <p:nvPr/>
        </p:nvSpPr>
        <p:spPr>
          <a:xfrm>
            <a:off x="12032" y="1219123"/>
            <a:ext cx="58674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DATA-8</a:t>
            </a:r>
            <a:r>
              <a:rPr lang="en-US" sz="1400" dirty="0"/>
              <a:t>: Improve WGISS Interoperability Standards </a:t>
            </a:r>
            <a:r>
              <a:rPr lang="en-US" sz="1400" dirty="0" smtClean="0"/>
              <a:t>Architecture</a:t>
            </a:r>
            <a:endParaRPr lang="en-US" sz="2000"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32" y="1250653"/>
            <a:ext cx="297925" cy="297925"/>
          </a:xfrm>
          <a:prstGeom prst="rect">
            <a:avLst/>
          </a:prstGeom>
        </p:spPr>
      </p:pic>
    </p:spTree>
    <p:extLst>
      <p:ext uri="{BB962C8B-B14F-4D97-AF65-F5344CB8AC3E}">
        <p14:creationId xmlns:p14="http://schemas.microsoft.com/office/powerpoint/2010/main" val="40843700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p:txBody>
          <a:bodyPr/>
          <a:lstStyle/>
          <a:p>
            <a:pPr>
              <a:buFont typeface="Wingdings" panose="05000000000000000000" pitchFamily="2" charset="2"/>
              <a:buChar char="Ø"/>
            </a:pPr>
            <a:r>
              <a:rPr lang="en-US" sz="2400" b="1" dirty="0"/>
              <a:t>Clients accessing data via WGISS Connected Data Assets</a:t>
            </a:r>
          </a:p>
          <a:p>
            <a:pPr marL="0" indent="0">
              <a:buNone/>
            </a:pPr>
            <a:r>
              <a:rPr lang="en-US" sz="2400" b="1" dirty="0"/>
              <a:t> </a:t>
            </a:r>
            <a:endParaRPr lang="en-US" dirty="0"/>
          </a:p>
          <a:p>
            <a:pPr lvl="1"/>
            <a:r>
              <a:rPr lang="en-US" dirty="0"/>
              <a:t>GEOSS Evolve – Data Access Broker (DAB)</a:t>
            </a:r>
          </a:p>
          <a:p>
            <a:pPr lvl="1"/>
            <a:r>
              <a:rPr lang="en-US" dirty="0"/>
              <a:t>GEO Portal </a:t>
            </a:r>
          </a:p>
          <a:p>
            <a:pPr lvl="1"/>
            <a:r>
              <a:rPr lang="en-US" dirty="0"/>
              <a:t>AMERIGEOSS Data and Services Portal </a:t>
            </a:r>
          </a:p>
          <a:p>
            <a:pPr lvl="1"/>
            <a:r>
              <a:rPr lang="en-US" dirty="0"/>
              <a:t>ESA </a:t>
            </a:r>
            <a:r>
              <a:rPr lang="en-US" dirty="0" err="1"/>
              <a:t>FedEO</a:t>
            </a:r>
            <a:r>
              <a:rPr lang="en-US" dirty="0"/>
              <a:t> Portal </a:t>
            </a:r>
          </a:p>
          <a:p>
            <a:pPr lvl="1"/>
            <a:r>
              <a:rPr lang="en-US" dirty="0"/>
              <a:t>Cove (MDA – </a:t>
            </a:r>
            <a:r>
              <a:rPr lang="en-US" dirty="0" err="1"/>
              <a:t>Radarsat</a:t>
            </a:r>
            <a:r>
              <a:rPr lang="en-US" dirty="0"/>
              <a:t> and INPE CBRS2)</a:t>
            </a:r>
          </a:p>
          <a:p>
            <a:pPr lvl="1"/>
            <a:endParaRPr lang="en-US" dirty="0"/>
          </a:p>
          <a:p>
            <a:pPr lvl="1"/>
            <a:r>
              <a:rPr lang="en-US" dirty="0"/>
              <a:t>…</a:t>
            </a:r>
          </a:p>
          <a:p>
            <a:endParaRPr lang="en-US" dirty="0"/>
          </a:p>
        </p:txBody>
      </p:sp>
      <p:sp>
        <p:nvSpPr>
          <p:cNvPr id="4" name="Content Placeholder 3"/>
          <p:cNvSpPr>
            <a:spLocks noGrp="1"/>
          </p:cNvSpPr>
          <p:nvPr>
            <p:ph sz="quarter" idx="11"/>
          </p:nvPr>
        </p:nvSpPr>
        <p:spPr>
          <a:xfrm>
            <a:off x="2057400" y="152400"/>
            <a:ext cx="4953000" cy="533400"/>
          </a:xfrm>
        </p:spPr>
        <p:txBody>
          <a:bodyPr/>
          <a:lstStyle/>
          <a:p>
            <a:pPr algn="ctr"/>
            <a:r>
              <a:rPr lang="en-US" dirty="0"/>
              <a:t>Connected Data Assets </a:t>
            </a:r>
          </a:p>
          <a:p>
            <a:pPr algn="ctr"/>
            <a:r>
              <a:rPr lang="en-US" dirty="0"/>
              <a:t>Success Stories</a:t>
            </a:r>
          </a:p>
          <a:p>
            <a:endParaRPr lang="en-US" dirty="0"/>
          </a:p>
        </p:txBody>
      </p:sp>
    </p:spTree>
    <p:extLst>
      <p:ext uri="{BB962C8B-B14F-4D97-AF65-F5344CB8AC3E}">
        <p14:creationId xmlns:p14="http://schemas.microsoft.com/office/powerpoint/2010/main" val="271601027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4724400"/>
          </a:xfrm>
        </p:spPr>
        <p:txBody>
          <a:bodyPr/>
          <a:lstStyle/>
          <a:p>
            <a:pPr lvl="0"/>
            <a:endParaRPr lang="en-US" b="1" dirty="0" smtClean="0"/>
          </a:p>
          <a:p>
            <a:pPr lvl="0"/>
            <a:endParaRPr lang="en-US" b="1" dirty="0"/>
          </a:p>
          <a:p>
            <a:pPr lvl="0"/>
            <a:r>
              <a:rPr lang="en-US" b="1" dirty="0" smtClean="0"/>
              <a:t>Objective</a:t>
            </a:r>
            <a:r>
              <a:rPr lang="en-US" dirty="0" smtClean="0"/>
              <a:t>: </a:t>
            </a:r>
            <a:r>
              <a:rPr lang="en-US" b="1" dirty="0" smtClean="0">
                <a:solidFill>
                  <a:srgbClr val="FF0000"/>
                </a:solidFill>
                <a:effectLst>
                  <a:outerShdw blurRad="38100" dist="38100" dir="2700000" algn="tl">
                    <a:srgbClr val="000000">
                      <a:alpha val="43137"/>
                    </a:srgbClr>
                  </a:outerShdw>
                </a:effectLst>
              </a:rPr>
              <a:t>facilitate discoverability and accessibility of ECV Products and space-born CDRs relevant for the CEOS Carbon Action via WGISS Interoperability Systems &amp; Standards (</a:t>
            </a:r>
            <a:r>
              <a:rPr lang="en-US" b="1" dirty="0" err="1" smtClean="0">
                <a:solidFill>
                  <a:srgbClr val="FF0000"/>
                </a:solidFill>
                <a:effectLst>
                  <a:outerShdw blurRad="38100" dist="38100" dir="2700000" algn="tl">
                    <a:srgbClr val="000000">
                      <a:alpha val="43137"/>
                    </a:srgbClr>
                  </a:outerShdw>
                </a:effectLst>
              </a:rPr>
              <a:t>FedEO</a:t>
            </a:r>
            <a:r>
              <a:rPr lang="en-US" b="1" dirty="0" smtClean="0">
                <a:solidFill>
                  <a:srgbClr val="FF0000"/>
                </a:solidFill>
                <a:effectLst>
                  <a:outerShdw blurRad="38100" dist="38100" dir="2700000" algn="tl">
                    <a:srgbClr val="000000">
                      <a:alpha val="43137"/>
                    </a:srgbClr>
                  </a:outerShdw>
                </a:effectLst>
              </a:rPr>
              <a:t>/CWIC/IDN, OpenSearch).</a:t>
            </a:r>
          </a:p>
          <a:p>
            <a:pPr lvl="0"/>
            <a:endParaRPr lang="en-US" sz="1800" dirty="0" smtClean="0"/>
          </a:p>
          <a:p>
            <a:pPr lvl="0"/>
            <a:r>
              <a:rPr lang="en-US" b="1" dirty="0" smtClean="0"/>
              <a:t>Approach</a:t>
            </a:r>
            <a:r>
              <a:rPr lang="en-US" dirty="0" smtClean="0"/>
              <a:t>: start from results of </a:t>
            </a:r>
            <a:r>
              <a:rPr lang="en-US" dirty="0" err="1" smtClean="0"/>
              <a:t>WGClimate</a:t>
            </a:r>
            <a:r>
              <a:rPr lang="en-US" dirty="0" smtClean="0"/>
              <a:t> Questionnaire for ECV Inventory population; tailoring for Carbon Action and gaps identification </a:t>
            </a:r>
            <a:r>
              <a:rPr lang="en-US" dirty="0" err="1" smtClean="0"/>
              <a:t>wrt</a:t>
            </a:r>
            <a:r>
              <a:rPr lang="en-US" dirty="0" smtClean="0"/>
              <a:t> data records already discoverable/accessible through WGISS systems. </a:t>
            </a:r>
          </a:p>
          <a:p>
            <a:pPr lvl="0"/>
            <a:endParaRPr lang="en-US" sz="1800" dirty="0" smtClean="0"/>
          </a:p>
          <a:p>
            <a:pPr lvl="0"/>
            <a:r>
              <a:rPr lang="en-US" b="1" dirty="0" smtClean="0"/>
              <a:t>Additional Resources</a:t>
            </a:r>
            <a:r>
              <a:rPr lang="en-US" dirty="0" smtClean="0"/>
              <a:t>: support from </a:t>
            </a:r>
            <a:r>
              <a:rPr lang="en-US" dirty="0" err="1" smtClean="0"/>
              <a:t>WGClimate</a:t>
            </a:r>
            <a:r>
              <a:rPr lang="en-US" dirty="0" smtClean="0"/>
              <a:t> and experts for priorities setting; activities at data providers’ side to be carried out by relevant entities.</a:t>
            </a:r>
            <a:endParaRPr lang="en-US" dirty="0"/>
          </a:p>
        </p:txBody>
      </p:sp>
      <p:sp>
        <p:nvSpPr>
          <p:cNvPr id="4" name="Content Placeholder 3"/>
          <p:cNvSpPr>
            <a:spLocks noGrp="1"/>
          </p:cNvSpPr>
          <p:nvPr>
            <p:ph sz="quarter" idx="11"/>
          </p:nvPr>
        </p:nvSpPr>
        <p:spPr>
          <a:xfrm>
            <a:off x="2057400" y="1524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ECVs/CDRs Discovery and Access through WGISS Systems</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7" name="Rectangle 6"/>
          <p:cNvSpPr/>
          <p:nvPr/>
        </p:nvSpPr>
        <p:spPr>
          <a:xfrm>
            <a:off x="304800" y="1371600"/>
            <a:ext cx="67056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spcAft>
                <a:spcPts val="1000"/>
              </a:spcAft>
            </a:pPr>
            <a:r>
              <a:rPr lang="en-US" sz="1400" dirty="0" smtClean="0"/>
              <a:t>       DATA-9</a:t>
            </a:r>
            <a:r>
              <a:rPr lang="en-US" sz="1400" dirty="0"/>
              <a:t>: ECVs/CDRs Discovery and Access through WGISS </a:t>
            </a:r>
            <a:r>
              <a:rPr lang="en-US" sz="1400" dirty="0" smtClean="0"/>
              <a:t>Systems</a:t>
            </a:r>
            <a:endParaRPr lang="en-US"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03130"/>
            <a:ext cx="297925" cy="297925"/>
          </a:xfrm>
          <a:prstGeom prst="rect">
            <a:avLst/>
          </a:prstGeom>
        </p:spPr>
      </p:pic>
    </p:spTree>
    <p:extLst>
      <p:ext uri="{BB962C8B-B14F-4D97-AF65-F5344CB8AC3E}">
        <p14:creationId xmlns:p14="http://schemas.microsoft.com/office/powerpoint/2010/main" val="42831375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839200" cy="4724400"/>
          </a:xfrm>
        </p:spPr>
        <p:txBody>
          <a:bodyPr/>
          <a:lstStyle/>
          <a:p>
            <a:pPr lvl="0"/>
            <a:endParaRPr lang="en-US" b="1" dirty="0" smtClean="0"/>
          </a:p>
          <a:p>
            <a:pPr lvl="0"/>
            <a:r>
              <a:rPr lang="en-US" b="1" dirty="0" smtClean="0"/>
              <a:t>Objective: </a:t>
            </a:r>
            <a:r>
              <a:rPr lang="en-US" b="1" dirty="0">
                <a:solidFill>
                  <a:srgbClr val="FF0000"/>
                </a:solidFill>
                <a:effectLst>
                  <a:outerShdw blurRad="38100" dist="38100" dir="2700000" algn="tl">
                    <a:srgbClr val="000000">
                      <a:alpha val="43137"/>
                    </a:srgbClr>
                  </a:outerShdw>
                </a:effectLst>
              </a:rPr>
              <a:t>Implement a carbon data portal to facilitate the discoverability and accessibility of ECV products and space-borne </a:t>
            </a:r>
            <a:r>
              <a:rPr lang="en-US" b="1" dirty="0" err="1">
                <a:solidFill>
                  <a:srgbClr val="FF0000"/>
                </a:solidFill>
                <a:effectLst>
                  <a:outerShdw blurRad="38100" dist="38100" dir="2700000" algn="tl">
                    <a:srgbClr val="000000">
                      <a:alpha val="43137"/>
                    </a:srgbClr>
                  </a:outerShdw>
                </a:effectLst>
              </a:rPr>
              <a:t>CDRs.</a:t>
            </a:r>
            <a:r>
              <a:rPr lang="en-US" b="1" dirty="0">
                <a:solidFill>
                  <a:srgbClr val="FF0000"/>
                </a:solidFill>
                <a:effectLst>
                  <a:outerShdw blurRad="38100" dist="38100" dir="2700000" algn="tl">
                    <a:srgbClr val="000000">
                      <a:alpha val="43137"/>
                    </a:srgbClr>
                  </a:outerShdw>
                </a:effectLst>
              </a:rPr>
              <a:t> The portal will seamlessly access data both in CWIC and </a:t>
            </a:r>
            <a:r>
              <a:rPr lang="en-US" b="1" dirty="0" err="1">
                <a:solidFill>
                  <a:srgbClr val="FF0000"/>
                </a:solidFill>
                <a:effectLst>
                  <a:outerShdw blurRad="38100" dist="38100" dir="2700000" algn="tl">
                    <a:srgbClr val="000000">
                      <a:alpha val="43137"/>
                    </a:srgbClr>
                  </a:outerShdw>
                </a:effectLst>
              </a:rPr>
              <a:t>FedEO</a:t>
            </a:r>
            <a:r>
              <a:rPr lang="en-US" b="1" dirty="0">
                <a:solidFill>
                  <a:srgbClr val="FF0000"/>
                </a:solidFill>
                <a:effectLst>
                  <a:outerShdw blurRad="38100" dist="38100" dir="2700000" algn="tl">
                    <a:srgbClr val="000000">
                      <a:alpha val="43137"/>
                    </a:srgbClr>
                  </a:outerShdw>
                </a:effectLst>
              </a:rPr>
              <a:t> to provide necessary data and services to the carbon science community of both CEOS </a:t>
            </a:r>
            <a:r>
              <a:rPr lang="en-US" b="1" dirty="0" smtClean="0">
                <a:solidFill>
                  <a:srgbClr val="FF0000"/>
                </a:solidFill>
                <a:effectLst>
                  <a:outerShdw blurRad="38100" dist="38100" dir="2700000" algn="tl">
                    <a:srgbClr val="000000">
                      <a:alpha val="43137"/>
                    </a:srgbClr>
                  </a:outerShdw>
                </a:effectLst>
              </a:rPr>
              <a:t>and GEOSS.</a:t>
            </a:r>
          </a:p>
          <a:p>
            <a:pPr marL="0" lvl="0" indent="0">
              <a:buNone/>
            </a:pPr>
            <a:r>
              <a:rPr lang="en-US" dirty="0" smtClean="0"/>
              <a:t> </a:t>
            </a:r>
            <a:endParaRPr lang="en-US" b="1" dirty="0" smtClean="0"/>
          </a:p>
          <a:p>
            <a:pPr lvl="0"/>
            <a:r>
              <a:rPr lang="en-US" b="1" dirty="0" smtClean="0"/>
              <a:t>Approach</a:t>
            </a:r>
            <a:r>
              <a:rPr lang="en-US" dirty="0"/>
              <a:t>: Working with Mark Dowell (CEOS Carbon lead) and Stephen Plummer (WG Climate),</a:t>
            </a:r>
            <a:r>
              <a:rPr lang="en-US" b="1" dirty="0"/>
              <a:t> </a:t>
            </a:r>
            <a:r>
              <a:rPr lang="en-US" dirty="0"/>
              <a:t>WGISS will begin defining a preliminary set of “requirements” for a future Carbon Portal.  WGISS will start with the initial list of ECVs that are key for Carbon and start putting together a list of relevant data collections from identified data providers. </a:t>
            </a:r>
            <a:endParaRPr lang="en-US" dirty="0" smtClean="0"/>
          </a:p>
          <a:p>
            <a:pPr lvl="0"/>
            <a:endParaRPr lang="en-US" sz="900" dirty="0"/>
          </a:p>
          <a:p>
            <a:pPr lvl="0"/>
            <a:r>
              <a:rPr lang="en-US" b="1" dirty="0"/>
              <a:t>Additional </a:t>
            </a:r>
            <a:r>
              <a:rPr lang="en-US" b="1" dirty="0" smtClean="0"/>
              <a:t>Resources</a:t>
            </a:r>
            <a:r>
              <a:rPr lang="en-US" dirty="0" smtClean="0"/>
              <a:t>: requirements definition and development resources provided by NOAA; support </a:t>
            </a:r>
            <a:r>
              <a:rPr lang="en-US" dirty="0"/>
              <a:t>from </a:t>
            </a:r>
            <a:r>
              <a:rPr lang="en-US" dirty="0" err="1"/>
              <a:t>WGClimate</a:t>
            </a:r>
            <a:r>
              <a:rPr lang="en-US" dirty="0"/>
              <a:t> and experts for </a:t>
            </a:r>
            <a:r>
              <a:rPr lang="en-US" dirty="0" smtClean="0"/>
              <a:t>requirements definition.</a:t>
            </a:r>
            <a:endParaRPr lang="en-US" sz="900" dirty="0"/>
          </a:p>
          <a:p>
            <a:pPr marL="0" indent="0">
              <a:buNone/>
            </a:pPr>
            <a:endParaRPr lang="en-US" dirty="0">
              <a:latin typeface="+mj-lt"/>
            </a:endParaRPr>
          </a:p>
          <a:p>
            <a:endParaRPr lang="en-US" dirty="0">
              <a:latin typeface="+mj-lt"/>
            </a:endParaRPr>
          </a:p>
        </p:txBody>
      </p:sp>
      <p:sp>
        <p:nvSpPr>
          <p:cNvPr id="4" name="Content Placeholder 3"/>
          <p:cNvSpPr>
            <a:spLocks noGrp="1"/>
          </p:cNvSpPr>
          <p:nvPr>
            <p:ph sz="quarter" idx="11"/>
          </p:nvPr>
        </p:nvSpPr>
        <p:spPr>
          <a:xfrm>
            <a:off x="2057400" y="304800"/>
            <a:ext cx="4953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cs typeface="Arial Bold" panose="020B0704020202020204" pitchFamily="34" charset="0"/>
              </a:rPr>
              <a:t>WGISS Carbon Portal</a:t>
            </a:r>
            <a:endParaRPr lang="en-US" dirty="0">
              <a:cs typeface="Arial Bold" panose="020B0704020202020204" pitchFamily="34" charset="0"/>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8" name="Rectangle 7"/>
          <p:cNvSpPr/>
          <p:nvPr/>
        </p:nvSpPr>
        <p:spPr>
          <a:xfrm>
            <a:off x="144952" y="1277753"/>
            <a:ext cx="2971800" cy="340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nSpc>
                <a:spcPct val="115000"/>
              </a:lnSpc>
              <a:spcBef>
                <a:spcPts val="0"/>
              </a:spcBef>
              <a:spcAft>
                <a:spcPts val="1000"/>
              </a:spcAft>
            </a:pPr>
            <a:r>
              <a:rPr lang="en-US" sz="1400" dirty="0" smtClean="0"/>
              <a:t>       CARB-15: Carbon Data Portal</a:t>
            </a:r>
            <a:endParaRPr lang="en-US"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52" y="1309283"/>
            <a:ext cx="297925" cy="297925"/>
          </a:xfrm>
          <a:prstGeom prst="rect">
            <a:avLst/>
          </a:prstGeom>
        </p:spPr>
      </p:pic>
    </p:spTree>
    <p:extLst>
      <p:ext uri="{BB962C8B-B14F-4D97-AF65-F5344CB8AC3E}">
        <p14:creationId xmlns:p14="http://schemas.microsoft.com/office/powerpoint/2010/main" val="17055516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a:xfrm>
            <a:off x="2057400" y="304800"/>
            <a:ext cx="5257800" cy="533400"/>
          </a:xfrm>
        </p:spPr>
        <p:txBody>
          <a:bodyPr/>
          <a:lstStyle/>
          <a:p>
            <a:pPr algn="ctr"/>
            <a:r>
              <a:rPr lang="en-US" dirty="0"/>
              <a:t>Carbon Collection &amp; Granule Search</a:t>
            </a:r>
          </a:p>
        </p:txBody>
      </p:sp>
      <p:sp>
        <p:nvSpPr>
          <p:cNvPr id="5" name="Content Placeholder 2"/>
          <p:cNvSpPr>
            <a:spLocks noGrp="1"/>
          </p:cNvSpPr>
          <p:nvPr>
            <p:ph idx="4294967295"/>
          </p:nvPr>
        </p:nvSpPr>
        <p:spPr>
          <a:xfrm>
            <a:off x="296863" y="1457325"/>
            <a:ext cx="3252095" cy="1590675"/>
          </a:xfrm>
          <a:prstGeom prst="rect">
            <a:avLst/>
          </a:prstGeom>
        </p:spPr>
        <p:style>
          <a:lnRef idx="2">
            <a:schemeClr val="accent1"/>
          </a:lnRef>
          <a:fillRef idx="1">
            <a:schemeClr val="lt1"/>
          </a:fillRef>
          <a:effectRef idx="0">
            <a:schemeClr val="accent1"/>
          </a:effectRef>
          <a:fontRef idx="minor">
            <a:schemeClr val="dk1"/>
          </a:fontRef>
        </p:style>
        <p:txBody>
          <a:bodyPr/>
          <a:lstStyle/>
          <a:p>
            <a:r>
              <a:rPr lang="en-US" sz="1800" dirty="0" smtClean="0"/>
              <a:t>Keywords (auto-completion with IDN Science Keywords)</a:t>
            </a:r>
          </a:p>
          <a:p>
            <a:r>
              <a:rPr lang="en-US" sz="1800" dirty="0" smtClean="0"/>
              <a:t>Return records from both CWIC and </a:t>
            </a:r>
            <a:r>
              <a:rPr lang="en-US" sz="1800" dirty="0" err="1" smtClean="0"/>
              <a:t>FedEO</a:t>
            </a:r>
            <a:endParaRPr lang="en-US" sz="1800" dirty="0"/>
          </a:p>
        </p:txBody>
      </p:sp>
      <p:pic>
        <p:nvPicPr>
          <p:cNvPr id="6" name="Picture 2"/>
          <p:cNvPicPr>
            <a:picLocks noChangeAspect="1" noChangeArrowheads="1"/>
          </p:cNvPicPr>
          <p:nvPr/>
        </p:nvPicPr>
        <p:blipFill>
          <a:blip r:embed="rId2"/>
          <a:srcRect/>
          <a:stretch>
            <a:fillRect/>
          </a:stretch>
        </p:blipFill>
        <p:spPr bwMode="auto">
          <a:xfrm>
            <a:off x="3596395" y="1457325"/>
            <a:ext cx="5471405" cy="2504325"/>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154683" y="4233434"/>
            <a:ext cx="3158491" cy="2462552"/>
          </a:xfrm>
          <a:prstGeom prst="rect">
            <a:avLst/>
          </a:prstGeom>
          <a:noFill/>
          <a:ln w="9525">
            <a:noFill/>
            <a:miter lim="800000"/>
            <a:headEnd/>
            <a:tailEnd/>
          </a:ln>
        </p:spPr>
      </p:pic>
      <p:sp>
        <p:nvSpPr>
          <p:cNvPr id="8" name="Oval Callout 7"/>
          <p:cNvSpPr/>
          <p:nvPr/>
        </p:nvSpPr>
        <p:spPr bwMode="auto">
          <a:xfrm>
            <a:off x="1400176" y="3961650"/>
            <a:ext cx="2925374" cy="2601075"/>
          </a:xfrm>
          <a:prstGeom prst="wedgeEllipseCallout">
            <a:avLst>
              <a:gd name="adj1" fmla="val 79314"/>
              <a:gd name="adj2" fmla="val -7722"/>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rgbClr val="000000"/>
              </a:solidFill>
              <a:effectLst/>
              <a:latin typeface="Tahoma" pitchFamily="34" charset="0"/>
            </a:endParaRPr>
          </a:p>
        </p:txBody>
      </p:sp>
      <p:pic>
        <p:nvPicPr>
          <p:cNvPr id="9" name="Picture 2"/>
          <p:cNvPicPr>
            <a:picLocks noChangeAspect="1" noChangeArrowheads="1"/>
          </p:cNvPicPr>
          <p:nvPr/>
        </p:nvPicPr>
        <p:blipFill>
          <a:blip r:embed="rId4"/>
          <a:srcRect/>
          <a:stretch>
            <a:fillRect/>
          </a:stretch>
        </p:blipFill>
        <p:spPr bwMode="auto">
          <a:xfrm>
            <a:off x="2036697" y="4233434"/>
            <a:ext cx="1759912" cy="1924903"/>
          </a:xfrm>
          <a:prstGeom prst="rect">
            <a:avLst/>
          </a:prstGeom>
          <a:noFill/>
          <a:ln w="9525">
            <a:noFill/>
            <a:miter lim="800000"/>
            <a:headEnd/>
            <a:tailEnd/>
          </a:ln>
        </p:spPr>
      </p:pic>
    </p:spTree>
    <p:extLst>
      <p:ext uri="{BB962C8B-B14F-4D97-AF65-F5344CB8AC3E}">
        <p14:creationId xmlns:p14="http://schemas.microsoft.com/office/powerpoint/2010/main" val="18186914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11899</TotalTime>
  <Words>1414</Words>
  <Application>Microsoft Macintosh PowerPoint</Application>
  <PresentationFormat>On-screen Show (4:3)</PresentationFormat>
  <Paragraphs>240</Paragraphs>
  <Slides>25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vt:lpstr>
      <vt:lpstr>Arial Bold</vt:lpstr>
      <vt:lpstr>Avenir Roman</vt:lpstr>
      <vt:lpstr>Calibri</vt:lpstr>
      <vt:lpstr>Century Gothic</vt:lpstr>
      <vt:lpstr>Courier New</vt:lpstr>
      <vt:lpstr>Droid Serif</vt:lpstr>
      <vt:lpstr>Helvetica</vt:lpstr>
      <vt:lpstr>MS PGothic</vt:lpstr>
      <vt:lpstr>ＭＳ Ｐゴシック</vt:lpstr>
      <vt:lpstr>Proxima Nova Regular</vt:lpstr>
      <vt:lpstr>Tahoma</vt:lpstr>
      <vt:lpstr>Times New Roman</vt:lpstr>
      <vt:lpstr>Verdana</vt:lpstr>
      <vt:lpstr>Wingdings</vt:lpstr>
      <vt:lpstr>Default</vt:lpstr>
      <vt:lpstr>WGISS - Working Group for Information Systems and Services</vt:lpstr>
      <vt:lpstr>PowerPoint Presentation</vt:lpstr>
      <vt:lpstr>Interoperability Interest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Exploration  Interest Group</vt:lpstr>
      <vt:lpstr>PowerPoint Presentation</vt:lpstr>
      <vt:lpstr>PowerPoint Presentation</vt:lpstr>
      <vt:lpstr>Data Stewardship Interest Group</vt:lpstr>
      <vt:lpstr>PowerPoint Presentation</vt:lpstr>
      <vt:lpstr>PowerPoint Presentation</vt:lpstr>
      <vt:lpstr>GEO Interactions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191</cp:revision>
  <dcterms:modified xsi:type="dcterms:W3CDTF">2017-10-13T16:02:34Z</dcterms:modified>
</cp:coreProperties>
</file>