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1" r:id="rId2"/>
  </p:sldMasterIdLst>
  <p:notesMasterIdLst>
    <p:notesMasterId r:id="rId12"/>
  </p:notesMasterIdLst>
  <p:sldIdLst>
    <p:sldId id="256" r:id="rId3"/>
    <p:sldId id="279" r:id="rId4"/>
    <p:sldId id="272" r:id="rId5"/>
    <p:sldId id="274" r:id="rId6"/>
    <p:sldId id="276" r:id="rId7"/>
    <p:sldId id="277" r:id="rId8"/>
    <p:sldId id="275" r:id="rId9"/>
    <p:sldId id="280" r:id="rId10"/>
    <p:sldId id="270" r:id="rId11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hila Sibandze" initials="P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704"/>
  </p:normalViewPr>
  <p:slideViewPr>
    <p:cSldViewPr>
      <p:cViewPr varScale="1">
        <p:scale>
          <a:sx n="115" d="100"/>
          <a:sy n="115" d="100"/>
        </p:scale>
        <p:origin x="1600" y="19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8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Plenary 20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17, 18-20 October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10765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163659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381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72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theme" Target="../theme/theme2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Plenary 20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17, 18-20 October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 userDrawn="1"/>
        </p:nvSpPr>
        <p:spPr>
          <a:xfrm>
            <a:off x="7856" y="6553200"/>
            <a:ext cx="2362200" cy="187285"/>
          </a:xfrm>
          <a:prstGeom prst="roundRect">
            <a:avLst/>
          </a:prstGeom>
          <a:solidFill>
            <a:sysClr val="window" lastClr="FFFFFF">
              <a:alpha val="49000"/>
            </a:sysClr>
          </a:solidFill>
          <a:ln w="25400" cap="flat" cmpd="sng" algn="ctr">
            <a:solidFill>
              <a:srgbClr val="1F497D">
                <a:alpha val="60000"/>
              </a:srgbClr>
            </a:solidFill>
            <a:prstDash val="solid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kumimoji="0" lang="en-AU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elvetica"/>
                <a:ea typeface="+mj-ea"/>
                <a:cs typeface="Proxima Nova Regular"/>
                <a:sym typeface="Proxima Nova Regular"/>
              </a:rPr>
              <a:t>CEOS Plenary 2017, 18-20 October</a:t>
            </a:r>
            <a:endParaRPr kumimoji="0" sz="1100" b="0" i="1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Helvetica"/>
              <a:ea typeface="+mj-ea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499869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ceos.org/ourwork/workinggroups/wgcapd/e-learning/" TargetMode="External"/><Relationship Id="rId3" Type="http://schemas.openxmlformats.org/officeDocument/2006/relationships/hyperlink" Target="http://ceos.org/ourwork/workinggroups/wgcapd/training-workshops/" TargetMode="Externa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jpeg"/><Relationship Id="rId20" Type="http://schemas.openxmlformats.org/officeDocument/2006/relationships/image" Target="../media/image30.png"/><Relationship Id="rId21" Type="http://schemas.openxmlformats.org/officeDocument/2006/relationships/image" Target="../media/image31.png"/><Relationship Id="rId22" Type="http://schemas.openxmlformats.org/officeDocument/2006/relationships/image" Target="../media/image32.png"/><Relationship Id="rId23" Type="http://schemas.openxmlformats.org/officeDocument/2006/relationships/image" Target="../media/image33.png"/><Relationship Id="rId24" Type="http://schemas.openxmlformats.org/officeDocument/2006/relationships/image" Target="../media/image34.jpeg"/><Relationship Id="rId25" Type="http://schemas.openxmlformats.org/officeDocument/2006/relationships/image" Target="../media/image35.jpeg"/><Relationship Id="rId10" Type="http://schemas.openxmlformats.org/officeDocument/2006/relationships/image" Target="../media/image20.gif"/><Relationship Id="rId11" Type="http://schemas.openxmlformats.org/officeDocument/2006/relationships/image" Target="../media/image21.jpeg"/><Relationship Id="rId12" Type="http://schemas.openxmlformats.org/officeDocument/2006/relationships/image" Target="../media/image22.jpeg"/><Relationship Id="rId13" Type="http://schemas.openxmlformats.org/officeDocument/2006/relationships/image" Target="../media/image23.jpg"/><Relationship Id="rId14" Type="http://schemas.openxmlformats.org/officeDocument/2006/relationships/image" Target="../media/image24.png"/><Relationship Id="rId15" Type="http://schemas.openxmlformats.org/officeDocument/2006/relationships/image" Target="../media/image25.png"/><Relationship Id="rId16" Type="http://schemas.openxmlformats.org/officeDocument/2006/relationships/image" Target="../media/image26.png"/><Relationship Id="rId17" Type="http://schemas.openxmlformats.org/officeDocument/2006/relationships/image" Target="../media/image27.png"/><Relationship Id="rId18" Type="http://schemas.openxmlformats.org/officeDocument/2006/relationships/image" Target="../media/image28.png"/><Relationship Id="rId1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gif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jpeg"/><Relationship Id="rId3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200" b="1" dirty="0" smtClean="0">
                <a:solidFill>
                  <a:srgbClr val="FFFFFF"/>
                </a:solidFill>
                <a:latin typeface="+mj-lt"/>
              </a:rPr>
              <a:t>WGCapD Report 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304800" y="3759199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sz="2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Organization</a:t>
            </a:r>
            <a:r>
              <a:rPr lang="en-US" sz="2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:  SANSA</a:t>
            </a:r>
            <a:endParaRPr sz="2000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000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CEOS Plenary </a:t>
            </a:r>
            <a:r>
              <a:rPr lang="en-AU" sz="2000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2017</a:t>
            </a:r>
            <a:endParaRPr lang="en-AU" sz="2000" dirty="0">
              <a:solidFill>
                <a:srgbClr val="FFFFFF"/>
              </a:solidFill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000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Agenda Item </a:t>
            </a:r>
            <a:r>
              <a:rPr lang="en-AU" sz="2000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# 10.3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000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Rapid City, South Dakota, USA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000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18</a:t>
            </a:r>
            <a:r>
              <a:rPr lang="en-AU" sz="2000" baseline="30000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th</a:t>
            </a:r>
            <a:r>
              <a:rPr lang="en-AU" sz="2000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 – 20</a:t>
            </a:r>
            <a:r>
              <a:rPr lang="en-AU" sz="2000" baseline="30000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th</a:t>
            </a:r>
            <a:r>
              <a:rPr lang="en-AU" sz="2000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 October 2017</a:t>
            </a:r>
            <a:endParaRPr lang="en-AU" sz="2000" dirty="0">
              <a:solidFill>
                <a:srgbClr val="FFFFFF"/>
              </a:solidFill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010400" cy="977202"/>
          </a:xfrm>
        </p:spPr>
        <p:txBody>
          <a:bodyPr/>
          <a:lstStyle/>
          <a:p>
            <a:pPr algn="ctr"/>
            <a:r>
              <a:rPr lang="en-US" sz="2400" dirty="0" smtClean="0"/>
              <a:t>Working Group for Capacity Building </a:t>
            </a:r>
            <a:br>
              <a:rPr lang="en-US" sz="2400" dirty="0" smtClean="0"/>
            </a:br>
            <a:r>
              <a:rPr lang="en-US" sz="2400" dirty="0" smtClean="0"/>
              <a:t>and Data Democracy (</a:t>
            </a:r>
            <a:r>
              <a:rPr lang="en-US" sz="2400" dirty="0" err="1" smtClean="0"/>
              <a:t>WGCapD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5109865"/>
          </a:xfrm>
          <a:noFill/>
        </p:spPr>
        <p:txBody>
          <a:bodyPr/>
          <a:lstStyle/>
          <a:p>
            <a:r>
              <a:rPr lang="en-US" sz="2000" dirty="0" smtClean="0"/>
              <a:t>Raise awareness </a:t>
            </a:r>
            <a:r>
              <a:rPr lang="en-US" sz="2000" dirty="0"/>
              <a:t>of the value of EO data products and services to </a:t>
            </a:r>
            <a:r>
              <a:rPr lang="en-US" sz="2000" dirty="0" smtClean="0"/>
              <a:t>user communities </a:t>
            </a:r>
          </a:p>
          <a:p>
            <a:pPr lvl="1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SRTM-30m and SAR training workshops in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</a:rPr>
              <a:t>AfriGEOSS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</a:rPr>
              <a:t>AmeriGEOSS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, and Asia Oceania GEOSS regions</a:t>
            </a:r>
          </a:p>
          <a:p>
            <a:pPr lvl="1"/>
            <a:endParaRPr lang="en-US" sz="5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000" dirty="0" smtClean="0"/>
              <a:t>Support </a:t>
            </a:r>
            <a:r>
              <a:rPr lang="en-US" sz="2000" dirty="0"/>
              <a:t>CEOS initiatives and helps WGs </a:t>
            </a:r>
            <a:r>
              <a:rPr lang="en-US" sz="2000" dirty="0" smtClean="0"/>
              <a:t>and VCs </a:t>
            </a:r>
            <a:r>
              <a:rPr lang="en-US" sz="2000" dirty="0"/>
              <a:t>undertake their own capacity building </a:t>
            </a:r>
            <a:r>
              <a:rPr lang="en-US" sz="2000" dirty="0" smtClean="0"/>
              <a:t>initiatives </a:t>
            </a:r>
          </a:p>
          <a:p>
            <a:pPr lvl="1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Identified on-line and hands on training in EO best practices at each agency</a:t>
            </a:r>
          </a:p>
          <a:p>
            <a:pPr lvl="1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Draft document available by end of 2017</a:t>
            </a:r>
          </a:p>
          <a:p>
            <a:pPr lvl="1"/>
            <a:endParaRPr lang="en-US" sz="5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000" dirty="0" smtClean="0"/>
              <a:t>Collaborate </a:t>
            </a:r>
            <a:r>
              <a:rPr lang="en-US" sz="2000" dirty="0"/>
              <a:t>with </a:t>
            </a:r>
            <a:r>
              <a:rPr lang="en-US" sz="2000" dirty="0" smtClean="0"/>
              <a:t>GEO, UNOOSA</a:t>
            </a:r>
            <a:r>
              <a:rPr lang="en-US" sz="2000" dirty="0"/>
              <a:t>, </a:t>
            </a:r>
            <a:r>
              <a:rPr lang="en-US" sz="2000" dirty="0" smtClean="0"/>
              <a:t>and </a:t>
            </a:r>
            <a:r>
              <a:rPr lang="en-US" sz="2000" dirty="0"/>
              <a:t>other UN agencies </a:t>
            </a:r>
            <a:endParaRPr lang="en-US" sz="2000" dirty="0" smtClean="0"/>
          </a:p>
          <a:p>
            <a:pPr lvl="1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Contributed SAR expertise to 2016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</a:rPr>
              <a:t>AmeriGEOSS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 Week training</a:t>
            </a:r>
          </a:p>
          <a:p>
            <a:pPr lvl="1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Collaborated with UNOOSA on SAR trainings</a:t>
            </a:r>
            <a:endParaRPr lang="en-US" sz="1800" dirty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Provided training resources to GEOCAB, a system to collect capacity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building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resources</a:t>
            </a:r>
            <a:endParaRPr lang="en-US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1205802"/>
            <a:ext cx="434340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2016 – 2017 Progress to Date</a:t>
            </a:r>
            <a:endParaRPr lang="en-US" sz="24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61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610600" cy="4724400"/>
          </a:xfrm>
        </p:spPr>
        <p:txBody>
          <a:bodyPr/>
          <a:lstStyle/>
          <a:p>
            <a:pPr marL="0" indent="0" algn="l">
              <a:buNone/>
            </a:pPr>
            <a:r>
              <a:rPr lang="en-US" sz="1350" b="1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SAR Workshops</a:t>
            </a:r>
          </a:p>
          <a:p>
            <a:pPr marL="0" indent="0" algn="l">
              <a:buNone/>
            </a:pPr>
            <a:r>
              <a:rPr lang="en-US" sz="135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    - Lusaka, Zambia (October, 2016)</a:t>
            </a:r>
          </a:p>
          <a:p>
            <a:pPr marL="0" indent="0" algn="l">
              <a:buNone/>
            </a:pPr>
            <a:r>
              <a:rPr lang="en-US" sz="135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    - </a:t>
            </a:r>
            <a:r>
              <a:rPr lang="en-US" sz="1350" dirty="0">
                <a:latin typeface="Arial Bold" panose="020B0704020202020204" pitchFamily="34" charset="0"/>
                <a:cs typeface="Arial Bold" panose="020B0704020202020204" pitchFamily="34" charset="0"/>
              </a:rPr>
              <a:t>Pretoria, South Africa (January 2017)</a:t>
            </a:r>
          </a:p>
          <a:p>
            <a:pPr marL="0" indent="0" algn="l">
              <a:buNone/>
            </a:pPr>
            <a:r>
              <a:rPr lang="en-US" sz="135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    </a:t>
            </a:r>
            <a:r>
              <a:rPr lang="en-US" sz="1350" dirty="0">
                <a:latin typeface="Arial Bold" panose="020B0704020202020204" pitchFamily="34" charset="0"/>
                <a:cs typeface="Arial Bold" panose="020B0704020202020204" pitchFamily="34" charset="0"/>
              </a:rPr>
              <a:t>- Libreville, Gabon (February, 2017)</a:t>
            </a:r>
          </a:p>
          <a:p>
            <a:pPr marL="0" indent="0" algn="l">
              <a:buNone/>
            </a:pPr>
            <a:r>
              <a:rPr lang="en-US" sz="135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    </a:t>
            </a:r>
            <a:r>
              <a:rPr lang="en-US" sz="1350" dirty="0">
                <a:latin typeface="Arial Bold" panose="020B0704020202020204" pitchFamily="34" charset="0"/>
                <a:cs typeface="Arial Bold" panose="020B0704020202020204" pitchFamily="34" charset="0"/>
              </a:rPr>
              <a:t>- Tshwane, South Africa (May, 2017</a:t>
            </a:r>
            <a:r>
              <a:rPr lang="en-US" sz="135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)</a:t>
            </a:r>
          </a:p>
          <a:p>
            <a:pPr marL="0" indent="0" algn="l">
              <a:buNone/>
            </a:pPr>
            <a:r>
              <a:rPr lang="en-US" sz="135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    </a:t>
            </a:r>
            <a:r>
              <a:rPr lang="en-US" sz="1350" dirty="0">
                <a:latin typeface="Arial Bold" panose="020B0704020202020204" pitchFamily="34" charset="0"/>
                <a:cs typeface="Arial Bold" panose="020B0704020202020204" pitchFamily="34" charset="0"/>
              </a:rPr>
              <a:t>- AmeriGEOSS week in Costa Rica (Aug, 2017</a:t>
            </a:r>
            <a:r>
              <a:rPr lang="en-US" sz="135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)</a:t>
            </a:r>
          </a:p>
          <a:p>
            <a:pPr marL="0" indent="0" algn="l">
              <a:buNone/>
            </a:pPr>
            <a:endParaRPr lang="en-US" sz="1350" dirty="0"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marL="0" indent="0" algn="l">
              <a:buNone/>
            </a:pPr>
            <a:r>
              <a:rPr lang="en-US" sz="1350" b="1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Other Workshops: </a:t>
            </a:r>
            <a:endParaRPr lang="en-US" sz="1350" b="1" dirty="0"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marL="0" indent="0" algn="l">
              <a:buNone/>
            </a:pPr>
            <a:r>
              <a:rPr lang="en-US" sz="1350" b="1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   - Gift Workshop- </a:t>
            </a:r>
            <a:r>
              <a:rPr lang="en-US" sz="135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Cape Town, 27- 28 August 2016</a:t>
            </a:r>
            <a:r>
              <a:rPr lang="en-US" sz="1350" b="1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</a:p>
          <a:p>
            <a:pPr marL="0" indent="0" algn="l">
              <a:buNone/>
            </a:pPr>
            <a:r>
              <a:rPr lang="en-US" sz="1350" b="1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   - One Earth Health-</a:t>
            </a:r>
            <a:r>
              <a:rPr lang="en-US" sz="135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Earth </a:t>
            </a:r>
            <a:r>
              <a:rPr lang="en-US" sz="1350" dirty="0">
                <a:latin typeface="Arial Bold" panose="020B0704020202020204" pitchFamily="34" charset="0"/>
                <a:cs typeface="Arial Bold" panose="020B0704020202020204" pitchFamily="34" charset="0"/>
              </a:rPr>
              <a:t>Observations (EO) to Public Health </a:t>
            </a:r>
            <a:r>
              <a:rPr lang="en-US" sz="135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Practices, Montreal Canada – 2017</a:t>
            </a:r>
          </a:p>
          <a:p>
            <a:pPr marL="0" indent="0" algn="l">
              <a:buNone/>
            </a:pPr>
            <a:r>
              <a:rPr lang="en-US" sz="1350" b="1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Sentinel training - S1/S2/S3 during AfriGEOSS Symposium, Accra Ghana, 2017</a:t>
            </a:r>
            <a:endParaRPr lang="en-US" sz="1350" dirty="0" smtClean="0"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marL="0" indent="0" algn="l">
              <a:buNone/>
            </a:pPr>
            <a:r>
              <a:rPr lang="en-US" sz="1600" b="1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US" sz="1600" b="1" dirty="0">
                <a:latin typeface="Arial Bold" panose="020B0704020202020204" pitchFamily="34" charset="0"/>
                <a:cs typeface="Arial Bold" panose="020B0704020202020204" pitchFamily="34" charset="0"/>
              </a:rPr>
              <a:t>Online</a:t>
            </a:r>
            <a:r>
              <a:rPr lang="en-US" sz="1350" dirty="0"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</a:p>
          <a:p>
            <a:pPr marL="0" indent="0" algn="l">
              <a:buNone/>
            </a:pPr>
            <a:r>
              <a:rPr lang="en-US" sz="135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   - </a:t>
            </a:r>
            <a:r>
              <a:rPr lang="en-US" sz="1350" b="1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Webinar </a:t>
            </a:r>
            <a:r>
              <a:rPr lang="en-US" sz="1350" b="1" dirty="0">
                <a:latin typeface="Arial Bold" panose="020B0704020202020204" pitchFamily="34" charset="0"/>
                <a:cs typeface="Arial Bold" panose="020B0704020202020204" pitchFamily="34" charset="0"/>
              </a:rPr>
              <a:t>on SAR </a:t>
            </a:r>
            <a:r>
              <a:rPr lang="en-US" sz="135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– 2017 (</a:t>
            </a:r>
            <a:r>
              <a:rPr lang="en-IN" sz="1400" b="1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Total </a:t>
            </a:r>
            <a:r>
              <a:rPr lang="en-IN" sz="1400" b="1" dirty="0" smtClean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Participants</a:t>
            </a:r>
            <a:r>
              <a:rPr lang="en-IN" sz="1400" b="1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: 252 from 53 Countries </a:t>
            </a:r>
            <a:r>
              <a:rPr lang="en-IN" sz="1100" b="1" dirty="0">
                <a:latin typeface="Arial Bold" panose="020B0704020202020204" pitchFamily="34" charset="0"/>
                <a:cs typeface="Arial Bold" panose="020B0704020202020204" pitchFamily="34" charset="0"/>
              </a:rPr>
              <a:t>(Apr.17-Jun 9, 2017)</a:t>
            </a:r>
            <a:endParaRPr lang="en-IN" sz="1100" dirty="0"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marL="0" indent="0" algn="l">
              <a:buNone/>
            </a:pPr>
            <a:endParaRPr lang="en-US" sz="1350" dirty="0"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endParaRPr lang="en-ZA" dirty="0"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6" name="Retângulo 10">
            <a:extLst>
              <a:ext uri="{FF2B5EF4-FFF2-40B4-BE49-F238E27FC236}">
                <a16:creationId xmlns:a16="http://schemas.microsoft.com/office/drawing/2014/main" xmlns="" id="{98CA6938-5E28-4FC7-91F8-690C92F1E2DF}"/>
              </a:ext>
            </a:extLst>
          </p:cNvPr>
          <p:cNvSpPr/>
          <p:nvPr/>
        </p:nvSpPr>
        <p:spPr>
          <a:xfrm>
            <a:off x="420329" y="4928419"/>
            <a:ext cx="7772400" cy="1524000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7" name="CaixaDeTexto 8">
            <a:extLst>
              <a:ext uri="{FF2B5EF4-FFF2-40B4-BE49-F238E27FC236}">
                <a16:creationId xmlns:a16="http://schemas.microsoft.com/office/drawing/2014/main" xmlns="" id="{586EA667-5C84-4681-895E-DD0E657F2983}"/>
              </a:ext>
            </a:extLst>
          </p:cNvPr>
          <p:cNvSpPr txBox="1"/>
          <p:nvPr/>
        </p:nvSpPr>
        <p:spPr>
          <a:xfrm>
            <a:off x="577645" y="5078714"/>
            <a:ext cx="8001000" cy="12234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6" indent="0" algn="l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Languages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: English and French</a:t>
            </a:r>
          </a:p>
          <a:p>
            <a:pPr lvl="6" indent="0" algn="l"/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6" indent="0" algn="l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Estimated # of  </a:t>
            </a: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Participants Onsite </a:t>
            </a:r>
            <a:r>
              <a:rPr lang="en-U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&amp; online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240 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6" indent="0" algn="l"/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6" indent="0" algn="l"/>
            <a:r>
              <a:rPr lang="en-U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Focus Areas</a:t>
            </a: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: Disasters and Health</a:t>
            </a:r>
          </a:p>
          <a:p>
            <a:pPr lvl="6" indent="0" algn="l"/>
            <a:endParaRPr 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6" indent="0" algn="l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Regions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: Africa,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South Asia, Australia, Latin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America and the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Caribbean</a:t>
            </a:r>
            <a:endParaRPr kumimoji="0" lang="pt-BR" sz="105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b="1" dirty="0" smtClean="0"/>
              <a:t>2016 - 2017 Activities</a:t>
            </a:r>
            <a:endParaRPr lang="en-ZA" b="1" dirty="0"/>
          </a:p>
          <a:p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19636184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905000" y="304800"/>
            <a:ext cx="6248400" cy="533400"/>
          </a:xfrm>
        </p:spPr>
        <p:txBody>
          <a:bodyPr/>
          <a:lstStyle/>
          <a:p>
            <a:r>
              <a:rPr lang="en-US" b="1" dirty="0" smtClean="0"/>
              <a:t>2016 - 2017 Activities</a:t>
            </a:r>
            <a:endParaRPr lang="en-ZA" b="1" dirty="0"/>
          </a:p>
          <a:p>
            <a:endParaRPr lang="en-ZA" b="1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295401"/>
            <a:ext cx="2946124" cy="162886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80220" y="3048809"/>
            <a:ext cx="297070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9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SAR workshop -Gabon</a:t>
            </a:r>
            <a:endParaRPr lang="en-ZA" sz="9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5555"/>
          <a:stretch/>
        </p:blipFill>
        <p:spPr>
          <a:xfrm>
            <a:off x="3406536" y="1249642"/>
            <a:ext cx="2960915" cy="16584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06536" y="2943812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z="9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ISPRS SAR </a:t>
            </a:r>
            <a:r>
              <a:rPr lang="en-IE" sz="900" dirty="0">
                <a:latin typeface="Arial" panose="020B0604020202020204" pitchFamily="34" charset="0"/>
                <a:ea typeface="Times New Roman" panose="02020603050405020304" pitchFamily="18" charset="0"/>
              </a:rPr>
              <a:t>workshop </a:t>
            </a:r>
            <a:r>
              <a:rPr lang="en-IE" sz="9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-Pretoria</a:t>
            </a:r>
            <a:endParaRPr lang="en-ZA" sz="9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28601" y="3962400"/>
            <a:ext cx="2971800" cy="1676400"/>
            <a:chOff x="0" y="1154663"/>
            <a:chExt cx="5595773" cy="2898416"/>
          </a:xfrm>
        </p:grpSpPr>
        <p:pic>
          <p:nvPicPr>
            <p:cNvPr id="11" name="Picture 10"/>
            <p:cNvPicPr/>
            <p:nvPr/>
          </p:nvPicPr>
          <p:blipFill rotWithShape="1">
            <a:blip r:embed="rId4"/>
            <a:srcRect t="56966" b="-83557"/>
            <a:stretch/>
          </p:blipFill>
          <p:spPr>
            <a:xfrm>
              <a:off x="0" y="1154663"/>
              <a:ext cx="5595773" cy="2565918"/>
            </a:xfrm>
            <a:prstGeom prst="rect">
              <a:avLst/>
            </a:prstGeom>
          </p:spPr>
        </p:pic>
        <p:pic>
          <p:nvPicPr>
            <p:cNvPr id="12" name="Picture 11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0" y="2026921"/>
              <a:ext cx="5595773" cy="2026158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164277" y="5672502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z="9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SRTM workshop –Kathmandu-Nepal</a:t>
            </a:r>
            <a:endParaRPr lang="en-ZA" sz="9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BB3C848-D964-4C39-9FA6-202CEB9189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323" y="3987204"/>
            <a:ext cx="2978128" cy="16594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1337589D-5A06-43D8-946F-F35250C25C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203" y="3987204"/>
            <a:ext cx="2626597" cy="16688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xmlns="" id="{B49D109C-B4C6-4CDA-9B3E-08C6355809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203" y="1249641"/>
            <a:ext cx="2626597" cy="167461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6441203" y="3013810"/>
            <a:ext cx="297070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9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SAR workshop - Zambia</a:t>
            </a:r>
            <a:endParaRPr lang="en-ZA" sz="900" dirty="0"/>
          </a:p>
        </p:txBody>
      </p:sp>
      <p:sp>
        <p:nvSpPr>
          <p:cNvPr id="19" name="Rectangle 18"/>
          <p:cNvSpPr/>
          <p:nvPr/>
        </p:nvSpPr>
        <p:spPr>
          <a:xfrm>
            <a:off x="3250925" y="5690411"/>
            <a:ext cx="297070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9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SAR workshop - Pretoria</a:t>
            </a:r>
            <a:endParaRPr lang="en-ZA" sz="900" dirty="0"/>
          </a:p>
        </p:txBody>
      </p:sp>
      <p:sp>
        <p:nvSpPr>
          <p:cNvPr id="20" name="Rectangle 19"/>
          <p:cNvSpPr/>
          <p:nvPr/>
        </p:nvSpPr>
        <p:spPr>
          <a:xfrm>
            <a:off x="6446119" y="5689354"/>
            <a:ext cx="297070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9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SAR workshop – Costa Rica</a:t>
            </a:r>
            <a:endParaRPr lang="en-ZA" sz="900" dirty="0"/>
          </a:p>
        </p:txBody>
      </p:sp>
    </p:spTree>
    <p:extLst>
      <p:ext uri="{BB962C8B-B14F-4D97-AF65-F5344CB8AC3E}">
        <p14:creationId xmlns:p14="http://schemas.microsoft.com/office/powerpoint/2010/main" val="120051238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948BEC87-499B-421D-9959-8C3EC2E614CC}"/>
              </a:ext>
            </a:extLst>
          </p:cNvPr>
          <p:cNvSpPr txBox="1"/>
          <p:nvPr/>
        </p:nvSpPr>
        <p:spPr>
          <a:xfrm>
            <a:off x="381000" y="1447800"/>
            <a:ext cx="853440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Digital Knowledge Repository for record and archival of teaching material – Free and open (Creative Commons License) at: </a:t>
            </a:r>
            <a:r>
              <a:rPr lang="en-US" b="1" dirty="0"/>
              <a:t>http://learningcenter.obt.inpe.br/</a:t>
            </a:r>
          </a:p>
          <a:p>
            <a:endParaRPr lang="en-US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02B35344-8281-4A1A-B885-11B4E6D67595}"/>
              </a:ext>
            </a:extLst>
          </p:cNvPr>
          <p:cNvSpPr/>
          <p:nvPr/>
        </p:nvSpPr>
        <p:spPr>
          <a:xfrm>
            <a:off x="2133600" y="533400"/>
            <a:ext cx="5200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Droid Serif"/>
                <a:ea typeface="Proxima Nova Regular"/>
                <a:cs typeface="Proxima Nova Regular"/>
                <a:sym typeface="Proxima Nova Regular"/>
              </a:rPr>
              <a:t>Lessons Learned and Best Practices</a:t>
            </a:r>
            <a:endParaRPr lang="en-US" sz="2400" dirty="0">
              <a:latin typeface="Droid Serif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C89431E-7A10-485B-B5DC-C1415DD81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94927"/>
            <a:ext cx="7976663" cy="448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01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948BEC87-499B-421D-9959-8C3EC2E614CC}"/>
              </a:ext>
            </a:extLst>
          </p:cNvPr>
          <p:cNvSpPr txBox="1"/>
          <p:nvPr/>
        </p:nvSpPr>
        <p:spPr>
          <a:xfrm>
            <a:off x="381000" y="1447800"/>
            <a:ext cx="8534400" cy="387798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dirty="0"/>
              <a:t>Lessons Learned Reports from Capacity Building Initiatives are available on the site: </a:t>
            </a:r>
          </a:p>
          <a:p>
            <a:endParaRPr lang="en-US" dirty="0"/>
          </a:p>
          <a:p>
            <a:pPr algn="ctr"/>
            <a:r>
              <a:rPr lang="en-US" dirty="0">
                <a:hlinkClick r:id="rId2"/>
              </a:rPr>
              <a:t>http://ceos.org/ourwork/workinggroups/wgcapd/e-learning/</a:t>
            </a:r>
            <a:endParaRPr lang="en-US" dirty="0"/>
          </a:p>
          <a:p>
            <a:pPr algn="ctr"/>
            <a:r>
              <a:rPr lang="en-US" dirty="0">
                <a:hlinkClick r:id="rId3"/>
              </a:rPr>
              <a:t>http://ceos.org/ourwork/workinggroups/wgcapd/training-workshops/</a:t>
            </a:r>
            <a:endParaRPr lang="en-US" dirty="0"/>
          </a:p>
          <a:p>
            <a:pPr algn="ctr"/>
            <a:endParaRPr lang="en-US" dirty="0"/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Document being compiled: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Training: Methods &amp; Best Practices </a:t>
            </a:r>
          </a:p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0000" indent="-342900">
              <a:buFont typeface="+mj-lt"/>
              <a:buAutoNum type="arabicPeriod"/>
            </a:pPr>
            <a:r>
              <a:rPr lang="en-US" dirty="0"/>
              <a:t>Training activities in general, using the five phases of the ADDIE (Analysis, Design, Development, Implementation, Evaluation) </a:t>
            </a:r>
          </a:p>
          <a:p>
            <a:pPr marL="540000" indent="-342900">
              <a:buFont typeface="+mj-lt"/>
              <a:buAutoNum type="arabicPeriod"/>
            </a:pPr>
            <a:r>
              <a:rPr lang="en-US" dirty="0"/>
              <a:t>General Tips</a:t>
            </a:r>
          </a:p>
          <a:p>
            <a:pPr marL="540000" indent="-342900">
              <a:buFont typeface="+mj-lt"/>
              <a:buAutoNum type="arabicPeriod"/>
            </a:pPr>
            <a:r>
              <a:rPr lang="en-US" dirty="0"/>
              <a:t>Webinar Tips </a:t>
            </a:r>
          </a:p>
          <a:p>
            <a:pPr marL="540000" indent="-342900">
              <a:buFont typeface="+mj-lt"/>
              <a:buAutoNum type="arabicPeriod"/>
            </a:pPr>
            <a:r>
              <a:rPr lang="en-US" dirty="0"/>
              <a:t>Summarized Steps for Creating Training Initiatives.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02B35344-8281-4A1A-B885-11B4E6D67595}"/>
              </a:ext>
            </a:extLst>
          </p:cNvPr>
          <p:cNvSpPr/>
          <p:nvPr/>
        </p:nvSpPr>
        <p:spPr>
          <a:xfrm>
            <a:off x="1826312" y="304800"/>
            <a:ext cx="56412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Droid Serif"/>
                <a:ea typeface="Proxima Nova Regular"/>
                <a:cs typeface="Proxima Nova Regular"/>
                <a:sym typeface="Proxima Nova Regular"/>
              </a:rPr>
              <a:t>Lessons Learned &amp;</a:t>
            </a:r>
            <a:r>
              <a:rPr lang="en-US" sz="2800" dirty="0" smtClean="0">
                <a:solidFill>
                  <a:srgbClr val="FFFFFF"/>
                </a:solidFill>
                <a:latin typeface="Droid Serif"/>
                <a:ea typeface="Proxima Nova Regular"/>
                <a:cs typeface="Proxima Nova Regular"/>
                <a:sym typeface="Proxima Nova Regular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Droid Serif"/>
                <a:ea typeface="Proxima Nova Regular"/>
                <a:cs typeface="Proxima Nova Regular"/>
                <a:sym typeface="Proxima Nova Regular"/>
              </a:rPr>
              <a:t>Best Practices</a:t>
            </a:r>
            <a:endParaRPr lang="en-US" sz="2800" dirty="0">
              <a:latin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7653814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9">
            <a:extLst>
              <a:ext uri="{FF2B5EF4-FFF2-40B4-BE49-F238E27FC236}">
                <a16:creationId xmlns:a16="http://schemas.microsoft.com/office/drawing/2014/main" xmlns="" id="{9C4E2314-E01F-42D4-BEF5-A9E6BA8270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17" y="2143601"/>
            <a:ext cx="7777243" cy="3952399"/>
          </a:xfrm>
          <a:prstGeom prst="rect">
            <a:avLst/>
          </a:prstGeom>
        </p:spPr>
      </p:pic>
      <p:sp>
        <p:nvSpPr>
          <p:cNvPr id="6" name="Shape 15"/>
          <p:cNvSpPr/>
          <p:nvPr/>
        </p:nvSpPr>
        <p:spPr>
          <a:xfrm>
            <a:off x="208166" y="1499717"/>
            <a:ext cx="871065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endParaRPr dirty="0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tângulo 2">
            <a:extLst>
              <a:ext uri="{FF2B5EF4-FFF2-40B4-BE49-F238E27FC236}">
                <a16:creationId xmlns:a16="http://schemas.microsoft.com/office/drawing/2014/main" xmlns="" id="{2CD0AB3C-B588-4197-B163-F5EB6DBACF27}"/>
              </a:ext>
            </a:extLst>
          </p:cNvPr>
          <p:cNvSpPr/>
          <p:nvPr/>
        </p:nvSpPr>
        <p:spPr>
          <a:xfrm>
            <a:off x="1981200" y="304800"/>
            <a:ext cx="4964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rgbClr val="FFFFFF"/>
                </a:solidFill>
                <a:latin typeface="Calibri" pitchFamily="34" charset="0"/>
                <a:ea typeface="Proxima Nova Regular"/>
                <a:cs typeface="Proxima Nova Regular"/>
                <a:sym typeface="Proxima Nova Regular"/>
              </a:rPr>
              <a:t>WGCapD: </a:t>
            </a:r>
            <a:r>
              <a:rPr lang="pt-BR" sz="2400" dirty="0" err="1">
                <a:solidFill>
                  <a:srgbClr val="FFFFFF"/>
                </a:solidFill>
                <a:latin typeface="Calibri" pitchFamily="34" charset="0"/>
                <a:ea typeface="Proxima Nova Regular"/>
                <a:cs typeface="Proxima Nova Regular"/>
                <a:sym typeface="Proxima Nova Regular"/>
              </a:rPr>
              <a:t>Members</a:t>
            </a:r>
            <a:r>
              <a:rPr lang="pt-BR" sz="2400" dirty="0">
                <a:solidFill>
                  <a:srgbClr val="FFFFFF"/>
                </a:solidFill>
                <a:latin typeface="Calibri" pitchFamily="34" charset="0"/>
                <a:ea typeface="Proxima Nova Regular"/>
                <a:cs typeface="Proxima Nova Regular"/>
                <a:sym typeface="Proxima Nova Regular"/>
              </a:rPr>
              <a:t> </a:t>
            </a:r>
            <a:r>
              <a:rPr lang="pt-BR" sz="2400" dirty="0" err="1">
                <a:solidFill>
                  <a:srgbClr val="FFFFFF"/>
                </a:solidFill>
                <a:latin typeface="Calibri" pitchFamily="34" charset="0"/>
                <a:ea typeface="Proxima Nova Regular"/>
                <a:cs typeface="Proxima Nova Regular"/>
                <a:sym typeface="Proxima Nova Regular"/>
              </a:rPr>
              <a:t>and</a:t>
            </a:r>
            <a:r>
              <a:rPr lang="pt-BR" sz="2400" dirty="0">
                <a:solidFill>
                  <a:srgbClr val="FFFFFF"/>
                </a:solidFill>
                <a:latin typeface="Calibri" pitchFamily="34" charset="0"/>
                <a:ea typeface="Proxima Nova Regular"/>
                <a:cs typeface="Proxima Nova Regular"/>
                <a:sym typeface="Proxima Nova Regular"/>
              </a:rPr>
              <a:t> </a:t>
            </a:r>
            <a:r>
              <a:rPr lang="pt-BR" sz="2400" dirty="0" err="1">
                <a:solidFill>
                  <a:srgbClr val="FFFFFF"/>
                </a:solidFill>
                <a:latin typeface="Calibri" pitchFamily="34" charset="0"/>
                <a:ea typeface="Proxima Nova Regular"/>
                <a:cs typeface="Proxima Nova Regular"/>
                <a:sym typeface="Proxima Nova Regular"/>
              </a:rPr>
              <a:t>Collaborators</a:t>
            </a:r>
            <a:endParaRPr lang="pt-BR" sz="2400" dirty="0"/>
          </a:p>
        </p:txBody>
      </p:sp>
      <p:sp>
        <p:nvSpPr>
          <p:cNvPr id="9" name="Shape 15">
            <a:extLst>
              <a:ext uri="{FF2B5EF4-FFF2-40B4-BE49-F238E27FC236}">
                <a16:creationId xmlns:a16="http://schemas.microsoft.com/office/drawing/2014/main" xmlns="" id="{AF4A0935-32C5-486C-9082-C9EDB81962CB}"/>
              </a:ext>
            </a:extLst>
          </p:cNvPr>
          <p:cNvSpPr/>
          <p:nvPr/>
        </p:nvSpPr>
        <p:spPr>
          <a:xfrm>
            <a:off x="207962" y="1371600"/>
            <a:ext cx="8710853" cy="646331"/>
          </a:xfrm>
          <a:prstGeom prst="rect">
            <a:avLst/>
          </a:prstGeom>
          <a:ln w="12700">
            <a:miter lim="400000"/>
          </a:ln>
          <a:extLst/>
        </p:spPr>
        <p:txBody>
          <a:bodyPr wrap="square" lIns="45719" rIns="45719">
            <a:spAutoFit/>
          </a:bodyPr>
          <a:lstStyle/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Space Agencies, Associated Members, Universities, NGOs …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Based on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voluntary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contributions …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3">
            <a:extLst>
              <a:ext uri="{FF2B5EF4-FFF2-40B4-BE49-F238E27FC236}">
                <a16:creationId xmlns:a16="http://schemas.microsoft.com/office/drawing/2014/main" xmlns="" id="{9694AFAE-2570-440E-B053-75CAEAF0B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51998"/>
            <a:ext cx="609600" cy="372533"/>
          </a:xfrm>
          <a:prstGeom prst="rect">
            <a:avLst/>
          </a:prstGeom>
        </p:spPr>
      </p:pic>
      <p:pic>
        <p:nvPicPr>
          <p:cNvPr id="11" name="Picture 4" descr="http://www.dpi.inpe.br/ceos/e_learning/img/inpe.gif">
            <a:extLst>
              <a:ext uri="{FF2B5EF4-FFF2-40B4-BE49-F238E27FC236}">
                <a16:creationId xmlns:a16="http://schemas.microsoft.com/office/drawing/2014/main" xmlns="" id="{A76D9F54-A4FA-40ED-B19A-693400FF8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8717" y="4551165"/>
            <a:ext cx="552257" cy="434756"/>
          </a:xfrm>
          <a:prstGeom prst="rect">
            <a:avLst/>
          </a:prstGeom>
          <a:noFill/>
        </p:spPr>
      </p:pic>
      <p:pic>
        <p:nvPicPr>
          <p:cNvPr id="12" name="Picture 6" descr="http://www.dpi.inpe.br/ceos/e_learning/img/conae.jpg">
            <a:extLst>
              <a:ext uri="{FF2B5EF4-FFF2-40B4-BE49-F238E27FC236}">
                <a16:creationId xmlns:a16="http://schemas.microsoft.com/office/drawing/2014/main" xmlns="" id="{755123C5-B296-4500-8E0D-F70FBEE71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94302" y="5499273"/>
            <a:ext cx="538454" cy="368127"/>
          </a:xfrm>
          <a:prstGeom prst="rect">
            <a:avLst/>
          </a:prstGeom>
          <a:noFill/>
        </p:spPr>
      </p:pic>
      <p:pic>
        <p:nvPicPr>
          <p:cNvPr id="13" name="Picture 8" descr="http://www.dpi.inpe.br/ceos/e_learning/img/ird.jpg">
            <a:extLst>
              <a:ext uri="{FF2B5EF4-FFF2-40B4-BE49-F238E27FC236}">
                <a16:creationId xmlns:a16="http://schemas.microsoft.com/office/drawing/2014/main" xmlns="" id="{AA20938D-6434-48C8-B6B5-6ECE3557E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2827533"/>
            <a:ext cx="404189" cy="220467"/>
          </a:xfrm>
          <a:prstGeom prst="rect">
            <a:avLst/>
          </a:prstGeom>
          <a:noFill/>
        </p:spPr>
      </p:pic>
      <p:pic>
        <p:nvPicPr>
          <p:cNvPr id="14" name="Picture 10" descr="http://www.dpi.inpe.br/ceos/e_learning/img/isro.jpg">
            <a:extLst>
              <a:ext uri="{FF2B5EF4-FFF2-40B4-BE49-F238E27FC236}">
                <a16:creationId xmlns:a16="http://schemas.microsoft.com/office/drawing/2014/main" xmlns="" id="{905B757E-9FF1-4C60-BE6F-746CB4699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3963" y="3952824"/>
            <a:ext cx="541713" cy="427954"/>
          </a:xfrm>
          <a:prstGeom prst="rect">
            <a:avLst/>
          </a:prstGeom>
          <a:noFill/>
        </p:spPr>
      </p:pic>
      <p:pic>
        <p:nvPicPr>
          <p:cNvPr id="15" name="Picture 12" descr="http://www.dpi.inpe.br/ceos/e_learning/img/nasa.jpg">
            <a:extLst>
              <a:ext uri="{FF2B5EF4-FFF2-40B4-BE49-F238E27FC236}">
                <a16:creationId xmlns:a16="http://schemas.microsoft.com/office/drawing/2014/main" xmlns="" id="{73B59FB8-89F8-40DA-9BFF-814882427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28616" y="3510529"/>
            <a:ext cx="409159" cy="340966"/>
          </a:xfrm>
          <a:prstGeom prst="rect">
            <a:avLst/>
          </a:prstGeom>
          <a:noFill/>
        </p:spPr>
      </p:pic>
      <p:pic>
        <p:nvPicPr>
          <p:cNvPr id="16" name="Picture 14" descr="http://www.dpi.inpe.br/ceos/e_learning/img/noaa.jpg">
            <a:extLst>
              <a:ext uri="{FF2B5EF4-FFF2-40B4-BE49-F238E27FC236}">
                <a16:creationId xmlns:a16="http://schemas.microsoft.com/office/drawing/2014/main" xmlns="" id="{EA07A260-92CE-41EB-819F-357508B69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25645" y="3330100"/>
            <a:ext cx="478403" cy="478404"/>
          </a:xfrm>
          <a:prstGeom prst="rect">
            <a:avLst/>
          </a:prstGeom>
          <a:noFill/>
        </p:spPr>
      </p:pic>
      <p:pic>
        <p:nvPicPr>
          <p:cNvPr id="17" name="Picture 16" descr="http://www.dpi.inpe.br/ceos/e_learning/img/sansa_logo.gif">
            <a:extLst>
              <a:ext uri="{FF2B5EF4-FFF2-40B4-BE49-F238E27FC236}">
                <a16:creationId xmlns:a16="http://schemas.microsoft.com/office/drawing/2014/main" xmlns="" id="{62D5374E-C83D-4315-B740-372BEA193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36850" y="5185565"/>
            <a:ext cx="653076" cy="307330"/>
          </a:xfrm>
          <a:prstGeom prst="rect">
            <a:avLst/>
          </a:prstGeom>
          <a:noFill/>
        </p:spPr>
      </p:pic>
      <p:pic>
        <p:nvPicPr>
          <p:cNvPr id="18" name="Picture 18" descr="http://www.dpi.inpe.br/ceos/e_learning/img/usgs.jpg">
            <a:extLst>
              <a:ext uri="{FF2B5EF4-FFF2-40B4-BE49-F238E27FC236}">
                <a16:creationId xmlns:a16="http://schemas.microsoft.com/office/drawing/2014/main" xmlns="" id="{6594B3BC-DE7F-4814-B880-3A49D92A3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67753" y="3290701"/>
            <a:ext cx="530886" cy="214500"/>
          </a:xfrm>
          <a:prstGeom prst="rect">
            <a:avLst/>
          </a:prstGeom>
          <a:noFill/>
        </p:spPr>
      </p:pic>
      <p:pic>
        <p:nvPicPr>
          <p:cNvPr id="19" name="Picture 20" descr="http://www.dpi.inpe.br/ceos/e_learning/img/unoosa.jpg">
            <a:extLst>
              <a:ext uri="{FF2B5EF4-FFF2-40B4-BE49-F238E27FC236}">
                <a16:creationId xmlns:a16="http://schemas.microsoft.com/office/drawing/2014/main" xmlns="" id="{B08CA344-A20B-4946-93BE-067358312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375559" y="2492341"/>
            <a:ext cx="321697" cy="321697"/>
          </a:xfrm>
          <a:prstGeom prst="rect">
            <a:avLst/>
          </a:prstGeom>
          <a:noFill/>
        </p:spPr>
      </p:pic>
      <p:pic>
        <p:nvPicPr>
          <p:cNvPr id="20" name="Imagem 21">
            <a:extLst>
              <a:ext uri="{FF2B5EF4-FFF2-40B4-BE49-F238E27FC236}">
                <a16:creationId xmlns:a16="http://schemas.microsoft.com/office/drawing/2014/main" xmlns="" id="{9DFA525F-56A6-47A8-912A-05D7B2CF755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21" y="3808505"/>
            <a:ext cx="352613" cy="382496"/>
          </a:xfrm>
          <a:prstGeom prst="rect">
            <a:avLst/>
          </a:prstGeom>
        </p:spPr>
      </p:pic>
      <p:pic>
        <p:nvPicPr>
          <p:cNvPr id="21" name="Imagem 23">
            <a:extLst>
              <a:ext uri="{FF2B5EF4-FFF2-40B4-BE49-F238E27FC236}">
                <a16:creationId xmlns:a16="http://schemas.microsoft.com/office/drawing/2014/main" xmlns="" id="{D9244473-0AED-4197-AF0F-BAD5A41C21B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055" y="2303462"/>
            <a:ext cx="388504" cy="325912"/>
          </a:xfrm>
          <a:prstGeom prst="rect">
            <a:avLst/>
          </a:prstGeom>
        </p:spPr>
      </p:pic>
      <p:pic>
        <p:nvPicPr>
          <p:cNvPr id="22" name="Imagem 25">
            <a:extLst>
              <a:ext uri="{FF2B5EF4-FFF2-40B4-BE49-F238E27FC236}">
                <a16:creationId xmlns:a16="http://schemas.microsoft.com/office/drawing/2014/main" xmlns="" id="{4A469087-5975-4E40-AB8D-E24AF7BE8E2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961" y="2239897"/>
            <a:ext cx="457839" cy="274703"/>
          </a:xfrm>
          <a:prstGeom prst="rect">
            <a:avLst/>
          </a:prstGeom>
        </p:spPr>
      </p:pic>
      <p:pic>
        <p:nvPicPr>
          <p:cNvPr id="23" name="Imagem 27">
            <a:extLst>
              <a:ext uri="{FF2B5EF4-FFF2-40B4-BE49-F238E27FC236}">
                <a16:creationId xmlns:a16="http://schemas.microsoft.com/office/drawing/2014/main" xmlns="" id="{0044E988-8A29-4F2D-BDA7-71450428CAD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37" y="2467900"/>
            <a:ext cx="457540" cy="457540"/>
          </a:xfrm>
          <a:prstGeom prst="rect">
            <a:avLst/>
          </a:prstGeom>
        </p:spPr>
      </p:pic>
      <p:pic>
        <p:nvPicPr>
          <p:cNvPr id="24" name="Imagem 30">
            <a:extLst>
              <a:ext uri="{FF2B5EF4-FFF2-40B4-BE49-F238E27FC236}">
                <a16:creationId xmlns:a16="http://schemas.microsoft.com/office/drawing/2014/main" xmlns="" id="{227B5460-FE9B-4D6F-B391-A8D8B5659F6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91000" y="3747291"/>
            <a:ext cx="419059" cy="443709"/>
          </a:xfrm>
          <a:prstGeom prst="rect">
            <a:avLst/>
          </a:prstGeom>
        </p:spPr>
      </p:pic>
      <p:pic>
        <p:nvPicPr>
          <p:cNvPr id="25" name="Imagem 32">
            <a:extLst>
              <a:ext uri="{FF2B5EF4-FFF2-40B4-BE49-F238E27FC236}">
                <a16:creationId xmlns:a16="http://schemas.microsoft.com/office/drawing/2014/main" xmlns="" id="{A84A124A-0AF3-4F8C-A3A5-BB79FAD8205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201" y="3969145"/>
            <a:ext cx="482394" cy="480656"/>
          </a:xfrm>
          <a:prstGeom prst="rect">
            <a:avLst/>
          </a:prstGeom>
        </p:spPr>
      </p:pic>
      <p:pic>
        <p:nvPicPr>
          <p:cNvPr id="26" name="Imagem 41">
            <a:extLst>
              <a:ext uri="{FF2B5EF4-FFF2-40B4-BE49-F238E27FC236}">
                <a16:creationId xmlns:a16="http://schemas.microsoft.com/office/drawing/2014/main" xmlns="" id="{FD336278-BCA9-4445-B395-81A7664349A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96633" y="2547443"/>
            <a:ext cx="554589" cy="348526"/>
          </a:xfrm>
          <a:prstGeom prst="rect">
            <a:avLst/>
          </a:prstGeom>
        </p:spPr>
      </p:pic>
      <p:pic>
        <p:nvPicPr>
          <p:cNvPr id="27" name="Imagem 44">
            <a:extLst>
              <a:ext uri="{FF2B5EF4-FFF2-40B4-BE49-F238E27FC236}">
                <a16:creationId xmlns:a16="http://schemas.microsoft.com/office/drawing/2014/main" xmlns="" id="{383E348B-1559-4A00-9A5E-17097E89632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8678" y="3165513"/>
            <a:ext cx="578297" cy="152183"/>
          </a:xfrm>
          <a:prstGeom prst="rect">
            <a:avLst/>
          </a:prstGeom>
        </p:spPr>
      </p:pic>
      <p:pic>
        <p:nvPicPr>
          <p:cNvPr id="28" name="Imagem 46">
            <a:extLst>
              <a:ext uri="{FF2B5EF4-FFF2-40B4-BE49-F238E27FC236}">
                <a16:creationId xmlns:a16="http://schemas.microsoft.com/office/drawing/2014/main" xmlns="" id="{E494141B-C455-497F-84EE-55A6BAB479F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52" y="5059991"/>
            <a:ext cx="565991" cy="558478"/>
          </a:xfrm>
          <a:prstGeom prst="rect">
            <a:avLst/>
          </a:prstGeom>
        </p:spPr>
      </p:pic>
      <p:pic>
        <p:nvPicPr>
          <p:cNvPr id="29" name="Imagem 49">
            <a:extLst>
              <a:ext uri="{FF2B5EF4-FFF2-40B4-BE49-F238E27FC236}">
                <a16:creationId xmlns:a16="http://schemas.microsoft.com/office/drawing/2014/main" xmlns="" id="{926D2253-01BD-4E72-A8BF-08AE7E4A5A1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643502" y="2184029"/>
            <a:ext cx="385762" cy="385762"/>
          </a:xfrm>
          <a:prstGeom prst="rect">
            <a:avLst/>
          </a:prstGeom>
        </p:spPr>
      </p:pic>
      <p:pic>
        <p:nvPicPr>
          <p:cNvPr id="30" name="Imagem 53">
            <a:extLst>
              <a:ext uri="{FF2B5EF4-FFF2-40B4-BE49-F238E27FC236}">
                <a16:creationId xmlns:a16="http://schemas.microsoft.com/office/drawing/2014/main" xmlns="" id="{92797239-1B4E-42B3-8E06-A25CA906331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352800" y="3505200"/>
            <a:ext cx="539142" cy="300584"/>
          </a:xfrm>
          <a:prstGeom prst="rect">
            <a:avLst/>
          </a:prstGeom>
        </p:spPr>
      </p:pic>
      <p:pic>
        <p:nvPicPr>
          <p:cNvPr id="31" name="Imagem 55">
            <a:extLst>
              <a:ext uri="{FF2B5EF4-FFF2-40B4-BE49-F238E27FC236}">
                <a16:creationId xmlns:a16="http://schemas.microsoft.com/office/drawing/2014/main" xmlns="" id="{0FD8D3A1-1B49-48A2-A291-CDE9C6567A7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29" y="3810000"/>
            <a:ext cx="324471" cy="324471"/>
          </a:xfrm>
          <a:prstGeom prst="rect">
            <a:avLst/>
          </a:prstGeom>
        </p:spPr>
      </p:pic>
      <p:pic>
        <p:nvPicPr>
          <p:cNvPr id="32" name="Imagem 57">
            <a:extLst>
              <a:ext uri="{FF2B5EF4-FFF2-40B4-BE49-F238E27FC236}">
                <a16:creationId xmlns:a16="http://schemas.microsoft.com/office/drawing/2014/main" xmlns="" id="{671227BD-A59D-4869-A1DD-062E05615A5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377" y="2112563"/>
            <a:ext cx="333375" cy="18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2620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02B35344-8281-4A1A-B885-11B4E6D67595}"/>
              </a:ext>
            </a:extLst>
          </p:cNvPr>
          <p:cNvSpPr/>
          <p:nvPr/>
        </p:nvSpPr>
        <p:spPr>
          <a:xfrm>
            <a:off x="2133600" y="533400"/>
            <a:ext cx="40382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srgbClr val="FFFFFF"/>
                </a:solidFill>
                <a:latin typeface="Calibri" pitchFamily="34" charset="0"/>
                <a:ea typeface="Proxima Nova Regular"/>
                <a:cs typeface="Proxima Nova Regular"/>
                <a:sym typeface="Proxima Nova Regular"/>
              </a:rPr>
              <a:t>2018-2020 - </a:t>
            </a:r>
            <a:r>
              <a:rPr lang="pt-BR" sz="2800" dirty="0" err="1">
                <a:solidFill>
                  <a:srgbClr val="FFFFFF"/>
                </a:solidFill>
                <a:latin typeface="Calibri" pitchFamily="34" charset="0"/>
                <a:ea typeface="Proxima Nova Regular"/>
                <a:cs typeface="Proxima Nova Regular"/>
                <a:sym typeface="Proxima Nova Regular"/>
              </a:rPr>
              <a:t>Chairmanship</a:t>
            </a:r>
            <a:endParaRPr lang="pt-BR" sz="28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02E0C12E-56E8-4B61-9518-A2EA6E128D82}"/>
              </a:ext>
            </a:extLst>
          </p:cNvPr>
          <p:cNvSpPr/>
          <p:nvPr/>
        </p:nvSpPr>
        <p:spPr>
          <a:xfrm>
            <a:off x="609600" y="5486400"/>
            <a:ext cx="8217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Vice chair position is still open !!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xmlns="" id="{1A4E769C-BEDC-4378-BD78-A2DC3885191F}"/>
              </a:ext>
            </a:extLst>
          </p:cNvPr>
          <p:cNvSpPr txBox="1">
            <a:spLocks/>
          </p:cNvSpPr>
          <p:nvPr/>
        </p:nvSpPr>
        <p:spPr>
          <a:xfrm>
            <a:off x="2194460" y="2209800"/>
            <a:ext cx="3368140" cy="458649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ctr" defTabSz="914400">
              <a:buFont typeface="Arial"/>
              <a:buNone/>
            </a:pPr>
            <a:r>
              <a:rPr lang="pt-BR" kern="1200" dirty="0">
                <a:ea typeface="ＭＳ Ｐゴシック" pitchFamily="-106" charset="-128"/>
                <a:cs typeface="ＭＳ Ｐゴシック" pitchFamily="-106" charset="-128"/>
              </a:rPr>
              <a:t>Phila </a:t>
            </a:r>
            <a:r>
              <a:rPr lang="pt-BR" kern="1200" dirty="0" smtClean="0">
                <a:ea typeface="ＭＳ Ｐゴシック" pitchFamily="-106" charset="-128"/>
                <a:cs typeface="ＭＳ Ｐゴシック" pitchFamily="-106" charset="-128"/>
              </a:rPr>
              <a:t>Sibandze</a:t>
            </a:r>
            <a:endParaRPr lang="en-US" dirty="0"/>
          </a:p>
        </p:txBody>
      </p:sp>
      <p:pic>
        <p:nvPicPr>
          <p:cNvPr id="7" name="Imagem 8">
            <a:extLst>
              <a:ext uri="{FF2B5EF4-FFF2-40B4-BE49-F238E27FC236}">
                <a16:creationId xmlns:a16="http://schemas.microsoft.com/office/drawing/2014/main" xmlns="" id="{0426FD23-E671-4775-BB40-224FBCFBE9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209800"/>
            <a:ext cx="1555425" cy="621177"/>
          </a:xfrm>
          <a:prstGeom prst="rect">
            <a:avLst/>
          </a:prstGeom>
        </p:spPr>
      </p:pic>
      <p:sp>
        <p:nvSpPr>
          <p:cNvPr id="8" name="Seta: para Baixo 7">
            <a:extLst>
              <a:ext uri="{FF2B5EF4-FFF2-40B4-BE49-F238E27FC236}">
                <a16:creationId xmlns:a16="http://schemas.microsoft.com/office/drawing/2014/main" xmlns="" id="{38E9356D-1962-448A-BF2D-CF7BBEFB2822}"/>
              </a:ext>
            </a:extLst>
          </p:cNvPr>
          <p:cNvSpPr/>
          <p:nvPr/>
        </p:nvSpPr>
        <p:spPr>
          <a:xfrm>
            <a:off x="3600766" y="2901389"/>
            <a:ext cx="598058" cy="838200"/>
          </a:xfrm>
          <a:prstGeom prst="downArrow">
            <a:avLst/>
          </a:prstGeom>
          <a:solidFill>
            <a:srgbClr val="0070C0"/>
          </a:solidFill>
          <a:ln w="25400" cap="flat">
            <a:solidFill>
              <a:srgbClr val="00206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pt-BR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xmlns="" id="{E5347734-6603-48B1-9CD6-3CA66F5C87F4}"/>
              </a:ext>
            </a:extLst>
          </p:cNvPr>
          <p:cNvSpPr txBox="1">
            <a:spLocks/>
          </p:cNvSpPr>
          <p:nvPr/>
        </p:nvSpPr>
        <p:spPr>
          <a:xfrm>
            <a:off x="2215725" y="3863666"/>
            <a:ext cx="3368140" cy="458649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ctr" defTabSz="914400">
              <a:buFont typeface="Arial"/>
              <a:buNone/>
            </a:pPr>
            <a:r>
              <a:rPr lang="pt-BR" kern="1200" dirty="0" err="1">
                <a:ea typeface="ＭＳ Ｐゴシック" pitchFamily="-106" charset="-128"/>
                <a:cs typeface="ＭＳ Ｐゴシック" pitchFamily="-106" charset="-128"/>
              </a:rPr>
              <a:t>Senthil</a:t>
            </a:r>
            <a:r>
              <a:rPr lang="pt-BR" kern="1200" dirty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pt-BR" kern="1200" dirty="0" err="1">
                <a:ea typeface="ＭＳ Ｐゴシック" pitchFamily="-106" charset="-128"/>
                <a:cs typeface="ＭＳ Ｐゴシック" pitchFamily="-106" charset="-128"/>
              </a:rPr>
              <a:t>Kumar</a:t>
            </a:r>
            <a:r>
              <a:rPr lang="pt-BR" kern="1200" dirty="0">
                <a:ea typeface="ＭＳ Ｐゴシック" pitchFamily="-106" charset="-128"/>
                <a:cs typeface="ＭＳ Ｐゴシック" pitchFamily="-106" charset="-128"/>
              </a:rPr>
              <a:t> </a:t>
            </a:r>
            <a:endParaRPr lang="en-US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A8641DC6-E97A-4280-8148-B880F4CD62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885" y="3564000"/>
            <a:ext cx="1042762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247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3811480"/>
            <a:ext cx="597520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1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Thank you for your support</a:t>
            </a:r>
            <a:endParaRPr kumimoji="0" lang="en-ZA" sz="3600" b="0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103083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11539</TotalTime>
  <Words>476</Words>
  <Application>Microsoft Macintosh PowerPoint</Application>
  <PresentationFormat>On-screen Show (4:3)</PresentationFormat>
  <Paragraphs>72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</vt:lpstr>
      <vt:lpstr>Arial Bold</vt:lpstr>
      <vt:lpstr>Avenir Roman</vt:lpstr>
      <vt:lpstr>Calibri</vt:lpstr>
      <vt:lpstr>Courier New</vt:lpstr>
      <vt:lpstr>Droid Serif</vt:lpstr>
      <vt:lpstr>Helvetica</vt:lpstr>
      <vt:lpstr>ＭＳ Ｐゴシック</vt:lpstr>
      <vt:lpstr>Proxima Nova Regular</vt:lpstr>
      <vt:lpstr>Times New Roman</vt:lpstr>
      <vt:lpstr>Wingdings</vt:lpstr>
      <vt:lpstr>Default</vt:lpstr>
      <vt:lpstr>1_Default</vt:lpstr>
      <vt:lpstr>WGCapD Report </vt:lpstr>
      <vt:lpstr>Working Group for Capacity Building  and Data Democracy (WGCapD)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Phila Sibandze</dc:creator>
  <cp:lastModifiedBy>Microsoft Office User</cp:lastModifiedBy>
  <cp:revision>148</cp:revision>
  <dcterms:modified xsi:type="dcterms:W3CDTF">2017-10-11T18:17:04Z</dcterms:modified>
</cp:coreProperties>
</file>