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63" r:id="rId3"/>
    <p:sldId id="291" r:id="rId4"/>
    <p:sldId id="292" r:id="rId5"/>
    <p:sldId id="279" r:id="rId6"/>
    <p:sldId id="287" r:id="rId7"/>
    <p:sldId id="283" r:id="rId8"/>
    <p:sldId id="284" r:id="rId9"/>
    <p:sldId id="285" r:id="rId10"/>
    <p:sldId id="286" r:id="rId11"/>
    <p:sldId id="288" r:id="rId12"/>
    <p:sldId id="269" r:id="rId13"/>
    <p:sldId id="271" r:id="rId14"/>
    <p:sldId id="272" r:id="rId15"/>
    <p:sldId id="273" r:id="rId16"/>
    <p:sldId id="274" r:id="rId17"/>
    <p:sldId id="275" r:id="rId18"/>
    <p:sldId id="276" r:id="rId19"/>
    <p:sldId id="277" r:id="rId20"/>
    <p:sldId id="278" r:id="rId21"/>
    <p:sldId id="289" r:id="rId22"/>
    <p:sldId id="280" r:id="rId23"/>
    <p:sldId id="281" r:id="rId24"/>
    <p:sldId id="282" r:id="rId25"/>
    <p:sldId id="290" r:id="rId26"/>
    <p:sldId id="266" r:id="rId27"/>
    <p:sldId id="267" r:id="rId28"/>
    <p:sldId id="293" r:id="rId29"/>
    <p:sldId id="294" r:id="rId3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4757" autoAdjust="0"/>
  </p:normalViewPr>
  <p:slideViewPr>
    <p:cSldViewPr>
      <p:cViewPr varScale="1">
        <p:scale>
          <a:sx n="68" d="100"/>
          <a:sy n="68" d="100"/>
        </p:scale>
        <p:origin x="1716" y="72"/>
      </p:cViewPr>
      <p:guideLst>
        <p:guide orient="horz" pos="2160"/>
        <p:guide pos="2880"/>
      </p:guideLst>
    </p:cSldViewPr>
  </p:slideViewPr>
  <p:outlineViewPr>
    <p:cViewPr>
      <p:scale>
        <a:sx n="33" d="100"/>
        <a:sy n="33" d="100"/>
      </p:scale>
      <p:origin x="0" y="-6228"/>
    </p:cViewPr>
  </p:outlineViewPr>
  <p:notesTextViewPr>
    <p:cViewPr>
      <p:scale>
        <a:sx n="1" d="1"/>
        <a:sy n="1" d="1"/>
      </p:scale>
      <p:origin x="0" y="0"/>
    </p:cViewPr>
  </p:notesTextViewPr>
  <p:sorterViewPr>
    <p:cViewPr varScale="1">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8</a:t>
            </a:fld>
            <a:endParaRPr lang="fr-FR">
              <a:latin typeface="Calibri" charset="0"/>
            </a:endParaRPr>
          </a:p>
        </p:txBody>
      </p:sp>
    </p:spTree>
    <p:extLst>
      <p:ext uri="{BB962C8B-B14F-4D97-AF65-F5344CB8AC3E}">
        <p14:creationId xmlns:p14="http://schemas.microsoft.com/office/powerpoint/2010/main" val="79900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061F947-C37C-7340-AA09-7D606AF64EF0}" type="slidenum">
              <a:rPr lang="en-US">
                <a:solidFill>
                  <a:prstClr val="black"/>
                </a:solidFill>
              </a:rPr>
              <a:pPr/>
              <a:t>13</a:t>
            </a:fld>
            <a:endParaRPr 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p:txBody>
          <a:bodyPr/>
          <a:lstStyle/>
          <a:p>
            <a:pPr marL="228600" indent="-228600">
              <a:lnSpc>
                <a:spcPct val="80000"/>
              </a:lnSpc>
            </a:pPr>
            <a:endParaRPr lang="en-US" sz="800" dirty="0"/>
          </a:p>
        </p:txBody>
      </p:sp>
    </p:spTree>
    <p:extLst>
      <p:ext uri="{BB962C8B-B14F-4D97-AF65-F5344CB8AC3E}">
        <p14:creationId xmlns:p14="http://schemas.microsoft.com/office/powerpoint/2010/main" val="20778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44884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2808619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hasCustomPrompt="1"/>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noProof="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19225" y="188913"/>
            <a:ext cx="7648575" cy="501650"/>
          </a:xfrm>
          <a:prstGeom prst="rect">
            <a:avLst/>
          </a:prstGeom>
        </p:spPr>
        <p:txBody>
          <a:bodyPr/>
          <a:lstStyle>
            <a:lvl1pPr algn="l">
              <a:defRPr/>
            </a:lvl1pPr>
          </a:lstStyle>
          <a:p>
            <a:r>
              <a:rPr lang="ja-JP" altLang="en-US" noProof="0"/>
              <a:t>マスタ タイトルの書式設定</a:t>
            </a:r>
          </a:p>
        </p:txBody>
      </p:sp>
      <p:sp>
        <p:nvSpPr>
          <p:cNvPr id="3" name="コンテンツ プレースホルダ 2"/>
          <p:cNvSpPr>
            <a:spLocks noGrp="1"/>
          </p:cNvSpPr>
          <p:nvPr>
            <p:ph idx="1" hasCustomPrompt="1"/>
          </p:nvPr>
        </p:nvSpPr>
        <p:spPr>
          <a:xfrm>
            <a:off x="467544" y="1855367"/>
            <a:ext cx="8229600" cy="4525963"/>
          </a:xfrm>
          <a:prstGeom prst="rect">
            <a:avLst/>
          </a:prstGeom>
        </p:spPr>
        <p:txBody>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Tree>
    <p:extLst>
      <p:ext uri="{BB962C8B-B14F-4D97-AF65-F5344CB8AC3E}">
        <p14:creationId xmlns:p14="http://schemas.microsoft.com/office/powerpoint/2010/main" val="2158756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a:solidFill>
                  <a:srgbClr val="FFFFFF"/>
                </a:solidFill>
                <a:latin typeface="+mj-lt"/>
              </a:rPr>
              <a:t>Virtual Constellation Issues, Discussions, Decisions</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a:solidFill>
                  <a:srgbClr val="FFFFFF"/>
                </a:solidFill>
                <a:latin typeface="+mj-lt"/>
                <a:ea typeface="Arial Bold"/>
                <a:cs typeface="Arial Bold"/>
                <a:sym typeface="Arial Bold"/>
              </a:rPr>
              <a:t>J.-L. Fellous, SIT Chair Team</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Agenda Item 10.4</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Rapid City, South Dakota, USA</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19 – 20 October 2017</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id="{09AADBD4-7ACD-47DD-8B02-F2A5CB6CA549}"/>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10</a:t>
            </a:fld>
            <a:endParaRPr lang="uk-UA" dirty="0"/>
          </a:p>
        </p:txBody>
      </p:sp>
      <p:sp>
        <p:nvSpPr>
          <p:cNvPr id="3" name="Content Placeholder 2"/>
          <p:cNvSpPr>
            <a:spLocks noGrp="1"/>
          </p:cNvSpPr>
          <p:nvPr>
            <p:ph sz="quarter" idx="10"/>
          </p:nvPr>
        </p:nvSpPr>
        <p:spPr/>
        <p:txBody>
          <a:bodyPr/>
          <a:lstStyle/>
          <a:p>
            <a:r>
              <a:rPr lang="en-US" sz="2400" dirty="0"/>
              <a:t>Questions posed at the 2017 OSVW-VC meeting</a:t>
            </a:r>
          </a:p>
          <a:p>
            <a:pPr lvl="1"/>
            <a:r>
              <a:rPr lang="en-US" sz="2400" dirty="0"/>
              <a:t>Is the “business” case for satellite OSVW strong enough?</a:t>
            </a:r>
          </a:p>
          <a:p>
            <a:pPr lvl="1"/>
            <a:r>
              <a:rPr lang="en-US" sz="2400" dirty="0"/>
              <a:t>Satellite SSH, SST(IR), rain/TPW, visible/IR imagery, and microwave soundings appear to be considered core measurement capabilities, but is this the case for satellite OSVW?</a:t>
            </a:r>
          </a:p>
          <a:p>
            <a:pPr lvl="1"/>
            <a:r>
              <a:rPr lang="en-US" sz="2400" dirty="0"/>
              <a:t>What needs to be done to improve the chances of realizing the optimum (minimum) satellite OSVW constellation? </a:t>
            </a:r>
          </a:p>
          <a:p>
            <a:endParaRPr lang="en-US" sz="2400" dirty="0"/>
          </a:p>
        </p:txBody>
      </p:sp>
      <p:sp>
        <p:nvSpPr>
          <p:cNvPr id="8" name="Espace réservé du contenu 7">
            <a:extLst>
              <a:ext uri="{FF2B5EF4-FFF2-40B4-BE49-F238E27FC236}">
                <a16:creationId xmlns:a16="http://schemas.microsoft.com/office/drawing/2014/main" id="{2296C619-CB13-4201-83D4-DDFCC7955B5B}"/>
              </a:ext>
            </a:extLst>
          </p:cNvPr>
          <p:cNvSpPr>
            <a:spLocks noGrp="1"/>
          </p:cNvSpPr>
          <p:nvPr>
            <p:ph sz="quarter" idx="11"/>
          </p:nvPr>
        </p:nvSpPr>
        <p:spPr/>
        <p:txBody>
          <a:bodyPr/>
          <a:lstStyle/>
          <a:p>
            <a:r>
              <a:rPr lang="en-US" dirty="0"/>
              <a:t>The OSVW Constellation Future?</a:t>
            </a:r>
          </a:p>
        </p:txBody>
      </p:sp>
      <p:sp>
        <p:nvSpPr>
          <p:cNvPr id="7" name="Shape 3">
            <a:extLst>
              <a:ext uri="{FF2B5EF4-FFF2-40B4-BE49-F238E27FC236}">
                <a16:creationId xmlns:a16="http://schemas.microsoft.com/office/drawing/2014/main" id="{DD205D8D-5387-4161-888A-4CCDA8D80DD2}"/>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8316298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11</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SST-VC (K. Casey and A. O’Carroll)</a:t>
            </a:r>
          </a:p>
          <a:p>
            <a:pPr>
              <a:spcBef>
                <a:spcPts val="600"/>
              </a:spcBef>
              <a:spcAft>
                <a:spcPts val="600"/>
              </a:spcAft>
            </a:pPr>
            <a:r>
              <a:rPr lang="en-US" sz="2400" dirty="0">
                <a:solidFill>
                  <a:schemeClr val="bg1"/>
                </a:solidFill>
              </a:rPr>
              <a:t>Passive Microwave Radiometer Continuity</a:t>
            </a:r>
            <a:endParaRPr lang="en-AU" sz="2400" dirty="0">
              <a:solidFill>
                <a:schemeClr val="bg1"/>
              </a:solidFill>
            </a:endParaRPr>
          </a:p>
        </p:txBody>
      </p:sp>
    </p:spTree>
    <p:extLst>
      <p:ext uri="{BB962C8B-B14F-4D97-AF65-F5344CB8AC3E}">
        <p14:creationId xmlns:p14="http://schemas.microsoft.com/office/powerpoint/2010/main" val="36588290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12</a:t>
            </a:fld>
            <a:endParaRPr lang="uk-UA" dirty="0"/>
          </a:p>
        </p:txBody>
      </p:sp>
      <p:sp>
        <p:nvSpPr>
          <p:cNvPr id="3" name="Content Placeholder 2"/>
          <p:cNvSpPr>
            <a:spLocks noGrp="1"/>
          </p:cNvSpPr>
          <p:nvPr>
            <p:ph sz="quarter" idx="10"/>
          </p:nvPr>
        </p:nvSpPr>
        <p:spPr/>
        <p:txBody>
          <a:bodyPr/>
          <a:lstStyle/>
          <a:p>
            <a:r>
              <a:rPr lang="en-GB" dirty="0"/>
              <a:t>There continues to be a risk to the current and continued PMW constellation for SST and a need for a redundant capability of PMW with ~7 GHz. These concerns are heightened with no confirmed continuity of plans for an AMSR-2 follow-on available.</a:t>
            </a:r>
          </a:p>
          <a:p>
            <a:r>
              <a:rPr lang="en-US" dirty="0"/>
              <a:t>Past PMW presentations:</a:t>
            </a:r>
          </a:p>
          <a:p>
            <a:pPr lvl="1"/>
            <a:r>
              <a:rPr lang="en-US" dirty="0"/>
              <a:t>SIT TWS, September 2016: Importance of PMW constellation for SST and impacts.</a:t>
            </a:r>
          </a:p>
          <a:p>
            <a:pPr lvl="1"/>
            <a:r>
              <a:rPr lang="en-US" dirty="0"/>
              <a:t>SIT-31, April 2016 &amp; CGMS-44, June 2016: Passive Microwave Radiometer constellation for Sea Surface Temperature</a:t>
            </a:r>
          </a:p>
          <a:p>
            <a:pPr lvl="1"/>
            <a:r>
              <a:rPr lang="en-US" dirty="0"/>
              <a:t>SIT-32, April 2017 and SIT Technical Workshop, September 1917: Passive Microwave Radiometer Continuity, a continuing issue</a:t>
            </a:r>
          </a:p>
        </p:txBody>
      </p:sp>
      <p:sp>
        <p:nvSpPr>
          <p:cNvPr id="4" name="Content Placeholder 3"/>
          <p:cNvSpPr>
            <a:spLocks noGrp="1"/>
          </p:cNvSpPr>
          <p:nvPr>
            <p:ph sz="quarter" idx="11"/>
          </p:nvPr>
        </p:nvSpPr>
        <p:spPr/>
        <p:txBody>
          <a:bodyPr/>
          <a:lstStyle/>
          <a:p>
            <a:r>
              <a:rPr lang="en-US"/>
              <a:t>Background</a:t>
            </a:r>
            <a:endParaRPr lang="en-GB" dirty="0"/>
          </a:p>
        </p:txBody>
      </p:sp>
    </p:spTree>
    <p:extLst>
      <p:ext uri="{BB962C8B-B14F-4D97-AF65-F5344CB8AC3E}">
        <p14:creationId xmlns:p14="http://schemas.microsoft.com/office/powerpoint/2010/main" val="2001620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19076" y="657227"/>
            <a:ext cx="8556625" cy="5472113"/>
            <a:chOff x="183" y="391"/>
            <a:chExt cx="5840" cy="3447"/>
          </a:xfrm>
        </p:grpSpPr>
        <p:grpSp>
          <p:nvGrpSpPr>
            <p:cNvPr id="4" name="Group 10"/>
            <p:cNvGrpSpPr>
              <a:grpSpLocks/>
            </p:cNvGrpSpPr>
            <p:nvPr/>
          </p:nvGrpSpPr>
          <p:grpSpPr bwMode="auto">
            <a:xfrm>
              <a:off x="183" y="391"/>
              <a:ext cx="5832" cy="333"/>
              <a:chOff x="183" y="391"/>
              <a:chExt cx="5832" cy="333"/>
            </a:xfrm>
          </p:grpSpPr>
          <p:sp>
            <p:nvSpPr>
              <p:cNvPr id="91147" name="Rectangle 11"/>
              <p:cNvSpPr>
                <a:spLocks noChangeArrowheads="1"/>
              </p:cNvSpPr>
              <p:nvPr/>
            </p:nvSpPr>
            <p:spPr bwMode="auto">
              <a:xfrm>
                <a:off x="183"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8" name="Rectangle 12"/>
              <p:cNvSpPr>
                <a:spLocks noChangeArrowheads="1"/>
              </p:cNvSpPr>
              <p:nvPr/>
            </p:nvSpPr>
            <p:spPr bwMode="auto">
              <a:xfrm>
                <a:off x="570"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9" name="Rectangle 13"/>
              <p:cNvSpPr>
                <a:spLocks noChangeArrowheads="1"/>
              </p:cNvSpPr>
              <p:nvPr/>
            </p:nvSpPr>
            <p:spPr bwMode="auto">
              <a:xfrm>
                <a:off x="960"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0" name="Rectangle 14"/>
              <p:cNvSpPr>
                <a:spLocks noChangeArrowheads="1"/>
              </p:cNvSpPr>
              <p:nvPr/>
            </p:nvSpPr>
            <p:spPr bwMode="auto">
              <a:xfrm>
                <a:off x="1347"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1" name="Rectangle 15"/>
              <p:cNvSpPr>
                <a:spLocks noChangeArrowheads="1"/>
              </p:cNvSpPr>
              <p:nvPr/>
            </p:nvSpPr>
            <p:spPr bwMode="auto">
              <a:xfrm>
                <a:off x="1740"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2" name="Rectangle 16"/>
              <p:cNvSpPr>
                <a:spLocks noChangeArrowheads="1"/>
              </p:cNvSpPr>
              <p:nvPr/>
            </p:nvSpPr>
            <p:spPr bwMode="auto">
              <a:xfrm>
                <a:off x="2127"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3" name="Rectangle 17"/>
              <p:cNvSpPr>
                <a:spLocks noChangeArrowheads="1"/>
              </p:cNvSpPr>
              <p:nvPr/>
            </p:nvSpPr>
            <p:spPr bwMode="auto">
              <a:xfrm>
                <a:off x="2517"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4" name="Rectangle 18"/>
              <p:cNvSpPr>
                <a:spLocks noChangeArrowheads="1"/>
              </p:cNvSpPr>
              <p:nvPr/>
            </p:nvSpPr>
            <p:spPr bwMode="auto">
              <a:xfrm>
                <a:off x="2904"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5" name="Rectangle 19"/>
              <p:cNvSpPr>
                <a:spLocks noChangeArrowheads="1"/>
              </p:cNvSpPr>
              <p:nvPr/>
            </p:nvSpPr>
            <p:spPr bwMode="auto">
              <a:xfrm>
                <a:off x="3291"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6" name="Rectangle 20"/>
              <p:cNvSpPr>
                <a:spLocks noChangeArrowheads="1"/>
              </p:cNvSpPr>
              <p:nvPr/>
            </p:nvSpPr>
            <p:spPr bwMode="auto">
              <a:xfrm>
                <a:off x="3678"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7" name="Rectangle 21"/>
              <p:cNvSpPr>
                <a:spLocks noChangeArrowheads="1"/>
              </p:cNvSpPr>
              <p:nvPr/>
            </p:nvSpPr>
            <p:spPr bwMode="auto">
              <a:xfrm>
                <a:off x="4068"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8" name="Rectangle 22"/>
              <p:cNvSpPr>
                <a:spLocks noChangeArrowheads="1"/>
              </p:cNvSpPr>
              <p:nvPr/>
            </p:nvSpPr>
            <p:spPr bwMode="auto">
              <a:xfrm>
                <a:off x="4455"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9" name="Rectangle 23"/>
              <p:cNvSpPr>
                <a:spLocks noChangeArrowheads="1"/>
              </p:cNvSpPr>
              <p:nvPr/>
            </p:nvSpPr>
            <p:spPr bwMode="auto">
              <a:xfrm>
                <a:off x="4844"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0" name="Rectangle 24"/>
              <p:cNvSpPr>
                <a:spLocks noChangeArrowheads="1"/>
              </p:cNvSpPr>
              <p:nvPr/>
            </p:nvSpPr>
            <p:spPr bwMode="auto">
              <a:xfrm>
                <a:off x="5235"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1" name="Rectangle 25"/>
              <p:cNvSpPr>
                <a:spLocks noChangeArrowheads="1"/>
              </p:cNvSpPr>
              <p:nvPr/>
            </p:nvSpPr>
            <p:spPr bwMode="auto">
              <a:xfrm>
                <a:off x="5625"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5" name="Group 26"/>
            <p:cNvGrpSpPr>
              <a:grpSpLocks/>
            </p:cNvGrpSpPr>
            <p:nvPr/>
          </p:nvGrpSpPr>
          <p:grpSpPr bwMode="auto">
            <a:xfrm>
              <a:off x="184" y="391"/>
              <a:ext cx="5839" cy="3447"/>
              <a:chOff x="184" y="391"/>
              <a:chExt cx="5839" cy="3447"/>
            </a:xfrm>
          </p:grpSpPr>
          <p:grpSp>
            <p:nvGrpSpPr>
              <p:cNvPr id="6" name="Group 27"/>
              <p:cNvGrpSpPr>
                <a:grpSpLocks/>
              </p:cNvGrpSpPr>
              <p:nvPr/>
            </p:nvGrpSpPr>
            <p:grpSpPr bwMode="auto">
              <a:xfrm>
                <a:off x="184" y="727"/>
                <a:ext cx="5839" cy="3111"/>
                <a:chOff x="-2" y="-2"/>
                <a:chExt cx="5519" cy="2776"/>
              </a:xfrm>
            </p:grpSpPr>
            <p:grpSp>
              <p:nvGrpSpPr>
                <p:cNvPr id="7" name="Group 28"/>
                <p:cNvGrpSpPr>
                  <a:grpSpLocks/>
                </p:cNvGrpSpPr>
                <p:nvPr/>
              </p:nvGrpSpPr>
              <p:grpSpPr bwMode="auto">
                <a:xfrm>
                  <a:off x="0" y="0"/>
                  <a:ext cx="5515" cy="2772"/>
                  <a:chOff x="0" y="0"/>
                  <a:chExt cx="5515" cy="2772"/>
                </a:xfrm>
              </p:grpSpPr>
              <p:grpSp>
                <p:nvGrpSpPr>
                  <p:cNvPr id="8" name="Group 29"/>
                  <p:cNvGrpSpPr>
                    <a:grpSpLocks/>
                  </p:cNvGrpSpPr>
                  <p:nvPr/>
                </p:nvGrpSpPr>
                <p:grpSpPr bwMode="auto">
                  <a:xfrm>
                    <a:off x="0" y="0"/>
                    <a:ext cx="367" cy="2772"/>
                    <a:chOff x="0" y="0"/>
                    <a:chExt cx="367" cy="2772"/>
                  </a:xfrm>
                </p:grpSpPr>
                <p:sp>
                  <p:nvSpPr>
                    <p:cNvPr id="91166" name="Rectangle 30"/>
                    <p:cNvSpPr>
                      <a:spLocks noChangeArrowheads="1"/>
                    </p:cNvSpPr>
                    <p:nvPr/>
                  </p:nvSpPr>
                  <p:spPr bwMode="auto">
                    <a:xfrm>
                      <a:off x="43"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67" name="Rectangle 31"/>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 name="Group 32"/>
                  <p:cNvGrpSpPr>
                    <a:grpSpLocks/>
                  </p:cNvGrpSpPr>
                  <p:nvPr/>
                </p:nvGrpSpPr>
                <p:grpSpPr bwMode="auto">
                  <a:xfrm>
                    <a:off x="367" y="0"/>
                    <a:ext cx="368" cy="2772"/>
                    <a:chOff x="367" y="0"/>
                    <a:chExt cx="368" cy="2772"/>
                  </a:xfrm>
                </p:grpSpPr>
                <p:sp>
                  <p:nvSpPr>
                    <p:cNvPr id="91169" name="Rectangle 33"/>
                    <p:cNvSpPr>
                      <a:spLocks noChangeArrowheads="1"/>
                    </p:cNvSpPr>
                    <p:nvPr/>
                  </p:nvSpPr>
                  <p:spPr bwMode="auto">
                    <a:xfrm>
                      <a:off x="41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0" name="Rectangle 34"/>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0" name="Group 35"/>
                  <p:cNvGrpSpPr>
                    <a:grpSpLocks/>
                  </p:cNvGrpSpPr>
                  <p:nvPr/>
                </p:nvGrpSpPr>
                <p:grpSpPr bwMode="auto">
                  <a:xfrm>
                    <a:off x="735" y="0"/>
                    <a:ext cx="368" cy="2772"/>
                    <a:chOff x="735" y="0"/>
                    <a:chExt cx="368" cy="2772"/>
                  </a:xfrm>
                </p:grpSpPr>
                <p:sp>
                  <p:nvSpPr>
                    <p:cNvPr id="91172" name="Rectangle 36"/>
                    <p:cNvSpPr>
                      <a:spLocks noChangeArrowheads="1"/>
                    </p:cNvSpPr>
                    <p:nvPr/>
                  </p:nvSpPr>
                  <p:spPr bwMode="auto">
                    <a:xfrm>
                      <a:off x="778"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3" name="Rectangle 37"/>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1" name="Group 38"/>
                  <p:cNvGrpSpPr>
                    <a:grpSpLocks/>
                  </p:cNvGrpSpPr>
                  <p:nvPr/>
                </p:nvGrpSpPr>
                <p:grpSpPr bwMode="auto">
                  <a:xfrm>
                    <a:off x="1103" y="0"/>
                    <a:ext cx="367" cy="2772"/>
                    <a:chOff x="1103" y="0"/>
                    <a:chExt cx="367" cy="2772"/>
                  </a:xfrm>
                </p:grpSpPr>
                <p:sp>
                  <p:nvSpPr>
                    <p:cNvPr id="91175" name="Rectangle 39"/>
                    <p:cNvSpPr>
                      <a:spLocks noChangeArrowheads="1"/>
                    </p:cNvSpPr>
                    <p:nvPr/>
                  </p:nvSpPr>
                  <p:spPr bwMode="auto">
                    <a:xfrm>
                      <a:off x="1146"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6" name="Rectangle 40"/>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 name="Group 41"/>
                  <p:cNvGrpSpPr>
                    <a:grpSpLocks/>
                  </p:cNvGrpSpPr>
                  <p:nvPr/>
                </p:nvGrpSpPr>
                <p:grpSpPr bwMode="auto">
                  <a:xfrm>
                    <a:off x="1470" y="0"/>
                    <a:ext cx="368" cy="2772"/>
                    <a:chOff x="1470" y="0"/>
                    <a:chExt cx="368" cy="2772"/>
                  </a:xfrm>
                </p:grpSpPr>
                <p:sp>
                  <p:nvSpPr>
                    <p:cNvPr id="91178" name="Rectangle 42"/>
                    <p:cNvSpPr>
                      <a:spLocks noChangeArrowheads="1"/>
                    </p:cNvSpPr>
                    <p:nvPr/>
                  </p:nvSpPr>
                  <p:spPr bwMode="auto">
                    <a:xfrm>
                      <a:off x="1513"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9" name="Rectangle 43"/>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3" name="Group 44"/>
                  <p:cNvGrpSpPr>
                    <a:grpSpLocks/>
                  </p:cNvGrpSpPr>
                  <p:nvPr/>
                </p:nvGrpSpPr>
                <p:grpSpPr bwMode="auto">
                  <a:xfrm>
                    <a:off x="1838" y="0"/>
                    <a:ext cx="368" cy="2772"/>
                    <a:chOff x="1838" y="0"/>
                    <a:chExt cx="368" cy="2772"/>
                  </a:xfrm>
                </p:grpSpPr>
                <p:sp>
                  <p:nvSpPr>
                    <p:cNvPr id="91181" name="Rectangle 45"/>
                    <p:cNvSpPr>
                      <a:spLocks noChangeArrowheads="1"/>
                    </p:cNvSpPr>
                    <p:nvPr/>
                  </p:nvSpPr>
                  <p:spPr bwMode="auto">
                    <a:xfrm>
                      <a:off x="1881"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2" name="Rectangle 46"/>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4" name="Group 47"/>
                  <p:cNvGrpSpPr>
                    <a:grpSpLocks/>
                  </p:cNvGrpSpPr>
                  <p:nvPr/>
                </p:nvGrpSpPr>
                <p:grpSpPr bwMode="auto">
                  <a:xfrm>
                    <a:off x="2206" y="0"/>
                    <a:ext cx="367" cy="2772"/>
                    <a:chOff x="2206" y="0"/>
                    <a:chExt cx="367" cy="2772"/>
                  </a:xfrm>
                </p:grpSpPr>
                <p:sp>
                  <p:nvSpPr>
                    <p:cNvPr id="91184" name="Rectangle 48"/>
                    <p:cNvSpPr>
                      <a:spLocks noChangeArrowheads="1"/>
                    </p:cNvSpPr>
                    <p:nvPr/>
                  </p:nvSpPr>
                  <p:spPr bwMode="auto">
                    <a:xfrm>
                      <a:off x="2249"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5" name="Rectangle 49"/>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5" name="Group 50"/>
                  <p:cNvGrpSpPr>
                    <a:grpSpLocks/>
                  </p:cNvGrpSpPr>
                  <p:nvPr/>
                </p:nvGrpSpPr>
                <p:grpSpPr bwMode="auto">
                  <a:xfrm>
                    <a:off x="2573" y="0"/>
                    <a:ext cx="368" cy="2772"/>
                    <a:chOff x="2573" y="0"/>
                    <a:chExt cx="368" cy="2772"/>
                  </a:xfrm>
                </p:grpSpPr>
                <p:sp>
                  <p:nvSpPr>
                    <p:cNvPr id="91187" name="Rectangle 51"/>
                    <p:cNvSpPr>
                      <a:spLocks noChangeArrowheads="1"/>
                    </p:cNvSpPr>
                    <p:nvPr/>
                  </p:nvSpPr>
                  <p:spPr bwMode="auto">
                    <a:xfrm>
                      <a:off x="2616"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8" name="Rectangle 52"/>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6" name="Group 53"/>
                  <p:cNvGrpSpPr>
                    <a:grpSpLocks/>
                  </p:cNvGrpSpPr>
                  <p:nvPr/>
                </p:nvGrpSpPr>
                <p:grpSpPr bwMode="auto">
                  <a:xfrm>
                    <a:off x="2941" y="0"/>
                    <a:ext cx="368" cy="2772"/>
                    <a:chOff x="2941" y="0"/>
                    <a:chExt cx="368" cy="2772"/>
                  </a:xfrm>
                </p:grpSpPr>
                <p:sp>
                  <p:nvSpPr>
                    <p:cNvPr id="91190" name="Rectangle 54"/>
                    <p:cNvSpPr>
                      <a:spLocks noChangeArrowheads="1"/>
                    </p:cNvSpPr>
                    <p:nvPr/>
                  </p:nvSpPr>
                  <p:spPr bwMode="auto">
                    <a:xfrm>
                      <a:off x="2984"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1" name="Rectangle 55"/>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7" name="Group 56"/>
                  <p:cNvGrpSpPr>
                    <a:grpSpLocks/>
                  </p:cNvGrpSpPr>
                  <p:nvPr/>
                </p:nvGrpSpPr>
                <p:grpSpPr bwMode="auto">
                  <a:xfrm>
                    <a:off x="3309" y="0"/>
                    <a:ext cx="367" cy="2772"/>
                    <a:chOff x="3309" y="0"/>
                    <a:chExt cx="367" cy="2772"/>
                  </a:xfrm>
                </p:grpSpPr>
                <p:sp>
                  <p:nvSpPr>
                    <p:cNvPr id="91193" name="Rectangle 57"/>
                    <p:cNvSpPr>
                      <a:spLocks noChangeArrowheads="1"/>
                    </p:cNvSpPr>
                    <p:nvPr/>
                  </p:nvSpPr>
                  <p:spPr bwMode="auto">
                    <a:xfrm>
                      <a:off x="3352"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4" name="Rectangle 58"/>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8" name="Group 59"/>
                  <p:cNvGrpSpPr>
                    <a:grpSpLocks/>
                  </p:cNvGrpSpPr>
                  <p:nvPr/>
                </p:nvGrpSpPr>
                <p:grpSpPr bwMode="auto">
                  <a:xfrm>
                    <a:off x="3676" y="0"/>
                    <a:ext cx="368" cy="2772"/>
                    <a:chOff x="3676" y="0"/>
                    <a:chExt cx="368" cy="2772"/>
                  </a:xfrm>
                </p:grpSpPr>
                <p:sp>
                  <p:nvSpPr>
                    <p:cNvPr id="91196" name="Rectangle 60"/>
                    <p:cNvSpPr>
                      <a:spLocks noChangeArrowheads="1"/>
                    </p:cNvSpPr>
                    <p:nvPr/>
                  </p:nvSpPr>
                  <p:spPr bwMode="auto">
                    <a:xfrm>
                      <a:off x="3719"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7" name="Rectangle 61"/>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9" name="Group 62"/>
                  <p:cNvGrpSpPr>
                    <a:grpSpLocks/>
                  </p:cNvGrpSpPr>
                  <p:nvPr/>
                </p:nvGrpSpPr>
                <p:grpSpPr bwMode="auto">
                  <a:xfrm>
                    <a:off x="4044" y="0"/>
                    <a:ext cx="368" cy="2772"/>
                    <a:chOff x="4044" y="0"/>
                    <a:chExt cx="368" cy="2772"/>
                  </a:xfrm>
                </p:grpSpPr>
                <p:sp>
                  <p:nvSpPr>
                    <p:cNvPr id="91199" name="Rectangle 63"/>
                    <p:cNvSpPr>
                      <a:spLocks noChangeArrowheads="1"/>
                    </p:cNvSpPr>
                    <p:nvPr/>
                  </p:nvSpPr>
                  <p:spPr bwMode="auto">
                    <a:xfrm>
                      <a:off x="4087"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0" name="Rectangle 64"/>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0" name="Group 65"/>
                  <p:cNvGrpSpPr>
                    <a:grpSpLocks/>
                  </p:cNvGrpSpPr>
                  <p:nvPr/>
                </p:nvGrpSpPr>
                <p:grpSpPr bwMode="auto">
                  <a:xfrm>
                    <a:off x="4412" y="0"/>
                    <a:ext cx="367" cy="2772"/>
                    <a:chOff x="4412" y="0"/>
                    <a:chExt cx="367" cy="2772"/>
                  </a:xfrm>
                </p:grpSpPr>
                <p:sp>
                  <p:nvSpPr>
                    <p:cNvPr id="91202" name="Rectangle 66"/>
                    <p:cNvSpPr>
                      <a:spLocks noChangeArrowheads="1"/>
                    </p:cNvSpPr>
                    <p:nvPr/>
                  </p:nvSpPr>
                  <p:spPr bwMode="auto">
                    <a:xfrm>
                      <a:off x="4455"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3" name="Rectangle 67"/>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1" name="Group 68"/>
                  <p:cNvGrpSpPr>
                    <a:grpSpLocks/>
                  </p:cNvGrpSpPr>
                  <p:nvPr/>
                </p:nvGrpSpPr>
                <p:grpSpPr bwMode="auto">
                  <a:xfrm>
                    <a:off x="4779" y="0"/>
                    <a:ext cx="368" cy="2772"/>
                    <a:chOff x="4779" y="0"/>
                    <a:chExt cx="368" cy="2772"/>
                  </a:xfrm>
                </p:grpSpPr>
                <p:sp>
                  <p:nvSpPr>
                    <p:cNvPr id="91205" name="Rectangle 69"/>
                    <p:cNvSpPr>
                      <a:spLocks noChangeArrowheads="1"/>
                    </p:cNvSpPr>
                    <p:nvPr/>
                  </p:nvSpPr>
                  <p:spPr bwMode="auto">
                    <a:xfrm>
                      <a:off x="4822"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6" name="Rectangle 70"/>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2" name="Group 71"/>
                  <p:cNvGrpSpPr>
                    <a:grpSpLocks/>
                  </p:cNvGrpSpPr>
                  <p:nvPr/>
                </p:nvGrpSpPr>
                <p:grpSpPr bwMode="auto">
                  <a:xfrm>
                    <a:off x="5147" y="0"/>
                    <a:ext cx="368" cy="2772"/>
                    <a:chOff x="5147" y="0"/>
                    <a:chExt cx="368" cy="2772"/>
                  </a:xfrm>
                </p:grpSpPr>
                <p:sp>
                  <p:nvSpPr>
                    <p:cNvPr id="91208" name="Rectangle 72"/>
                    <p:cNvSpPr>
                      <a:spLocks noChangeArrowheads="1"/>
                    </p:cNvSpPr>
                    <p:nvPr/>
                  </p:nvSpPr>
                  <p:spPr bwMode="auto">
                    <a:xfrm>
                      <a:off x="519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9" name="Rectangle 73"/>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10" name="Rectangle 74"/>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3" name="Group 75"/>
              <p:cNvGrpSpPr>
                <a:grpSpLocks/>
              </p:cNvGrpSpPr>
              <p:nvPr/>
            </p:nvGrpSpPr>
            <p:grpSpPr bwMode="auto">
              <a:xfrm>
                <a:off x="184" y="391"/>
                <a:ext cx="5839" cy="343"/>
                <a:chOff x="-2" y="-2"/>
                <a:chExt cx="5519" cy="2776"/>
              </a:xfrm>
            </p:grpSpPr>
            <p:grpSp>
              <p:nvGrpSpPr>
                <p:cNvPr id="24" name="Group 76"/>
                <p:cNvGrpSpPr>
                  <a:grpSpLocks/>
                </p:cNvGrpSpPr>
                <p:nvPr/>
              </p:nvGrpSpPr>
              <p:grpSpPr bwMode="auto">
                <a:xfrm>
                  <a:off x="0" y="0"/>
                  <a:ext cx="5515" cy="2772"/>
                  <a:chOff x="0" y="0"/>
                  <a:chExt cx="5515" cy="2772"/>
                </a:xfrm>
              </p:grpSpPr>
              <p:grpSp>
                <p:nvGrpSpPr>
                  <p:cNvPr id="25" name="Group 77"/>
                  <p:cNvGrpSpPr>
                    <a:grpSpLocks/>
                  </p:cNvGrpSpPr>
                  <p:nvPr/>
                </p:nvGrpSpPr>
                <p:grpSpPr bwMode="auto">
                  <a:xfrm>
                    <a:off x="0" y="0"/>
                    <a:ext cx="367" cy="2772"/>
                    <a:chOff x="0" y="0"/>
                    <a:chExt cx="367" cy="2772"/>
                  </a:xfrm>
                </p:grpSpPr>
                <p:sp>
                  <p:nvSpPr>
                    <p:cNvPr id="91214" name="Rectangle 78"/>
                    <p:cNvSpPr>
                      <a:spLocks noChangeArrowheads="1"/>
                    </p:cNvSpPr>
                    <p:nvPr/>
                  </p:nvSpPr>
                  <p:spPr bwMode="auto">
                    <a:xfrm>
                      <a:off x="43" y="0"/>
                      <a:ext cx="281" cy="2772"/>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11</a:t>
                      </a:r>
                    </a:p>
                  </p:txBody>
                </p:sp>
                <p:sp>
                  <p:nvSpPr>
                    <p:cNvPr id="91215" name="Rectangle 79"/>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6" name="Group 80"/>
                  <p:cNvGrpSpPr>
                    <a:grpSpLocks/>
                  </p:cNvGrpSpPr>
                  <p:nvPr/>
                </p:nvGrpSpPr>
                <p:grpSpPr bwMode="auto">
                  <a:xfrm>
                    <a:off x="367" y="0"/>
                    <a:ext cx="368" cy="2772"/>
                    <a:chOff x="367" y="0"/>
                    <a:chExt cx="368" cy="2772"/>
                  </a:xfrm>
                </p:grpSpPr>
                <p:sp>
                  <p:nvSpPr>
                    <p:cNvPr id="91217" name="Rectangle 81"/>
                    <p:cNvSpPr>
                      <a:spLocks noChangeArrowheads="1"/>
                    </p:cNvSpPr>
                    <p:nvPr/>
                  </p:nvSpPr>
                  <p:spPr bwMode="auto">
                    <a:xfrm>
                      <a:off x="41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12</a:t>
                      </a:r>
                      <a:endParaRPr lang="en-GB" sz="1600" b="1">
                        <a:solidFill>
                          <a:srgbClr val="000000"/>
                        </a:solidFill>
                        <a:latin typeface="Arial Unicode MS" charset="0"/>
                        <a:ea typeface="ＭＳ Ｐゴシック" charset="0"/>
                      </a:endParaRPr>
                    </a:p>
                  </p:txBody>
                </p:sp>
                <p:sp>
                  <p:nvSpPr>
                    <p:cNvPr id="91218" name="Rectangle 82"/>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7" name="Group 83"/>
                  <p:cNvGrpSpPr>
                    <a:grpSpLocks/>
                  </p:cNvGrpSpPr>
                  <p:nvPr/>
                </p:nvGrpSpPr>
                <p:grpSpPr bwMode="auto">
                  <a:xfrm>
                    <a:off x="735" y="0"/>
                    <a:ext cx="368" cy="2772"/>
                    <a:chOff x="735" y="0"/>
                    <a:chExt cx="368" cy="2772"/>
                  </a:xfrm>
                </p:grpSpPr>
                <p:sp>
                  <p:nvSpPr>
                    <p:cNvPr id="91220" name="Rectangle 84"/>
                    <p:cNvSpPr>
                      <a:spLocks noChangeArrowheads="1"/>
                    </p:cNvSpPr>
                    <p:nvPr/>
                  </p:nvSpPr>
                  <p:spPr bwMode="auto">
                    <a:xfrm>
                      <a:off x="778"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rPr>
                        <a:t>13</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21" name="Rectangle 85"/>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8" name="Group 86"/>
                  <p:cNvGrpSpPr>
                    <a:grpSpLocks/>
                  </p:cNvGrpSpPr>
                  <p:nvPr/>
                </p:nvGrpSpPr>
                <p:grpSpPr bwMode="auto">
                  <a:xfrm>
                    <a:off x="1103" y="0"/>
                    <a:ext cx="367" cy="2772"/>
                    <a:chOff x="1103" y="0"/>
                    <a:chExt cx="367" cy="2772"/>
                  </a:xfrm>
                </p:grpSpPr>
                <p:sp>
                  <p:nvSpPr>
                    <p:cNvPr id="91223" name="Rectangle 87"/>
                    <p:cNvSpPr>
                      <a:spLocks noChangeArrowheads="1"/>
                    </p:cNvSpPr>
                    <p:nvPr/>
                  </p:nvSpPr>
                  <p:spPr bwMode="auto">
                    <a:xfrm>
                      <a:off x="1146"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14</a:t>
                      </a:r>
                      <a:endParaRPr lang="en-GB" sz="1600" b="1">
                        <a:solidFill>
                          <a:srgbClr val="000000"/>
                        </a:solidFill>
                        <a:latin typeface="Arial Unicode MS" charset="0"/>
                        <a:ea typeface="ＭＳ Ｐゴシック" charset="0"/>
                      </a:endParaRPr>
                    </a:p>
                  </p:txBody>
                </p:sp>
                <p:sp>
                  <p:nvSpPr>
                    <p:cNvPr id="91224" name="Rectangle 88"/>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9" name="Group 89"/>
                  <p:cNvGrpSpPr>
                    <a:grpSpLocks/>
                  </p:cNvGrpSpPr>
                  <p:nvPr/>
                </p:nvGrpSpPr>
                <p:grpSpPr bwMode="auto">
                  <a:xfrm>
                    <a:off x="1470" y="0"/>
                    <a:ext cx="368" cy="2772"/>
                    <a:chOff x="1470" y="0"/>
                    <a:chExt cx="368" cy="2772"/>
                  </a:xfrm>
                </p:grpSpPr>
                <p:sp>
                  <p:nvSpPr>
                    <p:cNvPr id="91226" name="Rectangle 90"/>
                    <p:cNvSpPr>
                      <a:spLocks noChangeArrowheads="1"/>
                    </p:cNvSpPr>
                    <p:nvPr/>
                  </p:nvSpPr>
                  <p:spPr bwMode="auto">
                    <a:xfrm>
                      <a:off x="1513"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15</a:t>
                      </a:r>
                      <a:endParaRPr lang="en-GB" sz="1600" b="1">
                        <a:solidFill>
                          <a:srgbClr val="000000"/>
                        </a:solidFill>
                        <a:latin typeface="Arial Unicode MS" charset="0"/>
                        <a:ea typeface="ＭＳ Ｐゴシック" charset="0"/>
                      </a:endParaRPr>
                    </a:p>
                  </p:txBody>
                </p:sp>
                <p:sp>
                  <p:nvSpPr>
                    <p:cNvPr id="91227" name="Rectangle 91"/>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0" name="Group 92"/>
                  <p:cNvGrpSpPr>
                    <a:grpSpLocks/>
                  </p:cNvGrpSpPr>
                  <p:nvPr/>
                </p:nvGrpSpPr>
                <p:grpSpPr bwMode="auto">
                  <a:xfrm>
                    <a:off x="1838" y="0"/>
                    <a:ext cx="368" cy="2772"/>
                    <a:chOff x="1838" y="0"/>
                    <a:chExt cx="368" cy="2772"/>
                  </a:xfrm>
                </p:grpSpPr>
                <p:sp>
                  <p:nvSpPr>
                    <p:cNvPr id="91229" name="Rectangle 93"/>
                    <p:cNvSpPr>
                      <a:spLocks noChangeArrowheads="1"/>
                    </p:cNvSpPr>
                    <p:nvPr/>
                  </p:nvSpPr>
                  <p:spPr bwMode="auto">
                    <a:xfrm>
                      <a:off x="1881"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16</a:t>
                      </a:r>
                    </a:p>
                  </p:txBody>
                </p:sp>
                <p:sp>
                  <p:nvSpPr>
                    <p:cNvPr id="91230" name="Rectangle 94"/>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1" name="Group 95"/>
                  <p:cNvGrpSpPr>
                    <a:grpSpLocks/>
                  </p:cNvGrpSpPr>
                  <p:nvPr/>
                </p:nvGrpSpPr>
                <p:grpSpPr bwMode="auto">
                  <a:xfrm>
                    <a:off x="2206" y="0"/>
                    <a:ext cx="367" cy="2772"/>
                    <a:chOff x="2206" y="0"/>
                    <a:chExt cx="367" cy="2772"/>
                  </a:xfrm>
                </p:grpSpPr>
                <p:sp>
                  <p:nvSpPr>
                    <p:cNvPr id="91232" name="Rectangle 96"/>
                    <p:cNvSpPr>
                      <a:spLocks noChangeArrowheads="1"/>
                    </p:cNvSpPr>
                    <p:nvPr/>
                  </p:nvSpPr>
                  <p:spPr bwMode="auto">
                    <a:xfrm>
                      <a:off x="2249"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17</a:t>
                      </a:r>
                    </a:p>
                  </p:txBody>
                </p:sp>
                <p:sp>
                  <p:nvSpPr>
                    <p:cNvPr id="91233" name="Rectangle 97"/>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68" name="Group 98"/>
                  <p:cNvGrpSpPr>
                    <a:grpSpLocks/>
                  </p:cNvGrpSpPr>
                  <p:nvPr/>
                </p:nvGrpSpPr>
                <p:grpSpPr bwMode="auto">
                  <a:xfrm>
                    <a:off x="2573" y="0"/>
                    <a:ext cx="368" cy="2772"/>
                    <a:chOff x="2573" y="0"/>
                    <a:chExt cx="368" cy="2772"/>
                  </a:xfrm>
                </p:grpSpPr>
                <p:sp>
                  <p:nvSpPr>
                    <p:cNvPr id="91235" name="Rectangle 99"/>
                    <p:cNvSpPr>
                      <a:spLocks noChangeArrowheads="1"/>
                    </p:cNvSpPr>
                    <p:nvPr/>
                  </p:nvSpPr>
                  <p:spPr bwMode="auto">
                    <a:xfrm>
                      <a:off x="2616"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18</a:t>
                      </a:r>
                    </a:p>
                  </p:txBody>
                </p:sp>
                <p:sp>
                  <p:nvSpPr>
                    <p:cNvPr id="91236" name="Rectangle 100"/>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1" name="Group 101"/>
                  <p:cNvGrpSpPr>
                    <a:grpSpLocks/>
                  </p:cNvGrpSpPr>
                  <p:nvPr/>
                </p:nvGrpSpPr>
                <p:grpSpPr bwMode="auto">
                  <a:xfrm>
                    <a:off x="2941" y="0"/>
                    <a:ext cx="368" cy="2772"/>
                    <a:chOff x="2941" y="0"/>
                    <a:chExt cx="368" cy="2772"/>
                  </a:xfrm>
                </p:grpSpPr>
                <p:sp>
                  <p:nvSpPr>
                    <p:cNvPr id="91238" name="Rectangle 102"/>
                    <p:cNvSpPr>
                      <a:spLocks noChangeArrowheads="1"/>
                    </p:cNvSpPr>
                    <p:nvPr/>
                  </p:nvSpPr>
                  <p:spPr bwMode="auto">
                    <a:xfrm>
                      <a:off x="2984"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19</a:t>
                      </a:r>
                    </a:p>
                  </p:txBody>
                </p:sp>
                <p:sp>
                  <p:nvSpPr>
                    <p:cNvPr id="91239" name="Rectangle 103"/>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4" name="Group 104"/>
                  <p:cNvGrpSpPr>
                    <a:grpSpLocks/>
                  </p:cNvGrpSpPr>
                  <p:nvPr/>
                </p:nvGrpSpPr>
                <p:grpSpPr bwMode="auto">
                  <a:xfrm>
                    <a:off x="3309" y="0"/>
                    <a:ext cx="367" cy="2772"/>
                    <a:chOff x="3309" y="0"/>
                    <a:chExt cx="367" cy="2772"/>
                  </a:xfrm>
                </p:grpSpPr>
                <p:sp>
                  <p:nvSpPr>
                    <p:cNvPr id="91241" name="Rectangle 105"/>
                    <p:cNvSpPr>
                      <a:spLocks noChangeArrowheads="1"/>
                    </p:cNvSpPr>
                    <p:nvPr/>
                  </p:nvSpPr>
                  <p:spPr bwMode="auto">
                    <a:xfrm>
                      <a:off x="3352"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20</a:t>
                      </a:r>
                    </a:p>
                  </p:txBody>
                </p:sp>
                <p:sp>
                  <p:nvSpPr>
                    <p:cNvPr id="91242" name="Rectangle 106"/>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7" name="Group 107"/>
                  <p:cNvGrpSpPr>
                    <a:grpSpLocks/>
                  </p:cNvGrpSpPr>
                  <p:nvPr/>
                </p:nvGrpSpPr>
                <p:grpSpPr bwMode="auto">
                  <a:xfrm>
                    <a:off x="3676" y="0"/>
                    <a:ext cx="368" cy="2772"/>
                    <a:chOff x="3676" y="0"/>
                    <a:chExt cx="368" cy="2772"/>
                  </a:xfrm>
                </p:grpSpPr>
                <p:sp>
                  <p:nvSpPr>
                    <p:cNvPr id="91244" name="Rectangle 108"/>
                    <p:cNvSpPr>
                      <a:spLocks noChangeArrowheads="1"/>
                    </p:cNvSpPr>
                    <p:nvPr/>
                  </p:nvSpPr>
                  <p:spPr bwMode="auto">
                    <a:xfrm>
                      <a:off x="3719"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21</a:t>
                      </a:r>
                    </a:p>
                  </p:txBody>
                </p:sp>
                <p:sp>
                  <p:nvSpPr>
                    <p:cNvPr id="91245" name="Rectangle 109"/>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0" name="Group 110"/>
                  <p:cNvGrpSpPr>
                    <a:grpSpLocks/>
                  </p:cNvGrpSpPr>
                  <p:nvPr/>
                </p:nvGrpSpPr>
                <p:grpSpPr bwMode="auto">
                  <a:xfrm>
                    <a:off x="4044" y="0"/>
                    <a:ext cx="368" cy="2772"/>
                    <a:chOff x="4044" y="0"/>
                    <a:chExt cx="368" cy="2772"/>
                  </a:xfrm>
                </p:grpSpPr>
                <p:sp>
                  <p:nvSpPr>
                    <p:cNvPr id="91247" name="Rectangle 111"/>
                    <p:cNvSpPr>
                      <a:spLocks noChangeArrowheads="1"/>
                    </p:cNvSpPr>
                    <p:nvPr/>
                  </p:nvSpPr>
                  <p:spPr bwMode="auto">
                    <a:xfrm>
                      <a:off x="4087"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22</a:t>
                      </a:r>
                    </a:p>
                  </p:txBody>
                </p:sp>
                <p:sp>
                  <p:nvSpPr>
                    <p:cNvPr id="91248" name="Rectangle 112"/>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3" name="Group 113"/>
                  <p:cNvGrpSpPr>
                    <a:grpSpLocks/>
                  </p:cNvGrpSpPr>
                  <p:nvPr/>
                </p:nvGrpSpPr>
                <p:grpSpPr bwMode="auto">
                  <a:xfrm>
                    <a:off x="4412" y="0"/>
                    <a:ext cx="367" cy="2772"/>
                    <a:chOff x="4412" y="0"/>
                    <a:chExt cx="367" cy="2772"/>
                  </a:xfrm>
                </p:grpSpPr>
                <p:sp>
                  <p:nvSpPr>
                    <p:cNvPr id="91250" name="Rectangle 114"/>
                    <p:cNvSpPr>
                      <a:spLocks noChangeArrowheads="1"/>
                    </p:cNvSpPr>
                    <p:nvPr/>
                  </p:nvSpPr>
                  <p:spPr bwMode="auto">
                    <a:xfrm>
                      <a:off x="4455"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23</a:t>
                      </a:r>
                    </a:p>
                  </p:txBody>
                </p:sp>
                <p:sp>
                  <p:nvSpPr>
                    <p:cNvPr id="91251" name="Rectangle 115"/>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6" name="Group 116"/>
                  <p:cNvGrpSpPr>
                    <a:grpSpLocks/>
                  </p:cNvGrpSpPr>
                  <p:nvPr/>
                </p:nvGrpSpPr>
                <p:grpSpPr bwMode="auto">
                  <a:xfrm>
                    <a:off x="4779" y="0"/>
                    <a:ext cx="368" cy="2772"/>
                    <a:chOff x="4779" y="0"/>
                    <a:chExt cx="368" cy="2772"/>
                  </a:xfrm>
                </p:grpSpPr>
                <p:sp>
                  <p:nvSpPr>
                    <p:cNvPr id="91253" name="Rectangle 117"/>
                    <p:cNvSpPr>
                      <a:spLocks noChangeArrowheads="1"/>
                    </p:cNvSpPr>
                    <p:nvPr/>
                  </p:nvSpPr>
                  <p:spPr bwMode="auto">
                    <a:xfrm>
                      <a:off x="4822"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24</a:t>
                      </a:r>
                    </a:p>
                  </p:txBody>
                </p:sp>
                <p:sp>
                  <p:nvSpPr>
                    <p:cNvPr id="91254" name="Rectangle 118"/>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9" name="Group 119"/>
                  <p:cNvGrpSpPr>
                    <a:grpSpLocks/>
                  </p:cNvGrpSpPr>
                  <p:nvPr/>
                </p:nvGrpSpPr>
                <p:grpSpPr bwMode="auto">
                  <a:xfrm>
                    <a:off x="5147" y="0"/>
                    <a:ext cx="368" cy="2772"/>
                    <a:chOff x="5147" y="0"/>
                    <a:chExt cx="368" cy="2772"/>
                  </a:xfrm>
                </p:grpSpPr>
                <p:sp>
                  <p:nvSpPr>
                    <p:cNvPr id="91256" name="Rectangle 120"/>
                    <p:cNvSpPr>
                      <a:spLocks noChangeArrowheads="1"/>
                    </p:cNvSpPr>
                    <p:nvPr/>
                  </p:nvSpPr>
                  <p:spPr bwMode="auto">
                    <a:xfrm>
                      <a:off x="519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25</a:t>
                      </a:r>
                    </a:p>
                  </p:txBody>
                </p:sp>
                <p:sp>
                  <p:nvSpPr>
                    <p:cNvPr id="91257" name="Rectangle 121"/>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58" name="Rectangle 122"/>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sp>
        <p:nvSpPr>
          <p:cNvPr id="146" name="AutoShape 156"/>
          <p:cNvSpPr>
            <a:spLocks noChangeArrowheads="1"/>
          </p:cNvSpPr>
          <p:nvPr/>
        </p:nvSpPr>
        <p:spPr bwMode="auto">
          <a:xfrm>
            <a:off x="2944480" y="4111242"/>
            <a:ext cx="2910778" cy="163268"/>
          </a:xfrm>
          <a:prstGeom prst="homePlate">
            <a:avLst>
              <a:gd name="adj" fmla="val 88670"/>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145" name="AutoShape 139"/>
          <p:cNvSpPr>
            <a:spLocks noChangeArrowheads="1"/>
          </p:cNvSpPr>
          <p:nvPr/>
        </p:nvSpPr>
        <p:spPr bwMode="auto">
          <a:xfrm>
            <a:off x="1949360" y="2828607"/>
            <a:ext cx="3765640" cy="143192"/>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err="1">
                <a:solidFill>
                  <a:srgbClr val="000000"/>
                </a:solidFill>
                <a:latin typeface="Arial Unicode MS" charset="0"/>
                <a:ea typeface="ＭＳ Ｐゴシック" charset="0"/>
              </a:rPr>
              <a:t>WindSat</a:t>
            </a:r>
            <a:endParaRPr lang="en-GB" sz="1200" b="1" dirty="0">
              <a:solidFill>
                <a:srgbClr val="000000"/>
              </a:solidFill>
              <a:latin typeface="Arial Unicode MS" charset="0"/>
              <a:ea typeface="ＭＳ Ｐゴシック" charset="0"/>
            </a:endParaRPr>
          </a:p>
        </p:txBody>
      </p:sp>
      <p:sp>
        <p:nvSpPr>
          <p:cNvPr id="144" name="AutoShape 140"/>
          <p:cNvSpPr>
            <a:spLocks noChangeArrowheads="1"/>
          </p:cNvSpPr>
          <p:nvPr/>
        </p:nvSpPr>
        <p:spPr bwMode="auto">
          <a:xfrm>
            <a:off x="2510579" y="1905000"/>
            <a:ext cx="5123917" cy="152400"/>
          </a:xfrm>
          <a:prstGeom prst="homePlate">
            <a:avLst>
              <a:gd name="adj" fmla="val 86336"/>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91138" name="Rectangle 2"/>
          <p:cNvSpPr>
            <a:spLocks noChangeArrowheads="1"/>
          </p:cNvSpPr>
          <p:nvPr/>
        </p:nvSpPr>
        <p:spPr bwMode="auto">
          <a:xfrm>
            <a:off x="395288" y="6096000"/>
            <a:ext cx="563562" cy="381000"/>
          </a:xfrm>
          <a:prstGeom prst="rect">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39" name="Rectangle 3"/>
          <p:cNvSpPr>
            <a:spLocks noChangeArrowheads="1"/>
          </p:cNvSpPr>
          <p:nvPr/>
        </p:nvSpPr>
        <p:spPr bwMode="auto">
          <a:xfrm>
            <a:off x="2295526" y="6096000"/>
            <a:ext cx="563563" cy="38100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0" name="Rectangle 4"/>
          <p:cNvSpPr>
            <a:spLocks noChangeArrowheads="1"/>
          </p:cNvSpPr>
          <p:nvPr/>
        </p:nvSpPr>
        <p:spPr bwMode="auto">
          <a:xfrm>
            <a:off x="4546601" y="6096000"/>
            <a:ext cx="563563" cy="381000"/>
          </a:xfrm>
          <a:prstGeom prst="rect">
            <a:avLst/>
          </a:prstGeom>
          <a:solidFill>
            <a:srgbClr val="FF7575"/>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1" name="Text Box 5"/>
          <p:cNvSpPr txBox="1">
            <a:spLocks noChangeArrowheads="1"/>
          </p:cNvSpPr>
          <p:nvPr/>
        </p:nvSpPr>
        <p:spPr bwMode="auto">
          <a:xfrm>
            <a:off x="958850" y="6096002"/>
            <a:ext cx="11255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In orbit</a:t>
            </a:r>
            <a:endParaRPr lang="en-GB" sz="2000" dirty="0">
              <a:solidFill>
                <a:srgbClr val="000000"/>
              </a:solidFill>
              <a:latin typeface="Arial Unicode MS" charset="0"/>
              <a:ea typeface="ＭＳ Ｐゴシック" charset="0"/>
            </a:endParaRPr>
          </a:p>
        </p:txBody>
      </p:sp>
      <p:sp>
        <p:nvSpPr>
          <p:cNvPr id="91142" name="Text Box 6"/>
          <p:cNvSpPr txBox="1">
            <a:spLocks noChangeArrowheads="1"/>
          </p:cNvSpPr>
          <p:nvPr/>
        </p:nvSpPr>
        <p:spPr bwMode="auto">
          <a:xfrm>
            <a:off x="3000376" y="6096002"/>
            <a:ext cx="1355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Approved</a:t>
            </a:r>
            <a:endParaRPr lang="en-GB" sz="2000" dirty="0">
              <a:solidFill>
                <a:srgbClr val="000000"/>
              </a:solidFill>
              <a:latin typeface="Arial Unicode MS" charset="0"/>
              <a:ea typeface="ＭＳ Ｐゴシック" charset="0"/>
            </a:endParaRPr>
          </a:p>
        </p:txBody>
      </p:sp>
      <p:sp>
        <p:nvSpPr>
          <p:cNvPr id="91143" name="Text Box 7"/>
          <p:cNvSpPr txBox="1">
            <a:spLocks noChangeArrowheads="1"/>
          </p:cNvSpPr>
          <p:nvPr/>
        </p:nvSpPr>
        <p:spPr bwMode="auto">
          <a:xfrm>
            <a:off x="5249863" y="6096002"/>
            <a:ext cx="35782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Planned/Pending approval</a:t>
            </a:r>
            <a:endParaRPr lang="en-GB" sz="2000" dirty="0">
              <a:solidFill>
                <a:srgbClr val="000000"/>
              </a:solidFill>
              <a:latin typeface="Arial Unicode MS" charset="0"/>
              <a:ea typeface="ＭＳ Ｐゴシック" charset="0"/>
            </a:endParaRPr>
          </a:p>
        </p:txBody>
      </p:sp>
      <p:sp>
        <p:nvSpPr>
          <p:cNvPr id="91273" name="Text Box 137"/>
          <p:cNvSpPr txBox="1">
            <a:spLocks noChangeArrowheads="1"/>
          </p:cNvSpPr>
          <p:nvPr/>
        </p:nvSpPr>
        <p:spPr bwMode="auto">
          <a:xfrm>
            <a:off x="228600" y="3581400"/>
            <a:ext cx="6858000" cy="33855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defTabSz="914400" eaLnBrk="0" fontAlgn="base" hangingPunct="0">
              <a:spcBef>
                <a:spcPct val="0"/>
              </a:spcBef>
              <a:spcAft>
                <a:spcPct val="0"/>
              </a:spcAft>
            </a:pPr>
            <a:r>
              <a:rPr lang="en-GB" sz="1600" dirty="0">
                <a:solidFill>
                  <a:srgbClr val="FFFFFF"/>
                </a:solidFill>
                <a:latin typeface="Arial Unicode MS" charset="0"/>
                <a:ea typeface="ＭＳ Ｐゴシック" charset="0"/>
              </a:rPr>
              <a:t> No ~7 GHz channel(s) so retrievals only available at low to mid latitudes:</a:t>
            </a:r>
            <a:endParaRPr lang="en-US" sz="1600" dirty="0">
              <a:solidFill>
                <a:srgbClr val="FFFFFF"/>
              </a:solidFill>
              <a:latin typeface="Arial Unicode MS" charset="0"/>
              <a:ea typeface="ＭＳ Ｐゴシック" charset="0"/>
            </a:endParaRPr>
          </a:p>
        </p:txBody>
      </p:sp>
      <p:sp>
        <p:nvSpPr>
          <p:cNvPr id="91275" name="AutoShape 139"/>
          <p:cNvSpPr>
            <a:spLocks noChangeArrowheads="1"/>
          </p:cNvSpPr>
          <p:nvPr/>
        </p:nvSpPr>
        <p:spPr bwMode="auto">
          <a:xfrm>
            <a:off x="228600" y="4424780"/>
            <a:ext cx="2475878" cy="156819"/>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TRMM (TMI) </a:t>
            </a:r>
            <a:endParaRPr lang="en-GB" sz="1200" b="1" dirty="0">
              <a:solidFill>
                <a:srgbClr val="000000"/>
              </a:solidFill>
              <a:latin typeface="Arial Unicode MS" charset="0"/>
              <a:ea typeface="ＭＳ Ｐゴシック" charset="0"/>
            </a:endParaRPr>
          </a:p>
        </p:txBody>
      </p:sp>
      <p:sp>
        <p:nvSpPr>
          <p:cNvPr id="91276" name="AutoShape 140"/>
          <p:cNvSpPr>
            <a:spLocks noChangeArrowheads="1"/>
          </p:cNvSpPr>
          <p:nvPr/>
        </p:nvSpPr>
        <p:spPr bwMode="auto">
          <a:xfrm>
            <a:off x="1066798" y="1901442"/>
            <a:ext cx="3139021" cy="155958"/>
          </a:xfrm>
          <a:prstGeom prst="homePlate">
            <a:avLst>
              <a:gd name="adj" fmla="val 86336"/>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GCOM-W1 (AMSR-2)</a:t>
            </a:r>
          </a:p>
        </p:txBody>
      </p:sp>
      <p:sp>
        <p:nvSpPr>
          <p:cNvPr id="91280" name="AutoShape 144"/>
          <p:cNvSpPr>
            <a:spLocks noChangeArrowheads="1"/>
          </p:cNvSpPr>
          <p:nvPr/>
        </p:nvSpPr>
        <p:spPr bwMode="auto">
          <a:xfrm>
            <a:off x="6781799" y="2138435"/>
            <a:ext cx="2160000" cy="157165"/>
          </a:xfrm>
          <a:prstGeom prst="homePlate">
            <a:avLst>
              <a:gd name="adj" fmla="val 87367"/>
            </a:avLst>
          </a:prstGeom>
          <a:solidFill>
            <a:srgbClr val="FF5050"/>
          </a:solidFill>
          <a:ln w="9525">
            <a:solidFill>
              <a:schemeClr val="tx1"/>
            </a:solidFill>
            <a:miter lim="800000"/>
            <a:headEnd/>
            <a:tailEnd/>
          </a:ln>
          <a:effectLs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AMSR-2</a:t>
            </a:r>
            <a:r>
              <a:rPr lang="ja-JP" altLang="en-US" sz="1200" b="1" dirty="0">
                <a:solidFill>
                  <a:srgbClr val="000000"/>
                </a:solidFill>
                <a:latin typeface="Arial Unicode MS" charset="0"/>
                <a:ea typeface="ＭＳ Ｐゴシック" charset="0"/>
              </a:rPr>
              <a:t> </a:t>
            </a:r>
            <a:r>
              <a:rPr lang="en-US" altLang="ja-JP" sz="1200" b="1" dirty="0">
                <a:solidFill>
                  <a:srgbClr val="000000"/>
                </a:solidFill>
                <a:latin typeface="Arial Unicode MS" charset="0"/>
                <a:ea typeface="ＭＳ Ｐゴシック" charset="0"/>
              </a:rPr>
              <a:t>follow-on</a:t>
            </a:r>
            <a:endParaRPr lang="nn-NO" sz="1200" b="1" dirty="0">
              <a:solidFill>
                <a:srgbClr val="000000"/>
              </a:solidFill>
              <a:latin typeface="Arial Unicode MS" charset="0"/>
              <a:ea typeface="ＭＳ Ｐゴシック" charset="0"/>
            </a:endParaRPr>
          </a:p>
        </p:txBody>
      </p:sp>
      <p:pic>
        <p:nvPicPr>
          <p:cNvPr id="91290" name="Picture 154" descr="ce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9" y="136525"/>
            <a:ext cx="1152525" cy="484188"/>
          </a:xfrm>
          <a:prstGeom prst="rect">
            <a:avLst/>
          </a:prstGeom>
          <a:noFill/>
          <a:extLst>
            <a:ext uri="{909E8E84-426E-40dd-AFC4-6F175D3DCCD1}">
              <a14:hiddenFill xmlns="" xmlns:a14="http://schemas.microsoft.com/office/drawing/2010/main">
                <a:solidFill>
                  <a:srgbClr val="FFFFFF"/>
                </a:solidFill>
              </a14:hiddenFill>
            </a:ext>
          </a:extLst>
        </p:spPr>
      </p:pic>
      <p:sp>
        <p:nvSpPr>
          <p:cNvPr id="160" name="AutoShape 139"/>
          <p:cNvSpPr>
            <a:spLocks noChangeArrowheads="1"/>
          </p:cNvSpPr>
          <p:nvPr/>
        </p:nvSpPr>
        <p:spPr bwMode="auto">
          <a:xfrm>
            <a:off x="228599" y="2829000"/>
            <a:ext cx="4252326" cy="142799"/>
          </a:xfrm>
          <a:prstGeom prst="homePlate">
            <a:avLst>
              <a:gd name="adj" fmla="val 174291"/>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Coriolis (WindSat)</a:t>
            </a:r>
            <a:endParaRPr lang="en-GB" sz="1200" b="1" dirty="0">
              <a:solidFill>
                <a:srgbClr val="000000"/>
              </a:solidFill>
              <a:latin typeface="Arial Unicode MS" charset="0"/>
              <a:ea typeface="ＭＳ Ｐゴシック" charset="0"/>
            </a:endParaRPr>
          </a:p>
        </p:txBody>
      </p:sp>
      <p:sp>
        <p:nvSpPr>
          <p:cNvPr id="91274" name="AutoShape 138"/>
          <p:cNvSpPr>
            <a:spLocks noChangeArrowheads="1"/>
          </p:cNvSpPr>
          <p:nvPr/>
        </p:nvSpPr>
        <p:spPr bwMode="auto">
          <a:xfrm>
            <a:off x="228600" y="3124200"/>
            <a:ext cx="695324" cy="162000"/>
          </a:xfrm>
          <a:prstGeom prst="homePlate">
            <a:avLst>
              <a:gd name="adj" fmla="val 155542"/>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AMSRE </a:t>
            </a:r>
            <a:endParaRPr lang="en-GB" sz="1200" b="1" dirty="0">
              <a:solidFill>
                <a:srgbClr val="000000"/>
              </a:solidFill>
              <a:latin typeface="Arial Unicode MS" charset="0"/>
              <a:ea typeface="ＭＳ Ｐゴシック" charset="0"/>
            </a:endParaRPr>
          </a:p>
        </p:txBody>
      </p:sp>
      <p:sp>
        <p:nvSpPr>
          <p:cNvPr id="158" name="AutoShape 141"/>
          <p:cNvSpPr>
            <a:spLocks noChangeArrowheads="1"/>
          </p:cNvSpPr>
          <p:nvPr/>
        </p:nvSpPr>
        <p:spPr bwMode="auto">
          <a:xfrm>
            <a:off x="5756809" y="2511917"/>
            <a:ext cx="3520661" cy="152190"/>
          </a:xfrm>
          <a:prstGeom prst="homePlate">
            <a:avLst>
              <a:gd name="adj" fmla="val 149507"/>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HY-2D, E, F</a:t>
            </a:r>
          </a:p>
        </p:txBody>
      </p:sp>
      <p:cxnSp>
        <p:nvCxnSpPr>
          <p:cNvPr id="172" name="Straight Connector 171"/>
          <p:cNvCxnSpPr/>
          <p:nvPr/>
        </p:nvCxnSpPr>
        <p:spPr>
          <a:xfrm>
            <a:off x="4038600" y="1201347"/>
            <a:ext cx="0" cy="4924435"/>
          </a:xfrm>
          <a:prstGeom prst="line">
            <a:avLst/>
          </a:prstGeom>
          <a:noFill/>
          <a:ln w="25400" cap="flat">
            <a:solidFill>
              <a:srgbClr val="C0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4" name="Text Box 137"/>
          <p:cNvSpPr txBox="1">
            <a:spLocks noChangeArrowheads="1"/>
          </p:cNvSpPr>
          <p:nvPr/>
        </p:nvSpPr>
        <p:spPr bwMode="auto">
          <a:xfrm>
            <a:off x="228600" y="1371600"/>
            <a:ext cx="5181600" cy="33855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914400" eaLnBrk="0" fontAlgn="base" hangingPunct="0">
              <a:spcBef>
                <a:spcPct val="0"/>
              </a:spcBef>
              <a:spcAft>
                <a:spcPct val="0"/>
              </a:spcAft>
            </a:pPr>
            <a:r>
              <a:rPr lang="en-GB" sz="1600" dirty="0">
                <a:solidFill>
                  <a:srgbClr val="FFFFFF"/>
                </a:solidFill>
                <a:latin typeface="Arial Unicode MS" charset="0"/>
                <a:ea typeface="ＭＳ Ｐゴシック" charset="0"/>
              </a:rPr>
              <a:t>~7 GHz channel(s) available enabling global retrievals:</a:t>
            </a:r>
            <a:endParaRPr lang="en-US" sz="1600" dirty="0">
              <a:solidFill>
                <a:srgbClr val="FFFFFF"/>
              </a:solidFill>
              <a:latin typeface="Arial Unicode MS" charset="0"/>
              <a:ea typeface="ＭＳ Ｐゴシック" charset="0"/>
            </a:endParaRPr>
          </a:p>
        </p:txBody>
      </p:sp>
      <p:sp>
        <p:nvSpPr>
          <p:cNvPr id="137" name="AutoShape 144"/>
          <p:cNvSpPr>
            <a:spLocks noChangeArrowheads="1"/>
          </p:cNvSpPr>
          <p:nvPr/>
        </p:nvSpPr>
        <p:spPr bwMode="auto">
          <a:xfrm>
            <a:off x="7848600" y="3200008"/>
            <a:ext cx="1428870" cy="162392"/>
          </a:xfrm>
          <a:prstGeom prst="homePlate">
            <a:avLst>
              <a:gd name="adj" fmla="val 87367"/>
            </a:avLst>
          </a:prstGeom>
          <a:solidFill>
            <a:srgbClr val="FF505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ESA  Microwat</a:t>
            </a:r>
          </a:p>
        </p:txBody>
      </p:sp>
      <p:sp>
        <p:nvSpPr>
          <p:cNvPr id="138" name="AutoShape 143"/>
          <p:cNvSpPr>
            <a:spLocks noChangeArrowheads="1"/>
          </p:cNvSpPr>
          <p:nvPr/>
        </p:nvSpPr>
        <p:spPr bwMode="auto">
          <a:xfrm>
            <a:off x="228600" y="4724400"/>
            <a:ext cx="5690213" cy="152399"/>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FY-3A, B, C (MWRI)</a:t>
            </a:r>
          </a:p>
        </p:txBody>
      </p:sp>
      <p:sp>
        <p:nvSpPr>
          <p:cNvPr id="166" name="AutoShape 156"/>
          <p:cNvSpPr>
            <a:spLocks noChangeArrowheads="1"/>
          </p:cNvSpPr>
          <p:nvPr/>
        </p:nvSpPr>
        <p:spPr bwMode="auto">
          <a:xfrm>
            <a:off x="2084388" y="4111242"/>
            <a:ext cx="1887556" cy="165558"/>
          </a:xfrm>
          <a:prstGeom prst="homePlate">
            <a:avLst>
              <a:gd name="adj" fmla="val 8867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GPM-Core (GMI)</a:t>
            </a:r>
          </a:p>
        </p:txBody>
      </p:sp>
      <p:sp>
        <p:nvSpPr>
          <p:cNvPr id="140" name="TextBox 139"/>
          <p:cNvSpPr txBox="1"/>
          <p:nvPr/>
        </p:nvSpPr>
        <p:spPr>
          <a:xfrm>
            <a:off x="7048259" y="2971800"/>
            <a:ext cx="21336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2569"/>
                </a:solidFill>
                <a:effectLst/>
                <a:uFillTx/>
                <a:latin typeface="Arial" pitchFamily="34" charset="0"/>
                <a:cs typeface="Arial" pitchFamily="34" charset="0"/>
              </a:rPr>
              <a:t>Potential</a:t>
            </a:r>
            <a:r>
              <a:rPr kumimoji="0" lang="en-US" sz="1000" b="0" i="0" u="none" strike="noStrike" cap="none" spc="0" normalizeH="0" dirty="0">
                <a:ln>
                  <a:noFill/>
                </a:ln>
                <a:solidFill>
                  <a:srgbClr val="002569"/>
                </a:solidFill>
                <a:effectLst/>
                <a:uFillTx/>
                <a:latin typeface="Arial" pitchFamily="34" charset="0"/>
                <a:cs typeface="Arial" pitchFamily="34" charset="0"/>
              </a:rPr>
              <a:t> new mission concepts e.g.</a:t>
            </a:r>
            <a:endParaRPr kumimoji="0" lang="en-GB" sz="10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148" name="AutoShape 143"/>
          <p:cNvSpPr>
            <a:spLocks noChangeArrowheads="1"/>
          </p:cNvSpPr>
          <p:nvPr/>
        </p:nvSpPr>
        <p:spPr bwMode="auto">
          <a:xfrm>
            <a:off x="4135376" y="2514207"/>
            <a:ext cx="2788733" cy="154636"/>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HY-2B, C (MWI)</a:t>
            </a:r>
          </a:p>
        </p:txBody>
      </p:sp>
      <p:sp>
        <p:nvSpPr>
          <p:cNvPr id="157" name="AutoShape 143"/>
          <p:cNvSpPr>
            <a:spLocks noChangeArrowheads="1"/>
          </p:cNvSpPr>
          <p:nvPr/>
        </p:nvSpPr>
        <p:spPr bwMode="auto">
          <a:xfrm>
            <a:off x="228599" y="2514600"/>
            <a:ext cx="3992993" cy="152400"/>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HY-2A (MWI)</a:t>
            </a:r>
          </a:p>
        </p:txBody>
      </p:sp>
      <p:sp>
        <p:nvSpPr>
          <p:cNvPr id="147" name="AutoShape 141"/>
          <p:cNvSpPr>
            <a:spLocks noChangeArrowheads="1"/>
          </p:cNvSpPr>
          <p:nvPr/>
        </p:nvSpPr>
        <p:spPr bwMode="auto">
          <a:xfrm>
            <a:off x="5029200" y="4953297"/>
            <a:ext cx="4012141" cy="168906"/>
          </a:xfrm>
          <a:prstGeom prst="homePlate">
            <a:avLst>
              <a:gd name="adj" fmla="val 149507"/>
            </a:avLst>
          </a:prstGeom>
          <a:solidFill>
            <a:srgbClr val="FF505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FY3-F, G, R (MWRI)</a:t>
            </a:r>
          </a:p>
        </p:txBody>
      </p:sp>
      <p:sp>
        <p:nvSpPr>
          <p:cNvPr id="149" name="AutoShape 135"/>
          <p:cNvSpPr>
            <a:spLocks noChangeArrowheads="1"/>
          </p:cNvSpPr>
          <p:nvPr/>
        </p:nvSpPr>
        <p:spPr bwMode="auto">
          <a:xfrm>
            <a:off x="4131751" y="4953000"/>
            <a:ext cx="2849524" cy="169202"/>
          </a:xfrm>
          <a:prstGeom prst="homePlate">
            <a:avLst>
              <a:gd name="adj" fmla="val 151874"/>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FY-3D (MWRI)</a:t>
            </a:r>
          </a:p>
        </p:txBody>
      </p:sp>
      <p:sp>
        <p:nvSpPr>
          <p:cNvPr id="150" name="Rectangle 2"/>
          <p:cNvSpPr>
            <a:spLocks noChangeArrowheads="1"/>
          </p:cNvSpPr>
          <p:nvPr/>
        </p:nvSpPr>
        <p:spPr bwMode="auto">
          <a:xfrm>
            <a:off x="609600" y="6477000"/>
            <a:ext cx="349250" cy="257175"/>
          </a:xfrm>
          <a:prstGeom prst="rect">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51" name="Text Box 5"/>
          <p:cNvSpPr txBox="1">
            <a:spLocks noChangeArrowheads="1"/>
          </p:cNvSpPr>
          <p:nvPr/>
        </p:nvSpPr>
        <p:spPr bwMode="auto">
          <a:xfrm>
            <a:off x="990600" y="6477000"/>
            <a:ext cx="35052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en-US" sz="1400">
                <a:solidFill>
                  <a:srgbClr val="000000"/>
                </a:solidFill>
                <a:latin typeface="Arial Unicode MS" charset="0"/>
                <a:ea typeface="ＭＳ Ｐゴシック" charset="0"/>
              </a:rPr>
              <a:t>(in extended mission phase)</a:t>
            </a:r>
          </a:p>
        </p:txBody>
      </p:sp>
      <p:sp>
        <p:nvSpPr>
          <p:cNvPr id="152" name="Slide Number Placeholder 1"/>
          <p:cNvSpPr>
            <a:spLocks noGrp="1"/>
          </p:cNvSpPr>
          <p:nvPr>
            <p:ph type="sldNum" sz="quarter" idx="2"/>
          </p:nvPr>
        </p:nvSpPr>
        <p:spPr/>
        <p:txBody>
          <a:bodyPr/>
          <a:lstStyle/>
          <a:p>
            <a:fld id="{86CB4B4D-7CA3-9044-876B-883B54F8677D}" type="slidenum">
              <a:rPr lang="uk-UA" smtClean="0"/>
              <a:pPr/>
              <a:t>13</a:t>
            </a:fld>
            <a:endParaRPr lang="uk-UA" dirty="0"/>
          </a:p>
        </p:txBody>
      </p:sp>
      <p:sp>
        <p:nvSpPr>
          <p:cNvPr id="91207" name="Espace réservé du contenu 91206">
            <a:extLst>
              <a:ext uri="{FF2B5EF4-FFF2-40B4-BE49-F238E27FC236}">
                <a16:creationId xmlns:a16="http://schemas.microsoft.com/office/drawing/2014/main" id="{699EAC1F-7643-4548-B899-1AC873DB3A32}"/>
              </a:ext>
            </a:extLst>
          </p:cNvPr>
          <p:cNvSpPr>
            <a:spLocks noGrp="1"/>
          </p:cNvSpPr>
          <p:nvPr>
            <p:ph sz="quarter" idx="11"/>
          </p:nvPr>
        </p:nvSpPr>
        <p:spPr>
          <a:xfrm>
            <a:off x="1940963" y="152400"/>
            <a:ext cx="5813089" cy="533400"/>
          </a:xfrm>
        </p:spPr>
        <p:txBody>
          <a:bodyPr/>
          <a:lstStyle/>
          <a:p>
            <a:r>
              <a:rPr lang="en-GB" dirty="0"/>
              <a:t>Passive Microwave Radiometers for SST</a:t>
            </a:r>
            <a:endParaRPr lang="en-US" dirty="0"/>
          </a:p>
        </p:txBody>
      </p:sp>
    </p:spTree>
    <p:extLst>
      <p:ext uri="{BB962C8B-B14F-4D97-AF65-F5344CB8AC3E}">
        <p14:creationId xmlns:p14="http://schemas.microsoft.com/office/powerpoint/2010/main" val="18692790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p:txBody>
          <a:bodyPr/>
          <a:lstStyle/>
          <a:p>
            <a:pPr marL="0" indent="0">
              <a:buNone/>
            </a:pPr>
            <a:r>
              <a:rPr lang="en-US" dirty="0"/>
              <a:t>For Global retrievals including high latitudes:</a:t>
            </a:r>
          </a:p>
          <a:p>
            <a:r>
              <a:rPr lang="en-US" dirty="0"/>
              <a:t>AMSR-2 follow-on is not approved at the moment.</a:t>
            </a:r>
          </a:p>
          <a:p>
            <a:r>
              <a:rPr lang="en-US" dirty="0"/>
              <a:t>HY-2 series continuing, but operational access and GHRSST data specification not yet established. GHRSST discussions continued with NSOAS in 2017.</a:t>
            </a:r>
          </a:p>
          <a:p>
            <a:r>
              <a:rPr lang="en-US" dirty="0"/>
              <a:t>Coriolis continuing but entering extended mission.</a:t>
            </a:r>
          </a:p>
          <a:p>
            <a:pPr marL="0" indent="0">
              <a:buNone/>
            </a:pPr>
            <a:r>
              <a:rPr lang="en-US" dirty="0"/>
              <a:t>For low / mid-latitude retrievals:</a:t>
            </a:r>
          </a:p>
          <a:p>
            <a:r>
              <a:rPr lang="en-US" dirty="0"/>
              <a:t>FY-3 series continuing. CMA welcomed as new members of SST-VC. Working towards GHRSST specification. Discussions begun at the GHRSST science team meeting, June 2017. </a:t>
            </a:r>
          </a:p>
          <a:p>
            <a:r>
              <a:rPr lang="en-US" dirty="0"/>
              <a:t>GPM-Core continuing but entering extended mission.</a:t>
            </a:r>
          </a:p>
          <a:p>
            <a:endParaRPr lang="en-GB" dirty="0"/>
          </a:p>
        </p:txBody>
      </p:sp>
      <p:sp>
        <p:nvSpPr>
          <p:cNvPr id="4" name="Content Placeholder 3"/>
          <p:cNvSpPr>
            <a:spLocks noGrp="1"/>
          </p:cNvSpPr>
          <p:nvPr>
            <p:ph sz="quarter" idx="11"/>
          </p:nvPr>
        </p:nvSpPr>
        <p:spPr/>
        <p:txBody>
          <a:bodyPr/>
          <a:lstStyle/>
          <a:p>
            <a:r>
              <a:rPr lang="en-US" dirty="0"/>
              <a:t>PMW constellation status in the last year</a:t>
            </a:r>
            <a:endParaRPr lang="en-GB" dirty="0"/>
          </a:p>
        </p:txBody>
      </p:sp>
    </p:spTree>
    <p:extLst>
      <p:ext uri="{BB962C8B-B14F-4D97-AF65-F5344CB8AC3E}">
        <p14:creationId xmlns:p14="http://schemas.microsoft.com/office/powerpoint/2010/main" val="14632773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p:cNvSpPr>
            <a:spLocks noGrp="1"/>
          </p:cNvSpPr>
          <p:nvPr>
            <p:ph sz="quarter" idx="11"/>
          </p:nvPr>
        </p:nvSpPr>
        <p:spPr/>
        <p:txBody>
          <a:bodyPr/>
          <a:lstStyle/>
          <a:p>
            <a:r>
              <a:rPr lang="en-US" dirty="0"/>
              <a:t>Update from JAXA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352"/>
            <a:ext cx="7373422" cy="5498048"/>
          </a:xfrm>
          <a:prstGeom prst="rect">
            <a:avLst/>
          </a:prstGeom>
        </p:spPr>
      </p:pic>
    </p:spTree>
    <p:extLst>
      <p:ext uri="{BB962C8B-B14F-4D97-AF65-F5344CB8AC3E}">
        <p14:creationId xmlns:p14="http://schemas.microsoft.com/office/powerpoint/2010/main" val="253405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535" y="1219200"/>
            <a:ext cx="7035868" cy="5257800"/>
          </a:xfrm>
        </p:spPr>
      </p:pic>
      <p:sp>
        <p:nvSpPr>
          <p:cNvPr id="4" name="Content Placeholder 3"/>
          <p:cNvSpPr>
            <a:spLocks noGrp="1"/>
          </p:cNvSpPr>
          <p:nvPr>
            <p:ph sz="quarter" idx="11"/>
          </p:nvPr>
        </p:nvSpPr>
        <p:spPr/>
        <p:txBody>
          <a:bodyPr/>
          <a:lstStyle/>
          <a:p>
            <a:r>
              <a:rPr lang="en-US" dirty="0"/>
              <a:t>Update from CMA</a:t>
            </a:r>
            <a:endParaRPr lang="en-GB" dirty="0"/>
          </a:p>
        </p:txBody>
      </p:sp>
      <p:sp>
        <p:nvSpPr>
          <p:cNvPr id="6" name="Content Placeholder 2"/>
          <p:cNvSpPr txBox="1">
            <a:spLocks/>
          </p:cNvSpPr>
          <p:nvPr/>
        </p:nvSpPr>
        <p:spPr>
          <a:xfrm>
            <a:off x="7086600" y="1451919"/>
            <a:ext cx="1981200" cy="517748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Improvements needed on accuracy of FY-SST from PMW</a:t>
            </a:r>
          </a:p>
          <a:p>
            <a:pPr marL="0" indent="0" defTabSz="914400">
              <a:buFont typeface="Arial"/>
              <a:buNone/>
            </a:pPr>
            <a:endParaRPr lang="en-US" dirty="0">
              <a:solidFill>
                <a:srgbClr val="00B0F0"/>
              </a:solidFill>
            </a:endParaRPr>
          </a:p>
          <a:p>
            <a:pPr marL="0" indent="0" defTabSz="914400">
              <a:buFont typeface="Arial"/>
              <a:buNone/>
            </a:pPr>
            <a:r>
              <a:rPr lang="en-US" dirty="0">
                <a:solidFill>
                  <a:srgbClr val="00B0F0"/>
                </a:solidFill>
              </a:rPr>
              <a:t>CMA and GHRSST establishing more cooperation in SST operational product validation and data blending</a:t>
            </a:r>
            <a:endParaRPr lang="en-GB" dirty="0">
              <a:solidFill>
                <a:srgbClr val="00B0F0"/>
              </a:solidFill>
            </a:endParaRPr>
          </a:p>
        </p:txBody>
      </p:sp>
    </p:spTree>
    <p:extLst>
      <p:ext uri="{BB962C8B-B14F-4D97-AF65-F5344CB8AC3E}">
        <p14:creationId xmlns:p14="http://schemas.microsoft.com/office/powerpoint/2010/main" val="35061105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1981200" y="304800"/>
            <a:ext cx="5638800" cy="533400"/>
          </a:xfrm>
        </p:spPr>
        <p:txBody>
          <a:bodyPr/>
          <a:lstStyle/>
          <a:p>
            <a:r>
              <a:rPr lang="en-US" dirty="0"/>
              <a:t>Importance of PMW to SST - example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6" y="1219200"/>
            <a:ext cx="8663114" cy="5181600"/>
          </a:xfrm>
          <a:prstGeom prst="rect">
            <a:avLst/>
          </a:prstGeom>
        </p:spPr>
      </p:pic>
    </p:spTree>
    <p:extLst>
      <p:ext uri="{BB962C8B-B14F-4D97-AF65-F5344CB8AC3E}">
        <p14:creationId xmlns:p14="http://schemas.microsoft.com/office/powerpoint/2010/main" val="27231397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200" y="1371600"/>
            <a:ext cx="6602800" cy="5181600"/>
          </a:xfrm>
        </p:spPr>
      </p:pic>
      <p:sp>
        <p:nvSpPr>
          <p:cNvPr id="4" name="Content Placeholder 3"/>
          <p:cNvSpPr>
            <a:spLocks noGrp="1"/>
          </p:cNvSpPr>
          <p:nvPr>
            <p:ph sz="quarter" idx="11"/>
          </p:nvPr>
        </p:nvSpPr>
        <p:spPr/>
        <p:txBody>
          <a:bodyPr/>
          <a:lstStyle/>
          <a:p>
            <a:r>
              <a:rPr lang="en-US" dirty="0"/>
              <a:t>Impacts of PMW on SST - example</a:t>
            </a:r>
            <a:endParaRPr lang="en-GB" dirty="0"/>
          </a:p>
        </p:txBody>
      </p:sp>
      <p:sp>
        <p:nvSpPr>
          <p:cNvPr id="6" name="Content Placeholder 2"/>
          <p:cNvSpPr txBox="1">
            <a:spLocks/>
          </p:cNvSpPr>
          <p:nvPr/>
        </p:nvSpPr>
        <p:spPr>
          <a:xfrm>
            <a:off x="6771503" y="1519881"/>
            <a:ext cx="2286000" cy="5029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Significant impact of PMW at high latitudes, aerosol regions, and persistent cloudy regions where IR SST not possible / deficient</a:t>
            </a:r>
            <a:endParaRPr lang="en-GB" dirty="0">
              <a:solidFill>
                <a:srgbClr val="00B0F0"/>
              </a:solidFill>
            </a:endParaRPr>
          </a:p>
        </p:txBody>
      </p:sp>
    </p:spTree>
    <p:extLst>
      <p:ext uri="{BB962C8B-B14F-4D97-AF65-F5344CB8AC3E}">
        <p14:creationId xmlns:p14="http://schemas.microsoft.com/office/powerpoint/2010/main" val="2904526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p:cNvSpPr>
            <a:spLocks noGrp="1"/>
          </p:cNvSpPr>
          <p:nvPr>
            <p:ph sz="quarter" idx="10"/>
          </p:nvPr>
        </p:nvSpPr>
        <p:spPr>
          <a:xfrm>
            <a:off x="152400" y="1219200"/>
            <a:ext cx="8686800" cy="5410200"/>
          </a:xfrm>
        </p:spPr>
        <p:txBody>
          <a:bodyPr/>
          <a:lstStyle/>
          <a:p>
            <a:r>
              <a:rPr lang="en-US" sz="1800" dirty="0"/>
              <a:t>Use of Passive Microwave Radiometers (PMW) for SST retrievals is an essential component of global constellation of SST sensors.</a:t>
            </a:r>
          </a:p>
          <a:p>
            <a:r>
              <a:rPr lang="en-US" sz="1800" dirty="0"/>
              <a:t>Provides temperature of ocean under clouds, not possible from infrared sensors, albeit with poorer spatial resolution. Important in high-latitude regions and in areas of extensive and persistent cloud cover or in case of a large volcanic event.</a:t>
            </a:r>
          </a:p>
          <a:p>
            <a:r>
              <a:rPr lang="en-US" sz="1800" dirty="0"/>
              <a:t>Impact studies of SST analyses / ocean forecasts show PMW also needed for:</a:t>
            </a:r>
          </a:p>
          <a:p>
            <a:pPr lvl="1">
              <a:lnSpc>
                <a:spcPct val="80000"/>
              </a:lnSpc>
            </a:pPr>
            <a:r>
              <a:rPr lang="en-US" sz="1600" dirty="0"/>
              <a:t>Verification of SST analyses (and inter-comparisons) at the poles.</a:t>
            </a:r>
          </a:p>
          <a:p>
            <a:pPr lvl="1">
              <a:lnSpc>
                <a:spcPct val="80000"/>
              </a:lnSpc>
            </a:pPr>
            <a:r>
              <a:rPr lang="en-US" sz="1600" dirty="0"/>
              <a:t>Aerosol regions (robust to IR sensitivity displayed in these regions).</a:t>
            </a:r>
          </a:p>
          <a:p>
            <a:pPr lvl="1">
              <a:lnSpc>
                <a:spcPct val="80000"/>
              </a:lnSpc>
            </a:pPr>
            <a:r>
              <a:rPr lang="en-US" sz="1600" dirty="0"/>
              <a:t>Improves feature definition (e.g. fronts) esp. where persistent cloud.</a:t>
            </a:r>
          </a:p>
          <a:p>
            <a:pPr lvl="1">
              <a:lnSpc>
                <a:spcPct val="80000"/>
              </a:lnSpc>
            </a:pPr>
            <a:r>
              <a:rPr lang="en-US" sz="1600" dirty="0"/>
              <a:t>Impact studies show improvement in RMSD (e.g. 0.02K global to 0.05K regional). Particularly important at high latitudes.</a:t>
            </a:r>
          </a:p>
          <a:p>
            <a:pPr lvl="1">
              <a:lnSpc>
                <a:spcPct val="80000"/>
              </a:lnSpc>
            </a:pPr>
            <a:r>
              <a:rPr lang="en-US" sz="1600" dirty="0"/>
              <a:t>In addition retrievals of Ocean Surface Salinity Measurements give better performance when using SST analyses including PMW data (e.g. Meissner et al, TGRS-2016-00278</a:t>
            </a:r>
            <a:r>
              <a:rPr lang="en-US" sz="1800" dirty="0"/>
              <a:t>)</a:t>
            </a:r>
          </a:p>
          <a:p>
            <a:r>
              <a:rPr lang="en-US" sz="1800" dirty="0"/>
              <a:t>Workshops planned/proposed:</a:t>
            </a:r>
          </a:p>
          <a:p>
            <a:pPr lvl="1"/>
            <a:r>
              <a:rPr lang="en-US" sz="1800" dirty="0"/>
              <a:t>In Europe (December, 2017) on PMW use</a:t>
            </a:r>
          </a:p>
          <a:p>
            <a:pPr lvl="1"/>
            <a:r>
              <a:rPr lang="en-US" sz="1800" b="1" dirty="0"/>
              <a:t>In North America (Spring, 2018) on PMW continuity</a:t>
            </a:r>
            <a:endParaRPr lang="en-GB" b="1" dirty="0"/>
          </a:p>
        </p:txBody>
      </p:sp>
      <p:sp>
        <p:nvSpPr>
          <p:cNvPr id="4" name="Content Placeholder 3"/>
          <p:cNvSpPr>
            <a:spLocks noGrp="1"/>
          </p:cNvSpPr>
          <p:nvPr>
            <p:ph sz="quarter" idx="11"/>
          </p:nvPr>
        </p:nvSpPr>
        <p:spPr/>
        <p:txBody>
          <a:bodyPr/>
          <a:lstStyle/>
          <a:p>
            <a:r>
              <a:rPr lang="en-US" dirty="0"/>
              <a:t>Summary of use of PMW for SST</a:t>
            </a:r>
            <a:endParaRPr lang="en-GB" dirty="0"/>
          </a:p>
        </p:txBody>
      </p:sp>
    </p:spTree>
    <p:extLst>
      <p:ext uri="{BB962C8B-B14F-4D97-AF65-F5344CB8AC3E}">
        <p14:creationId xmlns:p14="http://schemas.microsoft.com/office/powerpoint/2010/main" val="1889812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Espace réservé du contenu 2"/>
          <p:cNvSpPr>
            <a:spLocks noGrp="1"/>
          </p:cNvSpPr>
          <p:nvPr>
            <p:ph sz="quarter" idx="10"/>
          </p:nvPr>
        </p:nvSpPr>
        <p:spPr/>
        <p:txBody>
          <a:bodyPr/>
          <a:lstStyle/>
          <a:p>
            <a:r>
              <a:rPr lang="en-US" b="1" dirty="0"/>
              <a:t>Seven Virtual Constellations </a:t>
            </a:r>
            <a:r>
              <a:rPr lang="en-US" dirty="0"/>
              <a:t>are currently active</a:t>
            </a:r>
          </a:p>
          <a:p>
            <a:pPr lvl="1"/>
            <a:r>
              <a:rPr lang="en-US" sz="1800" dirty="0"/>
              <a:t>One about the </a:t>
            </a:r>
            <a:r>
              <a:rPr lang="en-US" sz="1800" b="1" dirty="0"/>
              <a:t>atmosphere</a:t>
            </a:r>
            <a:r>
              <a:rPr lang="en-US" sz="1800" dirty="0"/>
              <a:t>: the AC-VC</a:t>
            </a:r>
          </a:p>
          <a:p>
            <a:pPr lvl="1"/>
            <a:r>
              <a:rPr lang="en-US" sz="1800" dirty="0"/>
              <a:t>One about </a:t>
            </a:r>
            <a:r>
              <a:rPr lang="en-US" sz="1800" b="1" dirty="0"/>
              <a:t>land</a:t>
            </a:r>
            <a:r>
              <a:rPr lang="en-US" sz="1800" dirty="0"/>
              <a:t>: the LSI-VC</a:t>
            </a:r>
          </a:p>
          <a:p>
            <a:pPr lvl="1"/>
            <a:r>
              <a:rPr lang="en-US" sz="1800" dirty="0"/>
              <a:t>Four about the </a:t>
            </a:r>
            <a:r>
              <a:rPr lang="en-US" sz="1800" b="1" dirty="0"/>
              <a:t>ocean</a:t>
            </a:r>
            <a:r>
              <a:rPr lang="en-US" sz="1800" dirty="0"/>
              <a:t> surface: the SST-, OST-, OSVW- and OCR-VC</a:t>
            </a:r>
          </a:p>
          <a:p>
            <a:pPr lvl="1"/>
            <a:r>
              <a:rPr lang="en-US" sz="1800" dirty="0"/>
              <a:t>One about the </a:t>
            </a:r>
            <a:r>
              <a:rPr lang="en-US" sz="1800" b="1" dirty="0"/>
              <a:t>water cycle</a:t>
            </a:r>
            <a:r>
              <a:rPr lang="en-US" sz="1800" dirty="0"/>
              <a:t>: the P-VC</a:t>
            </a:r>
          </a:p>
          <a:p>
            <a:r>
              <a:rPr lang="en-US" dirty="0"/>
              <a:t>All VCs but one took part in tag up teleconferences with the SIT Chair Team in February and July, contributed to SIT-32 in April and to the VC-WG Day and SIT Technical Workshop in September</a:t>
            </a:r>
          </a:p>
          <a:p>
            <a:r>
              <a:rPr lang="en-US" b="1" dirty="0"/>
              <a:t>Overall the VCs are in good shape</a:t>
            </a:r>
            <a:r>
              <a:rPr lang="en-US" dirty="0"/>
              <a:t>, and fulfill the purpose for which they have been established: help improve international coordination and measurement coverage, anticipate and remedy to potential gaps, reduce redundancy, favor intercomparison, etc.</a:t>
            </a:r>
          </a:p>
          <a:p>
            <a:r>
              <a:rPr lang="en-US" dirty="0"/>
              <a:t>There are a few minor issues not dealt with here and a couple of more important questions that are discussed hereafter</a:t>
            </a:r>
          </a:p>
        </p:txBody>
      </p:sp>
      <p:sp>
        <p:nvSpPr>
          <p:cNvPr id="4" name="Espace réservé du contenu 3"/>
          <p:cNvSpPr>
            <a:spLocks noGrp="1"/>
          </p:cNvSpPr>
          <p:nvPr>
            <p:ph sz="quarter" idx="11"/>
          </p:nvPr>
        </p:nvSpPr>
        <p:spPr/>
        <p:txBody>
          <a:bodyPr/>
          <a:lstStyle/>
          <a:p>
            <a:r>
              <a:rPr lang="en-US" dirty="0"/>
              <a:t>Introduction</a:t>
            </a:r>
          </a:p>
        </p:txBody>
      </p:sp>
    </p:spTree>
    <p:extLst>
      <p:ext uri="{BB962C8B-B14F-4D97-AF65-F5344CB8AC3E}">
        <p14:creationId xmlns:p14="http://schemas.microsoft.com/office/powerpoint/2010/main" val="42872717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3" name="Content Placeholder 2"/>
          <p:cNvSpPr>
            <a:spLocks noGrp="1"/>
          </p:cNvSpPr>
          <p:nvPr>
            <p:ph sz="quarter" idx="10"/>
          </p:nvPr>
        </p:nvSpPr>
        <p:spPr>
          <a:xfrm>
            <a:off x="152400" y="1143000"/>
            <a:ext cx="8686800" cy="5181600"/>
          </a:xfrm>
        </p:spPr>
        <p:txBody>
          <a:bodyPr/>
          <a:lstStyle/>
          <a:p>
            <a:pPr algn="ctr">
              <a:buNone/>
            </a:pPr>
            <a:r>
              <a:rPr lang="en-US" sz="1800" b="1" dirty="0">
                <a:solidFill>
                  <a:schemeClr val="tx2">
                    <a:lumMod val="75000"/>
                  </a:schemeClr>
                </a:solidFill>
              </a:rPr>
              <a:t>Currently there are still risks and gaps identified in constellation, therefore continuity and redundancy of PMW for SST continues to be sought.</a:t>
            </a:r>
          </a:p>
          <a:p>
            <a:pPr lvl="0" algn="l">
              <a:defRPr/>
            </a:pPr>
            <a:r>
              <a:rPr lang="en-US" sz="1800" dirty="0">
                <a:solidFill>
                  <a:schemeClr val="tx2">
                    <a:lumMod val="75000"/>
                  </a:schemeClr>
                </a:solidFill>
              </a:rPr>
              <a:t>Given the current risk to the current and continued PMW constellation for SST and the need for a redundant capability of PMW with ~7 GHz, </a:t>
            </a:r>
            <a:r>
              <a:rPr lang="en-US" sz="1800" b="1" i="1" dirty="0">
                <a:solidFill>
                  <a:schemeClr val="tx2">
                    <a:lumMod val="75000"/>
                  </a:schemeClr>
                </a:solidFill>
              </a:rPr>
              <a:t>CEOS is requested to continue to coordinate and encourage its agencies to ensure the continuation of the existing capability and to facilitate the coordination of agencies to ensure continuity and redundancy of PMW for SST.</a:t>
            </a:r>
          </a:p>
          <a:p>
            <a:pPr lvl="0" algn="ctr">
              <a:defRPr/>
            </a:pPr>
            <a:r>
              <a:rPr lang="en-US" sz="1800" b="1" i="1" dirty="0">
                <a:solidFill>
                  <a:srgbClr val="FF0000"/>
                </a:solidFill>
              </a:rPr>
              <a:t>Forthcoming workshops in Europe and North America should be supported and will provide an opportunity for this coordination</a:t>
            </a:r>
            <a:endParaRPr lang="en-US" sz="1800" dirty="0">
              <a:solidFill>
                <a:srgbClr val="FF0000"/>
              </a:solidFill>
            </a:endParaRPr>
          </a:p>
          <a:p>
            <a:pPr lvl="0" algn="l">
              <a:defRPr/>
            </a:pPr>
            <a:r>
              <a:rPr lang="en-US" sz="1800" dirty="0">
                <a:solidFill>
                  <a:schemeClr val="tx2">
                    <a:lumMod val="75000"/>
                  </a:schemeClr>
                </a:solidFill>
              </a:rPr>
              <a:t>These data are particularly important for SST analyses and ocean models at high latitudes, aerosol regions, persistent cloudy regions, feature definition and overall contribute to an improvement in ocean forecast skill.</a:t>
            </a:r>
          </a:p>
          <a:p>
            <a:pPr lvl="0" algn="l">
              <a:defRPr/>
            </a:pPr>
            <a:r>
              <a:rPr lang="en-US" sz="1800" dirty="0">
                <a:solidFill>
                  <a:schemeClr val="tx2">
                    <a:lumMod val="75000"/>
                  </a:schemeClr>
                </a:solidFill>
              </a:rPr>
              <a:t>AMSR-2 follow-on is not yet approved, but study on possible payload to the GOSAT-3 satellite is being conducted in JFY 2017. The SST-VC note that approval of this mission would give the greatest opportunity for continuation of PMW for SST applications. </a:t>
            </a:r>
          </a:p>
          <a:p>
            <a:pPr lvl="0" algn="l">
              <a:defRPr/>
            </a:pPr>
            <a:r>
              <a:rPr lang="en-US" sz="1800" dirty="0">
                <a:solidFill>
                  <a:schemeClr val="tx2">
                    <a:lumMod val="75000"/>
                  </a:schemeClr>
                </a:solidFill>
              </a:rPr>
              <a:t>Significant progress is being made with CMA on cooperation with SST, together with the SST-VC and GHRSST</a:t>
            </a:r>
          </a:p>
        </p:txBody>
      </p:sp>
      <p:sp>
        <p:nvSpPr>
          <p:cNvPr id="4" name="Content Placeholder 3"/>
          <p:cNvSpPr>
            <a:spLocks noGrp="1"/>
          </p:cNvSpPr>
          <p:nvPr>
            <p:ph sz="quarter" idx="11"/>
          </p:nvPr>
        </p:nvSpPr>
        <p:spPr/>
        <p:txBody>
          <a:bodyPr/>
          <a:lstStyle/>
          <a:p>
            <a:r>
              <a:rPr lang="en-US" dirty="0"/>
              <a:t>Summary to CEOS</a:t>
            </a:r>
            <a:endParaRPr lang="en-GB" dirty="0"/>
          </a:p>
        </p:txBody>
      </p:sp>
    </p:spTree>
    <p:extLst>
      <p:ext uri="{BB962C8B-B14F-4D97-AF65-F5344CB8AC3E}">
        <p14:creationId xmlns:p14="http://schemas.microsoft.com/office/powerpoint/2010/main" val="22194225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21</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5438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AC-VC issues (J. Al-saadi, B. </a:t>
            </a:r>
            <a:r>
              <a:rPr lang="en-AU" sz="2400" dirty="0" err="1">
                <a:solidFill>
                  <a:schemeClr val="bg1"/>
                </a:solidFill>
              </a:rPr>
              <a:t>Veihelman</a:t>
            </a:r>
            <a:r>
              <a:rPr lang="en-AU" sz="2400" dirty="0">
                <a:solidFill>
                  <a:schemeClr val="bg1"/>
                </a:solidFill>
              </a:rPr>
              <a:t> and D. Crisp)</a:t>
            </a:r>
          </a:p>
          <a:p>
            <a:pPr marL="342900" indent="-342900">
              <a:spcBef>
                <a:spcPts val="600"/>
              </a:spcBef>
              <a:spcAft>
                <a:spcPts val="600"/>
              </a:spcAft>
              <a:buFont typeface="Arial" panose="020B0604020202020204" pitchFamily="34" charset="0"/>
              <a:buChar char="•"/>
            </a:pPr>
            <a:r>
              <a:rPr lang="en-AU" sz="2400" dirty="0">
                <a:solidFill>
                  <a:schemeClr val="bg1"/>
                </a:solidFill>
              </a:rPr>
              <a:t>Data access</a:t>
            </a:r>
          </a:p>
          <a:p>
            <a:pPr marL="342900" indent="-342900">
              <a:spcBef>
                <a:spcPts val="600"/>
              </a:spcBef>
              <a:spcAft>
                <a:spcPts val="600"/>
              </a:spcAft>
              <a:buFont typeface="Arial" panose="020B0604020202020204" pitchFamily="34" charset="0"/>
              <a:buChar char="•"/>
            </a:pPr>
            <a:r>
              <a:rPr lang="en-AU" sz="2400" dirty="0">
                <a:solidFill>
                  <a:schemeClr val="bg1"/>
                </a:solidFill>
              </a:rPr>
              <a:t>Unmet measurements goals</a:t>
            </a:r>
          </a:p>
          <a:p>
            <a:pPr marL="342900" indent="-342900">
              <a:spcBef>
                <a:spcPts val="600"/>
              </a:spcBef>
              <a:spcAft>
                <a:spcPts val="600"/>
              </a:spcAft>
              <a:buFont typeface="Arial" panose="020B0604020202020204" pitchFamily="34" charset="0"/>
              <a:buChar char="•"/>
            </a:pPr>
            <a:r>
              <a:rPr lang="en-AU" sz="2400" dirty="0">
                <a:solidFill>
                  <a:schemeClr val="bg1"/>
                </a:solidFill>
              </a:rPr>
              <a:t>Joint AQ/GHG constellation </a:t>
            </a:r>
          </a:p>
        </p:txBody>
      </p:sp>
    </p:spTree>
    <p:extLst>
      <p:ext uri="{BB962C8B-B14F-4D97-AF65-F5344CB8AC3E}">
        <p14:creationId xmlns:p14="http://schemas.microsoft.com/office/powerpoint/2010/main" val="36431083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25</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543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 few more words from a CEOS veteran</a:t>
            </a:r>
          </a:p>
        </p:txBody>
      </p:sp>
    </p:spTree>
    <p:extLst>
      <p:ext uri="{BB962C8B-B14F-4D97-AF65-F5344CB8AC3E}">
        <p14:creationId xmlns:p14="http://schemas.microsoft.com/office/powerpoint/2010/main" val="15975460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01CBA0-8750-4318-8992-5D2A578F5DE2}"/>
              </a:ext>
            </a:extLst>
          </p:cNvPr>
          <p:cNvSpPr>
            <a:spLocks noGrp="1"/>
          </p:cNvSpPr>
          <p:nvPr>
            <p:ph type="sldNum" sz="quarter" idx="2"/>
          </p:nvPr>
        </p:nvSpPr>
        <p:spPr/>
        <p:txBody>
          <a:bodyPr/>
          <a:lstStyle/>
          <a:p>
            <a:fld id="{F9970C65-7458-4A04-BDA9-67FBCF775219}" type="slidenum">
              <a:rPr lang="fr-FR" smtClean="0"/>
              <a:t>26</a:t>
            </a:fld>
            <a:endParaRPr lang="fr-FR"/>
          </a:p>
        </p:txBody>
      </p:sp>
      <p:sp>
        <p:nvSpPr>
          <p:cNvPr id="3" name="Espace réservé du contenu 2">
            <a:extLst>
              <a:ext uri="{FF2B5EF4-FFF2-40B4-BE49-F238E27FC236}">
                <a16:creationId xmlns:a16="http://schemas.microsoft.com/office/drawing/2014/main" id="{7FAB6D1D-CF7B-40D1-B8A5-C32BA50CC304}"/>
              </a:ext>
            </a:extLst>
          </p:cNvPr>
          <p:cNvSpPr>
            <a:spLocks noGrp="1"/>
          </p:cNvSpPr>
          <p:nvPr>
            <p:ph sz="quarter" idx="10"/>
          </p:nvPr>
        </p:nvSpPr>
        <p:spPr/>
        <p:txBody>
          <a:bodyPr/>
          <a:lstStyle/>
          <a:p>
            <a:r>
              <a:rPr lang="en-US" sz="1800" dirty="0"/>
              <a:t>My first CEOS meeting was held in the UK in </a:t>
            </a:r>
            <a:r>
              <a:rPr lang="en-US" sz="1800" b="1" dirty="0"/>
              <a:t>1984</a:t>
            </a:r>
            <a:r>
              <a:rPr lang="en-US" sz="1800" dirty="0"/>
              <a:t>, following the G7 decision to establish a coordinating body</a:t>
            </a:r>
          </a:p>
          <a:p>
            <a:pPr lvl="1"/>
            <a:r>
              <a:rPr lang="en-US" sz="1800" dirty="0"/>
              <a:t>I remember having worked with Lisa Shaffer, later known as “the CEOS goddess”, and </a:t>
            </a:r>
            <a:r>
              <a:rPr lang="en-US" sz="1800" dirty="0" err="1"/>
              <a:t>Ichtiaque</a:t>
            </a:r>
            <a:r>
              <a:rPr lang="en-US" sz="1800" dirty="0"/>
              <a:t> Rasool at defining data sharing policy basics, using the idea of a “data pool” proposed by Gérard </a:t>
            </a:r>
            <a:r>
              <a:rPr lang="en-US" sz="1800" dirty="0" err="1"/>
              <a:t>Brachet</a:t>
            </a:r>
            <a:endParaRPr lang="en-US" sz="1800" dirty="0"/>
          </a:p>
          <a:p>
            <a:r>
              <a:rPr lang="en-US" sz="1800" dirty="0"/>
              <a:t>In 1997, I replaced Gérard as CEOS Chair for CNES. The Plenary in Toulouse was (to our surprise) attended by G.O.P </a:t>
            </a:r>
            <a:r>
              <a:rPr lang="en-US" sz="1800" dirty="0" err="1"/>
              <a:t>Obasi</a:t>
            </a:r>
            <a:r>
              <a:rPr lang="en-US" sz="1800" dirty="0"/>
              <a:t>, the then Secretary General of WMO. Among other initiatives, the concept of “troika” was proposed and approved.</a:t>
            </a:r>
          </a:p>
          <a:p>
            <a:r>
              <a:rPr lang="en-US" sz="1800" dirty="0"/>
              <a:t>In 1999-2001, I was successively SIT Vice-Chair (assisting Bob </a:t>
            </a:r>
            <a:r>
              <a:rPr lang="en-US" sz="1800" dirty="0" err="1"/>
              <a:t>Winokur</a:t>
            </a:r>
            <a:r>
              <a:rPr lang="en-US" sz="1800" dirty="0"/>
              <a:t>), then Chair. At the Kyoto Plenary in 2001, I said “Good bye, CEOS!”</a:t>
            </a:r>
          </a:p>
          <a:p>
            <a:r>
              <a:rPr lang="en-US" sz="1800" dirty="0"/>
              <a:t>In 2005, back from </a:t>
            </a:r>
            <a:r>
              <a:rPr lang="en-US" sz="1800" dirty="0" err="1"/>
              <a:t>Ifremer</a:t>
            </a:r>
            <a:r>
              <a:rPr lang="en-US" sz="1800" dirty="0"/>
              <a:t> to CNES/ESA, I was tasked to work as the ocean expert on the CEOS Response to GCOS-IP. In 2206, I became the first CEOS Executive Officer. In 2007, I retired from CNES/ESA and at the Hawaii Plenary, I said “Good bye, CEOS!”</a:t>
            </a:r>
          </a:p>
        </p:txBody>
      </p:sp>
      <p:sp>
        <p:nvSpPr>
          <p:cNvPr id="4" name="Espace réservé du contenu 3">
            <a:extLst>
              <a:ext uri="{FF2B5EF4-FFF2-40B4-BE49-F238E27FC236}">
                <a16:creationId xmlns:a16="http://schemas.microsoft.com/office/drawing/2014/main" id="{EA39DFD4-8A85-4186-A956-6772DBF83445}"/>
              </a:ext>
            </a:extLst>
          </p:cNvPr>
          <p:cNvSpPr>
            <a:spLocks noGrp="1"/>
          </p:cNvSpPr>
          <p:nvPr>
            <p:ph sz="quarter" idx="11"/>
          </p:nvPr>
        </p:nvSpPr>
        <p:spPr/>
        <p:txBody>
          <a:bodyPr/>
          <a:lstStyle/>
          <a:p>
            <a:r>
              <a:rPr lang="en-US" dirty="0"/>
              <a:t>Thirty-three years with CEOS</a:t>
            </a:r>
          </a:p>
        </p:txBody>
      </p:sp>
    </p:spTree>
    <p:extLst>
      <p:ext uri="{BB962C8B-B14F-4D97-AF65-F5344CB8AC3E}">
        <p14:creationId xmlns:p14="http://schemas.microsoft.com/office/powerpoint/2010/main" val="20987294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8AAD628-029A-4074-83C5-13D5B8C94540}"/>
              </a:ext>
            </a:extLst>
          </p:cNvPr>
          <p:cNvSpPr>
            <a:spLocks noGrp="1"/>
          </p:cNvSpPr>
          <p:nvPr>
            <p:ph type="sldNum" sz="quarter" idx="2"/>
          </p:nvPr>
        </p:nvSpPr>
        <p:spPr/>
        <p:txBody>
          <a:bodyPr/>
          <a:lstStyle/>
          <a:p>
            <a:fld id="{F9970C65-7458-4A04-BDA9-67FBCF775219}" type="slidenum">
              <a:rPr lang="fr-FR" smtClean="0"/>
              <a:t>27</a:t>
            </a:fld>
            <a:endParaRPr lang="fr-FR"/>
          </a:p>
        </p:txBody>
      </p:sp>
      <p:sp>
        <p:nvSpPr>
          <p:cNvPr id="4" name="Espace réservé du contenu 3">
            <a:extLst>
              <a:ext uri="{FF2B5EF4-FFF2-40B4-BE49-F238E27FC236}">
                <a16:creationId xmlns:a16="http://schemas.microsoft.com/office/drawing/2014/main" id="{2F651ECF-C07E-4BB4-8674-E5028B77E214}"/>
              </a:ext>
            </a:extLst>
          </p:cNvPr>
          <p:cNvSpPr>
            <a:spLocks noGrp="1"/>
          </p:cNvSpPr>
          <p:nvPr>
            <p:ph sz="quarter" idx="11"/>
          </p:nvPr>
        </p:nvSpPr>
        <p:spPr/>
        <p:txBody>
          <a:bodyPr/>
          <a:lstStyle/>
          <a:p>
            <a:r>
              <a:rPr lang="en-US" dirty="0"/>
              <a:t>The CEO Dynasty (2007-2017)</a:t>
            </a:r>
          </a:p>
        </p:txBody>
      </p:sp>
      <p:pic>
        <p:nvPicPr>
          <p:cNvPr id="5" name="Espace réservé du contenu 4">
            <a:extLst>
              <a:ext uri="{FF2B5EF4-FFF2-40B4-BE49-F238E27FC236}">
                <a16:creationId xmlns:a16="http://schemas.microsoft.com/office/drawing/2014/main" id="{B6BE3148-EDE2-4D20-AFEE-F743ADF68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18285"/>
            <a:ext cx="8229600" cy="4806315"/>
          </a:xfrm>
          <a:prstGeom prst="rect">
            <a:avLst/>
          </a:prstGeom>
        </p:spPr>
      </p:pic>
      <p:pic>
        <p:nvPicPr>
          <p:cNvPr id="6" name="Image 5">
            <a:extLst>
              <a:ext uri="{FF2B5EF4-FFF2-40B4-BE49-F238E27FC236}">
                <a16:creationId xmlns:a16="http://schemas.microsoft.com/office/drawing/2014/main" id="{97F0C1A5-FCBC-4CBF-AD3A-DA1B615D4A23}"/>
              </a:ext>
            </a:extLst>
          </p:cNvPr>
          <p:cNvPicPr>
            <a:picLocks noChangeAspect="1"/>
          </p:cNvPicPr>
          <p:nvPr/>
        </p:nvPicPr>
        <p:blipFill>
          <a:blip r:embed="rId3"/>
          <a:stretch>
            <a:fillRect/>
          </a:stretch>
        </p:blipFill>
        <p:spPr>
          <a:xfrm>
            <a:off x="6340499" y="3503255"/>
            <a:ext cx="1080941" cy="1420837"/>
          </a:xfrm>
          <a:prstGeom prst="rect">
            <a:avLst/>
          </a:prstGeom>
        </p:spPr>
      </p:pic>
      <p:pic>
        <p:nvPicPr>
          <p:cNvPr id="7" name="Image 6">
            <a:extLst>
              <a:ext uri="{FF2B5EF4-FFF2-40B4-BE49-F238E27FC236}">
                <a16:creationId xmlns:a16="http://schemas.microsoft.com/office/drawing/2014/main" id="{3BA74304-278E-482D-9A0F-BBCD7F3DC0C5}"/>
              </a:ext>
            </a:extLst>
          </p:cNvPr>
          <p:cNvPicPr>
            <a:picLocks noChangeAspect="1"/>
          </p:cNvPicPr>
          <p:nvPr/>
        </p:nvPicPr>
        <p:blipFill>
          <a:blip r:embed="rId4"/>
          <a:stretch>
            <a:fillRect/>
          </a:stretch>
        </p:blipFill>
        <p:spPr>
          <a:xfrm>
            <a:off x="3325030" y="2321222"/>
            <a:ext cx="1064528" cy="1471466"/>
          </a:xfrm>
          <a:prstGeom prst="rect">
            <a:avLst/>
          </a:prstGeom>
        </p:spPr>
      </p:pic>
      <p:pic>
        <p:nvPicPr>
          <p:cNvPr id="8" name="Image 7">
            <a:extLst>
              <a:ext uri="{FF2B5EF4-FFF2-40B4-BE49-F238E27FC236}">
                <a16:creationId xmlns:a16="http://schemas.microsoft.com/office/drawing/2014/main" id="{86A3197D-A06A-4227-BE1F-B044304DCA11}"/>
              </a:ext>
            </a:extLst>
          </p:cNvPr>
          <p:cNvPicPr>
            <a:picLocks noChangeAspect="1"/>
          </p:cNvPicPr>
          <p:nvPr/>
        </p:nvPicPr>
        <p:blipFill>
          <a:blip r:embed="rId5"/>
          <a:stretch>
            <a:fillRect/>
          </a:stretch>
        </p:blipFill>
        <p:spPr>
          <a:xfrm>
            <a:off x="4782245" y="3220801"/>
            <a:ext cx="1114425" cy="1514475"/>
          </a:xfrm>
          <a:prstGeom prst="rect">
            <a:avLst/>
          </a:prstGeom>
        </p:spPr>
      </p:pic>
      <p:pic>
        <p:nvPicPr>
          <p:cNvPr id="9" name="Image 8">
            <a:extLst>
              <a:ext uri="{FF2B5EF4-FFF2-40B4-BE49-F238E27FC236}">
                <a16:creationId xmlns:a16="http://schemas.microsoft.com/office/drawing/2014/main" id="{400952DB-3C61-4B50-8E9A-0AC32DAB618E}"/>
              </a:ext>
            </a:extLst>
          </p:cNvPr>
          <p:cNvPicPr>
            <a:picLocks noChangeAspect="1"/>
          </p:cNvPicPr>
          <p:nvPr/>
        </p:nvPicPr>
        <p:blipFill>
          <a:blip r:embed="rId6"/>
          <a:stretch>
            <a:fillRect/>
          </a:stretch>
        </p:blipFill>
        <p:spPr>
          <a:xfrm>
            <a:off x="1575030" y="1520588"/>
            <a:ext cx="1357313" cy="1700213"/>
          </a:xfrm>
          <a:prstGeom prst="rect">
            <a:avLst/>
          </a:prstGeom>
        </p:spPr>
      </p:pic>
      <p:pic>
        <p:nvPicPr>
          <p:cNvPr id="10" name="Image 9">
            <a:extLst>
              <a:ext uri="{FF2B5EF4-FFF2-40B4-BE49-F238E27FC236}">
                <a16:creationId xmlns:a16="http://schemas.microsoft.com/office/drawing/2014/main" id="{5AF85590-ECE6-40E1-A3BC-CFBF28C33017}"/>
              </a:ext>
            </a:extLst>
          </p:cNvPr>
          <p:cNvPicPr>
            <a:picLocks noChangeAspect="1"/>
          </p:cNvPicPr>
          <p:nvPr/>
        </p:nvPicPr>
        <p:blipFill>
          <a:blip r:embed="rId7"/>
          <a:stretch>
            <a:fillRect/>
          </a:stretch>
        </p:blipFill>
        <p:spPr>
          <a:xfrm rot="10800000">
            <a:off x="7557648" y="2300120"/>
            <a:ext cx="1097280" cy="1405890"/>
          </a:xfrm>
          <a:prstGeom prst="rect">
            <a:avLst/>
          </a:prstGeom>
        </p:spPr>
      </p:pic>
      <p:pic>
        <p:nvPicPr>
          <p:cNvPr id="11" name="Image 10">
            <a:extLst>
              <a:ext uri="{FF2B5EF4-FFF2-40B4-BE49-F238E27FC236}">
                <a16:creationId xmlns:a16="http://schemas.microsoft.com/office/drawing/2014/main" id="{4CF4D007-C427-436A-B13E-CD643C2AA473}"/>
              </a:ext>
            </a:extLst>
          </p:cNvPr>
          <p:cNvPicPr>
            <a:picLocks noChangeAspect="1"/>
          </p:cNvPicPr>
          <p:nvPr/>
        </p:nvPicPr>
        <p:blipFill>
          <a:blip r:embed="rId8"/>
          <a:stretch>
            <a:fillRect/>
          </a:stretch>
        </p:blipFill>
        <p:spPr>
          <a:xfrm>
            <a:off x="7557648" y="4847106"/>
            <a:ext cx="1112520" cy="1348740"/>
          </a:xfrm>
          <a:prstGeom prst="rect">
            <a:avLst/>
          </a:prstGeom>
        </p:spPr>
      </p:pic>
    </p:spTree>
    <p:extLst>
      <p:ext uri="{BB962C8B-B14F-4D97-AF65-F5344CB8AC3E}">
        <p14:creationId xmlns:p14="http://schemas.microsoft.com/office/powerpoint/2010/main" val="31459123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BE77474-F75B-498B-9A3C-325EE8822224}"/>
              </a:ext>
            </a:extLst>
          </p:cNvPr>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sp>
        <p:nvSpPr>
          <p:cNvPr id="3" name="Espace réservé du contenu 2">
            <a:extLst>
              <a:ext uri="{FF2B5EF4-FFF2-40B4-BE49-F238E27FC236}">
                <a16:creationId xmlns:a16="http://schemas.microsoft.com/office/drawing/2014/main" id="{94BC7303-4654-4350-B69E-520D84AA5990}"/>
              </a:ext>
            </a:extLst>
          </p:cNvPr>
          <p:cNvSpPr>
            <a:spLocks noGrp="1"/>
          </p:cNvSpPr>
          <p:nvPr>
            <p:ph sz="quarter" idx="10"/>
          </p:nvPr>
        </p:nvSpPr>
        <p:spPr/>
        <p:txBody>
          <a:bodyPr/>
          <a:lstStyle/>
          <a:p>
            <a:r>
              <a:rPr lang="en-US" dirty="0"/>
              <a:t>Any organization has its highs and lows. Since several years, space agencies and some individuals have “</a:t>
            </a:r>
            <a:r>
              <a:rPr lang="en-US" b="1" dirty="0"/>
              <a:t>made CEOS great again</a:t>
            </a:r>
            <a:r>
              <a:rPr lang="en-US" dirty="0"/>
              <a:t>”</a:t>
            </a:r>
          </a:p>
          <a:p>
            <a:pPr lvl="1"/>
            <a:r>
              <a:rPr lang="en-US" dirty="0"/>
              <a:t>The formation of GEO and redirection of CEOS as “the space arm” for GEO and GEOSS have been seminal in this renewal</a:t>
            </a:r>
          </a:p>
          <a:p>
            <a:pPr lvl="1"/>
            <a:r>
              <a:rPr lang="en-US" dirty="0"/>
              <a:t>Seizing the opportunity of a new GCOS Implementation Plan, </a:t>
            </a:r>
            <a:r>
              <a:rPr lang="en-US" b="1" dirty="0"/>
              <a:t>Barbara Ryan</a:t>
            </a:r>
            <a:r>
              <a:rPr lang="en-US" dirty="0"/>
              <a:t> and </a:t>
            </a:r>
            <a:r>
              <a:rPr lang="en-US" b="1" dirty="0"/>
              <a:t>Stephen Briggs</a:t>
            </a:r>
            <a:r>
              <a:rPr lang="en-US" dirty="0"/>
              <a:t> have triggered in 2007 the production of a first CEOS Response to the GCOS-IP</a:t>
            </a:r>
          </a:p>
          <a:p>
            <a:pPr lvl="1"/>
            <a:r>
              <a:rPr lang="en-US" dirty="0"/>
              <a:t>Reviving the WGs and VCs through the redefinition of their </a:t>
            </a:r>
            <a:r>
              <a:rPr lang="en-US" dirty="0" err="1"/>
              <a:t>ToRs</a:t>
            </a:r>
            <a:r>
              <a:rPr lang="en-US" dirty="0"/>
              <a:t> and the establishment of a structured CEOS Work Plan, with the successive SIT leadership of </a:t>
            </a:r>
            <a:r>
              <a:rPr lang="en-US" b="1" dirty="0"/>
              <a:t>Michael </a:t>
            </a:r>
            <a:r>
              <a:rPr lang="en-US" b="1" dirty="0" err="1"/>
              <a:t>Freilich</a:t>
            </a:r>
            <a:r>
              <a:rPr lang="en-US" dirty="0"/>
              <a:t>, </a:t>
            </a:r>
            <a:r>
              <a:rPr lang="en-US" b="1" dirty="0"/>
              <a:t>Pascale </a:t>
            </a:r>
            <a:r>
              <a:rPr lang="en-US" b="1" dirty="0" err="1"/>
              <a:t>Ultré-Guérard</a:t>
            </a:r>
            <a:r>
              <a:rPr lang="en-US" dirty="0"/>
              <a:t> and </a:t>
            </a:r>
            <a:r>
              <a:rPr lang="en-US" b="1" dirty="0"/>
              <a:t>Stephen Briggs</a:t>
            </a:r>
            <a:r>
              <a:rPr lang="en-US" dirty="0"/>
              <a:t> have streamlined and energized CEOS altogether.</a:t>
            </a:r>
          </a:p>
          <a:p>
            <a:pPr lvl="1"/>
            <a:r>
              <a:rPr lang="en-US" dirty="0"/>
              <a:t>I am confident their successors will carry CEOS further ahead</a:t>
            </a:r>
          </a:p>
          <a:p>
            <a:pPr lvl="1"/>
            <a:r>
              <a:rPr lang="en-US" dirty="0"/>
              <a:t>Long life to CEOS! </a:t>
            </a:r>
            <a:r>
              <a:rPr lang="en-US" b="1" dirty="0"/>
              <a:t>YES, YOU CAN</a:t>
            </a:r>
            <a:r>
              <a:rPr lang="en-US" dirty="0"/>
              <a:t>!</a:t>
            </a:r>
          </a:p>
          <a:p>
            <a:pPr lvl="1"/>
            <a:endParaRPr lang="en-US" dirty="0"/>
          </a:p>
        </p:txBody>
      </p:sp>
      <p:sp>
        <p:nvSpPr>
          <p:cNvPr id="4" name="Espace réservé du contenu 3">
            <a:extLst>
              <a:ext uri="{FF2B5EF4-FFF2-40B4-BE49-F238E27FC236}">
                <a16:creationId xmlns:a16="http://schemas.microsoft.com/office/drawing/2014/main" id="{48D74340-E6DE-4C81-B913-DEE07D8D5B7C}"/>
              </a:ext>
            </a:extLst>
          </p:cNvPr>
          <p:cNvSpPr>
            <a:spLocks noGrp="1"/>
          </p:cNvSpPr>
          <p:nvPr>
            <p:ph sz="quarter" idx="11"/>
          </p:nvPr>
        </p:nvSpPr>
        <p:spPr/>
        <p:txBody>
          <a:bodyPr/>
          <a:lstStyle/>
          <a:p>
            <a:r>
              <a:rPr lang="en-US" dirty="0"/>
              <a:t>A few remarks</a:t>
            </a:r>
          </a:p>
        </p:txBody>
      </p:sp>
    </p:spTree>
    <p:extLst>
      <p:ext uri="{BB962C8B-B14F-4D97-AF65-F5344CB8AC3E}">
        <p14:creationId xmlns:p14="http://schemas.microsoft.com/office/powerpoint/2010/main" val="41429332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6AC8F5F-A513-4703-B305-4CB97CF39D4B}"/>
              </a:ext>
            </a:extLst>
          </p:cNvPr>
          <p:cNvSpPr>
            <a:spLocks noGrp="1"/>
          </p:cNvSpPr>
          <p:nvPr>
            <p:ph type="sldNum" sz="quarter" idx="2"/>
          </p:nvPr>
        </p:nvSpPr>
        <p:spPr/>
        <p:txBody>
          <a:bodyPr/>
          <a:lstStyle/>
          <a:p>
            <a:fld id="{86CB4B4D-7CA3-9044-876B-883B54F8677D}" type="slidenum">
              <a:rPr lang="uk-UA" smtClean="0"/>
              <a:pPr/>
              <a:t>29</a:t>
            </a:fld>
            <a:endParaRPr lang="uk-UA" dirty="0"/>
          </a:p>
        </p:txBody>
      </p:sp>
      <p:sp>
        <p:nvSpPr>
          <p:cNvPr id="3" name="Espace réservé du contenu 2">
            <a:extLst>
              <a:ext uri="{FF2B5EF4-FFF2-40B4-BE49-F238E27FC236}">
                <a16:creationId xmlns:a16="http://schemas.microsoft.com/office/drawing/2014/main" id="{B943FA76-8149-4E84-AE20-6F0110FECEA9}"/>
              </a:ext>
            </a:extLst>
          </p:cNvPr>
          <p:cNvSpPr>
            <a:spLocks noGrp="1"/>
          </p:cNvSpPr>
          <p:nvPr>
            <p:ph sz="quarter" idx="10"/>
          </p:nvPr>
        </p:nvSpPr>
        <p:spPr>
          <a:xfrm>
            <a:off x="457200" y="1600200"/>
            <a:ext cx="3733800" cy="4724400"/>
          </a:xfrm>
        </p:spPr>
        <p:txBody>
          <a:bodyPr/>
          <a:lstStyle/>
          <a:p>
            <a:r>
              <a:rPr lang="en-US" dirty="0"/>
              <a:t>You have known me with various hats</a:t>
            </a:r>
          </a:p>
          <a:p>
            <a:pPr lvl="1"/>
            <a:r>
              <a:rPr lang="en-US" dirty="0"/>
              <a:t>CNES (-&gt;1994)</a:t>
            </a:r>
          </a:p>
          <a:p>
            <a:pPr lvl="1"/>
            <a:r>
              <a:rPr lang="en-US" dirty="0"/>
              <a:t>Medias-France (-&gt;98)</a:t>
            </a:r>
          </a:p>
          <a:p>
            <a:pPr lvl="1"/>
            <a:r>
              <a:rPr lang="en-US" dirty="0"/>
              <a:t>CNES again (-&gt;2001)</a:t>
            </a:r>
          </a:p>
          <a:p>
            <a:pPr lvl="1"/>
            <a:r>
              <a:rPr lang="en-US" dirty="0"/>
              <a:t>ESA (-&gt;2005)</a:t>
            </a:r>
          </a:p>
          <a:p>
            <a:pPr lvl="1"/>
            <a:r>
              <a:rPr lang="en-US" dirty="0"/>
              <a:t>Orange </a:t>
            </a:r>
            <a:r>
              <a:rPr lang="en-US" dirty="0" err="1"/>
              <a:t>Bleue</a:t>
            </a:r>
            <a:r>
              <a:rPr lang="en-US" dirty="0"/>
              <a:t> Conseil, supporting CNES and ESA (2013-2017)</a:t>
            </a:r>
          </a:p>
          <a:p>
            <a:pPr lvl="1"/>
            <a:r>
              <a:rPr lang="en-US" dirty="0"/>
              <a:t>COSPAR (since 2008)</a:t>
            </a:r>
          </a:p>
          <a:p>
            <a:r>
              <a:rPr lang="en-US" dirty="0"/>
              <a:t>You’ll remember me as this guy with a strange black hat, fading away from Rapid City, South Dakota…</a:t>
            </a:r>
          </a:p>
        </p:txBody>
      </p:sp>
      <p:sp>
        <p:nvSpPr>
          <p:cNvPr id="4" name="Espace réservé du contenu 3">
            <a:extLst>
              <a:ext uri="{FF2B5EF4-FFF2-40B4-BE49-F238E27FC236}">
                <a16:creationId xmlns:a16="http://schemas.microsoft.com/office/drawing/2014/main" id="{3BAABC72-50BE-42ED-95B3-A8D7E3F91895}"/>
              </a:ext>
            </a:extLst>
          </p:cNvPr>
          <p:cNvSpPr>
            <a:spLocks noGrp="1"/>
          </p:cNvSpPr>
          <p:nvPr>
            <p:ph sz="quarter" idx="11"/>
          </p:nvPr>
        </p:nvSpPr>
        <p:spPr/>
        <p:txBody>
          <a:bodyPr/>
          <a:lstStyle/>
          <a:p>
            <a:r>
              <a:rPr lang="en-US" dirty="0"/>
              <a:t>My third and last “good bye!”</a:t>
            </a:r>
          </a:p>
        </p:txBody>
      </p:sp>
      <p:pic>
        <p:nvPicPr>
          <p:cNvPr id="6" name="Image 5">
            <a:extLst>
              <a:ext uri="{FF2B5EF4-FFF2-40B4-BE49-F238E27FC236}">
                <a16:creationId xmlns:a16="http://schemas.microsoft.com/office/drawing/2014/main" id="{C127B3F6-B543-42AE-AECA-C7AFE4B0B6CD}"/>
              </a:ext>
            </a:extLst>
          </p:cNvPr>
          <p:cNvPicPr>
            <a:picLocks noChangeAspect="1"/>
          </p:cNvPicPr>
          <p:nvPr/>
        </p:nvPicPr>
        <p:blipFill>
          <a:blip r:embed="rId2"/>
          <a:stretch>
            <a:fillRect/>
          </a:stretch>
        </p:blipFill>
        <p:spPr>
          <a:xfrm>
            <a:off x="4572000" y="1952625"/>
            <a:ext cx="4143375" cy="4143375"/>
          </a:xfrm>
          <a:prstGeom prst="rect">
            <a:avLst/>
          </a:prstGeom>
        </p:spPr>
      </p:pic>
    </p:spTree>
    <p:extLst>
      <p:ext uri="{BB962C8B-B14F-4D97-AF65-F5344CB8AC3E}">
        <p14:creationId xmlns:p14="http://schemas.microsoft.com/office/powerpoint/2010/main" val="87216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fltVal val="0"/>
                                          </p:val>
                                        </p:tav>
                                        <p:tav tm="100000">
                                          <p:val>
                                            <p:strVal val="#ppt_h"/>
                                          </p:val>
                                        </p:tav>
                                      </p:tavLst>
                                    </p:anim>
                                    <p:animEffect transition="in" filter="fade">
                                      <p:cBhvr>
                                        <p:cTn id="14" dur="3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10000"/>
                                        <p:tgtEl>
                                          <p:spTgt spid="6"/>
                                        </p:tgtEl>
                                      </p:cBhvr>
                                    </p:animEffect>
                                    <p:set>
                                      <p:cBhvr>
                                        <p:cTn id="19" dur="1" fill="hold">
                                          <p:stCondLst>
                                            <p:cond delay="9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FA9D85-8A49-4BEB-A155-7382658C9011}"/>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graphicFrame>
        <p:nvGraphicFramePr>
          <p:cNvPr id="3" name="Espace réservé du contenu 2">
            <a:extLst>
              <a:ext uri="{FF2B5EF4-FFF2-40B4-BE49-F238E27FC236}">
                <a16:creationId xmlns:a16="http://schemas.microsoft.com/office/drawing/2014/main" id="{8F5BBC61-32AE-4D69-8B3E-5550233B2806}"/>
              </a:ext>
            </a:extLst>
          </p:cNvPr>
          <p:cNvGraphicFramePr>
            <a:graphicFrameLocks noGrp="1"/>
          </p:cNvGraphicFramePr>
          <p:nvPr>
            <p:ph sz="quarter" idx="10"/>
            <p:extLst/>
          </p:nvPr>
        </p:nvGraphicFramePr>
        <p:xfrm>
          <a:off x="685800" y="1371600"/>
          <a:ext cx="7696200" cy="5352130"/>
        </p:xfrm>
        <a:graphic>
          <a:graphicData uri="http://schemas.openxmlformats.org/drawingml/2006/table">
            <a:tbl>
              <a:tblPr>
                <a:tableStyleId>{5940675A-B579-460E-94D1-54222C63F5DA}</a:tableStyleId>
              </a:tblPr>
              <a:tblGrid>
                <a:gridCol w="762000">
                  <a:extLst>
                    <a:ext uri="{9D8B030D-6E8A-4147-A177-3AD203B41FA5}">
                      <a16:colId xmlns:a16="http://schemas.microsoft.com/office/drawing/2014/main" val="3194985197"/>
                    </a:ext>
                  </a:extLst>
                </a:gridCol>
                <a:gridCol w="2514600">
                  <a:extLst>
                    <a:ext uri="{9D8B030D-6E8A-4147-A177-3AD203B41FA5}">
                      <a16:colId xmlns:a16="http://schemas.microsoft.com/office/drawing/2014/main" val="1987973222"/>
                    </a:ext>
                  </a:extLst>
                </a:gridCol>
                <a:gridCol w="934119">
                  <a:extLst>
                    <a:ext uri="{9D8B030D-6E8A-4147-A177-3AD203B41FA5}">
                      <a16:colId xmlns:a16="http://schemas.microsoft.com/office/drawing/2014/main" val="2367527788"/>
                    </a:ext>
                  </a:extLst>
                </a:gridCol>
                <a:gridCol w="894681">
                  <a:extLst>
                    <a:ext uri="{9D8B030D-6E8A-4147-A177-3AD203B41FA5}">
                      <a16:colId xmlns:a16="http://schemas.microsoft.com/office/drawing/2014/main" val="2451720350"/>
                    </a:ext>
                  </a:extLst>
                </a:gridCol>
                <a:gridCol w="2590800">
                  <a:extLst>
                    <a:ext uri="{9D8B030D-6E8A-4147-A177-3AD203B41FA5}">
                      <a16:colId xmlns:a16="http://schemas.microsoft.com/office/drawing/2014/main" val="3294661679"/>
                    </a:ext>
                  </a:extLst>
                </a:gridCol>
              </a:tblGrid>
              <a:tr h="124326">
                <a:tc>
                  <a:txBody>
                    <a:bodyPr/>
                    <a:lstStyle/>
                    <a:p>
                      <a:pPr algn="l" fontAlgn="b"/>
                      <a:r>
                        <a:rPr lang="en-US" sz="1400" b="1" u="none" strike="noStrike" noProof="0">
                          <a:effectLst/>
                          <a:latin typeface="Calibri" panose="020F0502020204030204" pitchFamily="34" charset="0"/>
                          <a:cs typeface="Calibri" panose="020F0502020204030204" pitchFamily="34" charset="0"/>
                        </a:rPr>
                        <a:t>Number</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Title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Completion Date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Status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Notes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1650923231"/>
                  </a:ext>
                </a:extLst>
              </a:tr>
              <a:tr h="372979">
                <a:tc>
                  <a:txBody>
                    <a:bodyPr/>
                    <a:lstStyle/>
                    <a:p>
                      <a:pPr algn="l" fontAlgn="ctr"/>
                      <a:r>
                        <a:rPr lang="en-US" sz="1400" b="1" u="none" strike="noStrike" noProof="0">
                          <a:effectLst/>
                          <a:latin typeface="Calibri" panose="020F0502020204030204" pitchFamily="34" charset="0"/>
                          <a:cs typeface="Calibri" panose="020F0502020204030204" pitchFamily="34" charset="0"/>
                        </a:rPr>
                        <a:t>VC-02</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AC-VC</a:t>
                      </a:r>
                      <a:r>
                        <a:rPr lang="en-US" sz="1400" u="none" strike="noStrike" noProof="0">
                          <a:effectLst/>
                          <a:latin typeface="Calibri" panose="020F0502020204030204" pitchFamily="34" charset="0"/>
                          <a:cs typeface="Calibri" panose="020F0502020204030204" pitchFamily="34" charset="0"/>
                        </a:rPr>
                        <a:t>: Total ozone dataset validation and harmonization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Completed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Action can be considered closed for Level 1 and 2 products.  Work on higher-level products is required and is ongoing.</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694122826"/>
                  </a:ext>
                </a:extLst>
              </a:tr>
              <a:tr h="497305">
                <a:tc>
                  <a:txBody>
                    <a:bodyPr/>
                    <a:lstStyle/>
                    <a:p>
                      <a:pPr algn="l" fontAlgn="ctr"/>
                      <a:r>
                        <a:rPr lang="en-US" sz="1400" b="1" u="none" strike="noStrike" noProof="0">
                          <a:effectLst/>
                          <a:latin typeface="Calibri" panose="020F0502020204030204" pitchFamily="34" charset="0"/>
                          <a:cs typeface="Calibri" panose="020F0502020204030204" pitchFamily="34" charset="0"/>
                        </a:rPr>
                        <a:t>VC-03</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AC-VC</a:t>
                      </a:r>
                      <a:r>
                        <a:rPr lang="en-US" sz="1400" u="none" strike="noStrike" noProof="0">
                          <a:effectLst/>
                          <a:latin typeface="Calibri" panose="020F0502020204030204" pitchFamily="34" charset="0"/>
                          <a:cs typeface="Calibri" panose="020F0502020204030204" pitchFamily="34" charset="0"/>
                        </a:rPr>
                        <a:t>: Air quality constellation coordination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Through VC-03 AC-VC will prepare a document on "Geophysical Validation Needs for the AQ Constellation". Draft anticipated Q3 2017 and final document Q2 2018. </a:t>
                      </a:r>
                      <a:r>
                        <a:rPr lang="en-US" sz="1400" b="1" u="none" strike="noStrike" noProof="0" dirty="0">
                          <a:solidFill>
                            <a:srgbClr val="FF0000"/>
                          </a:solidFill>
                          <a:effectLst/>
                          <a:latin typeface="Calibri" panose="020F0502020204030204" pitchFamily="34" charset="0"/>
                          <a:cs typeface="Calibri" panose="020F0502020204030204" pitchFamily="34" charset="0"/>
                        </a:rPr>
                        <a:t>Issue: data access</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610619505"/>
                  </a:ext>
                </a:extLst>
              </a:tr>
              <a:tr h="372979">
                <a:tc>
                  <a:txBody>
                    <a:bodyPr/>
                    <a:lstStyle/>
                    <a:p>
                      <a:pPr algn="l" fontAlgn="ctr"/>
                      <a:r>
                        <a:rPr lang="en-US" sz="1400" b="1" u="none" strike="noStrike" noProof="0">
                          <a:effectLst/>
                          <a:latin typeface="Calibri" panose="020F0502020204030204" pitchFamily="34" charset="0"/>
                          <a:cs typeface="Calibri" panose="020F0502020204030204" pitchFamily="34" charset="0"/>
                        </a:rPr>
                        <a:t>VC-09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OCR-VC</a:t>
                      </a:r>
                      <a:r>
                        <a:rPr lang="en-US" sz="1400" u="none" strike="noStrike" noProof="0">
                          <a:effectLst/>
                          <a:latin typeface="Calibri" panose="020F0502020204030204" pitchFamily="34" charset="0"/>
                          <a:cs typeface="Calibri" panose="020F0502020204030204" pitchFamily="34" charset="0"/>
                        </a:rPr>
                        <a:t>: Implementation of the International Network for Sensor InTercomparison and Uncertainty Assessment for Ocean Colour Radiometry (INSITU-OCR)</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2019-Q4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0" i="0" u="none" strike="noStrike" noProof="0" dirty="0">
                          <a:solidFill>
                            <a:srgbClr val="000000"/>
                          </a:solidFill>
                          <a:effectLst/>
                          <a:latin typeface="Calibri" panose="020F0502020204030204" pitchFamily="34" charset="0"/>
                          <a:cs typeface="Calibri" panose="020F0502020204030204" pitchFamily="34" charset="0"/>
                        </a:rPr>
                        <a:t>INSITU-OCR is moving forward nicely, following a modular approach, several agencies are offering resources. The IOCCG is providing a coordinating officer.</a:t>
                      </a:r>
                    </a:p>
                  </a:txBody>
                  <a:tcPr marL="2590" marR="2590" marT="2590" marB="0" anchor="ctr"/>
                </a:tc>
                <a:extLst>
                  <a:ext uri="{0D108BD9-81ED-4DB2-BD59-A6C34878D82A}">
                    <a16:rowId xmlns:a16="http://schemas.microsoft.com/office/drawing/2014/main" val="2379231025"/>
                  </a:ext>
                </a:extLst>
              </a:tr>
              <a:tr h="248653">
                <a:tc>
                  <a:txBody>
                    <a:bodyPr/>
                    <a:lstStyle/>
                    <a:p>
                      <a:pPr algn="l" fontAlgn="ctr"/>
                      <a:r>
                        <a:rPr lang="en-US" sz="1400" b="1" u="none" strike="noStrike" noProof="0">
                          <a:effectLst/>
                          <a:latin typeface="Calibri" panose="020F0502020204030204" pitchFamily="34" charset="0"/>
                          <a:cs typeface="Calibri" panose="020F0502020204030204" pitchFamily="34" charset="0"/>
                        </a:rPr>
                        <a:t>VC-14</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OSVW-VC</a:t>
                      </a:r>
                      <a:r>
                        <a:rPr lang="en-US" sz="1400" u="none" strike="noStrike" noProof="0">
                          <a:effectLst/>
                          <a:latin typeface="Calibri" panose="020F0502020204030204" pitchFamily="34" charset="0"/>
                          <a:cs typeface="Calibri" panose="020F0502020204030204" pitchFamily="34" charset="0"/>
                        </a:rPr>
                        <a:t>: Vision for an OSVW Constellation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No document prepared for CEOS Plenary. </a:t>
                      </a:r>
                      <a:r>
                        <a:rPr lang="en-US" sz="1400" b="1" u="none" strike="noStrike" noProof="0" dirty="0">
                          <a:solidFill>
                            <a:srgbClr val="FF0000"/>
                          </a:solidFill>
                          <a:effectLst/>
                          <a:latin typeface="Calibri" panose="020F0502020204030204" pitchFamily="34" charset="0"/>
                          <a:cs typeface="Calibri" panose="020F0502020204030204" pitchFamily="34" charset="0"/>
                        </a:rPr>
                        <a:t>Issue: Case for OSVW-VC</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064788933"/>
                  </a:ext>
                </a:extLst>
              </a:tr>
              <a:tr h="124326">
                <a:tc>
                  <a:txBody>
                    <a:bodyPr/>
                    <a:lstStyle/>
                    <a:p>
                      <a:pPr algn="l" fontAlgn="ctr"/>
                      <a:r>
                        <a:rPr lang="en-US" sz="1400" b="1" u="none" strike="noStrike" noProof="0">
                          <a:effectLst/>
                          <a:latin typeface="Calibri" panose="020F0502020204030204" pitchFamily="34" charset="0"/>
                          <a:cs typeface="Calibri" panose="020F0502020204030204" pitchFamily="34" charset="0"/>
                        </a:rPr>
                        <a:t>VC-15</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OSVW-VC</a:t>
                      </a:r>
                      <a:r>
                        <a:rPr lang="en-US" sz="1400" u="none" strike="noStrike" noProof="0">
                          <a:effectLst/>
                          <a:latin typeface="Calibri" panose="020F0502020204030204" pitchFamily="34" charset="0"/>
                          <a:cs typeface="Calibri" panose="020F0502020204030204" pitchFamily="34" charset="0"/>
                        </a:rPr>
                        <a:t> Standards and Metrics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Not started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0" i="0" u="none" strike="noStrike" noProof="0" dirty="0">
                          <a:solidFill>
                            <a:srgbClr val="000000"/>
                          </a:solidFill>
                          <a:effectLst/>
                          <a:latin typeface="Calibri" panose="020F0502020204030204" pitchFamily="34" charset="0"/>
                          <a:cs typeface="Calibri" panose="020F0502020204030204" pitchFamily="34" charset="0"/>
                        </a:rPr>
                        <a:t>Many issues not well understood</a:t>
                      </a:r>
                    </a:p>
                  </a:txBody>
                  <a:tcPr marL="2590" marR="2590" marT="2590" marB="0" anchor="ctr"/>
                </a:tc>
                <a:extLst>
                  <a:ext uri="{0D108BD9-81ED-4DB2-BD59-A6C34878D82A}">
                    <a16:rowId xmlns:a16="http://schemas.microsoft.com/office/drawing/2014/main" val="406707541"/>
                  </a:ext>
                </a:extLst>
              </a:tr>
              <a:tr h="497305">
                <a:tc>
                  <a:txBody>
                    <a:bodyPr/>
                    <a:lstStyle/>
                    <a:p>
                      <a:pPr algn="l" fontAlgn="ctr"/>
                      <a:r>
                        <a:rPr lang="en-US" sz="1400" b="1" u="none" strike="noStrike" noProof="0">
                          <a:effectLst/>
                          <a:latin typeface="Calibri" panose="020F0502020204030204" pitchFamily="34" charset="0"/>
                          <a:cs typeface="Calibri" panose="020F0502020204030204" pitchFamily="34" charset="0"/>
                        </a:rPr>
                        <a:t>VC-17</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P-VC</a:t>
                      </a:r>
                      <a:r>
                        <a:rPr lang="en-US" sz="1400" u="none" strike="noStrike" noProof="0">
                          <a:effectLst/>
                          <a:latin typeface="Calibri" panose="020F0502020204030204" pitchFamily="34" charset="0"/>
                          <a:cs typeface="Calibri" panose="020F0502020204030204" pitchFamily="34" charset="0"/>
                        </a:rPr>
                        <a:t>: Support to ECV precipitation parameters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The GPM satellite constellation has been stable in its observational capabilities.  The GPM Core Observatory completed the NASA End of Prime Mission (EOPM).</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159320214"/>
                  </a:ext>
                </a:extLst>
              </a:tr>
            </a:tbl>
          </a:graphicData>
        </a:graphic>
      </p:graphicFrame>
      <p:sp>
        <p:nvSpPr>
          <p:cNvPr id="6" name="Espace réservé du contenu 5">
            <a:extLst>
              <a:ext uri="{FF2B5EF4-FFF2-40B4-BE49-F238E27FC236}">
                <a16:creationId xmlns:a16="http://schemas.microsoft.com/office/drawing/2014/main" id="{6B1E266B-B41D-4849-B913-76CD0D15BAF5}"/>
              </a:ext>
            </a:extLst>
          </p:cNvPr>
          <p:cNvSpPr>
            <a:spLocks noGrp="1"/>
          </p:cNvSpPr>
          <p:nvPr>
            <p:ph sz="quarter" idx="11"/>
          </p:nvPr>
        </p:nvSpPr>
        <p:spPr/>
        <p:txBody>
          <a:bodyPr/>
          <a:lstStyle/>
          <a:p>
            <a:r>
              <a:rPr lang="en-US" dirty="0"/>
              <a:t>CEOS Work Plan VC Action Status</a:t>
            </a:r>
          </a:p>
        </p:txBody>
      </p:sp>
    </p:spTree>
    <p:extLst>
      <p:ext uri="{BB962C8B-B14F-4D97-AF65-F5344CB8AC3E}">
        <p14:creationId xmlns:p14="http://schemas.microsoft.com/office/powerpoint/2010/main" val="14927897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29FCA0E-C463-40BA-8355-3236E00D5565}"/>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graphicFrame>
        <p:nvGraphicFramePr>
          <p:cNvPr id="5" name="Espace réservé du contenu 4">
            <a:extLst>
              <a:ext uri="{FF2B5EF4-FFF2-40B4-BE49-F238E27FC236}">
                <a16:creationId xmlns:a16="http://schemas.microsoft.com/office/drawing/2014/main" id="{359172CD-DF70-4407-8D8A-00E625602D56}"/>
              </a:ext>
            </a:extLst>
          </p:cNvPr>
          <p:cNvGraphicFramePr>
            <a:graphicFrameLocks noGrp="1"/>
          </p:cNvGraphicFramePr>
          <p:nvPr>
            <p:ph sz="quarter" idx="10"/>
            <p:extLst/>
          </p:nvPr>
        </p:nvGraphicFramePr>
        <p:xfrm>
          <a:off x="457200" y="1371600"/>
          <a:ext cx="8153400" cy="49228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258397002"/>
                    </a:ext>
                  </a:extLst>
                </a:gridCol>
                <a:gridCol w="2499360">
                  <a:extLst>
                    <a:ext uri="{9D8B030D-6E8A-4147-A177-3AD203B41FA5}">
                      <a16:colId xmlns:a16="http://schemas.microsoft.com/office/drawing/2014/main" val="428470471"/>
                    </a:ext>
                  </a:extLst>
                </a:gridCol>
                <a:gridCol w="1082040">
                  <a:extLst>
                    <a:ext uri="{9D8B030D-6E8A-4147-A177-3AD203B41FA5}">
                      <a16:colId xmlns:a16="http://schemas.microsoft.com/office/drawing/2014/main" val="4055376557"/>
                    </a:ext>
                  </a:extLst>
                </a:gridCol>
                <a:gridCol w="990600">
                  <a:extLst>
                    <a:ext uri="{9D8B030D-6E8A-4147-A177-3AD203B41FA5}">
                      <a16:colId xmlns:a16="http://schemas.microsoft.com/office/drawing/2014/main" val="2445954923"/>
                    </a:ext>
                  </a:extLst>
                </a:gridCol>
                <a:gridCol w="2819400">
                  <a:extLst>
                    <a:ext uri="{9D8B030D-6E8A-4147-A177-3AD203B41FA5}">
                      <a16:colId xmlns:a16="http://schemas.microsoft.com/office/drawing/2014/main" val="1174279713"/>
                    </a:ext>
                  </a:extLst>
                </a:gridCol>
              </a:tblGrid>
              <a:tr h="370840">
                <a:tc>
                  <a:txBody>
                    <a:bodyPr/>
                    <a:lstStyle/>
                    <a:p>
                      <a:pPr algn="l" fontAlgn="b"/>
                      <a:r>
                        <a:rPr lang="en-US" sz="1400" b="1" u="none" strike="noStrike" noProof="0">
                          <a:effectLst/>
                          <a:latin typeface="Calibri" panose="020F0502020204030204" pitchFamily="34" charset="0"/>
                          <a:cs typeface="Calibri" panose="020F0502020204030204" pitchFamily="34" charset="0"/>
                        </a:rPr>
                        <a:t>Number</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Title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Completion Date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Status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Notes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3340345175"/>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VC-18</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P-VC</a:t>
                      </a:r>
                      <a:r>
                        <a:rPr lang="en-US" sz="1400" u="none" strike="noStrike" noProof="0">
                          <a:effectLst/>
                          <a:latin typeface="Calibri" panose="020F0502020204030204" pitchFamily="34" charset="0"/>
                          <a:cs typeface="Calibri" panose="020F0502020204030204" pitchFamily="34" charset="0"/>
                        </a:rPr>
                        <a:t>: Programs  for improvement of global precipitation products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 substantial suite of activities is improving global precipitation products.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681964120"/>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VC-19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SST-VC</a:t>
                      </a:r>
                      <a:r>
                        <a:rPr lang="en-US" sz="1400" u="none" strike="noStrike" noProof="0">
                          <a:effectLst/>
                          <a:latin typeface="Calibri" panose="020F0502020204030204" pitchFamily="34" charset="0"/>
                          <a:cs typeface="Calibri" panose="020F0502020204030204" pitchFamily="34" charset="0"/>
                        </a:rPr>
                        <a:t>: Documented plan for the SST Virtual Constellation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Delayed earlier in 2017 but activity has restarted. </a:t>
                      </a:r>
                      <a:r>
                        <a:rPr lang="en-US" sz="1400" b="1" u="none" strike="noStrike" noProof="0" dirty="0">
                          <a:solidFill>
                            <a:srgbClr val="FF0000"/>
                          </a:solidFill>
                          <a:effectLst/>
                          <a:latin typeface="Calibri" panose="020F0502020204030204" pitchFamily="34" charset="0"/>
                          <a:cs typeface="Calibri" panose="020F0502020204030204" pitchFamily="34" charset="0"/>
                        </a:rPr>
                        <a:t>Issue: PMW continuity</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446255470"/>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VC-26</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Pilot approaches to conducting integrated assessments of gaps/opportunities in asset usage</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Completed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LSI-VC has examined how the process used by GEOGLAM can be adapted to other purposes.  Use of tools such as COVE to automate/streamline the process has been considered. Though such tools will help, significant expert analysis still required.</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4172250102"/>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VC-27</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Develop a roadmap for the routine production of intercomparable ARD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ARD has been a major focus of the group.  Ratification of Product Family Specifications is a key next step (under way).  A number of agencies have presented their initial plans for production of ARD.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4128156877"/>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Framework for moderate resolution land sensor interoperability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This Chair initiative will be presented at Plenary.</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944992527"/>
                  </a:ext>
                </a:extLst>
              </a:tr>
            </a:tbl>
          </a:graphicData>
        </a:graphic>
      </p:graphicFrame>
      <p:sp>
        <p:nvSpPr>
          <p:cNvPr id="4" name="Espace réservé du contenu 3">
            <a:extLst>
              <a:ext uri="{FF2B5EF4-FFF2-40B4-BE49-F238E27FC236}">
                <a16:creationId xmlns:a16="http://schemas.microsoft.com/office/drawing/2014/main" id="{5195DD67-B541-4ACC-AD58-062195FB03B2}"/>
              </a:ext>
            </a:extLst>
          </p:cNvPr>
          <p:cNvSpPr>
            <a:spLocks noGrp="1"/>
          </p:cNvSpPr>
          <p:nvPr>
            <p:ph sz="quarter" idx="11"/>
          </p:nvPr>
        </p:nvSpPr>
        <p:spPr>
          <a:xfrm>
            <a:off x="2057400" y="304800"/>
            <a:ext cx="5105400" cy="533400"/>
          </a:xfrm>
        </p:spPr>
        <p:txBody>
          <a:bodyPr/>
          <a:lstStyle/>
          <a:p>
            <a:r>
              <a:rPr lang="en-US" dirty="0"/>
              <a:t>Work Plan VC Action Status (cont’d)</a:t>
            </a:r>
          </a:p>
          <a:p>
            <a:endParaRPr lang="en-US" dirty="0"/>
          </a:p>
        </p:txBody>
      </p:sp>
    </p:spTree>
    <p:extLst>
      <p:ext uri="{BB962C8B-B14F-4D97-AF65-F5344CB8AC3E}">
        <p14:creationId xmlns:p14="http://schemas.microsoft.com/office/powerpoint/2010/main" val="15909068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A83B3E7-4B04-4F50-9E44-29C7F7F2330F}"/>
              </a:ext>
            </a:extLst>
          </p:cNvPr>
          <p:cNvSpPr>
            <a:spLocks noGrp="1"/>
          </p:cNvSpPr>
          <p:nvPr>
            <p:ph type="sldNum" sz="quarter" idx="2"/>
          </p:nvPr>
        </p:nvSpPr>
        <p:spPr/>
        <p:txBody>
          <a:bodyPr/>
          <a:lstStyle/>
          <a:p>
            <a:fld id="{86CB4B4D-7CA3-9044-876B-883B54F8677D}" type="slidenum">
              <a:rPr lang="uk-UA" smtClean="0"/>
              <a:pPr/>
              <a:t>5</a:t>
            </a:fld>
            <a:endParaRPr lang="uk-UA" dirty="0"/>
          </a:p>
        </p:txBody>
      </p:sp>
      <p:sp>
        <p:nvSpPr>
          <p:cNvPr id="3" name="Espace réservé du contenu 2">
            <a:extLst>
              <a:ext uri="{FF2B5EF4-FFF2-40B4-BE49-F238E27FC236}">
                <a16:creationId xmlns:a16="http://schemas.microsoft.com/office/drawing/2014/main" id="{4FA6455E-815D-4030-BCD4-A7ACA9F0DBB8}"/>
              </a:ext>
            </a:extLst>
          </p:cNvPr>
          <p:cNvSpPr>
            <a:spLocks noGrp="1"/>
          </p:cNvSpPr>
          <p:nvPr>
            <p:ph sz="quarter" idx="10"/>
          </p:nvPr>
        </p:nvSpPr>
        <p:spPr/>
        <p:txBody>
          <a:bodyPr/>
          <a:lstStyle/>
          <a:p>
            <a:r>
              <a:rPr lang="en-AU" sz="2400" dirty="0"/>
              <a:t>OSVW-VC (P. Chang, R. Sharma and S. Linow) </a:t>
            </a:r>
          </a:p>
          <a:p>
            <a:pPr lvl="1"/>
            <a:r>
              <a:rPr lang="en-AU" sz="2400" dirty="0"/>
              <a:t>Building a strong case for operation continuity</a:t>
            </a:r>
          </a:p>
          <a:p>
            <a:pPr lvl="2"/>
            <a:r>
              <a:rPr lang="en-AU" sz="2400" dirty="0"/>
              <a:t>Ref.: CEOS-WP: Section 3.8, VC-14</a:t>
            </a:r>
            <a:endParaRPr lang="fr-FR" sz="2400" dirty="0"/>
          </a:p>
          <a:p>
            <a:pPr lvl="0"/>
            <a:r>
              <a:rPr lang="en-AU" sz="2400" dirty="0"/>
              <a:t>AC-VC (J. Al-saadi/B. </a:t>
            </a:r>
            <a:r>
              <a:rPr lang="en-AU" sz="2400" dirty="0" err="1"/>
              <a:t>Veihelman</a:t>
            </a:r>
            <a:r>
              <a:rPr lang="en-AU" sz="2400" dirty="0"/>
              <a:t> and D. Crisp)</a:t>
            </a:r>
          </a:p>
          <a:p>
            <a:pPr lvl="1"/>
            <a:r>
              <a:rPr lang="en-AU" sz="2400" dirty="0"/>
              <a:t>AQ/GHG constellation coordination; Unmet measurement goals; Data access policies</a:t>
            </a:r>
            <a:endParaRPr lang="fr-FR" sz="2400" dirty="0"/>
          </a:p>
          <a:p>
            <a:pPr lvl="2"/>
            <a:r>
              <a:rPr lang="en-AU" sz="2400" dirty="0"/>
              <a:t>Ref.: CEOS-WP: Section 3.8, VC-2, VC-3</a:t>
            </a:r>
          </a:p>
          <a:p>
            <a:r>
              <a:rPr lang="en-AU" sz="2400" dirty="0"/>
              <a:t>SST-VC (A. O’Carroll and K. Casey)</a:t>
            </a:r>
            <a:endParaRPr lang="fr-FR" sz="2400" dirty="0"/>
          </a:p>
          <a:p>
            <a:pPr lvl="1"/>
            <a:r>
              <a:rPr lang="en-AU" sz="2400" dirty="0"/>
              <a:t>Passive Microwave Radiometer Continuity</a:t>
            </a:r>
          </a:p>
          <a:p>
            <a:pPr lvl="0"/>
            <a:r>
              <a:rPr lang="en-AU" sz="2400" dirty="0"/>
              <a:t>Leadership issues</a:t>
            </a:r>
            <a:endParaRPr lang="fr-FR" sz="2400" dirty="0"/>
          </a:p>
          <a:p>
            <a:pPr lvl="1"/>
            <a:r>
              <a:rPr lang="en-AU" sz="2400" dirty="0"/>
              <a:t>OST-VC – resolution underway</a:t>
            </a:r>
            <a:endParaRPr lang="en-US" sz="2400" dirty="0"/>
          </a:p>
        </p:txBody>
      </p:sp>
      <p:sp>
        <p:nvSpPr>
          <p:cNvPr id="4" name="Espace réservé du contenu 3">
            <a:extLst>
              <a:ext uri="{FF2B5EF4-FFF2-40B4-BE49-F238E27FC236}">
                <a16:creationId xmlns:a16="http://schemas.microsoft.com/office/drawing/2014/main" id="{0623D660-82D5-4850-81CF-E5231BF580F7}"/>
              </a:ext>
            </a:extLst>
          </p:cNvPr>
          <p:cNvSpPr>
            <a:spLocks noGrp="1"/>
          </p:cNvSpPr>
          <p:nvPr>
            <p:ph sz="quarter" idx="11"/>
          </p:nvPr>
        </p:nvSpPr>
        <p:spPr/>
        <p:txBody>
          <a:bodyPr/>
          <a:lstStyle/>
          <a:p>
            <a:r>
              <a:rPr lang="en-US" dirty="0"/>
              <a:t>VC Issues and difficulties</a:t>
            </a:r>
          </a:p>
        </p:txBody>
      </p:sp>
    </p:spTree>
    <p:extLst>
      <p:ext uri="{BB962C8B-B14F-4D97-AF65-F5344CB8AC3E}">
        <p14:creationId xmlns:p14="http://schemas.microsoft.com/office/powerpoint/2010/main" val="3443525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6</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OSVW-VC (P. Chang, R. Sharma and S. Linow)</a:t>
            </a:r>
          </a:p>
          <a:p>
            <a:pPr>
              <a:spcBef>
                <a:spcPts val="600"/>
              </a:spcBef>
              <a:spcAft>
                <a:spcPts val="600"/>
              </a:spcAft>
            </a:pPr>
            <a:r>
              <a:rPr lang="en-AU" sz="2400" dirty="0">
                <a:solidFill>
                  <a:schemeClr val="bg1"/>
                </a:solidFill>
              </a:rPr>
              <a:t>Building a strong case for operation continuity</a:t>
            </a:r>
          </a:p>
        </p:txBody>
      </p:sp>
    </p:spTree>
    <p:extLst>
      <p:ext uri="{BB962C8B-B14F-4D97-AF65-F5344CB8AC3E}">
        <p14:creationId xmlns:p14="http://schemas.microsoft.com/office/powerpoint/2010/main" val="16983998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
            <a:extLst>
              <a:ext uri="{FF2B5EF4-FFF2-40B4-BE49-F238E27FC236}">
                <a16:creationId xmlns:a16="http://schemas.microsoft.com/office/drawing/2014/main" id="{12E93316-9369-4708-B110-2E11874465F8}"/>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7</a:t>
            </a:fld>
            <a:endParaRPr lang="uk-UA" dirty="0"/>
          </a:p>
        </p:txBody>
      </p:sp>
      <p:sp>
        <p:nvSpPr>
          <p:cNvPr id="3" name="Content Placeholder 2"/>
          <p:cNvSpPr>
            <a:spLocks noGrp="1"/>
          </p:cNvSpPr>
          <p:nvPr>
            <p:ph sz="quarter" idx="10"/>
          </p:nvPr>
        </p:nvSpPr>
        <p:spPr/>
        <p:txBody>
          <a:bodyPr/>
          <a:lstStyle/>
          <a:p>
            <a:r>
              <a:rPr lang="en-US" sz="2400" dirty="0"/>
              <a:t>ASCAT (METOP-A &amp; B)</a:t>
            </a:r>
          </a:p>
          <a:p>
            <a:pPr lvl="1"/>
            <a:r>
              <a:rPr lang="en-US" sz="2400" dirty="0"/>
              <a:t>Open and near real-time data access</a:t>
            </a:r>
          </a:p>
          <a:p>
            <a:pPr lvl="1"/>
            <a:r>
              <a:rPr lang="en-US" sz="2400" dirty="0"/>
              <a:t>ASCAT available through EPS-SG (SCA) </a:t>
            </a:r>
          </a:p>
          <a:p>
            <a:pPr lvl="1"/>
            <a:r>
              <a:rPr lang="en-US" sz="2400" dirty="0"/>
              <a:t>METOP-C scheduled for a October 2018 launch</a:t>
            </a:r>
          </a:p>
          <a:p>
            <a:r>
              <a:rPr lang="en-US" sz="2400" dirty="0"/>
              <a:t>SCA (ASCAT Follow-On, EPS-SG) ~2022/23</a:t>
            </a:r>
          </a:p>
          <a:p>
            <a:r>
              <a:rPr lang="en-US" sz="2400" dirty="0" err="1"/>
              <a:t>ScatSat</a:t>
            </a:r>
            <a:r>
              <a:rPr lang="en-US" sz="2400" dirty="0"/>
              <a:t>, September 2017 (Injected into ~9:45 am local crossing time and drifting to ~8:45 am)</a:t>
            </a:r>
          </a:p>
          <a:p>
            <a:pPr lvl="1"/>
            <a:r>
              <a:rPr lang="en-US" sz="2400" dirty="0"/>
              <a:t>Open and near real-time data access (April 24, 2017)</a:t>
            </a:r>
          </a:p>
          <a:p>
            <a:r>
              <a:rPr lang="en-US" sz="2400" dirty="0"/>
              <a:t>OSCAT follow-on (OceanSat-3 &amp; 3A) ~2018/2019</a:t>
            </a:r>
          </a:p>
          <a:p>
            <a:r>
              <a:rPr lang="en-US" sz="2400" dirty="0"/>
              <a:t>CMA will be providing OSVW measurements starting with their FY-3E launch</a:t>
            </a:r>
          </a:p>
          <a:p>
            <a:endParaRPr lang="en-US" sz="2400" dirty="0"/>
          </a:p>
        </p:txBody>
      </p:sp>
      <p:sp>
        <p:nvSpPr>
          <p:cNvPr id="15" name="Espace réservé du contenu 14">
            <a:extLst>
              <a:ext uri="{FF2B5EF4-FFF2-40B4-BE49-F238E27FC236}">
                <a16:creationId xmlns:a16="http://schemas.microsoft.com/office/drawing/2014/main" id="{DA5CADD3-FFD3-4299-9A5C-6B9BC4158B22}"/>
              </a:ext>
            </a:extLst>
          </p:cNvPr>
          <p:cNvSpPr>
            <a:spLocks noGrp="1"/>
          </p:cNvSpPr>
          <p:nvPr>
            <p:ph sz="quarter" idx="11"/>
          </p:nvPr>
        </p:nvSpPr>
        <p:spPr/>
        <p:txBody>
          <a:bodyPr/>
          <a:lstStyle/>
          <a:p>
            <a:r>
              <a:rPr lang="en-US" dirty="0"/>
              <a:t>OSVW-VC Status and Health</a:t>
            </a:r>
          </a:p>
        </p:txBody>
      </p:sp>
      <p:sp>
        <p:nvSpPr>
          <p:cNvPr id="9" name="Shape 3">
            <a:extLst>
              <a:ext uri="{FF2B5EF4-FFF2-40B4-BE49-F238E27FC236}">
                <a16:creationId xmlns:a16="http://schemas.microsoft.com/office/drawing/2014/main" id="{30055822-9C6B-4A79-AB6F-15F2B6B354E6}"/>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9237372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r>
                <a:rPr lang="en-US" sz="1400">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Advanced Scat series </a:t>
              </a:r>
              <a:r>
                <a:rPr lang="en-US" sz="1000" b="1" dirty="0">
                  <a:latin typeface="Arial" pitchFamily="34" charset="0"/>
                  <a:ea typeface="+mn-ea"/>
                  <a:cs typeface="Arial" pitchFamily="34" charset="0"/>
                </a:rPr>
                <a:t>India?</a:t>
              </a: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r>
                <a:rPr lang="en-US" sz="1200" b="1" dirty="0">
                  <a:latin typeface="Calibri" pitchFamily="34" charset="0"/>
                </a:rPr>
                <a:t>03/14</a:t>
              </a: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algn="ctr"/>
            <a:r>
              <a:rPr lang="en-GB" sz="1600" b="1" dirty="0">
                <a:solidFill>
                  <a:srgbClr val="C00000"/>
                </a:solidFill>
              </a:rPr>
              <a:t>Note: Near real-time and open data access not assured for all missions listed</a:t>
            </a: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algn="ctr"/>
            <a:r>
              <a:rPr lang="en-GB" b="1" dirty="0">
                <a:solidFill>
                  <a:schemeClr val="bg1"/>
                </a:solidFill>
              </a:rPr>
              <a:t>CEOS Ocean Vector Surface Winds Virtual Constellation (OSVW-VC)  Current Status and Outlook </a:t>
            </a: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Oceansat-3A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err="1">
                <a:latin typeface="Arial" pitchFamily="34" charset="0"/>
                <a:cs typeface="Arial" pitchFamily="34" charset="0"/>
              </a:rPr>
              <a:t>ScatSat</a:t>
            </a:r>
            <a:r>
              <a:rPr lang="en-US" sz="1400" dirty="0">
                <a:latin typeface="Arial" pitchFamily="34" charset="0"/>
                <a:ea typeface="+mn-ea"/>
                <a:cs typeface="Arial" pitchFamily="34" charset="0"/>
              </a:rPr>
              <a:t> </a:t>
            </a:r>
            <a:r>
              <a:rPr lang="en-US" sz="1000" b="1" dirty="0">
                <a:latin typeface="Arial" pitchFamily="34" charset="0"/>
                <a:cs typeface="Arial" pitchFamily="34" charset="0"/>
              </a:rPr>
              <a:t>India</a:t>
            </a:r>
            <a:endParaRPr lang="en-US" sz="1000" b="1" dirty="0">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r>
              <a:rPr lang="en-US" sz="1400" b="1" dirty="0">
                <a:cs typeface="Arial" charset="0"/>
              </a:rPr>
              <a:t>HY-2A</a:t>
            </a:r>
            <a:r>
              <a:rPr lang="en-US" sz="1400" dirty="0">
                <a:cs typeface="Arial" charset="0"/>
              </a:rPr>
              <a:t> </a:t>
            </a:r>
            <a:r>
              <a:rPr lang="en-US" sz="1000" b="1" dirty="0">
                <a:cs typeface="Arial" charset="0"/>
              </a:rPr>
              <a:t>China</a:t>
            </a: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fontAlgn="auto">
              <a:spcBef>
                <a:spcPts val="0"/>
              </a:spcBef>
              <a:spcAft>
                <a:spcPts val="0"/>
              </a:spcAft>
              <a:defRPr/>
            </a:pPr>
            <a:r>
              <a:rPr lang="en-US" sz="800" b="1" dirty="0" err="1">
                <a:latin typeface="Arial" pitchFamily="34" charset="0"/>
                <a:cs typeface="Arial" pitchFamily="34" charset="0"/>
              </a:rPr>
              <a:t>RapidSCAT</a:t>
            </a:r>
            <a:r>
              <a:rPr lang="en-US" sz="800" b="1" dirty="0">
                <a:latin typeface="Arial" pitchFamily="34" charset="0"/>
                <a:cs typeface="Arial" pitchFamily="34" charset="0"/>
              </a:rPr>
              <a:t> USA</a:t>
            </a:r>
          </a:p>
        </p:txBody>
      </p:sp>
      <p:sp>
        <p:nvSpPr>
          <p:cNvPr id="114" name="Shape 6">
            <a:extLst>
              <a:ext uri="{FF2B5EF4-FFF2-40B4-BE49-F238E27FC236}">
                <a16:creationId xmlns:a16="http://schemas.microsoft.com/office/drawing/2014/main" id="{EA83770D-E240-411C-A4AA-D2FF5A855128}"/>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8</a:t>
            </a:fld>
            <a:endParaRPr lang="uk-UA" dirty="0"/>
          </a:p>
        </p:txBody>
      </p:sp>
      <p:sp>
        <p:nvSpPr>
          <p:cNvPr id="115" name="Shape 3">
            <a:extLst>
              <a:ext uri="{FF2B5EF4-FFF2-40B4-BE49-F238E27FC236}">
                <a16:creationId xmlns:a16="http://schemas.microsoft.com/office/drawing/2014/main" id="{63E83AB1-BA50-4B03-82AF-361E78AE1F1B}"/>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5794535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id="{7B00EA92-DE34-4116-ABFB-DEC2307867B7}"/>
              </a:ext>
            </a:extLst>
          </p:cNvPr>
          <p:cNvSpPr>
            <a:spLocks noGrp="1"/>
          </p:cNvSpPr>
          <p:nvPr>
            <p:ph type="sldNum" sz="quarter" idx="2"/>
          </p:nvPr>
        </p:nvSpPr>
        <p:spPr>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normAutofit/>
          </a:bodyPr>
          <a:lstStyle/>
          <a:p>
            <a:r>
              <a:rPr lang="en-US" sz="2400" dirty="0"/>
              <a:t>At least 3 scatterometers in orbits designed to roughly meet WMO requirements (observations every 6 hours)</a:t>
            </a:r>
          </a:p>
          <a:p>
            <a:r>
              <a:rPr lang="en-US" sz="2400" dirty="0"/>
              <a:t>One instrument in a non-sun-synchronous orbit for sampling the diurnal cycle, better mid-latitude sampling and provide inter-calibration</a:t>
            </a:r>
            <a:r>
              <a:rPr lang="en-US" sz="2400" dirty="0">
                <a:effectLst/>
              </a:rPr>
              <a:t> </a:t>
            </a:r>
          </a:p>
          <a:p>
            <a:r>
              <a:rPr lang="en-US" sz="2400" dirty="0"/>
              <a:t>A white paper describing and justifying the oceanography and climate requirements for the optimum OSVW constellation is being developed through the IOVWST.</a:t>
            </a:r>
          </a:p>
        </p:txBody>
      </p:sp>
      <p:sp>
        <p:nvSpPr>
          <p:cNvPr id="4" name="Espace réservé du contenu 3">
            <a:extLst>
              <a:ext uri="{FF2B5EF4-FFF2-40B4-BE49-F238E27FC236}">
                <a16:creationId xmlns:a16="http://schemas.microsoft.com/office/drawing/2014/main" id="{18530CCC-5918-4E9C-AF8E-DAAE072F01AA}"/>
              </a:ext>
            </a:extLst>
          </p:cNvPr>
          <p:cNvSpPr>
            <a:spLocks noGrp="1"/>
          </p:cNvSpPr>
          <p:nvPr>
            <p:ph sz="quarter" idx="11"/>
          </p:nvPr>
        </p:nvSpPr>
        <p:spPr/>
        <p:txBody>
          <a:bodyPr/>
          <a:lstStyle/>
          <a:p>
            <a:r>
              <a:rPr lang="en-US" dirty="0"/>
              <a:t>Optimum (minimum) OSVW-VC</a:t>
            </a:r>
          </a:p>
          <a:p>
            <a:r>
              <a:rPr lang="en-US" sz="2000" dirty="0"/>
              <a:t>2015 IOVWST meeting recommendation</a:t>
            </a:r>
            <a:endParaRPr lang="en-US" dirty="0"/>
          </a:p>
        </p:txBody>
      </p:sp>
      <p:sp>
        <p:nvSpPr>
          <p:cNvPr id="7" name="Shape 3">
            <a:extLst>
              <a:ext uri="{FF2B5EF4-FFF2-40B4-BE49-F238E27FC236}">
                <a16:creationId xmlns:a16="http://schemas.microsoft.com/office/drawing/2014/main" id="{CA97547A-3979-42B9-B68B-F03C2575AF39}"/>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34880857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9195</TotalTime>
  <Words>2827</Words>
  <Application>Microsoft Office PowerPoint</Application>
  <PresentationFormat>Affichage à l'écran (4:3)</PresentationFormat>
  <Paragraphs>362</Paragraphs>
  <Slides>29</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Arial Unicode MS</vt:lpstr>
      <vt:lpstr>ＭＳ Ｐゴシック</vt:lpstr>
      <vt:lpstr>Arial</vt:lpstr>
      <vt:lpstr>Arial Bold</vt:lpstr>
      <vt:lpstr>Avenir Roman</vt:lpstr>
      <vt:lpstr>Calibri</vt:lpstr>
      <vt:lpstr>Courier New</vt:lpstr>
      <vt:lpstr>Droid Serif</vt:lpstr>
      <vt:lpstr>Helvetica</vt:lpstr>
      <vt:lpstr>Proxima Nova Regular</vt:lpstr>
      <vt:lpstr>Wingdings</vt:lpstr>
      <vt:lpstr>Default</vt:lpstr>
      <vt:lpstr>Virtual Constellation Issues, Discussions, Decisions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Jean-Louis Fellous</cp:lastModifiedBy>
  <cp:revision>152</cp:revision>
  <dcterms:modified xsi:type="dcterms:W3CDTF">2017-10-19T17:30:55Z</dcterms:modified>
</cp:coreProperties>
</file>