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721"/>
  </p:normalViewPr>
  <p:slideViewPr>
    <p:cSldViewPr>
      <p:cViewPr varScale="1">
        <p:scale>
          <a:sx n="108" d="100"/>
          <a:sy n="108" d="100"/>
        </p:scale>
        <p:origin x="19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44748" y="1846598"/>
            <a:ext cx="6313252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Outcomes from the Trial Joint Meeting of </a:t>
            </a:r>
            <a:r>
              <a:rPr lang="en-US" sz="3200" b="0" dirty="0" smtClean="0">
                <a:solidFill>
                  <a:schemeClr val="bg1"/>
                </a:solidFill>
                <a:latin typeface="+mn-ea"/>
                <a:ea typeface="+mn-ea"/>
              </a:rPr>
              <a:t>LSI-VC</a:t>
            </a: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en-US" sz="3200" b="0" dirty="0" smtClean="0">
                <a:solidFill>
                  <a:schemeClr val="bg1"/>
                </a:solidFill>
                <a:latin typeface="+mn-ea"/>
                <a:ea typeface="+mn-ea"/>
              </a:rPr>
              <a:t>SDCG/GFOI, </a:t>
            </a: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and the GEOGLAM </a:t>
            </a:r>
            <a:r>
              <a:rPr lang="en-US" sz="3200" b="0" dirty="0" smtClean="0">
                <a:solidFill>
                  <a:schemeClr val="bg1"/>
                </a:solidFill>
                <a:latin typeface="+mn-ea"/>
                <a:ea typeface="+mn-ea"/>
              </a:rPr>
              <a:t>ad-hoc </a:t>
            </a:r>
            <a:r>
              <a:rPr lang="en-US" sz="3200" b="0" dirty="0">
                <a:solidFill>
                  <a:schemeClr val="bg1"/>
                </a:solidFill>
                <a:latin typeface="+mn-ea"/>
                <a:ea typeface="+mn-ea"/>
              </a:rPr>
              <a:t>Working Group</a:t>
            </a:r>
            <a:r>
              <a:rPr lang="en-US" sz="4400" dirty="0"/>
              <a:t/>
            </a:r>
            <a:br>
              <a:rPr lang="en-US" sz="4400" dirty="0"/>
            </a:br>
            <a:endParaRPr sz="4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08580" y="44196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Stephen Ward, SIT Chair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10.5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953" y="266727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11659" y="134144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106"/>
          <p:cNvSpPr txBox="1">
            <a:spLocks noGrp="1"/>
          </p:cNvSpPr>
          <p:nvPr>
            <p:ph type="sldNum" sz="quarter" idx="4294967295"/>
          </p:nvPr>
        </p:nvSpPr>
        <p:spPr>
          <a:xfrm>
            <a:off x="8772142" y="6638542"/>
            <a:ext cx="286516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9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153402" cy="47244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800"/>
            </a:pPr>
            <a:r>
              <a:rPr lang="en-AU" dirty="0" smtClean="0">
                <a:latin typeface="Helvetica" charset="-52"/>
                <a:ea typeface="Helvetica" charset="-52"/>
                <a:cs typeface="Helvetica" charset="-52"/>
              </a:rPr>
              <a:t>For reference</a:t>
            </a:r>
            <a:endParaRPr dirty="0">
              <a:latin typeface="Helvetica" charset="-52"/>
              <a:ea typeface="Helvetica" charset="-52"/>
              <a:cs typeface="Helvetica" charset="-52"/>
            </a:endParaRPr>
          </a:p>
          <a:p>
            <a:pPr lvl="1">
              <a:lnSpc>
                <a:spcPct val="90000"/>
              </a:lnSpc>
              <a:defRPr sz="2400"/>
            </a:pPr>
            <a:r>
              <a:rPr lang="en-AU" sz="2000" dirty="0" smtClean="0">
                <a:latin typeface="Helvetica" charset="-52"/>
                <a:ea typeface="Helvetica" charset="-52"/>
                <a:cs typeface="Helvetica" charset="-52"/>
              </a:rPr>
              <a:t>Brief report on context and what emerged from the joint meeting</a:t>
            </a:r>
          </a:p>
          <a:p>
            <a:pPr lvl="1">
              <a:lnSpc>
                <a:spcPct val="90000"/>
              </a:lnSpc>
              <a:defRPr sz="2400"/>
            </a:pPr>
            <a:endParaRPr sz="2000" dirty="0">
              <a:latin typeface="Helvetica" charset="-52"/>
              <a:ea typeface="Helvetica" charset="-52"/>
              <a:cs typeface="Helvetica" charset="-52"/>
            </a:endParaRPr>
          </a:p>
          <a:p>
            <a:pPr>
              <a:lnSpc>
                <a:spcPct val="90000"/>
              </a:lnSpc>
              <a:defRPr sz="2800"/>
            </a:pPr>
            <a:r>
              <a:rPr lang="en-AU" dirty="0" smtClean="0">
                <a:latin typeface="Helvetica" charset="-52"/>
                <a:ea typeface="Helvetica" charset="-52"/>
                <a:cs typeface="Helvetica" charset="-52"/>
              </a:rPr>
              <a:t>For debate</a:t>
            </a:r>
            <a:endParaRPr dirty="0">
              <a:latin typeface="Helvetica" charset="-52"/>
              <a:ea typeface="Helvetica" charset="-52"/>
              <a:cs typeface="Helvetica" charset="-52"/>
            </a:endParaRPr>
          </a:p>
          <a:p>
            <a:pPr lvl="1">
              <a:lnSpc>
                <a:spcPct val="90000"/>
              </a:lnSpc>
              <a:defRPr sz="2400"/>
            </a:pPr>
            <a:r>
              <a:rPr lang="en-AU" sz="2000" dirty="0" smtClean="0">
                <a:latin typeface="Helvetica" charset="-52"/>
                <a:ea typeface="Helvetica" charset="-52"/>
                <a:cs typeface="Helvetica" charset="-52"/>
              </a:rPr>
              <a:t>The proposed next steps on ‘rationalisation of CEOS LSI activities’</a:t>
            </a:r>
            <a:endParaRPr sz="2000" dirty="0">
              <a:latin typeface="Helvetica" charset="-52"/>
              <a:ea typeface="Helvetica" charset="-52"/>
              <a:cs typeface="Helvetica" charset="-52"/>
            </a:endParaRPr>
          </a:p>
        </p:txBody>
      </p:sp>
      <p:sp>
        <p:nvSpPr>
          <p:cNvPr id="60" name="Shape 108"/>
          <p:cNvSpPr txBox="1"/>
          <p:nvPr/>
        </p:nvSpPr>
        <p:spPr>
          <a:xfrm>
            <a:off x="2070100" y="304800"/>
            <a:ext cx="495300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500"/>
              </a:spcBef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AU" b="1" dirty="0" smtClean="0">
                <a:latin typeface="Arial" charset="0"/>
                <a:ea typeface="Arial" charset="0"/>
                <a:cs typeface="Arial" charset="0"/>
              </a:rPr>
              <a:t>Agenda</a:t>
            </a:r>
            <a:endParaRPr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56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85800" y="914400"/>
            <a:ext cx="8710650" cy="60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 smtClean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Ongoing discussion </a:t>
            </a:r>
            <a:r>
              <a:rPr lang="en-US" sz="2400" dirty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around opportunity - 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main </a:t>
            </a:r>
            <a:r>
              <a:rPr lang="en-US" sz="2400" dirty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motives are representation/travel efficiency and improved coordination among related 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groups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Agencies represented in LSI, SDCG, GEOGLAM keen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Side meeting at Brisbane Plenary </a:t>
            </a:r>
            <a:r>
              <a:rPr lang="mr-IN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–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trial meeting</a:t>
            </a:r>
            <a:b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</a:b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agreed as way forward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Discussion Paper and planning </a:t>
            </a:r>
            <a:r>
              <a:rPr lang="en-US" sz="2400" dirty="0" err="1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telcons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followed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40902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Background and status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503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/>
              <a:pPr lvl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2120" y="204877"/>
            <a:ext cx="230928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Trial Meeting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19" y="1066800"/>
            <a:ext cx="8445500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783156"/>
            <a:ext cx="35814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Individual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sessions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baseline="0" dirty="0" smtClean="0">
                <a:solidFill>
                  <a:schemeClr val="bg1"/>
                </a:solidFill>
              </a:rPr>
              <a:t>Joint</a:t>
            </a:r>
            <a:r>
              <a:rPr lang="en-US" sz="2400" dirty="0" smtClean="0">
                <a:solidFill>
                  <a:schemeClr val="bg1"/>
                </a:solidFill>
              </a:rPr>
              <a:t> sessions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Lessons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 and process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12900"/>
            <a:ext cx="4572000" cy="3619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365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85800" y="914400"/>
            <a:ext cx="8153400" cy="674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 smtClean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Extremely productive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ARD, MRI, </a:t>
            </a:r>
            <a:r>
              <a:rPr lang="en-US" sz="2400" dirty="0" err="1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DataCube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pilots, User Requirements, mission updates </a:t>
            </a:r>
            <a:r>
              <a:rPr lang="mr-IN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–</a:t>
            </a: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significant overlap and interest across groups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Agreed to have thematic communities formally engaged in the ARD spec and review process</a:t>
            </a: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With benefits comes compromise </a:t>
            </a:r>
            <a:r>
              <a:rPr lang="mr-IN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–</a:t>
            </a:r>
            <a:r>
              <a:rPr lang="en-AU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 but manageable. More people and more rooms reduces number of hosts. </a:t>
            </a:r>
          </a:p>
          <a:p>
            <a:pPr marL="285750" lvl="1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Helvetica" charset="-52"/>
                <a:ea typeface="Helvetica" charset="-52"/>
                <a:cs typeface="Helvetica" charset="-52"/>
              </a:rPr>
              <a:t>Less parallel sessions next time</a:t>
            </a:r>
            <a:endParaRPr lang="en-US" sz="2400" dirty="0" smtClean="0">
              <a:solidFill>
                <a:schemeClr val="tx2"/>
              </a:solidFill>
              <a:latin typeface="Helvetica" charset="-52"/>
              <a:ea typeface="Helvetica" charset="-52"/>
              <a:cs typeface="Helvetica" charset="-52"/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26842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Outcomes &amp; Lessons Learned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80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85800" y="914400"/>
            <a:ext cx="8710650" cy="747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 smtClean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Essential to retain identify of thematic teams (GFOI, GEOGLAM) and their strong connection to their constituencies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No benefit in ‘nesting’ under LSI-VC </a:t>
            </a:r>
            <a:r>
              <a:rPr lang="en-AU" sz="2400" smtClean="0">
                <a:solidFill>
                  <a:schemeClr val="tx2"/>
                </a:solidFill>
              </a:rPr>
              <a:t>at this time</a:t>
            </a: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Unanimous agreement that individual groups continue </a:t>
            </a:r>
            <a:r>
              <a:rPr lang="mr-IN" sz="2400" dirty="0" smtClean="0">
                <a:solidFill>
                  <a:schemeClr val="tx2"/>
                </a:solidFill>
              </a:rPr>
              <a:t>–</a:t>
            </a:r>
            <a:r>
              <a:rPr lang="en-AU" sz="2400" dirty="0" smtClean="0">
                <a:solidFill>
                  <a:schemeClr val="tx2"/>
                </a:solidFill>
              </a:rPr>
              <a:t> </a:t>
            </a:r>
            <a:br>
              <a:rPr lang="en-AU" sz="2400" dirty="0" smtClean="0">
                <a:solidFill>
                  <a:schemeClr val="tx2"/>
                </a:solidFill>
              </a:rPr>
            </a:br>
            <a:r>
              <a:rPr lang="en-AU" sz="2400" dirty="0" smtClean="0">
                <a:solidFill>
                  <a:schemeClr val="tx2"/>
                </a:solidFill>
              </a:rPr>
              <a:t>with further joint meetings agreed to be beneficial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Less travel efficiencies in practice and some hosting complications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1241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For discussion:</a:t>
            </a:r>
            <a:r>
              <a:rPr kumimoji="0" lang="en-US" sz="28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 Way Forward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8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1241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For discussion:</a:t>
            </a:r>
            <a:r>
              <a:rPr kumimoji="0" lang="en-US" sz="28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 Way Forward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2133600"/>
            <a:ext cx="7239000" cy="3733800"/>
            <a:chOff x="914400" y="2133600"/>
            <a:chExt cx="7239000" cy="3733800"/>
          </a:xfrm>
        </p:grpSpPr>
        <p:sp>
          <p:nvSpPr>
            <p:cNvPr id="4" name="Rectangle 3"/>
            <p:cNvSpPr/>
            <p:nvPr/>
          </p:nvSpPr>
          <p:spPr>
            <a:xfrm>
              <a:off x="914400" y="2133600"/>
              <a:ext cx="7239000" cy="37338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657600"/>
              <a:ext cx="1496786" cy="838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825388"/>
              <a:ext cx="1371600" cy="3790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97503" y="3737909"/>
              <a:ext cx="135549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Joint meetings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/>
                <a:t>LSI/GFOI/GEOGLAM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[Week before SIT</a:t>
              </a:r>
              <a:r>
                <a:rPr kumimoji="0" lang="en-US" sz="10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TW]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5258" y="3757693"/>
              <a:ext cx="525142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GFOI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/>
                <a:t>Plenary</a:t>
              </a:r>
              <a:br>
                <a:rPr lang="en-US" sz="1000" dirty="0" smtClean="0"/>
              </a:br>
              <a:r>
                <a:rPr lang="en-US" sz="1000" dirty="0" smtClean="0"/>
                <a:t>~Q1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2524" y="3757693"/>
              <a:ext cx="73834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GEOGLAM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/>
                <a:t>Plenary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7" name="Curved Down Arrow 6"/>
            <p:cNvSpPr/>
            <p:nvPr/>
          </p:nvSpPr>
          <p:spPr>
            <a:xfrm>
              <a:off x="4427651" y="3200400"/>
              <a:ext cx="1287349" cy="457200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" name="Curved Down Arrow 11"/>
            <p:cNvSpPr/>
            <p:nvPr/>
          </p:nvSpPr>
          <p:spPr>
            <a:xfrm flipH="1">
              <a:off x="2887342" y="3200400"/>
              <a:ext cx="1303658" cy="457200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 flipH="1" flipV="1">
              <a:off x="4388102" y="4465482"/>
              <a:ext cx="1360289" cy="517835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flipV="1">
              <a:off x="2791923" y="4495800"/>
              <a:ext cx="1483328" cy="517835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6017827" y="3882291"/>
              <a:ext cx="382973" cy="3048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2300155" y="3899625"/>
              <a:ext cx="382973" cy="3048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3780" y="1510351"/>
            <a:ext cx="44140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What an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annual cycle might look like</a:t>
            </a:r>
            <a:r>
              <a:rPr kumimoji="0" lang="mr-IN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…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826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mtClean="0">
                <a:solidFill>
                  <a:schemeClr val="tx2"/>
                </a:solidFill>
              </a:rPr>
              <a:pPr lvl="0"/>
              <a:t>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357150" y="1219200"/>
            <a:ext cx="8710650" cy="7478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 smtClean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A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Subject to Plenary conclusions, the 3 groups will meet again in the week of 4 Sep 2018 (week prior to SIT TW </a:t>
            </a:r>
            <a:r>
              <a:rPr lang="mr-IN" sz="2400" dirty="0" smtClean="0">
                <a:solidFill>
                  <a:schemeClr val="tx2"/>
                </a:solidFill>
              </a:rPr>
              <a:t>–</a:t>
            </a:r>
            <a:r>
              <a:rPr lang="en-AU" sz="2400" dirty="0" smtClean="0">
                <a:solidFill>
                  <a:schemeClr val="tx2"/>
                </a:solidFill>
              </a:rPr>
              <a:t> our constraint)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Looking for a host somewhere in Europe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Expect to have more focused discussion on joint </a:t>
            </a:r>
            <a:r>
              <a:rPr lang="en-AU" sz="2400" dirty="0">
                <a:solidFill>
                  <a:schemeClr val="tx2"/>
                </a:solidFill>
              </a:rPr>
              <a:t>w</a:t>
            </a:r>
            <a:r>
              <a:rPr lang="en-AU" sz="2400" dirty="0" smtClean="0">
                <a:solidFill>
                  <a:schemeClr val="tx2"/>
                </a:solidFill>
              </a:rPr>
              <a:t>ork </a:t>
            </a:r>
            <a:r>
              <a:rPr lang="en-AU" sz="2400" dirty="0">
                <a:solidFill>
                  <a:schemeClr val="tx2"/>
                </a:solidFill>
              </a:rPr>
              <a:t>p</a:t>
            </a:r>
            <a:r>
              <a:rPr lang="en-AU" sz="2400" dirty="0" smtClean="0">
                <a:solidFill>
                  <a:schemeClr val="tx2"/>
                </a:solidFill>
              </a:rPr>
              <a:t>lanning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DISCUSS!  </a:t>
            </a:r>
          </a:p>
          <a:p>
            <a:pPr marL="285750" indent="-285750">
              <a:buFont typeface="Arial" charset="0"/>
              <a:buChar char="•"/>
            </a:pPr>
            <a:endParaRPr lang="en-AU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AU" sz="24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/>
              <a:defRPr sz="2800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4800"/>
            <a:ext cx="51241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For discussion:</a:t>
            </a:r>
            <a:r>
              <a:rPr kumimoji="0" lang="en-US" sz="28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charset="0"/>
                <a:ea typeface="Arial" charset="0"/>
                <a:cs typeface="Arial" charset="0"/>
              </a:rPr>
              <a:t> Way Forward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572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9150</TotalTime>
  <Words>309</Words>
  <Application>Microsoft Macintosh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Outcomes from the Trial Joint Meeting of LSI-VC, SDCG/GFOI, and the GEOGLAM ad-hoc Working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145</cp:revision>
  <dcterms:modified xsi:type="dcterms:W3CDTF">2017-10-11T18:13:49Z</dcterms:modified>
</cp:coreProperties>
</file>