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56" r:id="rId2"/>
    <p:sldId id="277" r:id="rId3"/>
    <p:sldId id="282" r:id="rId4"/>
    <p:sldId id="280" r:id="rId5"/>
    <p:sldId id="281" r:id="rId6"/>
    <p:sldId id="278" r:id="rId7"/>
  </p:sldIdLst>
  <p:sldSz cx="9144000" cy="6858000" type="screen4x3"/>
  <p:notesSz cx="6858000" cy="9144000"/>
  <p:defaultTextStyle>
    <a:lvl1pPr defTabSz="457200">
      <a:defRPr>
        <a:solidFill>
          <a:srgbClr val="002569"/>
        </a:solidFill>
      </a:defRPr>
    </a:lvl1pPr>
    <a:lvl2pPr indent="457200" defTabSz="457200">
      <a:defRPr>
        <a:solidFill>
          <a:srgbClr val="002569"/>
        </a:solidFill>
      </a:defRPr>
    </a:lvl2pPr>
    <a:lvl3pPr indent="914400" defTabSz="457200">
      <a:defRPr>
        <a:solidFill>
          <a:srgbClr val="002569"/>
        </a:solidFill>
      </a:defRPr>
    </a:lvl3pPr>
    <a:lvl4pPr indent="1371600" defTabSz="457200">
      <a:defRPr>
        <a:solidFill>
          <a:srgbClr val="002569"/>
        </a:solidFill>
      </a:defRPr>
    </a:lvl4pPr>
    <a:lvl5pPr indent="1828800" defTabSz="457200">
      <a:defRPr>
        <a:solidFill>
          <a:srgbClr val="002569"/>
        </a:solidFill>
      </a:defRPr>
    </a:lvl5pPr>
    <a:lvl6pPr indent="2286000" defTabSz="457200">
      <a:defRPr>
        <a:solidFill>
          <a:srgbClr val="002569"/>
        </a:solidFill>
      </a:defRPr>
    </a:lvl6pPr>
    <a:lvl7pPr indent="2743200" defTabSz="457200">
      <a:defRPr>
        <a:solidFill>
          <a:srgbClr val="002569"/>
        </a:solidFill>
      </a:defRPr>
    </a:lvl7pPr>
    <a:lvl8pPr indent="3200400" defTabSz="457200">
      <a:defRPr>
        <a:solidFill>
          <a:srgbClr val="002569"/>
        </a:solidFill>
      </a:defRPr>
    </a:lvl8pPr>
    <a:lvl9pPr indent="3657600" defTabSz="457200">
      <a:defRPr>
        <a:solidFill>
          <a:srgbClr val="002569"/>
        </a:solidFill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DDCA"/>
          </a:solidFill>
        </a:fill>
      </a:tcStyle>
    </a:wholeTbl>
    <a:band2H>
      <a:tcTxStyle/>
      <a:tcStyle>
        <a:tcBdr/>
        <a:fill>
          <a:solidFill>
            <a:srgbClr val="FFEFE6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Row>
  </a:tblStyle>
  <a:tblStyle styleId="{C7B018BB-80A7-4F77-B60F-C8B233D01FF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BCBCB"/>
          </a:solidFill>
        </a:fill>
      </a:tcStyle>
    </a:wholeTbl>
    <a:band2H>
      <a:tcTxStyle/>
      <a:tcStyle>
        <a:tcBdr/>
        <a:fill>
          <a:solidFill>
            <a:srgbClr val="EEE7E7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Row>
  </a:tblStyle>
  <a:tblStyle styleId="{CF821DB8-F4EB-4A41-A1BA-3FCAFE7338EE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7EA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Row>
  </a:tblStyle>
  <a:tblStyle styleId="{33BA23B1-9221-436E-865A-0063620EA4FD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BD3"/>
          </a:solidFill>
        </a:fill>
      </a:tcStyle>
    </a:wholeTbl>
    <a:band2H>
      <a:tcTxStyle/>
      <a:tcStyle>
        <a:tcBdr/>
        <a:fill>
          <a:solidFill>
            <a:srgbClr val="E6E7EA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Row>
  </a:tblStyle>
  <a:tblStyle styleId="{2708684C-4D16-4618-839F-0558EEFCDFE6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26"/>
    <p:restoredTop sz="93969" autoAdjust="0"/>
  </p:normalViewPr>
  <p:slideViewPr>
    <p:cSldViewPr>
      <p:cViewPr varScale="1">
        <p:scale>
          <a:sx n="105" d="100"/>
          <a:sy n="105" d="100"/>
        </p:scale>
        <p:origin x="1740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8" name="Shape 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53021836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xfrm>
            <a:off x="8763000" y="6629400"/>
            <a:ext cx="304800" cy="187285"/>
          </a:xfrm>
          <a:prstGeom prst="roundRect">
            <a:avLst/>
          </a:prstGeom>
          <a:solidFill>
            <a:schemeClr val="lt1">
              <a:alpha val="49000"/>
            </a:schemeClr>
          </a:solidFill>
          <a:ln>
            <a:solidFill>
              <a:schemeClr val="tx2">
                <a:alpha val="6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>
            <a:lvl1pPr algn="ctr">
              <a:defRPr lang="uk-UA" sz="1100" i="1" smtClean="0">
                <a:solidFill>
                  <a:schemeClr val="tx2"/>
                </a:solidFill>
                <a:latin typeface="+mj-lt"/>
                <a:ea typeface="+mj-ea"/>
                <a:cs typeface="Proxima Nova Regular"/>
              </a:defRPr>
            </a:lvl1pPr>
          </a:lstStyle>
          <a:p>
            <a:pPr defTabSz="914400"/>
            <a:fld id="{86CB4B4D-7CA3-9044-876B-883B54F8677D}" type="slidenum">
              <a:rPr lang="uk-UA" smtClean="0"/>
              <a:pPr defTabSz="914400"/>
              <a:t>‹#›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600200"/>
            <a:ext cx="8153400" cy="4724400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+mj-lt"/>
                <a:cs typeface="Arial" panose="020B0604020202020204" pitchFamily="34" charset="0"/>
              </a:defRPr>
            </a:lvl1pPr>
            <a:lvl2pPr marL="768927" indent="-311727">
              <a:buFont typeface="Courier New" panose="02070309020205020404" pitchFamily="49" charset="0"/>
              <a:buChar char="o"/>
              <a:defRPr sz="2000">
                <a:latin typeface="+mj-lt"/>
                <a:cs typeface="Arial" panose="020B0604020202020204" pitchFamily="34" charset="0"/>
              </a:defRPr>
            </a:lvl2pPr>
            <a:lvl3pPr marL="1188719" indent="-274319">
              <a:buFont typeface="Wingdings" panose="05000000000000000000" pitchFamily="2" charset="2"/>
              <a:buChar char="§"/>
              <a:defRPr sz="2000">
                <a:latin typeface="+mj-lt"/>
                <a:cs typeface="Arial" panose="020B0604020202020204" pitchFamily="34" charset="0"/>
              </a:defRPr>
            </a:lvl3pPr>
            <a:lvl4pPr>
              <a:defRPr sz="2000">
                <a:latin typeface="+mj-lt"/>
                <a:cs typeface="Arial" panose="020B0604020202020204" pitchFamily="34" charset="0"/>
              </a:defRPr>
            </a:lvl4pPr>
            <a:lvl5pPr>
              <a:defRPr sz="20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hape 3"/>
          <p:cNvSpPr/>
          <p:nvPr userDrawn="1"/>
        </p:nvSpPr>
        <p:spPr>
          <a:xfrm>
            <a:off x="76200" y="6629400"/>
            <a:ext cx="2362200" cy="187285"/>
          </a:xfrm>
          <a:prstGeom prst="roundRect">
            <a:avLst/>
          </a:prstGeom>
          <a:solidFill>
            <a:schemeClr val="lt1">
              <a:alpha val="49000"/>
            </a:schemeClr>
          </a:solidFill>
          <a:ln>
            <a:solidFill>
              <a:schemeClr val="tx2">
                <a:alpha val="60000"/>
              </a:schemeClr>
            </a:solidFill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/>
          <a:p>
            <a:pPr lvl="0" algn="ctr" defTabSz="914400">
              <a:defRPr>
                <a:solidFill>
                  <a:srgbClr val="000000"/>
                </a:solidFill>
              </a:defRPr>
            </a:pPr>
            <a:r>
              <a:rPr lang="en-AU" sz="1100" i="1" dirty="0">
                <a:solidFill>
                  <a:schemeClr val="tx2"/>
                </a:solidFill>
                <a:latin typeface="+mj-ea"/>
                <a:ea typeface="+mj-ea"/>
                <a:cs typeface="Proxima Nova Regular"/>
                <a:sym typeface="Proxima Nova Regular"/>
              </a:rPr>
              <a:t>CEOS</a:t>
            </a:r>
            <a:r>
              <a:rPr lang="en-AU" sz="1100" i="1" baseline="0" dirty="0">
                <a:solidFill>
                  <a:schemeClr val="tx2"/>
                </a:solidFill>
                <a:latin typeface="+mj-ea"/>
                <a:ea typeface="+mj-ea"/>
                <a:cs typeface="Proxima Nova Regular"/>
                <a:sym typeface="Proxima Nova Regular"/>
              </a:rPr>
              <a:t> Plenary 20</a:t>
            </a:r>
            <a:r>
              <a:rPr lang="en-AU" sz="1100" i="1" dirty="0">
                <a:solidFill>
                  <a:schemeClr val="tx2"/>
                </a:solidFill>
                <a:latin typeface="+mj-ea"/>
                <a:ea typeface="+mj-ea"/>
                <a:cs typeface="Proxima Nova Regular"/>
                <a:sym typeface="Proxima Nova Regular"/>
              </a:rPr>
              <a:t>17, 19-20 October</a:t>
            </a:r>
            <a:endParaRPr sz="1100" i="1" dirty="0">
              <a:solidFill>
                <a:schemeClr val="tx2"/>
              </a:solidFill>
              <a:latin typeface="+mj-ea"/>
              <a:ea typeface="+mj-ea"/>
              <a:cs typeface="Proxima Nova Regular"/>
              <a:sym typeface="Proxima Nova Regular"/>
            </a:endParaRPr>
          </a:p>
        </p:txBody>
      </p:sp>
      <p:sp>
        <p:nvSpPr>
          <p:cNvPr id="9" name="Content Placeholder 3"/>
          <p:cNvSpPr>
            <a:spLocks noGrp="1"/>
          </p:cNvSpPr>
          <p:nvPr>
            <p:ph sz="quarter" idx="11" hasCustomPrompt="1"/>
          </p:nvPr>
        </p:nvSpPr>
        <p:spPr>
          <a:xfrm>
            <a:off x="2057400" y="304800"/>
            <a:ext cx="4953000" cy="533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tabLst/>
              <a:defRPr/>
            </a:pPr>
            <a:r>
              <a:rPr lang="en-US" dirty="0"/>
              <a:t>Title TBA</a:t>
            </a: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sldNum" sz="quarter" idx="2"/>
          </p:nvPr>
        </p:nvSpPr>
        <p:spPr>
          <a:xfrm>
            <a:off x="7239000" y="6546850"/>
            <a:ext cx="1905000" cy="256540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r">
              <a:spcBef>
                <a:spcPts val="600"/>
              </a:spcBef>
              <a:defRPr sz="10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hf hdr="0" ftr="0" dt="0"/>
  <p:txStyles>
    <p:titleStyle>
      <a:lvl1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1pPr>
      <a:lvl2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2pPr>
      <a:lvl3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3pPr>
      <a:lvl4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4pPr>
      <a:lvl5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5pPr>
      <a:lvl6pPr indent="4572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6pPr>
      <a:lvl7pPr indent="9144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7pPr>
      <a:lvl8pPr indent="13716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8pPr>
      <a:lvl9pPr indent="18288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9pPr>
    </p:titleStyle>
    <p:bodyStyle>
      <a:lvl1pPr marL="3429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1pPr>
      <a:lvl2pPr marL="768927" indent="-311727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2pPr>
      <a:lvl3pPr marL="1188719" indent="-274319">
        <a:spcBef>
          <a:spcPts val="500"/>
        </a:spcBef>
        <a:buSzPct val="100000"/>
        <a:buFont typeface="Arial"/>
        <a:buChar char="o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3pPr>
      <a:lvl4pPr marL="1676400" indent="-304800">
        <a:spcBef>
          <a:spcPts val="500"/>
        </a:spcBef>
        <a:buSzPct val="100000"/>
        <a:buFont typeface="Arial"/>
        <a:buChar char="▪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4pPr>
      <a:lvl5pPr marL="21717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5pPr>
      <a:lvl6pPr indent="22860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6pPr>
      <a:lvl7pPr indent="27432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7pPr>
      <a:lvl8pPr indent="32004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8pPr>
      <a:lvl9pPr indent="36576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9pPr>
    </p:bodyStyle>
    <p:otherStyle>
      <a:lvl1pPr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 idx="4294967295"/>
          </p:nvPr>
        </p:nvSpPr>
        <p:spPr>
          <a:xfrm>
            <a:off x="622789" y="2514600"/>
            <a:ext cx="8521211" cy="993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latin typeface="Droid Serif"/>
                <a:ea typeface="Droid Serif"/>
                <a:cs typeface="Droid Serif"/>
                <a:sym typeface="Droid Serif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en-US" sz="2800" b="1" dirty="0">
                <a:solidFill>
                  <a:srgbClr val="FFFFFF"/>
                </a:solidFill>
                <a:latin typeface="+mj-lt"/>
              </a:rPr>
              <a:t>Recap of Decisions on One-Year Extensions of the CEOS Ad-Hoc Teams and WG Leadership Succession</a:t>
            </a:r>
            <a:endParaRPr sz="2800" b="1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1" name="Shape 11"/>
          <p:cNvSpPr/>
          <p:nvPr/>
        </p:nvSpPr>
        <p:spPr>
          <a:xfrm>
            <a:off x="622789" y="3759200"/>
            <a:ext cx="4810858" cy="2541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endParaRPr lang="en-US"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endParaRPr lang="en-US"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Dr. Frank Kelly, USGS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CEOS Plenary 2017 – </a:t>
            </a:r>
            <a:r>
              <a:rPr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Agenda Item </a:t>
            </a:r>
            <a:r>
              <a:rPr lang="en-US"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12.1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Rapid City, South Dakota, USA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19-20 October 2017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</p:txBody>
      </p:sp>
      <p:pic>
        <p:nvPicPr>
          <p:cNvPr id="12" name="ceos_logo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22789" y="1217405"/>
            <a:ext cx="2507906" cy="993132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Shape 10"/>
          <p:cNvSpPr txBox="1">
            <a:spLocks/>
          </p:cNvSpPr>
          <p:nvPr/>
        </p:nvSpPr>
        <p:spPr>
          <a:xfrm>
            <a:off x="622789" y="2246634"/>
            <a:ext cx="2806211" cy="2101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solidFill>
                  <a:srgbClr val="FFFFFF"/>
                </a:solidFill>
                <a:latin typeface="Droid Serif"/>
                <a:ea typeface="Droid Serif"/>
                <a:cs typeface="Droid Serif"/>
                <a:sym typeface="Droid Serif"/>
              </a:defRPr>
            </a:lvl1pPr>
            <a:lvl2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4572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9144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13716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18288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defTabSz="914400">
              <a:defRPr sz="1800" b="0">
                <a:solidFill>
                  <a:srgbClr val="000000"/>
                </a:solidFill>
              </a:defRPr>
            </a:pPr>
            <a:r>
              <a:rPr lang="en-US" sz="1050" dirty="0">
                <a:solidFill>
                  <a:schemeClr val="bg1">
                    <a:lumMod val="20000"/>
                    <a:lumOff val="80000"/>
                  </a:schemeClr>
                </a:solidFill>
                <a:latin typeface="+mj-lt"/>
              </a:rPr>
              <a:t>Committee on Earth Observation Satellites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098AD0B-D86E-4697-A196-7CADD58D2AA9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2</a:t>
            </a:fld>
            <a:endParaRPr lang="uk-UA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CC3D00-9A0C-4CB0-ADA7-2F4AC35DEF18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1828800" y="0"/>
            <a:ext cx="7315200" cy="1143000"/>
          </a:xfrm>
        </p:spPr>
        <p:txBody>
          <a:bodyPr anchor="ctr"/>
          <a:lstStyle/>
          <a:p>
            <a:r>
              <a:rPr lang="en-US" sz="2800" b="1" dirty="0"/>
              <a:t>Ad-Hoc Teams &amp; Working Groups</a:t>
            </a:r>
          </a:p>
        </p:txBody>
      </p:sp>
      <p:sp>
        <p:nvSpPr>
          <p:cNvPr id="5" name="Shape 43">
            <a:extLst>
              <a:ext uri="{FF2B5EF4-FFF2-40B4-BE49-F238E27FC236}">
                <a16:creationId xmlns:a16="http://schemas.microsoft.com/office/drawing/2014/main" id="{DDE53D0A-55EB-46CD-B102-A4DD58BEA638}"/>
              </a:ext>
            </a:extLst>
          </p:cNvPr>
          <p:cNvSpPr txBox="1">
            <a:spLocks/>
          </p:cNvSpPr>
          <p:nvPr/>
        </p:nvSpPr>
        <p:spPr>
          <a:xfrm>
            <a:off x="544310" y="1303021"/>
            <a:ext cx="8599690" cy="5075128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>
              <a:spcBef>
                <a:spcPts val="500"/>
              </a:spcBef>
              <a:buSzPct val="100000"/>
              <a:buFont typeface="Arial"/>
              <a:buChar char="•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1pPr>
            <a:lvl2pPr marL="768927" indent="-311727">
              <a:spcBef>
                <a:spcPts val="500"/>
              </a:spcBef>
              <a:buSzPct val="100000"/>
              <a:buFont typeface="Arial"/>
              <a:buChar char="•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marL="1188719" indent="-274319">
              <a:spcBef>
                <a:spcPts val="500"/>
              </a:spcBef>
              <a:buSzPct val="100000"/>
              <a:buFont typeface="Arial"/>
              <a:buChar char="o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marL="1676400" indent="-304800">
              <a:spcBef>
                <a:spcPts val="500"/>
              </a:spcBef>
              <a:buSzPct val="100000"/>
              <a:buFont typeface="Arial"/>
              <a:buChar char="▪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marL="2171700" indent="-342900">
              <a:spcBef>
                <a:spcPts val="500"/>
              </a:spcBef>
              <a:buSzPct val="100000"/>
              <a:buFont typeface="Arial"/>
              <a:buChar char="•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22860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27432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32004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36576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defTabSz="914400"/>
            <a:r>
              <a:rPr lang="en-US" sz="2000" dirty="0">
                <a:latin typeface="+mj-ea"/>
                <a:ea typeface="+mj-ea"/>
              </a:rPr>
              <a:t>Continuation of the following Ad-Hoc Teams</a:t>
            </a:r>
          </a:p>
          <a:p>
            <a:pPr lvl="1" defTabSz="914400"/>
            <a:r>
              <a:rPr lang="en-US" sz="2000" dirty="0">
                <a:latin typeface="+mj-ea"/>
                <a:ea typeface="+mj-ea"/>
              </a:rPr>
              <a:t>GEOGLAM</a:t>
            </a:r>
          </a:p>
          <a:p>
            <a:pPr lvl="1" defTabSz="914400"/>
            <a:r>
              <a:rPr lang="en-US" sz="2000" dirty="0">
                <a:latin typeface="+mj-ea"/>
                <a:ea typeface="+mj-ea"/>
              </a:rPr>
              <a:t>SDCG for GFOI</a:t>
            </a:r>
          </a:p>
          <a:p>
            <a:pPr lvl="1" defTabSz="914400"/>
            <a:r>
              <a:rPr lang="en-US" sz="2000" dirty="0">
                <a:latin typeface="+mj-ea"/>
                <a:ea typeface="+mj-ea"/>
              </a:rPr>
              <a:t>SDG</a:t>
            </a:r>
          </a:p>
          <a:p>
            <a:pPr lvl="1" defTabSz="914400"/>
            <a:r>
              <a:rPr lang="en-US" sz="2000" dirty="0">
                <a:latin typeface="+mj-ea"/>
                <a:ea typeface="+mj-ea"/>
              </a:rPr>
              <a:t>FDA</a:t>
            </a:r>
          </a:p>
          <a:p>
            <a:pPr defTabSz="914400"/>
            <a:endParaRPr lang="en-US" sz="2000" dirty="0">
              <a:latin typeface="+mj-ea"/>
              <a:ea typeface="+mj-ea"/>
            </a:endParaRPr>
          </a:p>
          <a:p>
            <a:pPr defTabSz="914400"/>
            <a:r>
              <a:rPr lang="en-US" sz="2000" dirty="0">
                <a:latin typeface="+mj-ea"/>
                <a:ea typeface="+mj-ea"/>
              </a:rPr>
              <a:t>Working Group Vice-Chairs</a:t>
            </a:r>
          </a:p>
          <a:p>
            <a:pPr lvl="1" defTabSz="914400"/>
            <a:r>
              <a:rPr lang="en-US" sz="2000" dirty="0">
                <a:latin typeface="+mj-ea"/>
                <a:ea typeface="+mj-ea"/>
              </a:rPr>
              <a:t>WGClimate</a:t>
            </a:r>
          </a:p>
          <a:p>
            <a:pPr lvl="1" defTabSz="914400"/>
            <a:r>
              <a:rPr lang="en-US" sz="2000" dirty="0">
                <a:latin typeface="+mj-ea"/>
                <a:ea typeface="+mj-ea"/>
              </a:rPr>
              <a:t>WGDisasters</a:t>
            </a:r>
          </a:p>
          <a:p>
            <a:pPr lvl="1" defTabSz="914400"/>
            <a:r>
              <a:rPr lang="en-US" sz="2000" dirty="0">
                <a:latin typeface="+mj-ea"/>
                <a:ea typeface="+mj-ea"/>
              </a:rPr>
              <a:t>WGISS</a:t>
            </a:r>
          </a:p>
        </p:txBody>
      </p:sp>
    </p:spTree>
    <p:extLst>
      <p:ext uri="{BB962C8B-B14F-4D97-AF65-F5344CB8AC3E}">
        <p14:creationId xmlns:p14="http://schemas.microsoft.com/office/powerpoint/2010/main" val="3348577917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3</a:t>
            </a:fld>
            <a:endParaRPr lang="uk-UA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xfrm>
            <a:off x="1828800" y="0"/>
            <a:ext cx="7315200" cy="1143000"/>
          </a:xfrm>
        </p:spPr>
        <p:txBody>
          <a:bodyPr anchor="ctr"/>
          <a:lstStyle/>
          <a:p>
            <a:pPr marL="0" indent="0">
              <a:buNone/>
            </a:pPr>
            <a:r>
              <a:rPr lang="en-US" b="1" dirty="0"/>
              <a:t>GEOGLAM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28600" y="1295400"/>
            <a:ext cx="8686800" cy="51054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500"/>
              </a:spcBef>
              <a:buSzPct val="100000"/>
              <a:buFont typeface="Arial"/>
              <a:buChar char="•"/>
              <a:defRPr sz="2000">
                <a:solidFill>
                  <a:srgbClr val="002569"/>
                </a:solidFill>
                <a:latin typeface="+mj-lt"/>
                <a:ea typeface="Arial Bold"/>
                <a:cs typeface="Arial" panose="020B0604020202020204" pitchFamily="34" charset="0"/>
                <a:sym typeface="Arial Bold"/>
              </a:defRPr>
            </a:lvl1pPr>
            <a:lvl2pPr marL="768927" indent="-311727">
              <a:spcBef>
                <a:spcPts val="500"/>
              </a:spcBef>
              <a:buSzPct val="100000"/>
              <a:buFont typeface="Courier New" panose="02070309020205020404" pitchFamily="49" charset="0"/>
              <a:buChar char="o"/>
              <a:defRPr sz="2000">
                <a:solidFill>
                  <a:srgbClr val="002569"/>
                </a:solidFill>
                <a:latin typeface="+mj-lt"/>
                <a:ea typeface="Arial Bold"/>
                <a:cs typeface="Arial" panose="020B0604020202020204" pitchFamily="34" charset="0"/>
                <a:sym typeface="Arial Bold"/>
              </a:defRPr>
            </a:lvl2pPr>
            <a:lvl3pPr marL="1188719" indent="-274319">
              <a:spcBef>
                <a:spcPts val="500"/>
              </a:spcBef>
              <a:buSzPct val="100000"/>
              <a:buFont typeface="Wingdings" panose="05000000000000000000" pitchFamily="2" charset="2"/>
              <a:buChar char="§"/>
              <a:defRPr sz="2000">
                <a:solidFill>
                  <a:srgbClr val="002569"/>
                </a:solidFill>
                <a:latin typeface="+mj-lt"/>
                <a:ea typeface="Arial Bold"/>
                <a:cs typeface="Arial" panose="020B0604020202020204" pitchFamily="34" charset="0"/>
                <a:sym typeface="Arial Bold"/>
              </a:defRPr>
            </a:lvl3pPr>
            <a:lvl4pPr marL="1676400" indent="-304800">
              <a:spcBef>
                <a:spcPts val="500"/>
              </a:spcBef>
              <a:buSzPct val="100000"/>
              <a:buFont typeface="Arial"/>
              <a:buChar char="▪"/>
              <a:defRPr sz="2000">
                <a:solidFill>
                  <a:srgbClr val="002569"/>
                </a:solidFill>
                <a:latin typeface="+mj-lt"/>
                <a:ea typeface="Arial Bold"/>
                <a:cs typeface="Arial" panose="020B0604020202020204" pitchFamily="34" charset="0"/>
                <a:sym typeface="Arial Bold"/>
              </a:defRPr>
            </a:lvl4pPr>
            <a:lvl5pPr marL="2171700" indent="-342900">
              <a:spcBef>
                <a:spcPts val="500"/>
              </a:spcBef>
              <a:buSzPct val="100000"/>
              <a:buFont typeface="Arial"/>
              <a:buChar char="•"/>
              <a:defRPr sz="2000">
                <a:solidFill>
                  <a:srgbClr val="002569"/>
                </a:solidFill>
                <a:latin typeface="+mj-lt"/>
                <a:ea typeface="Arial Bold"/>
                <a:cs typeface="Arial" panose="020B0604020202020204" pitchFamily="34" charset="0"/>
                <a:sym typeface="Arial Bold"/>
              </a:defRPr>
            </a:lvl5pPr>
            <a:lvl6pPr indent="22860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27432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32004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36576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defTabSz="914400"/>
            <a:r>
              <a:rPr lang="en-US" b="1" dirty="0"/>
              <a:t>2018 continuation of the GEOGLAM ad hoc Working Group</a:t>
            </a:r>
          </a:p>
          <a:p>
            <a:pPr defTabSz="914400"/>
            <a:endParaRPr lang="en-US" sz="1000" dirty="0"/>
          </a:p>
          <a:p>
            <a:pPr defTabSz="914400"/>
            <a:r>
              <a:rPr lang="en-US" sz="1800" dirty="0"/>
              <a:t>GEOGLAM ad hoc Working Group continuation for another year is necessary to continue the refresh of the GEOGLAM EO requirements, continue the evolution of Data Cube and end-user tools, continue the collaborations of current and emerging EO-agriculture initiatives such as RAPP, and continue to build and improve interactions across CEOS entities (e.g. LSI-VC and </a:t>
            </a:r>
            <a:r>
              <a:rPr lang="en-US" sz="1800" dirty="0" err="1"/>
              <a:t>WGCapD</a:t>
            </a:r>
            <a:r>
              <a:rPr lang="en-US" sz="1800" dirty="0"/>
              <a:t>).  </a:t>
            </a:r>
          </a:p>
          <a:p>
            <a:pPr defTabSz="914400"/>
            <a:endParaRPr lang="en-US" sz="1000" dirty="0"/>
          </a:p>
          <a:p>
            <a:pPr defTabSz="914400"/>
            <a:r>
              <a:rPr lang="en-US" sz="1800" b="1" dirty="0"/>
              <a:t>Leadership Resourcing:</a:t>
            </a:r>
            <a:r>
              <a:rPr lang="en-US" sz="1800" dirty="0"/>
              <a:t> 2 Co-Leads</a:t>
            </a:r>
          </a:p>
          <a:p>
            <a:pPr lvl="1" defTabSz="914400"/>
            <a:r>
              <a:rPr lang="en-US" sz="1600" dirty="0"/>
              <a:t>Selma </a:t>
            </a:r>
            <a:r>
              <a:rPr lang="en-US" sz="1600" dirty="0" err="1"/>
              <a:t>Cherchali</a:t>
            </a:r>
            <a:r>
              <a:rPr lang="en-US" sz="1600" dirty="0"/>
              <a:t> (CNES) and Bradley Doorn (NASA)</a:t>
            </a:r>
          </a:p>
          <a:p>
            <a:pPr defTabSz="914400"/>
            <a:endParaRPr lang="en-US" sz="1000" dirty="0"/>
          </a:p>
          <a:p>
            <a:pPr defTabSz="914400"/>
            <a:r>
              <a:rPr lang="en-US" sz="1800" b="1" dirty="0"/>
              <a:t>Team Member Resourcing</a:t>
            </a:r>
          </a:p>
          <a:p>
            <a:pPr lvl="1" defTabSz="914400"/>
            <a:r>
              <a:rPr lang="en-US" sz="1600" dirty="0"/>
              <a:t>Alyssa </a:t>
            </a:r>
            <a:r>
              <a:rPr lang="en-US" sz="1600" dirty="0" err="1"/>
              <a:t>Whitcraft</a:t>
            </a:r>
            <a:r>
              <a:rPr lang="en-US" sz="1600" dirty="0"/>
              <a:t> (GEOGLAM-Secretariat) and Ian Jarvis (GEOGLAM-Secretariat Coordinator)</a:t>
            </a:r>
          </a:p>
          <a:p>
            <a:pPr lvl="1" defTabSz="914400"/>
            <a:r>
              <a:rPr lang="en-US" sz="1600" dirty="0"/>
              <a:t>5 Core Members</a:t>
            </a:r>
          </a:p>
          <a:p>
            <a:pPr lvl="1" defTabSz="914400"/>
            <a:r>
              <a:rPr lang="en-US" sz="1600"/>
              <a:t>+10 </a:t>
            </a:r>
            <a:r>
              <a:rPr lang="en-US" sz="1600" dirty="0"/>
              <a:t>space and </a:t>
            </a:r>
            <a:r>
              <a:rPr lang="en-US" sz="1600"/>
              <a:t>agriculture members on Working Group</a:t>
            </a:r>
            <a:endParaRPr lang="en-US" sz="1600" dirty="0"/>
          </a:p>
          <a:p>
            <a:pPr lvl="2" defTabSz="914400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852890402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4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219200"/>
            <a:ext cx="8686800" cy="5105400"/>
          </a:xfrm>
        </p:spPr>
        <p:txBody>
          <a:bodyPr/>
          <a:lstStyle/>
          <a:p>
            <a:r>
              <a:rPr lang="en-AU" sz="1800" dirty="0">
                <a:latin typeface="Calibri" charset="0"/>
                <a:ea typeface="ＭＳ Ｐゴシック" charset="0"/>
                <a:cs typeface="ＭＳ Ｐゴシック" charset="0"/>
              </a:rPr>
              <a:t>Per the conclusions from the Joint LSI/GFOI/GEOGLAM </a:t>
            </a:r>
            <a:r>
              <a:rPr lang="en-AU" sz="1800" dirty="0" err="1">
                <a:latin typeface="Calibri" charset="0"/>
                <a:ea typeface="ＭＳ Ｐゴシック" charset="0"/>
                <a:cs typeface="ＭＳ Ｐゴシック" charset="0"/>
              </a:rPr>
              <a:t>mtg</a:t>
            </a:r>
            <a:r>
              <a:rPr lang="en-AU" sz="1800" dirty="0">
                <a:latin typeface="Calibri" charset="0"/>
                <a:ea typeface="ＭＳ Ｐゴシック" charset="0"/>
                <a:cs typeface="ＭＳ Ｐゴシック" charset="0"/>
              </a:rPr>
              <a:t> in Sept, SDCG notes the ongoing requirement for a CEOS group dedicated to the GFOI interface so long as CEOS is engaged in the GEO flagship and requests 31</a:t>
            </a:r>
            <a:r>
              <a:rPr lang="en-AU" sz="1800" baseline="30000" dirty="0">
                <a:latin typeface="Calibri" charset="0"/>
                <a:ea typeface="ＭＳ Ｐゴシック" charset="0"/>
                <a:cs typeface="ＭＳ Ｐゴシック" charset="0"/>
              </a:rPr>
              <a:t>st</a:t>
            </a:r>
            <a:r>
              <a:rPr lang="en-AU" sz="1800" dirty="0">
                <a:latin typeface="Calibri" charset="0"/>
                <a:ea typeface="ＭＳ Ｐゴシック" charset="0"/>
                <a:cs typeface="ＭＳ Ｐゴシック" charset="0"/>
              </a:rPr>
              <a:t> Plenary approval to continue</a:t>
            </a:r>
          </a:p>
          <a:p>
            <a:pPr lvl="1"/>
            <a:r>
              <a:rPr lang="en-AU" sz="1800" dirty="0">
                <a:latin typeface="Calibri" charset="0"/>
                <a:ea typeface="ＭＳ Ｐゴシック" charset="0"/>
                <a:cs typeface="ＭＳ Ｐゴシック" charset="0"/>
              </a:rPr>
              <a:t>With the evolution towards the closer integration with LSI/GEOGLAM to be reported on Day 2 of plenary</a:t>
            </a:r>
          </a:p>
          <a:p>
            <a:r>
              <a:rPr lang="en-AU" sz="1800" dirty="0">
                <a:latin typeface="Calibri" charset="0"/>
                <a:ea typeface="ＭＳ Ｐゴシック" charset="0"/>
                <a:cs typeface="ＭＳ Ｐゴシック" charset="0"/>
              </a:rPr>
              <a:t>The Space Data needs for GFOI remain ongoing and Phase 2 will feature renewed work on closer relations with countries and emphasise data uptake and application </a:t>
            </a:r>
            <a:r>
              <a:rPr lang="mr-IN" sz="1800" dirty="0">
                <a:latin typeface="Calibri" charset="0"/>
                <a:ea typeface="ＭＳ Ｐゴシック" charset="0"/>
                <a:cs typeface="ＭＳ Ｐゴシック" charset="0"/>
              </a:rPr>
              <a:t>–</a:t>
            </a:r>
            <a:r>
              <a:rPr lang="en-AU" sz="1800" dirty="0">
                <a:latin typeface="Calibri" charset="0"/>
                <a:ea typeface="ＭＳ Ｐゴシック" charset="0"/>
                <a:cs typeface="ＭＳ Ｐゴシック" charset="0"/>
              </a:rPr>
              <a:t> consistent with many current CEOS priorities</a:t>
            </a:r>
          </a:p>
          <a:p>
            <a:r>
              <a:rPr lang="en-AU" sz="1800" dirty="0">
                <a:latin typeface="Calibri" charset="0"/>
                <a:ea typeface="ＭＳ Ｐゴシック" charset="0"/>
                <a:cs typeface="ＭＳ Ｐゴシック" charset="0"/>
              </a:rPr>
              <a:t>Resourcing:</a:t>
            </a:r>
          </a:p>
          <a:p>
            <a:pPr lvl="1"/>
            <a:r>
              <a:rPr lang="en-AU" sz="1800" dirty="0">
                <a:latin typeface="Calibri" charset="0"/>
                <a:ea typeface="ＭＳ Ｐゴシック" charset="0"/>
                <a:cs typeface="ＭＳ Ｐゴシック" charset="0"/>
              </a:rPr>
              <a:t>Significant impact in losing USGS Co-Chair and representation (other than for joint meetings) </a:t>
            </a:r>
          </a:p>
          <a:p>
            <a:pPr lvl="1"/>
            <a:r>
              <a:rPr lang="en-AU" sz="1800" dirty="0">
                <a:latin typeface="Calibri" charset="0"/>
                <a:ea typeface="ＭＳ Ｐゴシック" charset="0"/>
                <a:cs typeface="ＭＳ Ｐゴシック" charset="0"/>
              </a:rPr>
              <a:t>UKSA volunteering a Co-Chair (name TBA soon)</a:t>
            </a:r>
          </a:p>
          <a:p>
            <a:pPr lvl="1"/>
            <a:r>
              <a:rPr lang="en-AU" sz="1800" dirty="0">
                <a:latin typeface="Calibri" charset="0"/>
                <a:ea typeface="ＭＳ Ｐゴシック" charset="0"/>
                <a:cs typeface="ＭＳ Ｐゴシック" charset="0"/>
              </a:rPr>
              <a:t>SDCG SEC resourcing not yet resolved. Would necessitate a remodelling of the operation if stays unresolved</a:t>
            </a:r>
          </a:p>
          <a:p>
            <a:pPr lvl="1"/>
            <a:r>
              <a:rPr lang="en-AU" sz="1800" dirty="0">
                <a:latin typeface="Calibri" charset="0"/>
                <a:ea typeface="ＭＳ Ｐゴシック" charset="0"/>
                <a:cs typeface="ＭＳ Ｐゴシック" charset="0"/>
              </a:rPr>
              <a:t>Main contributors to date are: ESA, USGS, NASA (SEO), JAXA</a:t>
            </a:r>
          </a:p>
          <a:p>
            <a:endParaRPr lang="en-AU" sz="1800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endParaRPr lang="en-US" sz="18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xfrm>
            <a:off x="1828800" y="0"/>
            <a:ext cx="7315200" cy="1143000"/>
          </a:xfrm>
        </p:spPr>
        <p:txBody>
          <a:bodyPr anchor="ctr"/>
          <a:lstStyle/>
          <a:p>
            <a:r>
              <a:rPr lang="en-US" b="1" dirty="0"/>
              <a:t>SDCG for GFOI</a:t>
            </a:r>
          </a:p>
        </p:txBody>
      </p:sp>
    </p:spTree>
    <p:extLst>
      <p:ext uri="{BB962C8B-B14F-4D97-AF65-F5344CB8AC3E}">
        <p14:creationId xmlns:p14="http://schemas.microsoft.com/office/powerpoint/2010/main" val="3006758552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5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219200"/>
            <a:ext cx="8686800" cy="5105400"/>
          </a:xfrm>
        </p:spPr>
        <p:txBody>
          <a:bodyPr/>
          <a:lstStyle/>
          <a:p>
            <a:r>
              <a:rPr lang="en-US" b="1" dirty="0"/>
              <a:t>SDG AHT is still needed to pursue following themes:</a:t>
            </a:r>
          </a:p>
          <a:p>
            <a:pPr lvl="1"/>
            <a:r>
              <a:rPr lang="en-US" sz="1600" dirty="0"/>
              <a:t>Compile &amp; maintain a compendium of CEOS Agencies’ engagement on SDGs </a:t>
            </a:r>
          </a:p>
          <a:p>
            <a:pPr lvl="1"/>
            <a:r>
              <a:rPr lang="en-US" sz="1600" dirty="0" err="1"/>
              <a:t>Finalise</a:t>
            </a:r>
            <a:r>
              <a:rPr lang="en-US" sz="1600" dirty="0"/>
              <a:t> CEOS Implementation Plan on SDGs</a:t>
            </a:r>
          </a:p>
          <a:p>
            <a:pPr lvl="1"/>
            <a:r>
              <a:rPr lang="en-US" sz="1600" dirty="0"/>
              <a:t>Continue “space arm” support of GEO-led SDG activities</a:t>
            </a:r>
          </a:p>
          <a:p>
            <a:pPr lvl="1"/>
            <a:r>
              <a:rPr lang="en-US" sz="1600" dirty="0"/>
              <a:t>Further identify EO inputs and examples to SDG Targets and Indicators </a:t>
            </a:r>
          </a:p>
          <a:p>
            <a:pPr lvl="1"/>
            <a:r>
              <a:rPr lang="en-US" sz="1600" dirty="0"/>
              <a:t>Showcase (</a:t>
            </a:r>
            <a:r>
              <a:rPr lang="en-US" sz="1600" dirty="0" err="1"/>
              <a:t>ie</a:t>
            </a:r>
            <a:r>
              <a:rPr lang="en-US" sz="1600" dirty="0"/>
              <a:t> via pilots) the added-value of EO in the SDG process </a:t>
            </a:r>
          </a:p>
          <a:p>
            <a:pPr lvl="1"/>
            <a:r>
              <a:rPr lang="en-US" sz="1600" dirty="0"/>
              <a:t>Work with GEO to facilitate uptake of EO by SDG stakeholders (</a:t>
            </a:r>
            <a:r>
              <a:rPr lang="en-US" sz="1600" dirty="0" err="1"/>
              <a:t>eg</a:t>
            </a:r>
            <a:r>
              <a:rPr lang="en-US" sz="1600" dirty="0"/>
              <a:t>. Custodian Agencies and National Statistics Offices)</a:t>
            </a:r>
          </a:p>
          <a:p>
            <a:pPr lvl="1"/>
            <a:r>
              <a:rPr lang="en-US" sz="1600" dirty="0"/>
              <a:t>Develop impactful Communication &amp; Outreach activities on EO for SDGs</a:t>
            </a:r>
          </a:p>
          <a:p>
            <a:endParaRPr lang="en-US" sz="1000" dirty="0"/>
          </a:p>
          <a:p>
            <a:endParaRPr lang="en-US" sz="1000" dirty="0"/>
          </a:p>
          <a:p>
            <a:r>
              <a:rPr lang="en-US" sz="1800" b="1" dirty="0"/>
              <a:t>Only one year of operation so far </a:t>
            </a:r>
            <a:r>
              <a:rPr lang="mr-IN" sz="1800" b="1" dirty="0"/>
              <a:t>–</a:t>
            </a:r>
            <a:r>
              <a:rPr lang="en-US" sz="1800" b="1" dirty="0"/>
              <a:t> suggest extension for 2018</a:t>
            </a:r>
          </a:p>
          <a:p>
            <a:endParaRPr lang="en-US" sz="1800" b="1" dirty="0"/>
          </a:p>
          <a:p>
            <a:r>
              <a:rPr lang="en-US" sz="1800" b="1" dirty="0"/>
              <a:t>Leadership Resourcing:</a:t>
            </a:r>
            <a:r>
              <a:rPr lang="en-US" sz="1800" dirty="0"/>
              <a:t> 3 Co-Leads &amp; 30+ team members</a:t>
            </a:r>
          </a:p>
          <a:p>
            <a:pPr lvl="1"/>
            <a:r>
              <a:rPr lang="en-US" sz="1600" dirty="0"/>
              <a:t>Marc Paganini (ESA), Eric Wood (USGS), Alex Held (CSIRO)</a:t>
            </a:r>
          </a:p>
          <a:p>
            <a:pPr lvl="1"/>
            <a:r>
              <a:rPr lang="en-US" sz="1600" dirty="0"/>
              <a:t>Exploring more direct links to </a:t>
            </a:r>
            <a:r>
              <a:rPr lang="en-US" sz="1600" dirty="0" err="1"/>
              <a:t>WGCapD</a:t>
            </a:r>
            <a:endParaRPr lang="en-US" sz="1600" dirty="0"/>
          </a:p>
          <a:p>
            <a:endParaRPr lang="en-US" sz="18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xfrm>
            <a:off x="1828800" y="0"/>
            <a:ext cx="7315200" cy="1143000"/>
          </a:xfrm>
        </p:spPr>
        <p:txBody>
          <a:bodyPr anchor="ctr"/>
          <a:lstStyle/>
          <a:p>
            <a:r>
              <a:rPr lang="en-US" b="1" dirty="0"/>
              <a:t>SDG</a:t>
            </a:r>
          </a:p>
        </p:txBody>
      </p:sp>
    </p:spTree>
    <p:extLst>
      <p:ext uri="{BB962C8B-B14F-4D97-AF65-F5344CB8AC3E}">
        <p14:creationId xmlns:p14="http://schemas.microsoft.com/office/powerpoint/2010/main" val="3422499874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6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219200"/>
            <a:ext cx="8686800" cy="5105400"/>
          </a:xfrm>
        </p:spPr>
        <p:txBody>
          <a:bodyPr/>
          <a:lstStyle/>
          <a:p>
            <a:r>
              <a:rPr lang="en-US" b="1" dirty="0"/>
              <a:t>2018 continuation of FDA AHT centered around the 5 FDA themes</a:t>
            </a:r>
          </a:p>
          <a:p>
            <a:pPr lvl="1"/>
            <a:r>
              <a:rPr lang="en-US" sz="1600" dirty="0"/>
              <a:t>CEOS Analysis Ready Data (ARD)</a:t>
            </a:r>
          </a:p>
          <a:p>
            <a:pPr lvl="1"/>
            <a:r>
              <a:rPr lang="en-US" sz="1600" dirty="0"/>
              <a:t>Interoperable Free and Open Tools</a:t>
            </a:r>
          </a:p>
          <a:p>
            <a:pPr lvl="1"/>
            <a:r>
              <a:rPr lang="en-US" sz="1600" dirty="0"/>
              <a:t>Data, Processing, and Architecture Interface Standards</a:t>
            </a:r>
          </a:p>
          <a:p>
            <a:pPr lvl="1"/>
            <a:r>
              <a:rPr lang="en-US" sz="1600" dirty="0"/>
              <a:t>Analytical Processing Capabilities</a:t>
            </a:r>
          </a:p>
          <a:p>
            <a:pPr lvl="1"/>
            <a:r>
              <a:rPr lang="en-US" sz="1600" dirty="0"/>
              <a:t>User Metrics</a:t>
            </a:r>
          </a:p>
          <a:p>
            <a:endParaRPr lang="en-US" sz="1000" dirty="0"/>
          </a:p>
          <a:p>
            <a:r>
              <a:rPr lang="en-US" sz="1800" dirty="0"/>
              <a:t>FDA AHT continuation for another year is necessary to provide focused integration and oversight of the FDA-related activities across several key entities within the CEOS structure – specifically LSI-VC, SEO, WGISS, and WGCapD. A transition to a more permanent CEOS entity (i.e., WGISS) is recommended to occur by the end of this next year.</a:t>
            </a:r>
          </a:p>
          <a:p>
            <a:endParaRPr lang="en-US" sz="1000" dirty="0"/>
          </a:p>
          <a:p>
            <a:r>
              <a:rPr lang="en-US" sz="1800" b="1" dirty="0"/>
              <a:t>Leadership Resourcing:</a:t>
            </a:r>
            <a:r>
              <a:rPr lang="en-US" sz="1800" dirty="0"/>
              <a:t> 3 Co-Leads</a:t>
            </a:r>
          </a:p>
          <a:p>
            <a:pPr lvl="1"/>
            <a:r>
              <a:rPr lang="en-US" sz="1600" dirty="0"/>
              <a:t>Steve Labahn (USGS), Nick Hanowski (ESA), Alex Held (CSIRO)</a:t>
            </a:r>
          </a:p>
          <a:p>
            <a:endParaRPr lang="en-US" sz="1000" dirty="0"/>
          </a:p>
          <a:p>
            <a:r>
              <a:rPr lang="en-US" sz="1800" b="1" dirty="0"/>
              <a:t>Team Member Resourcing</a:t>
            </a:r>
          </a:p>
          <a:p>
            <a:pPr lvl="1"/>
            <a:r>
              <a:rPr lang="en-US" sz="1600" dirty="0"/>
              <a:t>31 geographically distributed active team members</a:t>
            </a:r>
          </a:p>
          <a:p>
            <a:pPr lvl="2"/>
            <a:endParaRPr lang="en-US" sz="18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xfrm>
            <a:off x="1828800" y="0"/>
            <a:ext cx="7315200" cy="1143000"/>
          </a:xfrm>
        </p:spPr>
        <p:txBody>
          <a:bodyPr anchor="ctr"/>
          <a:lstStyle/>
          <a:p>
            <a:pPr marL="0" indent="0">
              <a:buNone/>
            </a:pPr>
            <a:r>
              <a:rPr lang="en-US" b="1" dirty="0"/>
              <a:t>FDA</a:t>
            </a:r>
          </a:p>
        </p:txBody>
      </p:sp>
    </p:spTree>
    <p:extLst>
      <p:ext uri="{BB962C8B-B14F-4D97-AF65-F5344CB8AC3E}">
        <p14:creationId xmlns:p14="http://schemas.microsoft.com/office/powerpoint/2010/main" val="1180338927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9555</TotalTime>
  <Words>614</Words>
  <Application>Microsoft Office PowerPoint</Application>
  <PresentationFormat>On-screen Show (4:3)</PresentationFormat>
  <Paragraphs>76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7" baseType="lpstr">
      <vt:lpstr>ＭＳ Ｐゴシック</vt:lpstr>
      <vt:lpstr>Arial</vt:lpstr>
      <vt:lpstr>Arial Bold</vt:lpstr>
      <vt:lpstr>Avenir Roman</vt:lpstr>
      <vt:lpstr>Calibri</vt:lpstr>
      <vt:lpstr>Courier New</vt:lpstr>
      <vt:lpstr>Droid Serif</vt:lpstr>
      <vt:lpstr>Helvetica</vt:lpstr>
      <vt:lpstr>Proxima Nova Regular</vt:lpstr>
      <vt:lpstr>Wingdings</vt:lpstr>
      <vt:lpstr>Default</vt:lpstr>
      <vt:lpstr>Recap of Decisions on One-Year Extensions of the CEOS Ad-Hoc Teams and WG Leadership Succession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Goes Here</dc:title>
  <dc:creator>Brian R. Williams</dc:creator>
  <cp:lastModifiedBy>Labahn, Steven T</cp:lastModifiedBy>
  <cp:revision>287</cp:revision>
  <dcterms:modified xsi:type="dcterms:W3CDTF">2017-10-20T16:19:10Z</dcterms:modified>
</cp:coreProperties>
</file>