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15"/>
  </p:notesMasterIdLst>
  <p:handoutMasterIdLst>
    <p:handoutMasterId r:id="rId16"/>
  </p:handoutMasterIdLst>
  <p:sldIdLst>
    <p:sldId id="374" r:id="rId2"/>
    <p:sldId id="375" r:id="rId3"/>
    <p:sldId id="384" r:id="rId4"/>
    <p:sldId id="389" r:id="rId5"/>
    <p:sldId id="390" r:id="rId6"/>
    <p:sldId id="376" r:id="rId7"/>
    <p:sldId id="377" r:id="rId8"/>
    <p:sldId id="378" r:id="rId9"/>
    <p:sldId id="387" r:id="rId10"/>
    <p:sldId id="391" r:id="rId11"/>
    <p:sldId id="385" r:id="rId12"/>
    <p:sldId id="382" r:id="rId13"/>
    <p:sldId id="383" r:id="rId14"/>
  </p:sldIdLst>
  <p:sldSz cx="12192000" cy="6858000"/>
  <p:notesSz cx="7010400" cy="9296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7189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4377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71566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875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5943" algn="l" defTabSz="914377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6pPr>
    <a:lvl7pPr marL="2743131" algn="l" defTabSz="914377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7pPr>
    <a:lvl8pPr marL="3200320" algn="l" defTabSz="914377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8pPr>
    <a:lvl9pPr marL="3657509" algn="l" defTabSz="914377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  <p15:guide id="17" orient="horz" pos="17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8DB"/>
    <a:srgbClr val="00549F"/>
    <a:srgbClr val="0070C0"/>
    <a:srgbClr val="E37222"/>
    <a:srgbClr val="FDC82F"/>
    <a:srgbClr val="00338D"/>
    <a:srgbClr val="D0103A"/>
    <a:srgbClr val="008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7"/>
    <p:restoredTop sz="82727" autoAdjust="0"/>
  </p:normalViewPr>
  <p:slideViewPr>
    <p:cSldViewPr snapToGrid="0">
      <p:cViewPr varScale="1">
        <p:scale>
          <a:sx n="59" d="100"/>
          <a:sy n="59" d="100"/>
        </p:scale>
        <p:origin x="924" y="78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  <p:guide orient="horz" pos="177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6967" cy="4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8" y="0"/>
            <a:ext cx="3036967" cy="46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647"/>
            <a:ext cx="3036967" cy="46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8" y="8829647"/>
            <a:ext cx="3036967" cy="46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0433FBCC-A1B5-4D6C-AFB1-F5331A0EE29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62367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9135" cy="48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8168" y="1"/>
            <a:ext cx="3009135" cy="48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59FCCE0A-5E7F-4FAC-A8AE-3CCCEAEAEF78}" type="datetimeFigureOut">
              <a:rPr lang="en-US" altLang="en-US"/>
              <a:pPr>
                <a:defRPr/>
              </a:pPr>
              <a:t>10/19/2017</a:t>
            </a:fld>
            <a:endParaRPr lang="en-US" alt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692150"/>
            <a:ext cx="6154737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724" y="4429689"/>
            <a:ext cx="5191495" cy="415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9377"/>
            <a:ext cx="3009135" cy="41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8168" y="8859377"/>
            <a:ext cx="3009135" cy="41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07B1C88E-ADF9-45D4-9B32-0A51CD5CFB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01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In addition to the numbers above, as part of the mandatory level of resources, </a:t>
            </a:r>
            <a:r>
              <a:rPr lang="en-US" sz="1200" b="1" dirty="0" smtClean="0">
                <a:solidFill>
                  <a:schemeClr val="bg1"/>
                </a:solidFill>
              </a:rPr>
              <a:t>LTDP</a:t>
            </a:r>
            <a:r>
              <a:rPr lang="en-US" sz="1200" dirty="0" smtClean="0">
                <a:solidFill>
                  <a:schemeClr val="bg1"/>
                </a:solidFill>
              </a:rPr>
              <a:t> and </a:t>
            </a:r>
            <a:r>
              <a:rPr lang="en-US" sz="1200" b="1" dirty="0" err="1" smtClean="0">
                <a:solidFill>
                  <a:schemeClr val="bg1"/>
                </a:solidFill>
              </a:rPr>
              <a:t>Earthnet</a:t>
            </a:r>
            <a:r>
              <a:rPr lang="en-US" sz="1200" dirty="0" smtClean="0">
                <a:solidFill>
                  <a:schemeClr val="bg1"/>
                </a:solidFill>
              </a:rPr>
              <a:t> will receive approx. 26 M€ per year.</a:t>
            </a:r>
            <a:endParaRPr lang="en-US" sz="1600" kern="1200" dirty="0" smtClean="0">
              <a:solidFill>
                <a:schemeClr val="bg1"/>
              </a:solidFill>
              <a:latin typeface="Calibri" pitchFamily="34" charset="0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ESA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today concluded a two-day Council meeting at ministerial level in Lucerne, Switzerland. Ministers in charge for space  matters from ESA’s 22 member states plus Slovenia and Canada allocated €10.3 billion for space activities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programmes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based on the vision of a United Space in Europe in the era of Space 4.0.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high level of subscriptions demonstrates once more that ESA’s Member States consider space as a strategic and attractive investment with a particularly high socio-economic value.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It also underlines that ESA is THE European Space Agency capable of channeling their investment to respond effectively to regional, national and European needs by covering all elements of space: science, human spaceflight, exploration, launchers, telecommunications, navigation, Earth observation, applications (combining space, airborne and terrestrial technology), operations and technologies; as well as responding to the needs and challenges of Europe and the Member States by bringing together all stakeholders.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Ministers confirmed the confidence that ESA can conceptualize, shape and organize the change in the European space sector and in ESA itself. While also acting as a global player, broker and mediator at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centre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of international cooperation in space activities, in areas ranging from the far away in exploration (with the concept of a Moon Village for instance) to supporting closer to home the international global climate research effort following the Paris Agreement of 2015.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At this summit, Ministers in charge of space matters have declared support for ESA’s Director General’s vision for Europe in space and the role and development of ESA: now the Space 4.0i era can start with ESA committing to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inform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, 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innovate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,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interact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 and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inspire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. And, building on commercialization, participation, digitalization, jobs and growth, the concept of “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United Space in Europe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” will soon become a reality.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introduce the 3 next launches to come and launch swap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3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692150"/>
            <a:ext cx="6154737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September 2017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Hurricane Irma made landfall in southwest Florida as a Category 4 storm, bringing gusts of up to 130 mph in some areas. The US death toll has risen to 10, and millions have been left without power as a result of the storm's extraordinary power.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This is a Delineation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Map produced by the Copernicus Emergency Management Service. </a:t>
            </a:r>
            <a:endParaRPr lang="en-US" sz="1200" b="0" i="0" kern="1200" dirty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05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introduce the 3 next launches to come and launch swap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37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procurements cover preparatory activities for potential future Sentinel missions that respond to new observation needs and priorities identified by the users.</a:t>
            </a:r>
          </a:p>
          <a:p>
            <a:endParaRPr lang="en-GB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23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err="1" smtClean="0"/>
              <a:t>Targetted</a:t>
            </a:r>
            <a:r>
              <a:rPr lang="en-GB" altLang="en-US" dirty="0" smtClean="0"/>
              <a:t> overall cost EE9: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260</a:t>
            </a:r>
            <a:r>
              <a:rPr lang="en-GB" altLang="en-US" baseline="0" dirty="0" smtClean="0"/>
              <a:t> M€ (150 sat; 25 Ground Segment; 25 launcher; 40 ESA cost; 20 margin)</a:t>
            </a:r>
          </a:p>
          <a:p>
            <a:endParaRPr lang="en-GB" altLang="en-US" baseline="0" dirty="0" smtClean="0"/>
          </a:p>
          <a:p>
            <a:endParaRPr lang="en-GB" alt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7CD06E-B0A6-44B4-A9C7-4F7400BB2377}" type="slidenum">
              <a:rPr lang="en-US" altLang="en-US" sz="1100" smtClean="0">
                <a:solidFill>
                  <a:srgbClr val="000000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 sz="11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693738"/>
            <a:ext cx="6149975" cy="3459162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2.png"/><Relationship Id="rId21" Type="http://schemas.openxmlformats.org/officeDocument/2006/relationships/image" Target="../media/image44.png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28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image" Target="../media/image8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2.png"/><Relationship Id="rId21" Type="http://schemas.openxmlformats.org/officeDocument/2006/relationships/image" Target="../media/image44.png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61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image" Target="../media/image8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62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63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3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30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5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55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56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57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58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59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6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 r="595" b="8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3839" y="155577"/>
            <a:ext cx="16129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3840" y="6611938"/>
            <a:ext cx="159702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2"/>
          <p:cNvGrpSpPr>
            <a:grpSpLocks/>
          </p:cNvGrpSpPr>
          <p:nvPr userDrawn="1"/>
        </p:nvGrpSpPr>
        <p:grpSpPr bwMode="auto">
          <a:xfrm>
            <a:off x="230188" y="6621464"/>
            <a:ext cx="9102725" cy="111125"/>
            <a:chOff x="172269" y="6621494"/>
            <a:chExt cx="6826666" cy="111519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1521843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Vega_VV04_IXV_Liftoff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3839" y="155577"/>
            <a:ext cx="16129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3840" y="6611938"/>
            <a:ext cx="159702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7"/>
          <p:cNvGrpSpPr>
            <a:grpSpLocks/>
          </p:cNvGrpSpPr>
          <p:nvPr userDrawn="1"/>
        </p:nvGrpSpPr>
        <p:grpSpPr bwMode="auto">
          <a:xfrm>
            <a:off x="230188" y="6621464"/>
            <a:ext cx="9102725" cy="111125"/>
            <a:chOff x="172269" y="6621494"/>
            <a:chExt cx="6826666" cy="111519"/>
          </a:xfrm>
        </p:grpSpPr>
        <p:pic>
          <p:nvPicPr>
            <p:cNvPr id="10" name="Picture 38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8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9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0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1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03782354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1521" b="4765"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787064" y="155577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818814" y="6611938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157769145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787064" y="155577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818814" y="6611938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17920633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07184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306618"/>
            <a:ext cx="10385400" cy="707887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806427"/>
            <a:ext cx="10385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893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74680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93"/>
            <a:ext cx="5198533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2"/>
            <a:ext cx="5198533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0784" y="151958"/>
            <a:ext cx="9566461" cy="446274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2276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8894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451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7" y="1666880"/>
            <a:ext cx="6625167" cy="4324351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13"/>
            <a:ext cx="3795184" cy="4324351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4" y="151958"/>
            <a:ext cx="9566461" cy="446274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127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939"/>
            <a:ext cx="12198351" cy="686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6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61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818814" y="6611938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787064" y="155577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53421644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5053719"/>
            <a:ext cx="7910400" cy="32316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86"/>
            <a:ext cx="7909984" cy="3390901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18"/>
            <a:ext cx="7910400" cy="619127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780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Winter_Mo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5489" r="2" b="53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787064" y="155577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818814" y="6611938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3867938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r="11816" b="11278"/>
          <a:stretch>
            <a:fillRect/>
          </a:stretch>
        </p:blipFill>
        <p:spPr bwMode="auto">
          <a:xfrm>
            <a:off x="1843089" y="-14288"/>
            <a:ext cx="1002982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787064" y="155577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818814" y="6611938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3" descr="at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6" y="6624638"/>
            <a:ext cx="165100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4" descr="b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6" y="6624638"/>
            <a:ext cx="163513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5" descr="ca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6621463"/>
            <a:ext cx="163512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6" descr="ch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6624638"/>
            <a:ext cx="165100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7" descr="cz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6624638"/>
            <a:ext cx="163512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8" descr="d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1" y="6624638"/>
            <a:ext cx="163513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9" descr="dk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6" y="6624638"/>
            <a:ext cx="163513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0" descr="e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9" y="6624638"/>
            <a:ext cx="165100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1" descr="es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6624638"/>
            <a:ext cx="165100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2" descr="fi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6624638"/>
            <a:ext cx="163513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3" descr="fr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6624638"/>
            <a:ext cx="163512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4" descr="gr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6624638"/>
            <a:ext cx="163512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5" descr="hu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9" y="6624638"/>
            <a:ext cx="163512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6" descr="ie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2" y="6624638"/>
            <a:ext cx="163513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7" descr="it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6624638"/>
            <a:ext cx="163512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8" descr="lu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7" y="6624638"/>
            <a:ext cx="163513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 descr="nl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6624638"/>
            <a:ext cx="163512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0" descr="no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6" y="6624638"/>
            <a:ext cx="163513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1" descr="pl.pn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2" y="6624638"/>
            <a:ext cx="163513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2" descr="pt.png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2" y="6624638"/>
            <a:ext cx="163513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3" descr="ro.pn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9" y="6624638"/>
            <a:ext cx="163512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4" descr="se.png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6624638"/>
            <a:ext cx="163512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5" descr="uk.png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1" y="6624638"/>
            <a:ext cx="165100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6" descr="si.png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6623050"/>
            <a:ext cx="163512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8467778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2287" r="69" b="2255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787064" y="155577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818814" y="6611938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27527504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10159"/>
          <a:stretch>
            <a:fillRect/>
          </a:stretch>
        </p:blipFill>
        <p:spPr bwMode="auto">
          <a:xfrm>
            <a:off x="2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787064" y="155577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818814" y="6611938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87094564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2" descr="naviga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b="10957"/>
          <a:stretch>
            <a:fillRect/>
          </a:stretch>
        </p:blipFill>
        <p:spPr bwMode="auto">
          <a:xfrm>
            <a:off x="28241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787064" y="155577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818814" y="6611938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9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11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54178797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58" r="761" b="1169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787064" y="155577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818814" y="6611938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895288738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50"/>
            <a:ext cx="12193588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222251" y="6503988"/>
            <a:ext cx="1176496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787064" y="155577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818814" y="6611938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94"/>
            <a:ext cx="10598400" cy="431013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66" y="2211955"/>
            <a:ext cx="10596033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96392101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9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2.png"/><Relationship Id="rId42" Type="http://schemas.openxmlformats.org/officeDocument/2006/relationships/image" Target="../media/image20.png"/><Relationship Id="rId47" Type="http://schemas.openxmlformats.org/officeDocument/2006/relationships/image" Target="../media/image2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33" Type="http://schemas.openxmlformats.org/officeDocument/2006/relationships/image" Target="../media/image11.png"/><Relationship Id="rId38" Type="http://schemas.openxmlformats.org/officeDocument/2006/relationships/image" Target="../media/image16.png"/><Relationship Id="rId46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7.png"/><Relationship Id="rId41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32" Type="http://schemas.openxmlformats.org/officeDocument/2006/relationships/image" Target="../media/image10.png"/><Relationship Id="rId37" Type="http://schemas.openxmlformats.org/officeDocument/2006/relationships/image" Target="../media/image15.png"/><Relationship Id="rId40" Type="http://schemas.openxmlformats.org/officeDocument/2006/relationships/image" Target="../media/image18.png"/><Relationship Id="rId45" Type="http://schemas.openxmlformats.org/officeDocument/2006/relationships/image" Target="../media/image2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28" Type="http://schemas.openxmlformats.org/officeDocument/2006/relationships/image" Target="../media/image6.png"/><Relationship Id="rId36" Type="http://schemas.openxmlformats.org/officeDocument/2006/relationships/image" Target="../media/image14.png"/><Relationship Id="rId49" Type="http://schemas.openxmlformats.org/officeDocument/2006/relationships/image" Target="../media/image2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9.png"/><Relationship Id="rId44" Type="http://schemas.openxmlformats.org/officeDocument/2006/relationships/image" Target="../media/image2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5.png"/><Relationship Id="rId30" Type="http://schemas.openxmlformats.org/officeDocument/2006/relationships/image" Target="../media/image8.png"/><Relationship Id="rId35" Type="http://schemas.openxmlformats.org/officeDocument/2006/relationships/image" Target="../media/image13.png"/><Relationship Id="rId43" Type="http://schemas.openxmlformats.org/officeDocument/2006/relationships/image" Target="../media/image21.png"/><Relationship Id="rId48" Type="http://schemas.openxmlformats.org/officeDocument/2006/relationships/image" Target="../media/image26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PT_Footer.jp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1288"/>
            <a:ext cx="1219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8" descr="PPT_Footer.jp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64912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1" y="863602"/>
            <a:ext cx="11663363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" name="Text Box 34"/>
          <p:cNvSpPr txBox="1">
            <a:spLocks noChangeAspect="1" noChangeArrowheads="1"/>
          </p:cNvSpPr>
          <p:nvPr/>
        </p:nvSpPr>
        <p:spPr bwMode="auto">
          <a:xfrm>
            <a:off x="5973765" y="6296026"/>
            <a:ext cx="6027737" cy="14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8" tIns="45719" rIns="0" bIns="45719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chemeClr val="bg2"/>
                </a:solidFill>
                <a:latin typeface="Arial" pitchFamily="34" charset="0"/>
              </a:rPr>
              <a:t>Slide  </a:t>
            </a:r>
            <a:fld id="{41DF4D05-2C94-4248-88EB-CF7B6CD75591}" type="slidenum">
              <a:rPr altLang="en-US" sz="800" noProof="1" smtClean="0">
                <a:solidFill>
                  <a:schemeClr val="bg2"/>
                </a:solidFill>
                <a:latin typeface="Arial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502" y="152309"/>
            <a:ext cx="9567863" cy="44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032" name="Picture 34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10787064" y="155575"/>
            <a:ext cx="1209675" cy="50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Group 60"/>
          <p:cNvGrpSpPr>
            <a:grpSpLocks/>
          </p:cNvGrpSpPr>
          <p:nvPr userDrawn="1"/>
        </p:nvGrpSpPr>
        <p:grpSpPr bwMode="auto">
          <a:xfrm>
            <a:off x="225425" y="6621464"/>
            <a:ext cx="6826251" cy="111125"/>
            <a:chOff x="226046" y="6621472"/>
            <a:chExt cx="6826250" cy="111125"/>
          </a:xfrm>
        </p:grpSpPr>
        <p:pic>
          <p:nvPicPr>
            <p:cNvPr id="1034" name="Picture 63" descr="at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4" descr="b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65" descr="ca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66" descr="ch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67" descr="cz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68" descr="de.png"/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69" descr="dk.png"/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70" descr="ee.png"/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1" descr="es.png"/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72" descr="fi.pn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73" descr="fr.png"/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74" descr="gr.png"/>
            <p:cNvPicPr>
              <a:picLocks noChangeAspect="1"/>
            </p:cNvPicPr>
            <p:nvPr userDrawn="1"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75" descr="hu.pn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76" descr="ie.pn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77" descr="it.png"/>
            <p:cNvPicPr>
              <a:picLocks noChangeAspect="1"/>
            </p:cNvPicPr>
            <p:nvPr userDrawn="1"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78" descr="lu.png"/>
            <p:cNvPicPr>
              <a:picLocks noChangeAspect="1"/>
            </p:cNvPicPr>
            <p:nvPr userDrawn="1"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79" descr="nl.png"/>
            <p:cNvPicPr>
              <a:picLocks noChangeAspect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80" descr="no.png"/>
            <p:cNvPicPr>
              <a:picLocks noChangeAspect="1"/>
            </p:cNvPicPr>
            <p:nvPr userDrawn="1"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81" descr="pl.png"/>
            <p:cNvPicPr>
              <a:picLocks noChangeAspect="1"/>
            </p:cNvPicPr>
            <p:nvPr userDrawn="1"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82" descr="pt.png"/>
            <p:cNvPicPr>
              <a:picLocks noChangeAspect="1"/>
            </p:cNvPicPr>
            <p:nvPr userDrawn="1"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83" descr="ro.png"/>
            <p:cNvPicPr>
              <a:picLocks noChangeAspect="1"/>
            </p:cNvPicPr>
            <p:nvPr userDrawn="1"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84" descr="se.png"/>
            <p:cNvPicPr>
              <a:picLocks noChangeAspect="1"/>
            </p:cNvPicPr>
            <p:nvPr userDrawn="1"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85" descr="uk.png"/>
            <p:cNvPicPr>
              <a:picLocks noChangeAspect="1"/>
            </p:cNvPicPr>
            <p:nvPr userDrawn="1"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86" descr="si.png"/>
            <p:cNvPicPr>
              <a:picLocks noChangeAspect="1"/>
            </p:cNvPicPr>
            <p:nvPr userDrawn="1"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31" r:id="rId1"/>
    <p:sldLayoutId id="2147486932" r:id="rId2"/>
    <p:sldLayoutId id="2147486933" r:id="rId3"/>
    <p:sldLayoutId id="2147486934" r:id="rId4"/>
    <p:sldLayoutId id="2147486935" r:id="rId5"/>
    <p:sldLayoutId id="2147486936" r:id="rId6"/>
    <p:sldLayoutId id="2147486937" r:id="rId7"/>
    <p:sldLayoutId id="2147486938" r:id="rId8"/>
    <p:sldLayoutId id="2147486939" r:id="rId9"/>
    <p:sldLayoutId id="2147486940" r:id="rId10"/>
    <p:sldLayoutId id="2147486941" r:id="rId11"/>
    <p:sldLayoutId id="2147486942" r:id="rId12"/>
    <p:sldLayoutId id="2147486923" r:id="rId13"/>
    <p:sldLayoutId id="2147486924" r:id="rId14"/>
    <p:sldLayoutId id="2147486925" r:id="rId15"/>
    <p:sldLayoutId id="2147486926" r:id="rId16"/>
    <p:sldLayoutId id="2147486927" r:id="rId17"/>
    <p:sldLayoutId id="2147486928" r:id="rId18"/>
    <p:sldLayoutId id="2147486929" r:id="rId19"/>
    <p:sldLayoutId id="2147486930" r:id="rId20"/>
    <p:sldLayoutId id="2147486944" r:id="rId2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808018" indent="-35083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406490" indent="-492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2004963" indent="-6333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2603435" indent="-7746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710599" y="2370983"/>
            <a:ext cx="10629900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4" tIns="60957" rIns="121914" bIns="60957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3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ESA EO Status Report</a:t>
            </a:r>
            <a:endParaRPr lang="en-GB" sz="43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20801" y="3724801"/>
            <a:ext cx="7189345" cy="49244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4" tIns="60957" rIns="121914" bIns="60957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31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CEOS Plenary,  18-20 October 2017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279386" y="1701800"/>
            <a:ext cx="9121405" cy="3640160"/>
            <a:chOff x="1919015" y="826006"/>
            <a:chExt cx="6841054" cy="2379057"/>
          </a:xfrm>
        </p:grpSpPr>
        <p:sp>
          <p:nvSpPr>
            <p:cNvPr id="4" name="Line Callout 1 2"/>
            <p:cNvSpPr>
              <a:spLocks/>
            </p:cNvSpPr>
            <p:nvPr/>
          </p:nvSpPr>
          <p:spPr bwMode="auto">
            <a:xfrm>
              <a:off x="6698273" y="826006"/>
              <a:ext cx="2061796" cy="722707"/>
            </a:xfrm>
            <a:prstGeom prst="borderCallout1">
              <a:avLst>
                <a:gd name="adj1" fmla="val 27167"/>
                <a:gd name="adj2" fmla="val -227"/>
                <a:gd name="adj3" fmla="val 132944"/>
                <a:gd name="adj4" fmla="val -32491"/>
              </a:avLst>
            </a:prstGeom>
            <a:noFill/>
            <a:ln w="952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7925" tIns="38963" rIns="77925" bIns="38963" anchor="ctr"/>
            <a:lstStyle>
              <a:lvl1pPr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altLang="en-US" sz="1600" dirty="0">
                  <a:solidFill>
                    <a:srgbClr val="002060"/>
                  </a:solidFill>
                  <a:latin typeface="+mj-lt"/>
                </a:rPr>
                <a:t>Both, current and expansion missions, are replaced by NG missions 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19015" y="1123069"/>
              <a:ext cx="6648922" cy="2081994"/>
              <a:chOff x="1919015" y="1123069"/>
              <a:chExt cx="6648922" cy="2081994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3574966" y="1123069"/>
                <a:ext cx="398814" cy="2970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77925" tIns="38963" rIns="77925" bIns="3896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r" defTabSz="1038977"/>
                <a:endParaRPr lang="en-GB" sz="3200" b="1">
                  <a:solidFill>
                    <a:srgbClr val="00468C"/>
                  </a:solidFill>
                  <a:latin typeface="+mj-lt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194593" y="2229661"/>
                <a:ext cx="398814" cy="2970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77925" tIns="38963" rIns="77925" bIns="3896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r" defTabSz="1038977"/>
                <a:endParaRPr lang="en-GB" sz="3200" b="1">
                  <a:solidFill>
                    <a:srgbClr val="00468C"/>
                  </a:solidFill>
                  <a:latin typeface="+mj-lt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7164288" y="2693961"/>
                <a:ext cx="398814" cy="2970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77925" tIns="38963" rIns="77925" bIns="3896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r" defTabSz="1038977"/>
                <a:endParaRPr lang="en-GB" sz="3200" b="1">
                  <a:solidFill>
                    <a:srgbClr val="00468C"/>
                  </a:solidFill>
                  <a:latin typeface="+mj-lt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6067784" y="1982296"/>
                <a:ext cx="265410" cy="2970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77925" tIns="38963" rIns="77925" bIns="3896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r" defTabSz="1038977"/>
                <a:endParaRPr lang="en-GB" sz="3200" b="1">
                  <a:solidFill>
                    <a:srgbClr val="00468C"/>
                  </a:solidFill>
                  <a:latin typeface="+mj-lt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2303095" y="1327081"/>
                <a:ext cx="3543230" cy="786132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9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</a:rPr>
                  <a:t>Current Sentinel constellation</a:t>
                </a:r>
              </a:p>
            </p:txBody>
          </p:sp>
          <p:sp>
            <p:nvSpPr>
              <p:cNvPr id="16" name="Right Arrow 15"/>
              <p:cNvSpPr/>
              <p:nvPr/>
            </p:nvSpPr>
            <p:spPr>
              <a:xfrm>
                <a:off x="3574966" y="2418932"/>
                <a:ext cx="2271158" cy="786131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9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</a:rPr>
                  <a:t>Sentinel </a:t>
                </a:r>
                <a:r>
                  <a:rPr lang="en-US" sz="19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</a:rPr>
                  <a:t>Expansion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19015" y="1188879"/>
                <a:ext cx="712876" cy="271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100" b="1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j-lt"/>
                  </a:rPr>
                  <a:t>2014</a:t>
                </a:r>
              </a:p>
            </p:txBody>
          </p:sp>
          <p:sp>
            <p:nvSpPr>
              <p:cNvPr id="19" name="Right Brace 18"/>
              <p:cNvSpPr/>
              <p:nvPr/>
            </p:nvSpPr>
            <p:spPr>
              <a:xfrm>
                <a:off x="5940128" y="1458103"/>
                <a:ext cx="102702" cy="1746960"/>
              </a:xfrm>
              <a:prstGeom prst="rightBrace">
                <a:avLst/>
              </a:prstGeom>
              <a:noFill/>
              <a:ln w="34925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100" kern="0">
                  <a:latin typeface="+mj-lt"/>
                  <a:ea typeface="+mn-ea"/>
                </a:endParaRPr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6105329" y="1605864"/>
                <a:ext cx="2462608" cy="1435100"/>
              </a:xfrm>
              <a:prstGeom prst="rightArrow">
                <a:avLst/>
              </a:prstGeom>
              <a:solidFill>
                <a:srgbClr val="D0103A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7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</a:rPr>
                  <a:t>Sentinel</a:t>
                </a:r>
                <a:r>
                  <a:rPr lang="en-US" sz="27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n-ea"/>
                  </a:rPr>
                  <a:t> Next Generation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3796608" y="2724649"/>
                <a:ext cx="25242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ysDot"/>
              </a:ln>
              <a:effectLst/>
            </p:spPr>
          </p:cxnSp>
        </p:grpSp>
      </p:grpSp>
      <p:sp>
        <p:nvSpPr>
          <p:cNvPr id="21" name="Right Arrow 20"/>
          <p:cNvSpPr/>
          <p:nvPr/>
        </p:nvSpPr>
        <p:spPr>
          <a:xfrm>
            <a:off x="3487320" y="5408784"/>
            <a:ext cx="5973672" cy="848083"/>
          </a:xfrm>
          <a:prstGeom prst="rightArrow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</a:rPr>
              <a:t>Copernicus</a:t>
            </a:r>
            <a:r>
              <a:rPr lang="en-US" kern="0" dirty="0">
                <a:solidFill>
                  <a:prstClr val="white"/>
                </a:solidFill>
                <a:latin typeface="+mj-lt"/>
                <a:ea typeface="+mn-ea"/>
              </a:rPr>
              <a:t> </a:t>
            </a:r>
            <a:r>
              <a:rPr lang="en-US" b="1" kern="0" dirty="0">
                <a:solidFill>
                  <a:srgbClr val="9BBB59">
                    <a:lumMod val="50000"/>
                  </a:srgbClr>
                </a:solidFill>
                <a:latin typeface="+mj-lt"/>
                <a:ea typeface="+mn-ea"/>
              </a:rPr>
              <a:t>for Security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2319" y="953912"/>
            <a:ext cx="9343357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dirty="0">
                <a:solidFill>
                  <a:schemeClr val="accent1"/>
                </a:solidFill>
                <a:latin typeface="+mj-lt"/>
              </a:rPr>
              <a:t>Preparing funding decisions at CM19 and MFF2021+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90782" y="203148"/>
            <a:ext cx="9566461" cy="584773"/>
          </a:xfrm>
        </p:spPr>
        <p:txBody>
          <a:bodyPr/>
          <a:lstStyle/>
          <a:p>
            <a:r>
              <a:rPr lang="en-GB" sz="3200" b="1" dirty="0" smtClean="0">
                <a:latin typeface="+mj-lt"/>
              </a:rPr>
              <a:t>Copernicus Space Component Evolution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1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74781"/>
            <a:ext cx="11970913" cy="6239650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285744" indent="-285744" algn="just">
              <a:lnSpc>
                <a:spcPct val="150000"/>
              </a:lnSpc>
              <a:buClr>
                <a:srgbClr val="0098DB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bg2"/>
                </a:solidFill>
              </a:rPr>
              <a:t>Phase </a:t>
            </a:r>
            <a:r>
              <a:rPr lang="en-US" sz="2800" b="1" dirty="0">
                <a:solidFill>
                  <a:schemeClr val="bg2"/>
                </a:solidFill>
              </a:rPr>
              <a:t>A/B1 </a:t>
            </a:r>
            <a:r>
              <a:rPr lang="en-US" sz="2800" b="1" dirty="0" smtClean="0">
                <a:solidFill>
                  <a:schemeClr val="bg2"/>
                </a:solidFill>
              </a:rPr>
              <a:t>studies of </a:t>
            </a:r>
            <a:r>
              <a:rPr lang="en-US" sz="2800" b="1" dirty="0">
                <a:solidFill>
                  <a:schemeClr val="bg2"/>
                </a:solidFill>
              </a:rPr>
              <a:t>Potential </a:t>
            </a:r>
            <a:r>
              <a:rPr lang="en-US" sz="2800" b="1" dirty="0" smtClean="0">
                <a:solidFill>
                  <a:schemeClr val="bg2"/>
                </a:solidFill>
              </a:rPr>
              <a:t>New Sentinels - </a:t>
            </a:r>
            <a:r>
              <a:rPr lang="en-US" sz="2800" dirty="0" smtClean="0">
                <a:solidFill>
                  <a:schemeClr val="bg2"/>
                </a:solidFill>
              </a:rPr>
              <a:t>responding to </a:t>
            </a:r>
            <a:r>
              <a:rPr lang="en-US" sz="2800" b="1" dirty="0" smtClean="0">
                <a:solidFill>
                  <a:schemeClr val="bg2"/>
                </a:solidFill>
              </a:rPr>
              <a:t>EU policy and user priorities</a:t>
            </a:r>
            <a:r>
              <a:rPr lang="en-US" sz="2800" dirty="0" smtClean="0">
                <a:solidFill>
                  <a:schemeClr val="bg2"/>
                </a:solidFill>
              </a:rPr>
              <a:t>:</a:t>
            </a:r>
            <a:endParaRPr lang="en-US" sz="1200" dirty="0"/>
          </a:p>
          <a:p>
            <a:pPr marL="1093761" lvl="1" indent="-285744" algn="just">
              <a:lnSpc>
                <a:spcPct val="150000"/>
              </a:lnSpc>
              <a:buClr>
                <a:srgbClr val="0098DB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Anthropogenic</a:t>
            </a:r>
            <a:r>
              <a:rPr lang="en-US" sz="4000" dirty="0">
                <a:latin typeface="+mj-lt"/>
              </a:rPr>
              <a:t> 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CO2 Monitoring</a:t>
            </a:r>
          </a:p>
          <a:p>
            <a:pPr marL="1093761" lvl="1" indent="-285744" algn="just">
              <a:lnSpc>
                <a:spcPct val="150000"/>
              </a:lnSpc>
              <a:buClr>
                <a:srgbClr val="0098DB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Agriculture/Urban </a:t>
            </a:r>
            <a:r>
              <a:rPr lang="mr-IN" sz="2800" dirty="0">
                <a:solidFill>
                  <a:schemeClr val="bg2"/>
                </a:solidFill>
                <a:latin typeface="+mj-lt"/>
              </a:rPr>
              <a:t>–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Thermal Infrared</a:t>
            </a:r>
          </a:p>
          <a:p>
            <a:pPr marL="1093761" lvl="1" indent="-285744" algn="just">
              <a:lnSpc>
                <a:spcPct val="150000"/>
              </a:lnSpc>
              <a:buClr>
                <a:srgbClr val="0098DB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Polar Ice and Snow </a:t>
            </a:r>
            <a:r>
              <a:rPr lang="mr-IN" sz="2800" dirty="0">
                <a:solidFill>
                  <a:schemeClr val="bg2"/>
                </a:solidFill>
                <a:latin typeface="+mj-lt"/>
              </a:rPr>
              <a:t>–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Topographic mission</a:t>
            </a:r>
          </a:p>
          <a:p>
            <a:pPr marL="1093761" lvl="1" indent="-285744" algn="just">
              <a:lnSpc>
                <a:spcPct val="150000"/>
              </a:lnSpc>
              <a:buClr>
                <a:srgbClr val="0098DB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Polar floating sea ice - Passive Microwave Imaging</a:t>
            </a:r>
          </a:p>
          <a:p>
            <a:pPr marL="1093761" lvl="1" indent="-285744" algn="just">
              <a:lnSpc>
                <a:spcPct val="150000"/>
              </a:lnSpc>
              <a:buClr>
                <a:srgbClr val="0098DB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Agriculture/Mining – </a:t>
            </a:r>
            <a:r>
              <a:rPr lang="en-US" sz="2800" dirty="0" err="1">
                <a:solidFill>
                  <a:schemeClr val="bg2"/>
                </a:solidFill>
                <a:latin typeface="+mj-lt"/>
              </a:rPr>
              <a:t>HyperSpectral</a:t>
            </a:r>
            <a:endParaRPr lang="en-US" sz="2800" dirty="0">
              <a:solidFill>
                <a:schemeClr val="bg2"/>
              </a:solidFill>
              <a:latin typeface="+mj-lt"/>
            </a:endParaRPr>
          </a:p>
          <a:p>
            <a:pPr marL="1150910" lvl="1" indent="-342891" algn="just">
              <a:lnSpc>
                <a:spcPct val="150000"/>
              </a:lnSpc>
              <a:buClr>
                <a:srgbClr val="0098DB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/>
                </a:solidFill>
                <a:latin typeface="+mj-lt"/>
              </a:rPr>
              <a:t>Agriculture/Polar – L-Band SAR</a:t>
            </a:r>
          </a:p>
          <a:p>
            <a:pPr algn="just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</a:pPr>
            <a:endParaRPr lang="en-GB" sz="3200" i="1" kern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346364" y="157574"/>
            <a:ext cx="11439237" cy="61554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FR" altLang="en-US" sz="3200" b="1" dirty="0">
                <a:latin typeface="+mj-lt"/>
                <a:ea typeface="ＭＳ Ｐゴシック" charset="0"/>
                <a:cs typeface="ＭＳ Ｐゴシック" charset="0"/>
              </a:rPr>
              <a:t>Expansion Missions (</a:t>
            </a:r>
            <a:r>
              <a:rPr lang="fr-FR" altLang="en-US" sz="3200" b="1" dirty="0" err="1">
                <a:latin typeface="+mj-lt"/>
                <a:ea typeface="ＭＳ Ｐゴシック" charset="0"/>
                <a:cs typeface="ＭＳ Ｐゴシック" charset="0"/>
              </a:rPr>
              <a:t>Sentinel</a:t>
            </a:r>
            <a:r>
              <a:rPr lang="fr-FR" altLang="en-US" sz="3200" b="1" dirty="0">
                <a:latin typeface="+mj-lt"/>
                <a:ea typeface="ＭＳ Ｐゴシック" charset="0"/>
                <a:cs typeface="ＭＳ Ｐゴシック" charset="0"/>
              </a:rPr>
              <a:t> 7, 8, 9, …)</a:t>
            </a:r>
            <a:endParaRPr lang="en-GB" sz="3200" b="1" dirty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51" y="929851"/>
            <a:ext cx="5378548" cy="5445967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8" name="Title 6"/>
          <p:cNvSpPr txBox="1">
            <a:spLocks/>
          </p:cNvSpPr>
          <p:nvPr/>
        </p:nvSpPr>
        <p:spPr bwMode="auto">
          <a:xfrm>
            <a:off x="346364" y="157574"/>
            <a:ext cx="11439237" cy="61554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dirty="0" smtClean="0">
                <a:latin typeface="+mj-lt"/>
                <a:ea typeface="ＭＳ Ｐゴシック" charset="0"/>
                <a:cs typeface="ＭＳ Ｐゴシック" charset="0"/>
              </a:rPr>
              <a:t>Earth Explorer 9 &amp; 10 Call</a:t>
            </a:r>
            <a:endParaRPr lang="en-US" sz="3200" b="1" kern="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915907"/>
            <a:ext cx="7015399" cy="253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22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21901" tIns="60950" rIns="121901" bIns="6095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915907"/>
            <a:ext cx="1519132" cy="25323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n-GB" sz="5900" b="1" dirty="0"/>
              <a:t>9</a:t>
            </a:r>
          </a:p>
        </p:txBody>
      </p:sp>
      <p:sp>
        <p:nvSpPr>
          <p:cNvPr id="67589" name="TextBox 7"/>
          <p:cNvSpPr txBox="1">
            <a:spLocks noChangeArrowheads="1"/>
          </p:cNvSpPr>
          <p:nvPr/>
        </p:nvSpPr>
        <p:spPr bwMode="auto">
          <a:xfrm>
            <a:off x="1519133" y="966347"/>
            <a:ext cx="5496267" cy="243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1" tIns="60950" rIns="121901" bIns="60950">
            <a:spAutoFit/>
          </a:bodyPr>
          <a:lstStyle>
            <a:lvl1pPr marL="342900" indent="-3429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800100" indent="-3429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GB" altLang="en-US" sz="2000" dirty="0">
                <a:solidFill>
                  <a:srgbClr val="FFFFFF"/>
                </a:solidFill>
                <a:ea typeface="MS PGothic" pitchFamily="34" charset="-128"/>
              </a:rPr>
              <a:t>260 M€ CaC, launch by 2025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GB" altLang="en-US" sz="2000" dirty="0">
                <a:solidFill>
                  <a:srgbClr val="FFFFFF"/>
                </a:solidFill>
                <a:ea typeface="MS PGothic" pitchFamily="34" charset="-128"/>
              </a:rPr>
              <a:t>13 full Proposals received by June 2017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GB" altLang="en-US" sz="2000" dirty="0">
                <a:solidFill>
                  <a:srgbClr val="FFFFFF"/>
                </a:solidFill>
                <a:ea typeface="MS PGothic" pitchFamily="34" charset="-128"/>
              </a:rPr>
              <a:t>PB-EO decision for EE-9 Phase A</a:t>
            </a:r>
            <a:br>
              <a:rPr lang="en-GB" altLang="en-US" sz="2000" dirty="0">
                <a:solidFill>
                  <a:srgbClr val="FFFFFF"/>
                </a:solidFill>
                <a:ea typeface="MS PGothic" pitchFamily="34" charset="-128"/>
              </a:rPr>
            </a:br>
            <a:r>
              <a:rPr lang="en-GB" altLang="en-US" sz="2000" dirty="0">
                <a:solidFill>
                  <a:srgbClr val="FFFFFF"/>
                </a:solidFill>
                <a:ea typeface="MS PGothic" pitchFamily="34" charset="-128"/>
              </a:rPr>
              <a:t>in November 2017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9386" y="3448814"/>
            <a:ext cx="6076015" cy="292700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2225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21901" tIns="60950" rIns="121901" bIns="6095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" y="3448209"/>
            <a:ext cx="1519132" cy="292700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n-GB" sz="5900" b="1" dirty="0"/>
              <a:t>10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519133" y="3448209"/>
            <a:ext cx="5496267" cy="2893087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21901" tIns="60950" rIns="121901" bIns="60950">
            <a:spAutoFit/>
          </a:bodyPr>
          <a:lstStyle>
            <a:lvl1pPr marL="342900" indent="-3429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800100" indent="-3429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GB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Call for ideas published in September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GB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Letters of Intent due in December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GB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Proposals for mission ideas due March 2018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GB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Launch foreseen 2027/28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GB" alt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CaC</a:t>
            </a:r>
            <a:r>
              <a:rPr lang="en-GB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≤ 400 M€ (2017 </a:t>
            </a:r>
            <a:r>
              <a:rPr lang="en-GB" alt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e.c</a:t>
            </a:r>
            <a:r>
              <a:rPr lang="en-GB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4957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001_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19" descr="Logo_Signature_Cover_P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"/>
          <a:stretch>
            <a:fillRect/>
          </a:stretch>
        </p:blipFill>
        <p:spPr bwMode="auto">
          <a:xfrm>
            <a:off x="1883508" y="197859"/>
            <a:ext cx="9652000" cy="646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1136651" y="1570038"/>
            <a:ext cx="5222030" cy="49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 dirty="0">
                <a:solidFill>
                  <a:srgbClr val="FFFFFF"/>
                </a:solidFill>
                <a:latin typeface="Verdana" pitchFamily="34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693419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rederik Altmann\Downloads\ESA_Council_meeting_at_Ministerial_Level_Lucerne_on_1_December_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352"/>
            <a:ext cx="12192000" cy="563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026" y="956717"/>
            <a:ext cx="8611055" cy="6114481"/>
          </a:xfrm>
          <a:prstGeom prst="rect">
            <a:avLst/>
          </a:prstGeom>
          <a:noFill/>
        </p:spPr>
        <p:txBody>
          <a:bodyPr wrap="square" lIns="121901" tIns="60950" rIns="121901" bIns="60950" rtlCol="0">
            <a:spAutoFit/>
          </a:bodyPr>
          <a:lstStyle/>
          <a:p>
            <a:pPr marL="380934" indent="-380934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bg1"/>
                </a:solidFill>
              </a:rPr>
              <a:t>ESA </a:t>
            </a:r>
            <a:r>
              <a:rPr lang="en-GB" sz="2100" b="1" dirty="0">
                <a:solidFill>
                  <a:schemeClr val="bg1"/>
                </a:solidFill>
              </a:rPr>
              <a:t>Member-State commitment</a:t>
            </a:r>
            <a:r>
              <a:rPr lang="en-GB" sz="2100" dirty="0">
                <a:solidFill>
                  <a:schemeClr val="bg1"/>
                </a:solidFill>
              </a:rPr>
              <a:t> exceeds 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</a:rPr>
              <a:t>€</a:t>
            </a:r>
            <a:r>
              <a:rPr lang="en-GB" sz="2100" dirty="0">
                <a:solidFill>
                  <a:schemeClr val="bg1"/>
                </a:solidFill>
              </a:rPr>
              <a:t>10</a:t>
            </a:r>
            <a:r>
              <a:rPr lang="en-US" sz="21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billion</a:t>
            </a:r>
          </a:p>
          <a:p>
            <a:pPr marL="380934" indent="-380934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pPr marL="380934" indent="-380934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</a:rPr>
              <a:t>Earth Observation</a:t>
            </a:r>
            <a:r>
              <a:rPr lang="en-US" sz="2100" dirty="0">
                <a:solidFill>
                  <a:schemeClr val="bg1"/>
                </a:solidFill>
              </a:rPr>
              <a:t> receives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€ 1.55 billion consisting of:</a:t>
            </a:r>
          </a:p>
          <a:p>
            <a:pPr marL="990430" lvl="1" indent="-380934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</a:rPr>
              <a:t>EOEP-5</a:t>
            </a:r>
            <a:r>
              <a:rPr lang="en-US" sz="2100" dirty="0">
                <a:solidFill>
                  <a:schemeClr val="bg1"/>
                </a:solidFill>
              </a:rPr>
              <a:t>:1.158 M€</a:t>
            </a:r>
            <a:endParaRPr lang="en-GB" sz="2100" dirty="0">
              <a:solidFill>
                <a:schemeClr val="bg1"/>
              </a:solidFill>
            </a:endParaRPr>
          </a:p>
          <a:p>
            <a:pPr marL="990430" lvl="1" indent="-380934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chemeClr val="bg1"/>
                </a:solidFill>
              </a:rPr>
              <a:t>GMECV</a:t>
            </a:r>
            <a:r>
              <a:rPr lang="en-GB" sz="2100" dirty="0">
                <a:solidFill>
                  <a:schemeClr val="bg1"/>
                </a:solidFill>
              </a:rPr>
              <a:t>:83 M€</a:t>
            </a:r>
          </a:p>
          <a:p>
            <a:pPr marL="990430" lvl="1" indent="-380934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100" b="1" dirty="0" err="1">
                <a:solidFill>
                  <a:schemeClr val="bg1"/>
                </a:solidFill>
              </a:rPr>
              <a:t>InCubed</a:t>
            </a:r>
            <a:r>
              <a:rPr lang="en-GB" sz="2100" dirty="0">
                <a:solidFill>
                  <a:schemeClr val="bg1"/>
                </a:solidFill>
              </a:rPr>
              <a:t>: 35 M€</a:t>
            </a:r>
          </a:p>
          <a:p>
            <a:pPr marL="990430" lvl="1" indent="-380934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100" b="1" dirty="0" err="1">
                <a:solidFill>
                  <a:schemeClr val="bg1"/>
                </a:solidFill>
              </a:rPr>
              <a:t>Altius</a:t>
            </a:r>
            <a:r>
              <a:rPr lang="en-GB" sz="2100" dirty="0">
                <a:solidFill>
                  <a:schemeClr val="bg1"/>
                </a:solidFill>
              </a:rPr>
              <a:t>: 95 M€</a:t>
            </a:r>
          </a:p>
          <a:p>
            <a:pPr marL="990430" lvl="1" indent="-380934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100" b="1" dirty="0" err="1">
                <a:solidFill>
                  <a:schemeClr val="bg1"/>
                </a:solidFill>
              </a:rPr>
              <a:t>Seosat</a:t>
            </a:r>
            <a:r>
              <a:rPr lang="en-GB" sz="2100" dirty="0">
                <a:solidFill>
                  <a:schemeClr val="bg1"/>
                </a:solidFill>
              </a:rPr>
              <a:t>: 50 M€</a:t>
            </a:r>
          </a:p>
          <a:p>
            <a:pPr marL="990430" lvl="1" indent="-380934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chemeClr val="bg1"/>
                </a:solidFill>
              </a:rPr>
              <a:t>Earthnet</a:t>
            </a:r>
            <a:r>
              <a:rPr lang="en-GB" sz="2100" dirty="0">
                <a:solidFill>
                  <a:schemeClr val="bg1"/>
                </a:solidFill>
              </a:rPr>
              <a:t> and </a:t>
            </a:r>
            <a:r>
              <a:rPr lang="en-GB" sz="2100" b="1" dirty="0">
                <a:solidFill>
                  <a:schemeClr val="bg1"/>
                </a:solidFill>
              </a:rPr>
              <a:t>LTDP</a:t>
            </a:r>
            <a:r>
              <a:rPr lang="en-GB" sz="2100" dirty="0">
                <a:solidFill>
                  <a:schemeClr val="bg1"/>
                </a:solidFill>
              </a:rPr>
              <a:t> (Basic Activities): 130 M€</a:t>
            </a:r>
          </a:p>
          <a:p>
            <a:endParaRPr lang="en-GB" sz="2100" dirty="0">
              <a:solidFill>
                <a:schemeClr val="bg1"/>
              </a:solidFill>
            </a:endParaRPr>
          </a:p>
          <a:p>
            <a:pPr marL="380934" indent="-380934">
              <a:buFont typeface="Wingdings" panose="05000000000000000000" pitchFamily="2" charset="2"/>
              <a:buChar char="Ø"/>
            </a:pPr>
            <a:endParaRPr lang="en-US" sz="27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6364" y="-73261"/>
            <a:ext cx="10071265" cy="1077216"/>
          </a:xfrm>
        </p:spPr>
        <p:txBody>
          <a:bodyPr/>
          <a:lstStyle/>
          <a:p>
            <a:r>
              <a:rPr lang="en-GB" sz="3200" b="1" dirty="0">
                <a:latin typeface="+mj-lt"/>
              </a:rPr>
              <a:t>Ministerial </a:t>
            </a:r>
            <a:r>
              <a:rPr lang="en-GB" sz="3200" b="1" dirty="0" smtClean="0">
                <a:latin typeface="+mj-lt"/>
              </a:rPr>
              <a:t>Council, 1-2 Dec </a:t>
            </a:r>
            <a:r>
              <a:rPr lang="en-GB" sz="3200" b="1" dirty="0">
                <a:latin typeface="+mj-lt"/>
              </a:rPr>
              <a:t>2016: </a:t>
            </a:r>
            <a:r>
              <a:rPr lang="en-GB" sz="3200" b="1" dirty="0" smtClean="0">
                <a:latin typeface="+mj-lt"/>
              </a:rPr>
              <a:t>Results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148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2088" y="6166931"/>
            <a:ext cx="7307984" cy="451405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GB" sz="2100" b="1" i="1" dirty="0">
                <a:solidFill>
                  <a:schemeClr val="bg1"/>
                </a:solidFill>
              </a:rPr>
              <a:t>27 satellites in development, 12 in operations</a:t>
            </a:r>
          </a:p>
        </p:txBody>
      </p:sp>
    </p:spTree>
    <p:extLst>
      <p:ext uri="{BB962C8B-B14F-4D97-AF65-F5344CB8AC3E}">
        <p14:creationId xmlns:p14="http://schemas.microsoft.com/office/powerpoint/2010/main" val="42200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2" y="83060"/>
            <a:ext cx="9567863" cy="584773"/>
          </a:xfrm>
        </p:spPr>
        <p:txBody>
          <a:bodyPr/>
          <a:lstStyle/>
          <a:p>
            <a:r>
              <a:rPr lang="en-GB" sz="3200" b="1" dirty="0">
                <a:latin typeface="+mj-lt"/>
                <a:ea typeface="+mj-ea"/>
                <a:cs typeface="Verdana"/>
              </a:rPr>
              <a:t>Successful</a:t>
            </a:r>
            <a:r>
              <a:rPr lang="en-GB" sz="3200" dirty="0">
                <a:latin typeface="+mj-lt"/>
              </a:rPr>
              <a:t> </a:t>
            </a:r>
            <a:r>
              <a:rPr lang="en-GB" sz="3200" b="1" dirty="0">
                <a:latin typeface="+mj-lt"/>
                <a:ea typeface="+mj-ea"/>
                <a:cs typeface="Verdana"/>
              </a:rPr>
              <a:t>Launch Sentinel-5P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0" y="990485"/>
            <a:ext cx="4265015" cy="4968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5610" y="1024910"/>
            <a:ext cx="6689615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GB" sz="2000" b="1" dirty="0">
                <a:solidFill>
                  <a:schemeClr val="bg2"/>
                </a:solidFill>
              </a:rPr>
              <a:t>13 October 2017 - 11:27 CEST</a:t>
            </a:r>
          </a:p>
          <a:p>
            <a:r>
              <a:rPr lang="en-GB" sz="2000" b="1" dirty="0" err="1">
                <a:solidFill>
                  <a:schemeClr val="bg2"/>
                </a:solidFill>
              </a:rPr>
              <a:t>Rokot</a:t>
            </a:r>
            <a:r>
              <a:rPr lang="en-GB" sz="2000" b="1" dirty="0">
                <a:solidFill>
                  <a:schemeClr val="bg2"/>
                </a:solidFill>
              </a:rPr>
              <a:t> Launcher, </a:t>
            </a:r>
            <a:r>
              <a:rPr lang="en-GB" sz="2000" b="1" dirty="0" err="1">
                <a:solidFill>
                  <a:schemeClr val="bg2"/>
                </a:solidFill>
              </a:rPr>
              <a:t>Plesetsk</a:t>
            </a:r>
            <a:r>
              <a:rPr lang="en-GB" sz="2000" b="1" dirty="0">
                <a:solidFill>
                  <a:schemeClr val="bg2"/>
                </a:solidFill>
              </a:rPr>
              <a:t> </a:t>
            </a:r>
            <a:r>
              <a:rPr lang="en-GB" sz="2000" b="1" dirty="0" err="1">
                <a:solidFill>
                  <a:schemeClr val="bg2"/>
                </a:solidFill>
              </a:rPr>
              <a:t>Cosmodrome</a:t>
            </a:r>
            <a:endParaRPr lang="en-GB" sz="2000" b="1" dirty="0">
              <a:solidFill>
                <a:schemeClr val="bg2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433" y="1921967"/>
            <a:ext cx="3832633" cy="3842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66" y="1928743"/>
            <a:ext cx="2524119" cy="3842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0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2" y="83060"/>
            <a:ext cx="9567863" cy="584773"/>
          </a:xfrm>
        </p:spPr>
        <p:txBody>
          <a:bodyPr/>
          <a:lstStyle/>
          <a:p>
            <a:r>
              <a:rPr lang="en-GB" sz="3200" b="1" dirty="0" smtClean="0">
                <a:latin typeface="Verdana"/>
                <a:ea typeface="+mj-ea"/>
                <a:cs typeface="Verdana"/>
              </a:rPr>
              <a:t>Sentinel-5P - LEOP All green !</a:t>
            </a:r>
            <a:endParaRPr lang="en-GB" sz="3200" b="1" dirty="0">
              <a:latin typeface="Verdana"/>
              <a:ea typeface="+mj-ea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5" y="757221"/>
            <a:ext cx="9813472" cy="56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0"/>
            <a:ext cx="3403600" cy="349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9333878" y="138662"/>
            <a:ext cx="2558321" cy="102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Sentinel-2B </a:t>
            </a:r>
          </a:p>
          <a:p>
            <a:pPr algn="ctr" eaLnBrk="1" hangingPunct="1"/>
            <a:r>
              <a:rPr lang="en-GB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Launched </a:t>
            </a:r>
          </a:p>
          <a:p>
            <a:pPr algn="ctr" eaLnBrk="1" hangingPunct="1"/>
            <a:r>
              <a:rPr lang="en-GB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7 March 2017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 bwMode="auto">
          <a:xfrm>
            <a:off x="346364" y="157575"/>
            <a:ext cx="9541341" cy="61554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kern="0" dirty="0" smtClean="0"/>
              <a:t>Sentinel Launches</a:t>
            </a:r>
            <a:endParaRPr lang="en-US" sz="3200" b="1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3117957"/>
            <a:ext cx="3403600" cy="32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788400" y="3132562"/>
            <a:ext cx="3403600" cy="102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otesEsa" pitchFamily="50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Sentinel-5P</a:t>
            </a:r>
          </a:p>
          <a:p>
            <a:pPr algn="ctr" eaLnBrk="1" hangingPunct="1"/>
            <a:r>
              <a:rPr lang="en-GB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Launch Planned </a:t>
            </a:r>
          </a:p>
          <a:p>
            <a:pPr algn="ctr" eaLnBrk="1" hangingPunct="1"/>
            <a:r>
              <a:rPr lang="en-GB" sz="1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13 October 2017</a:t>
            </a:r>
          </a:p>
        </p:txBody>
      </p:sp>
      <p:graphicFrame>
        <p:nvGraphicFramePr>
          <p:cNvPr id="10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45122"/>
              </p:ext>
            </p:extLst>
          </p:nvPr>
        </p:nvGraphicFramePr>
        <p:xfrm>
          <a:off x="256423" y="1225543"/>
          <a:ext cx="8187182" cy="4809065"/>
        </p:xfrm>
        <a:graphic>
          <a:graphicData uri="http://schemas.openxmlformats.org/drawingml/2006/table">
            <a:tbl>
              <a:tblPr/>
              <a:tblGrid>
                <a:gridCol w="2478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68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</a:t>
                      </a: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C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DATE</a:t>
                      </a:r>
                      <a:endParaRPr kumimoji="0" 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C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LAUNCHER</a:t>
                      </a: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C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32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Sentinel-1A</a:t>
                      </a: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Launched 3 April 2014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Soyuz ST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54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Sentinel-2A</a:t>
                      </a: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Launched 22 June 2015</a:t>
                      </a:r>
                      <a:endParaRPr kumimoji="0" lang="en-US" sz="19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Vega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68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Sentinel-3A</a:t>
                      </a: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Launched 16 Feb 2016</a:t>
                      </a:r>
                      <a:endParaRPr kumimoji="0" lang="en-US" sz="19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Rockot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68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Sentinel-1B</a:t>
                      </a: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Launched 25 April 2016</a:t>
                      </a:r>
                      <a:endParaRPr kumimoji="0" lang="en-US" sz="19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Soyuz ST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56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Sentinel-2B</a:t>
                      </a: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Launched 7 March 2017</a:t>
                      </a:r>
                    </a:p>
                  </a:txBody>
                  <a:tcPr marL="121888" marR="121888" marT="60957" marB="609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Vega</a:t>
                      </a:r>
                    </a:p>
                  </a:txBody>
                  <a:tcPr marL="121888" marR="121888" marT="60957" marB="609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3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Sentinel-5P</a:t>
                      </a: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Launched 13 October 2017</a:t>
                      </a:r>
                      <a:endParaRPr kumimoji="0" lang="en-US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Rockot</a:t>
                      </a:r>
                      <a:endParaRPr kumimoji="0" lang="en-US" sz="1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93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Sentinel-3B</a:t>
                      </a: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Early 2018</a:t>
                      </a:r>
                    </a:p>
                  </a:txBody>
                  <a:tcPr marL="121888" marR="121888" marT="60957" marB="609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TBD</a:t>
                      </a:r>
                    </a:p>
                  </a:txBody>
                  <a:tcPr marL="121888" marR="121888" marT="60957" marB="609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359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Sentinel-6A (*)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July 2020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TBD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1888" marR="121888" marT="60957" marB="609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46364" y="5817509"/>
            <a:ext cx="1357389" cy="28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/>
          <a:p>
            <a:r>
              <a:rPr lang="en-US" sz="1600" baseline="30000" dirty="0"/>
              <a:t>(*)  =  FAR	</a:t>
            </a:r>
          </a:p>
        </p:txBody>
      </p:sp>
    </p:spTree>
    <p:extLst>
      <p:ext uri="{BB962C8B-B14F-4D97-AF65-F5344CB8AC3E}">
        <p14:creationId xmlns:p14="http://schemas.microsoft.com/office/powerpoint/2010/main" val="36450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98" y="882953"/>
            <a:ext cx="7849924" cy="50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6"/>
          <p:cNvSpPr txBox="1">
            <a:spLocks/>
          </p:cNvSpPr>
          <p:nvPr/>
        </p:nvSpPr>
        <p:spPr bwMode="auto">
          <a:xfrm>
            <a:off x="346364" y="157573"/>
            <a:ext cx="11439237" cy="61554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dirty="0" smtClean="0">
                <a:latin typeface="+mj-lt"/>
                <a:ea typeface="ＭＳ Ｐゴシック" charset="0"/>
                <a:cs typeface="ＭＳ Ｐゴシック" charset="0"/>
              </a:rPr>
              <a:t>Sentinels: </a:t>
            </a:r>
            <a:r>
              <a:rPr lang="en-US" sz="3200" b="1" dirty="0">
                <a:latin typeface="+mj-lt"/>
                <a:ea typeface="ＭＳ Ｐゴシック" charset="0"/>
                <a:cs typeface="ＭＳ Ｐゴシック" charset="0"/>
              </a:rPr>
              <a:t>Data Access </a:t>
            </a:r>
            <a:r>
              <a:rPr lang="en-US" sz="3200" b="1" dirty="0" smtClean="0">
                <a:latin typeface="+mj-lt"/>
                <a:ea typeface="ＭＳ Ｐゴシック" charset="0"/>
                <a:cs typeface="ＭＳ Ｐゴシック" charset="0"/>
              </a:rPr>
              <a:t>Statistics</a:t>
            </a:r>
            <a:endParaRPr lang="en-US" sz="3200" b="1" kern="0" dirty="0">
              <a:latin typeface="+mj-lt"/>
            </a:endParaRPr>
          </a:p>
        </p:txBody>
      </p:sp>
      <p:sp>
        <p:nvSpPr>
          <p:cNvPr id="50196" name="Title 1"/>
          <p:cNvSpPr>
            <a:spLocks noGrp="1"/>
          </p:cNvSpPr>
          <p:nvPr>
            <p:ph type="title"/>
          </p:nvPr>
        </p:nvSpPr>
        <p:spPr>
          <a:xfrm>
            <a:off x="7573822" y="5385647"/>
            <a:ext cx="4525817" cy="584755"/>
          </a:xfrm>
        </p:spPr>
        <p:txBody>
          <a:bodyPr lIns="121900" tIns="60950" rIns="121900" bIns="60950"/>
          <a:lstStyle/>
          <a:p>
            <a:pPr>
              <a:defRPr/>
            </a:pPr>
            <a:r>
              <a:rPr lang="en-US" sz="1500" kern="1200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Source: </a:t>
            </a:r>
            <a:r>
              <a:rPr lang="en-GB" sz="1500" kern="1200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Open Access Data Hub (9 Oct. 2017</a:t>
            </a:r>
            <a:r>
              <a:rPr lang="en-US" sz="1500" kern="1200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51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emergency.copernicus.eu/mapping/system/files/components/EMSR241_04JACKSONVILLESOUTH_01DELINEATION_MAP_v1_200dp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99827"/>
            <a:ext cx="7735613" cy="54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dergebnis für hurricane irma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54"/>
          <a:stretch/>
        </p:blipFill>
        <p:spPr bwMode="auto">
          <a:xfrm>
            <a:off x="8466124" y="3420869"/>
            <a:ext cx="3172177" cy="261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3283" y="1063145"/>
            <a:ext cx="8339108" cy="2241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le 6"/>
          <p:cNvSpPr txBox="1">
            <a:spLocks/>
          </p:cNvSpPr>
          <p:nvPr/>
        </p:nvSpPr>
        <p:spPr bwMode="auto">
          <a:xfrm>
            <a:off x="346364" y="157573"/>
            <a:ext cx="11439237" cy="61554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3200" b="1" dirty="0">
                <a:latin typeface="+mj-lt"/>
                <a:ea typeface="ＭＳ Ｐゴシック" charset="0"/>
                <a:cs typeface="ＭＳ Ｐゴシック" charset="0"/>
              </a:rPr>
              <a:t>Copernicus: Hurricane Irma (Florida</a:t>
            </a:r>
            <a:r>
              <a:rPr lang="en-GB" sz="3200" b="1" dirty="0" smtClean="0">
                <a:latin typeface="+mj-lt"/>
                <a:ea typeface="ＭＳ Ｐゴシック" charset="0"/>
                <a:cs typeface="ＭＳ Ｐゴシック" charset="0"/>
              </a:rPr>
              <a:t>)</a:t>
            </a:r>
            <a:endParaRPr lang="en-GB" sz="3200" b="1" dirty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Afbeeldingsresultaat voor copernicus sentinel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42" y="991194"/>
            <a:ext cx="4201545" cy="25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fbeeldingsresultaat voor copernicus sentinel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40" y="3569255"/>
            <a:ext cx="4752981" cy="26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6"/>
          <p:cNvSpPr txBox="1">
            <a:spLocks/>
          </p:cNvSpPr>
          <p:nvPr/>
        </p:nvSpPr>
        <p:spPr bwMode="auto">
          <a:xfrm>
            <a:off x="346364" y="157575"/>
            <a:ext cx="9541341" cy="61554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dirty="0">
                <a:latin typeface="+mj-lt"/>
                <a:ea typeface="MS PGothic" pitchFamily="34" charset="-128"/>
                <a:cs typeface="Arial" charset="0"/>
              </a:rPr>
              <a:t>Constellation</a:t>
            </a:r>
            <a:r>
              <a:rPr lang="en-US" b="1" kern="0" dirty="0" smtClean="0"/>
              <a:t> </a:t>
            </a:r>
            <a:r>
              <a:rPr lang="en-US" sz="3200" b="1" dirty="0">
                <a:latin typeface="+mj-lt"/>
                <a:ea typeface="MS PGothic" pitchFamily="34" charset="-128"/>
                <a:cs typeface="Arial" charset="0"/>
              </a:rPr>
              <a:t>First</a:t>
            </a:r>
            <a:r>
              <a:rPr lang="en-US" b="1" kern="0" dirty="0" smtClean="0"/>
              <a:t> </a:t>
            </a:r>
            <a:r>
              <a:rPr lang="en-US" sz="3200" b="1" dirty="0">
                <a:latin typeface="+mj-lt"/>
                <a:ea typeface="MS PGothic" pitchFamily="34" charset="-128"/>
                <a:cs typeface="Arial" charset="0"/>
              </a:rPr>
              <a:t>Generation</a:t>
            </a:r>
            <a:r>
              <a:rPr lang="en-US" b="1" kern="0" dirty="0" smtClean="0"/>
              <a:t> </a:t>
            </a:r>
            <a:r>
              <a:rPr lang="en-US" sz="3200" b="1" dirty="0">
                <a:latin typeface="+mj-lt"/>
                <a:ea typeface="MS PGothic" pitchFamily="34" charset="-128"/>
                <a:cs typeface="Arial" charset="0"/>
              </a:rPr>
              <a:t>Sentinels</a:t>
            </a:r>
            <a:endParaRPr lang="en-US" sz="3200" b="1" dirty="0">
              <a:latin typeface="+mj-lt"/>
              <a:ea typeface="MS PGothic" pitchFamily="34" charset="-128"/>
              <a:cs typeface="Arial" charset="0"/>
            </a:endParaRPr>
          </a:p>
        </p:txBody>
      </p:sp>
      <p:pic>
        <p:nvPicPr>
          <p:cNvPr id="2" name="Picture 2" descr="Afbeeldingsresultaat voor copernicus sentinel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1194"/>
            <a:ext cx="3646715" cy="257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copernicus sentinel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69259"/>
            <a:ext cx="4752373" cy="267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copernicus sentinel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5" y="991194"/>
            <a:ext cx="4583227" cy="257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copernicus sentinel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5" y="3569259"/>
            <a:ext cx="4583227" cy="267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6"/>
          <p:cNvSpPr txBox="1">
            <a:spLocks/>
          </p:cNvSpPr>
          <p:nvPr/>
        </p:nvSpPr>
        <p:spPr bwMode="auto">
          <a:xfrm>
            <a:off x="85107" y="991194"/>
            <a:ext cx="686789" cy="6155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Title 6"/>
          <p:cNvSpPr txBox="1">
            <a:spLocks/>
          </p:cNvSpPr>
          <p:nvPr/>
        </p:nvSpPr>
        <p:spPr bwMode="auto">
          <a:xfrm>
            <a:off x="84118" y="3569257"/>
            <a:ext cx="686789" cy="6155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8" name="Title 6"/>
          <p:cNvSpPr txBox="1">
            <a:spLocks/>
          </p:cNvSpPr>
          <p:nvPr/>
        </p:nvSpPr>
        <p:spPr bwMode="auto">
          <a:xfrm>
            <a:off x="3677392" y="991194"/>
            <a:ext cx="686789" cy="6155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9" name="Title 6"/>
          <p:cNvSpPr txBox="1">
            <a:spLocks/>
          </p:cNvSpPr>
          <p:nvPr/>
        </p:nvSpPr>
        <p:spPr bwMode="auto">
          <a:xfrm>
            <a:off x="3677392" y="3569256"/>
            <a:ext cx="686789" cy="6155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0" name="Title 6"/>
          <p:cNvSpPr txBox="1">
            <a:spLocks/>
          </p:cNvSpPr>
          <p:nvPr/>
        </p:nvSpPr>
        <p:spPr bwMode="auto">
          <a:xfrm>
            <a:off x="8229942" y="991787"/>
            <a:ext cx="686789" cy="6155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1" name="Title 6"/>
          <p:cNvSpPr txBox="1">
            <a:spLocks/>
          </p:cNvSpPr>
          <p:nvPr/>
        </p:nvSpPr>
        <p:spPr bwMode="auto">
          <a:xfrm>
            <a:off x="8229940" y="3569256"/>
            <a:ext cx="686789" cy="61554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9661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3138</TotalTime>
  <Words>504</Words>
  <Application>Microsoft Office PowerPoint</Application>
  <PresentationFormat>Widescreen</PresentationFormat>
  <Paragraphs>116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ＭＳ Ｐゴシック</vt:lpstr>
      <vt:lpstr>ＭＳ Ｐゴシック</vt:lpstr>
      <vt:lpstr>Arial</vt:lpstr>
      <vt:lpstr>Calibri</vt:lpstr>
      <vt:lpstr>Verdana</vt:lpstr>
      <vt:lpstr>Wingdings</vt:lpstr>
      <vt:lpstr>ESA Presentation</vt:lpstr>
      <vt:lpstr>PowerPoint Presentation</vt:lpstr>
      <vt:lpstr>Ministerial Council, 1-2 Dec 2016: Results</vt:lpstr>
      <vt:lpstr>PowerPoint Presentation</vt:lpstr>
      <vt:lpstr>Successful Launch Sentinel-5P</vt:lpstr>
      <vt:lpstr>Sentinel-5P - LEOP All green !</vt:lpstr>
      <vt:lpstr>PowerPoint Presentation</vt:lpstr>
      <vt:lpstr>Source: Open Access Data Hub (9 Oct. 2017)</vt:lpstr>
      <vt:lpstr>PowerPoint Presentation</vt:lpstr>
      <vt:lpstr>PowerPoint Presentation</vt:lpstr>
      <vt:lpstr>Copernicus Space Component Evolution</vt:lpstr>
      <vt:lpstr>PowerPoint Presentation</vt:lpstr>
      <vt:lpstr>PowerPoint Presentation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Name Surname</dc:creator>
  <cp:lastModifiedBy>Ivan Petiteville</cp:lastModifiedBy>
  <cp:revision>1043</cp:revision>
  <cp:lastPrinted>2017-10-11T12:23:58Z</cp:lastPrinted>
  <dcterms:created xsi:type="dcterms:W3CDTF">2015-07-01T15:01:13Z</dcterms:created>
  <dcterms:modified xsi:type="dcterms:W3CDTF">2017-10-19T15:46:49Z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