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 id="2147483711" r:id="rId2"/>
    <p:sldMasterId id="2147483725" r:id="rId3"/>
    <p:sldMasterId id="2147483749" r:id="rId4"/>
  </p:sldMasterIdLst>
  <p:notesMasterIdLst>
    <p:notesMasterId r:id="rId23"/>
  </p:notesMasterIdLst>
  <p:sldIdLst>
    <p:sldId id="259" r:id="rId5"/>
    <p:sldId id="384" r:id="rId6"/>
    <p:sldId id="378" r:id="rId7"/>
    <p:sldId id="353" r:id="rId8"/>
    <p:sldId id="379" r:id="rId9"/>
    <p:sldId id="388" r:id="rId10"/>
    <p:sldId id="386" r:id="rId11"/>
    <p:sldId id="380" r:id="rId12"/>
    <p:sldId id="387" r:id="rId13"/>
    <p:sldId id="357" r:id="rId14"/>
    <p:sldId id="389" r:id="rId15"/>
    <p:sldId id="359" r:id="rId16"/>
    <p:sldId id="318" r:id="rId17"/>
    <p:sldId id="381" r:id="rId18"/>
    <p:sldId id="382" r:id="rId19"/>
    <p:sldId id="385" r:id="rId20"/>
    <p:sldId id="390" r:id="rId21"/>
    <p:sldId id="340" r:id="rId22"/>
  </p:sldIdLst>
  <p:sldSz cx="9906000" cy="6858000" type="A4"/>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4"/>
    <a:srgbClr val="000099"/>
    <a:srgbClr val="4F81BD"/>
    <a:srgbClr val="0000FF"/>
    <a:srgbClr val="FFFFCC"/>
    <a:srgbClr val="C5D5E9"/>
    <a:srgbClr val="CCFFCC"/>
    <a:srgbClr val="F6F9FC"/>
    <a:srgbClr val="8CADD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707" autoAdjust="0"/>
  </p:normalViewPr>
  <p:slideViewPr>
    <p:cSldViewPr>
      <p:cViewPr varScale="1">
        <p:scale>
          <a:sx n="74" d="100"/>
          <a:sy n="74" d="100"/>
        </p:scale>
        <p:origin x="1440" y="54"/>
      </p:cViewPr>
      <p:guideLst>
        <p:guide orient="horz" pos="2160"/>
        <p:guide pos="3120"/>
      </p:guideLst>
    </p:cSldViewPr>
  </p:slideViewPr>
  <p:notesTextViewPr>
    <p:cViewPr>
      <p:scale>
        <a:sx n="1" d="1"/>
        <a:sy n="1" d="1"/>
      </p:scale>
      <p:origin x="0" y="0"/>
    </p:cViewPr>
  </p:notesTextViewPr>
  <p:notesViewPr>
    <p:cSldViewPr>
      <p:cViewPr varScale="1">
        <p:scale>
          <a:sx n="82" d="100"/>
          <a:sy n="82" d="100"/>
        </p:scale>
        <p:origin x="397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2"/>
            <a:ext cx="2945659" cy="4937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6" y="2"/>
            <a:ext cx="2945659" cy="493712"/>
          </a:xfrm>
          <a:prstGeom prst="rect">
            <a:avLst/>
          </a:prstGeom>
        </p:spPr>
        <p:txBody>
          <a:bodyPr vert="horz" lIns="91440" tIns="45720" rIns="91440" bIns="45720" rtlCol="0"/>
          <a:lstStyle>
            <a:lvl1pPr algn="r">
              <a:defRPr sz="1200"/>
            </a:lvl1pPr>
          </a:lstStyle>
          <a:p>
            <a:fld id="{2CB3A884-36E2-4D0C-BC99-109639E479D4}" type="datetimeFigureOut">
              <a:rPr lang="ru-RU" smtClean="0"/>
              <a:pPr/>
              <a:t>07.10.2017</a:t>
            </a:fld>
            <a:endParaRPr lang="ru-RU"/>
          </a:p>
        </p:txBody>
      </p:sp>
      <p:sp>
        <p:nvSpPr>
          <p:cNvPr id="4" name="Образ слайда 3"/>
          <p:cNvSpPr>
            <a:spLocks noGrp="1" noRot="1" noChangeAspect="1"/>
          </p:cNvSpPr>
          <p:nvPr>
            <p:ph type="sldImg" idx="2"/>
          </p:nvPr>
        </p:nvSpPr>
        <p:spPr>
          <a:xfrm>
            <a:off x="723900" y="739775"/>
            <a:ext cx="534987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3" y="9378826"/>
            <a:ext cx="2945659"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6" y="9378826"/>
            <a:ext cx="2945659" cy="493712"/>
          </a:xfrm>
          <a:prstGeom prst="rect">
            <a:avLst/>
          </a:prstGeom>
        </p:spPr>
        <p:txBody>
          <a:bodyPr vert="horz" lIns="91440" tIns="45720" rIns="91440" bIns="45720" rtlCol="0" anchor="b"/>
          <a:lstStyle>
            <a:lvl1pPr algn="r">
              <a:defRPr sz="1200"/>
            </a:lvl1pPr>
          </a:lstStyle>
          <a:p>
            <a:fld id="{F271B663-C695-421F-8EAF-1B97D31089F0}" type="slidenum">
              <a:rPr lang="ru-RU" smtClean="0"/>
              <a:pPr/>
              <a:t>‹#›</a:t>
            </a:fld>
            <a:endParaRPr lang="ru-RU"/>
          </a:p>
        </p:txBody>
      </p:sp>
    </p:spTree>
    <p:extLst>
      <p:ext uri="{BB962C8B-B14F-4D97-AF65-F5344CB8AC3E}">
        <p14:creationId xmlns:p14="http://schemas.microsoft.com/office/powerpoint/2010/main" val="18148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xfrm>
            <a:off x="722313" y="738188"/>
            <a:ext cx="535305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308468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429234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234750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19217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61569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127944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71591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203381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71B663-C695-421F-8EAF-1B97D31089F0}" type="slidenum">
              <a:rPr lang="ru-RU" smtClean="0"/>
              <a:pPr/>
              <a:t>16</a:t>
            </a:fld>
            <a:endParaRPr lang="ru-RU"/>
          </a:p>
        </p:txBody>
      </p:sp>
    </p:spTree>
    <p:extLst>
      <p:ext uri="{BB962C8B-B14F-4D97-AF65-F5344CB8AC3E}">
        <p14:creationId xmlns:p14="http://schemas.microsoft.com/office/powerpoint/2010/main" val="2660926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144937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14357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8"/>
            <a:ext cx="65341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53213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95DC0-55D3-46FD-8A96-5E462435E0F0}" type="datetime1">
              <a:rPr lang="ru-RU" smtClean="0"/>
              <a:pPr/>
              <a:t>07.10.2017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689F14-558C-45C2-A9CC-B8F83F424C8C}"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95DC0-55D3-46FD-8A96-5E462435E0F0}" type="datetime1">
              <a:rPr lang="ru-RU" smtClean="0"/>
              <a:pPr/>
              <a:t>07.10.2017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689F14-558C-45C2-A9CC-B8F83F424C8C}"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1946F0-A197-4137-BBD8-D3F0744AE24F}"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1946F0-A197-4137-BBD8-D3F0744AE24F}"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1946F0-A197-4137-BBD8-D3F0744AE24F}"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1946F0-A197-4137-BBD8-D3F0744AE24F}" type="datetimeFigureOut">
              <a:rPr lang="ru-RU" smtClean="0"/>
              <a:pPr/>
              <a:t>07.10.2017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1946F0-A197-4137-BBD8-D3F0744AE24F}" type="datetimeFigureOut">
              <a:rPr lang="ru-RU" smtClean="0"/>
              <a:pPr/>
              <a:t>07.10.2017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1946F0-A197-4137-BBD8-D3F0744AE24F}" type="datetimeFigureOut">
              <a:rPr lang="ru-RU" smtClean="0"/>
              <a:pPr/>
              <a:t>07.10.2017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583529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1946F0-A197-4137-BBD8-D3F0744AE24F}" type="datetimeFigureOut">
              <a:rPr lang="ru-RU" smtClean="0"/>
              <a:pPr/>
              <a:t>07.10.2017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1946F0-A197-4137-BBD8-D3F0744AE24F}" type="datetimeFigureOut">
              <a:rPr lang="ru-RU" smtClean="0"/>
              <a:pPr/>
              <a:t>07.10.2017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1946F0-A197-4137-BBD8-D3F0744AE24F}" type="datetimeFigureOut">
              <a:rPr lang="ru-RU" smtClean="0"/>
              <a:pPr/>
              <a:t>07.10.2017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1946F0-A197-4137-BBD8-D3F0744AE24F}"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8"/>
            <a:ext cx="65341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1946F0-A197-4137-BBD8-D3F0744AE24F}"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1946F0-A197-4137-BBD8-D3F0744AE24F}" type="datetimeFigureOut">
              <a:rPr lang="ru-RU" smtClean="0"/>
              <a:pPr/>
              <a:t>07.10.2017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1946F0-A197-4137-BBD8-D3F0744AE24F}" type="datetimeFigureOut">
              <a:rPr lang="ru-RU" smtClean="0"/>
              <a:pPr/>
              <a:t>07.10.2017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712279E-1E80-49B6-9F0D-2681168205F9}"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12279E-1E80-49B6-9F0D-2681168205F9}"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712279E-1E80-49B6-9F0D-2681168205F9}"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2782713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712279E-1E80-49B6-9F0D-2681168205F9}" type="datetimeFigureOut">
              <a:rPr lang="ru-RU" smtClean="0"/>
              <a:pPr/>
              <a:t>07.10.2017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712279E-1E80-49B6-9F0D-2681168205F9}" type="datetimeFigureOut">
              <a:rPr lang="ru-RU" smtClean="0"/>
              <a:pPr/>
              <a:t>07.10.2017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12279E-1E80-49B6-9F0D-2681168205F9}" type="datetimeFigureOut">
              <a:rPr lang="ru-RU" smtClean="0"/>
              <a:pPr/>
              <a:t>07.10.2017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12279E-1E80-49B6-9F0D-2681168205F9}" type="datetimeFigureOut">
              <a:rPr lang="ru-RU" smtClean="0"/>
              <a:pPr/>
              <a:t>07.10.2017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12279E-1E80-49B6-9F0D-2681168205F9}" type="datetimeFigureOut">
              <a:rPr lang="ru-RU" smtClean="0"/>
              <a:pPr/>
              <a:t>07.10.2017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12279E-1E80-49B6-9F0D-2681168205F9}" type="datetimeFigureOut">
              <a:rPr lang="ru-RU" smtClean="0"/>
              <a:pPr/>
              <a:t>07.10.2017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12279E-1E80-49B6-9F0D-2681168205F9}"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8"/>
            <a:ext cx="65341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12279E-1E80-49B6-9F0D-2681168205F9}"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3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93530865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107014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2751012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1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710713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03718997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60472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7641897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95DC0-55D3-46FD-8A96-5E462435E0F0}" type="datetime1">
              <a:rPr lang="ru-RU" smtClean="0"/>
              <a:pPr/>
              <a:t>07.10.2017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689F14-558C-45C2-A9CC-B8F83F424C8C}" type="slidenum">
              <a:rPr lang="ru-RU" smtClean="0"/>
              <a:pPr/>
              <a:t>‹#›</a:t>
            </a:fld>
            <a:endParaRPr lang="ru-RU"/>
          </a:p>
        </p:txBody>
      </p:sp>
    </p:spTree>
    <p:extLst>
      <p:ext uri="{BB962C8B-B14F-4D97-AF65-F5344CB8AC3E}">
        <p14:creationId xmlns:p14="http://schemas.microsoft.com/office/powerpoint/2010/main" val="1652450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95DC0-55D3-46FD-8A96-5E462435E0F0}" type="datetime1">
              <a:rPr lang="ru-RU" smtClean="0"/>
              <a:pPr/>
              <a:t>07.10.2017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689F14-558C-45C2-A9CC-B8F83F424C8C}" type="slidenum">
              <a:rPr lang="ru-RU" smtClean="0"/>
              <a:pPr/>
              <a:t>‹#›</a:t>
            </a:fld>
            <a:endParaRPr lang="ru-RU"/>
          </a:p>
        </p:txBody>
      </p:sp>
    </p:spTree>
    <p:extLst>
      <p:ext uri="{BB962C8B-B14F-4D97-AF65-F5344CB8AC3E}">
        <p14:creationId xmlns:p14="http://schemas.microsoft.com/office/powerpoint/2010/main" val="3805401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0570597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2605080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025795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220322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1508369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43"/>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43"/>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316400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27143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93319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84637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0CEB04-A256-4801-A70C-EE7C1609ED42}" type="datetimeFigureOut">
              <a:rPr lang="ru-RU" smtClean="0"/>
              <a:pPr/>
              <a:t>07.10.2017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130627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CEB04-A256-4801-A70C-EE7C1609ED42}" type="datetimeFigureOut">
              <a:rPr lang="ru-RU" smtClean="0"/>
              <a:pPr/>
              <a:t>07.10.2017</a:t>
            </a:fld>
            <a:endParaRPr lang="ru-RU"/>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87F6-D785-4F05-8145-21E3CF7FBACB}" type="slidenum">
              <a:rPr lang="ru-RU" smtClean="0"/>
              <a:pPr/>
              <a:t>‹#›</a:t>
            </a:fld>
            <a:endParaRPr lang="ru-RU"/>
          </a:p>
        </p:txBody>
      </p:sp>
    </p:spTree>
    <p:extLst>
      <p:ext uri="{BB962C8B-B14F-4D97-AF65-F5344CB8AC3E}">
        <p14:creationId xmlns:p14="http://schemas.microsoft.com/office/powerpoint/2010/main" val="165263903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10" r:id="rId12"/>
    <p:sldLayoutId id="214748370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946F0-A197-4137-BBD8-D3F0744AE24F}" type="datetimeFigureOut">
              <a:rPr lang="ru-RU" smtClean="0"/>
              <a:pPr/>
              <a:t>07.10.2017</a:t>
            </a:fld>
            <a:endParaRPr lang="ru-RU"/>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70613-4273-4B63-8D5F-DF55F50883C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2279E-1E80-49B6-9F0D-2681168205F9}" type="datetimeFigureOut">
              <a:rPr lang="ru-RU" smtClean="0"/>
              <a:pPr/>
              <a:t>07.10.2017</a:t>
            </a:fld>
            <a:endParaRPr lang="ru-RU"/>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887DB-3316-4C79-89B2-87DA4C09973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9794" y="142852"/>
            <a:ext cx="7286676" cy="571504"/>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4" name="Дата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CEB04-A256-4801-A70C-EE7C1609ED42}" type="datetimeFigureOut">
              <a:rPr lang="ru-RU" smtClean="0"/>
              <a:pPr/>
              <a:t>07.10.2017</a:t>
            </a:fld>
            <a:endParaRPr lang="ru-RU"/>
          </a:p>
        </p:txBody>
      </p:sp>
      <p:sp>
        <p:nvSpPr>
          <p:cNvPr id="3" name="Текст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Нижний колонтитул 4"/>
          <p:cNvSpPr>
            <a:spLocks noGrp="1"/>
          </p:cNvSpPr>
          <p:nvPr>
            <p:ph type="ftr" sz="quarter" idx="3"/>
          </p:nvPr>
        </p:nvSpPr>
        <p:spPr>
          <a:xfrm>
            <a:off x="3384550" y="63563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87F6-D785-4F05-8145-21E3CF7FBACB}" type="slidenum">
              <a:rPr lang="ru-RU" smtClean="0"/>
              <a:pPr/>
              <a:t>‹#›</a:t>
            </a:fld>
            <a:endParaRPr lang="ru-RU"/>
          </a:p>
        </p:txBody>
      </p:sp>
      <p:sp>
        <p:nvSpPr>
          <p:cNvPr id="7" name="Параллелограмм 2"/>
          <p:cNvSpPr/>
          <p:nvPr/>
        </p:nvSpPr>
        <p:spPr>
          <a:xfrm>
            <a:off x="2309794" y="181770"/>
            <a:ext cx="7286676" cy="582934"/>
          </a:xfrm>
          <a:custGeom>
            <a:avLst/>
            <a:gdLst>
              <a:gd name="connsiteX0" fmla="*/ 0 w 6687624"/>
              <a:gd name="connsiteY0" fmla="*/ 571504 h 571504"/>
              <a:gd name="connsiteX1" fmla="*/ 497208 w 6687624"/>
              <a:gd name="connsiteY1" fmla="*/ 0 h 571504"/>
              <a:gd name="connsiteX2" fmla="*/ 6687624 w 6687624"/>
              <a:gd name="connsiteY2" fmla="*/ 0 h 571504"/>
              <a:gd name="connsiteX3" fmla="*/ 6190416 w 6687624"/>
              <a:gd name="connsiteY3" fmla="*/ 571504 h 571504"/>
              <a:gd name="connsiteX4" fmla="*/ 0 w 6687624"/>
              <a:gd name="connsiteY4" fmla="*/ 571504 h 571504"/>
              <a:gd name="connsiteX0" fmla="*/ 0 w 6196134"/>
              <a:gd name="connsiteY0" fmla="*/ 571504 h 571504"/>
              <a:gd name="connsiteX1" fmla="*/ 497208 w 6196134"/>
              <a:gd name="connsiteY1" fmla="*/ 0 h 571504"/>
              <a:gd name="connsiteX2" fmla="*/ 6196134 w 6196134"/>
              <a:gd name="connsiteY2" fmla="*/ 0 h 571504"/>
              <a:gd name="connsiteX3" fmla="*/ 6190416 w 6196134"/>
              <a:gd name="connsiteY3" fmla="*/ 571504 h 571504"/>
              <a:gd name="connsiteX4" fmla="*/ 0 w 6196134"/>
              <a:gd name="connsiteY4" fmla="*/ 571504 h 571504"/>
              <a:gd name="connsiteX0" fmla="*/ 371472 w 6567606"/>
              <a:gd name="connsiteY0" fmla="*/ 582934 h 582934"/>
              <a:gd name="connsiteX1" fmla="*/ 0 w 6567606"/>
              <a:gd name="connsiteY1" fmla="*/ 0 h 582934"/>
              <a:gd name="connsiteX2" fmla="*/ 6567606 w 6567606"/>
              <a:gd name="connsiteY2" fmla="*/ 11430 h 582934"/>
              <a:gd name="connsiteX3" fmla="*/ 6561888 w 6567606"/>
              <a:gd name="connsiteY3" fmla="*/ 582934 h 582934"/>
              <a:gd name="connsiteX4" fmla="*/ 371472 w 6567606"/>
              <a:gd name="connsiteY4" fmla="*/ 582934 h 582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606" h="582934">
                <a:moveTo>
                  <a:pt x="371472" y="582934"/>
                </a:moveTo>
                <a:lnTo>
                  <a:pt x="0" y="0"/>
                </a:lnTo>
                <a:lnTo>
                  <a:pt x="6567606" y="11430"/>
                </a:lnTo>
                <a:lnTo>
                  <a:pt x="6561888" y="582934"/>
                </a:lnTo>
                <a:lnTo>
                  <a:pt x="371472" y="582934"/>
                </a:lnTo>
                <a:close/>
              </a:path>
            </a:pathLst>
          </a:cu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3525"/>
            <a:endParaRPr lang="ru-RU" sz="2400" dirty="0">
              <a:solidFill>
                <a:schemeClr val="bg1"/>
              </a:solidFill>
              <a:latin typeface="Arial" panose="020B0604020202020204" pitchFamily="34" charset="0"/>
              <a:cs typeface="Arial" panose="020B0604020202020204" pitchFamily="34" charset="0"/>
            </a:endParaRPr>
          </a:p>
        </p:txBody>
      </p:sp>
      <p:sp>
        <p:nvSpPr>
          <p:cNvPr id="11" name="Rectangle 6"/>
          <p:cNvSpPr txBox="1">
            <a:spLocks noChangeArrowheads="1"/>
          </p:cNvSpPr>
          <p:nvPr/>
        </p:nvSpPr>
        <p:spPr bwMode="auto">
          <a:xfrm>
            <a:off x="9390106" y="6486541"/>
            <a:ext cx="706437" cy="371475"/>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bodyPr>
          <a:lstStyle>
            <a:lvl1pPr algn="ctr" eaLnBrk="0" hangingPunct="0">
              <a:lnSpc>
                <a:spcPct val="100000"/>
              </a:lnSpc>
              <a:spcBef>
                <a:spcPct val="0"/>
              </a:spcBef>
              <a:buClrTx/>
              <a:buFontTx/>
              <a:buNone/>
              <a:defRPr sz="2000" b="1">
                <a:solidFill>
                  <a:srgbClr val="000099"/>
                </a:solidFill>
                <a:latin typeface="Times New Roman" pitchFamily="18" charset="0"/>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62516E97-D324-47F1-9A1A-8EF8BAE52308}" type="slidenum">
              <a:rPr kumimoji="0" lang="ru-RU" sz="1100" b="1" i="0" u="none" strike="noStrike" kern="1200" cap="none" spc="0" normalizeH="0" baseline="0" noProof="0" smtClean="0">
                <a:ln>
                  <a:noFill/>
                </a:ln>
                <a:solidFill>
                  <a:schemeClr val="tx1">
                    <a:lumMod val="50000"/>
                    <a:lumOff val="50000"/>
                  </a:schemeClr>
                </a:solidFill>
                <a:effectLst/>
                <a:uLnTx/>
                <a:uFillTx/>
                <a:latin typeface="Arial" pitchFamily="34" charset="0"/>
                <a:ea typeface="+mn-ea"/>
                <a:cs typeface="Arial"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ru-RU" sz="1100" b="1"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pic>
        <p:nvPicPr>
          <p:cNvPr id="1026" name="Picture 2" descr="C:\Users\Оксана\Desktop\Лого РКС новый\перзентации\Безымянный-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0474" y="3547"/>
            <a:ext cx="9721080" cy="68634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p:cNvSpPr txBox="1">
            <a:spLocks noChangeArrowheads="1"/>
          </p:cNvSpPr>
          <p:nvPr/>
        </p:nvSpPr>
        <p:spPr bwMode="auto">
          <a:xfrm>
            <a:off x="9197104" y="6525348"/>
            <a:ext cx="706437" cy="371475"/>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bodyPr>
          <a:lstStyle>
            <a:lvl1pPr algn="ctr" eaLnBrk="0" hangingPunct="0">
              <a:lnSpc>
                <a:spcPct val="100000"/>
              </a:lnSpc>
              <a:spcBef>
                <a:spcPct val="0"/>
              </a:spcBef>
              <a:buClrTx/>
              <a:buFontTx/>
              <a:buNone/>
              <a:defRPr sz="2000" b="1">
                <a:solidFill>
                  <a:srgbClr val="000099"/>
                </a:solidFill>
                <a:latin typeface="Times New Roman" pitchFamily="18" charset="0"/>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62516E97-D324-47F1-9A1A-8EF8BAE52308}" type="slidenum">
              <a:rPr kumimoji="0" lang="ru-RU" sz="1200" b="1" i="0" u="none" strike="noStrike" kern="1200" cap="none" spc="0" normalizeH="0" baseline="0" noProof="0" smtClean="0">
                <a:ln>
                  <a:noFill/>
                </a:ln>
                <a:solidFill>
                  <a:schemeClr val="tx1">
                    <a:lumMod val="50000"/>
                    <a:lumOff val="50000"/>
                  </a:schemeClr>
                </a:solidFill>
                <a:effectLst/>
                <a:uLnTx/>
                <a:uFillTx/>
                <a:latin typeface="Arial" pitchFamily="34" charset="0"/>
                <a:ea typeface="+mn-ea"/>
                <a:cs typeface="Arial"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ru-RU" sz="1100" b="1"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
        <p:nvSpPr>
          <p:cNvPr id="14" name="Text Box 19"/>
          <p:cNvSpPr txBox="1">
            <a:spLocks noChangeArrowheads="1"/>
          </p:cNvSpPr>
          <p:nvPr/>
        </p:nvSpPr>
        <p:spPr bwMode="auto">
          <a:xfrm>
            <a:off x="407988" y="6400804"/>
            <a:ext cx="4902200" cy="309563"/>
          </a:xfrm>
          <a:prstGeom prst="rect">
            <a:avLst/>
          </a:prstGeom>
          <a:noFill/>
          <a:ln w="25400">
            <a:noFill/>
            <a:miter lim="800000"/>
            <a:headEnd/>
            <a:tailEnd/>
          </a:ln>
          <a:effectLst/>
        </p:spPr>
        <p:txBody>
          <a:bodyPr lIns="89989" tIns="46794" rIns="89989" bIns="46794">
            <a:spAutoFit/>
          </a:bodyPr>
          <a:lstStyle/>
          <a:p>
            <a:pPr>
              <a:defRPr/>
            </a:pPr>
            <a:r>
              <a:rPr lang="ru-RU" sz="1400" b="1" i="1" dirty="0">
                <a:solidFill>
                  <a:schemeClr val="tx2">
                    <a:lumMod val="75000"/>
                  </a:schemeClr>
                </a:solidFill>
                <a:latin typeface="Arial" charset="0"/>
                <a:cs typeface="Arial" charset="0"/>
              </a:rPr>
              <a:t>©</a:t>
            </a:r>
            <a:r>
              <a:rPr lang="en-US" sz="1400" b="1" i="1" dirty="0">
                <a:solidFill>
                  <a:schemeClr val="tx2">
                    <a:lumMod val="75000"/>
                  </a:schemeClr>
                </a:solidFill>
                <a:latin typeface="Arial" charset="0"/>
                <a:cs typeface="Arial" charset="0"/>
              </a:rPr>
              <a:t> </a:t>
            </a:r>
            <a:r>
              <a:rPr lang="en-US" sz="1400" b="1" i="1" dirty="0" smtClean="0">
                <a:solidFill>
                  <a:schemeClr val="tx2">
                    <a:lumMod val="75000"/>
                  </a:schemeClr>
                </a:solidFill>
                <a:latin typeface="Arial" charset="0"/>
              </a:rPr>
              <a:t>JSC </a:t>
            </a:r>
            <a:r>
              <a:rPr lang="ru-RU" sz="1400" b="1" i="1" dirty="0" smtClean="0">
                <a:solidFill>
                  <a:schemeClr val="tx2">
                    <a:lumMod val="75000"/>
                  </a:schemeClr>
                </a:solidFill>
                <a:latin typeface="Arial" charset="0"/>
              </a:rPr>
              <a:t> «</a:t>
            </a:r>
            <a:r>
              <a:rPr lang="en-US" sz="1400" b="1" i="1" dirty="0" smtClean="0">
                <a:solidFill>
                  <a:schemeClr val="tx2">
                    <a:lumMod val="75000"/>
                  </a:schemeClr>
                </a:solidFill>
                <a:latin typeface="Arial" charset="0"/>
              </a:rPr>
              <a:t>RUSSIAN SPACE SYSTEMS</a:t>
            </a:r>
            <a:r>
              <a:rPr lang="ru-RU" sz="1400" b="1" i="1" dirty="0" smtClean="0">
                <a:solidFill>
                  <a:schemeClr val="tx2">
                    <a:lumMod val="75000"/>
                  </a:schemeClr>
                </a:solidFill>
                <a:latin typeface="Arial" charset="0"/>
              </a:rPr>
              <a:t>»</a:t>
            </a:r>
            <a:endParaRPr lang="en-US" sz="1400" b="1" i="1" dirty="0">
              <a:solidFill>
                <a:schemeClr val="tx2">
                  <a:lumMod val="75000"/>
                </a:schemeClr>
              </a:solidFill>
              <a:latin typeface="Arial" charset="0"/>
            </a:endParaRPr>
          </a:p>
        </p:txBody>
      </p:sp>
      <p:pic>
        <p:nvPicPr>
          <p:cNvPr id="8" name="Picture 2" descr="C:\Users\Оксана\Desktop\Лого РКС новый\перзентации\лого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7989" y="404664"/>
            <a:ext cx="1451649" cy="48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6738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9.xml"/><Relationship Id="rId1" Type="http://schemas.openxmlformats.org/officeDocument/2006/relationships/themeOverride" Target="../theme/themeOverride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9.xml"/><Relationship Id="rId1" Type="http://schemas.openxmlformats.org/officeDocument/2006/relationships/themeOverride" Target="../theme/themeOverride8.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46.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39.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9.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gif"/><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39.xml"/><Relationship Id="rId1" Type="http://schemas.openxmlformats.org/officeDocument/2006/relationships/themeOverride" Target="../theme/themeOverride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9.xml"/><Relationship Id="rId1" Type="http://schemas.openxmlformats.org/officeDocument/2006/relationships/themeOverride" Target="../theme/themeOverride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39.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9.xml"/><Relationship Id="rId1" Type="http://schemas.openxmlformats.org/officeDocument/2006/relationships/themeOverride" Target="../theme/themeOverride5.xm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39.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906000" cy="68693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Оксана\Desktop\Лого РКС новый\перзентации\лого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66" y="314809"/>
            <a:ext cx="1440160" cy="48167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1"/>
          <p:cNvSpPr>
            <a:spLocks noChangeArrowheads="1"/>
          </p:cNvSpPr>
          <p:nvPr/>
        </p:nvSpPr>
        <p:spPr bwMode="auto">
          <a:xfrm>
            <a:off x="416495" y="1779781"/>
            <a:ext cx="877472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sz="3600" b="1" cap="all" dirty="0">
                <a:solidFill>
                  <a:schemeClr val="bg1"/>
                </a:solidFill>
                <a:effectLst>
                  <a:outerShdw blurRad="38100" dist="38100" dir="2700000" algn="tl">
                    <a:srgbClr val="000000">
                      <a:alpha val="43137"/>
                    </a:srgbClr>
                  </a:outerShdw>
                </a:effectLst>
                <a:latin typeface="Arial" charset="0"/>
              </a:rPr>
              <a:t>Russian Remote Sensing System:</a:t>
            </a:r>
          </a:p>
          <a:p>
            <a:pPr algn="ctr">
              <a:lnSpc>
                <a:spcPct val="150000"/>
              </a:lnSpc>
            </a:pPr>
            <a:r>
              <a:rPr lang="en-US" sz="3600" b="1" cap="all" dirty="0" smtClean="0">
                <a:solidFill>
                  <a:schemeClr val="bg1"/>
                </a:solidFill>
                <a:effectLst>
                  <a:outerShdw blurRad="38100" dist="38100" dir="2700000" algn="tl">
                    <a:srgbClr val="000000">
                      <a:alpha val="43137"/>
                    </a:srgbClr>
                  </a:outerShdw>
                </a:effectLst>
                <a:latin typeface="Arial" charset="0"/>
              </a:rPr>
              <a:t>Current </a:t>
            </a:r>
            <a:r>
              <a:rPr lang="en-US" sz="3600" b="1" cap="all" dirty="0" err="1" smtClean="0">
                <a:solidFill>
                  <a:schemeClr val="bg1"/>
                </a:solidFill>
                <a:effectLst>
                  <a:outerShdw blurRad="38100" dist="38100" dir="2700000" algn="tl">
                    <a:srgbClr val="000000">
                      <a:alpha val="43137"/>
                    </a:srgbClr>
                  </a:outerShdw>
                </a:effectLst>
                <a:latin typeface="Arial" charset="0"/>
              </a:rPr>
              <a:t>STATus</a:t>
            </a:r>
            <a:r>
              <a:rPr lang="en-US" sz="3600" b="1" cap="all" dirty="0" smtClean="0">
                <a:solidFill>
                  <a:schemeClr val="bg1"/>
                </a:solidFill>
                <a:effectLst>
                  <a:outerShdw blurRad="38100" dist="38100" dir="2700000" algn="tl">
                    <a:srgbClr val="000000">
                      <a:alpha val="43137"/>
                    </a:srgbClr>
                  </a:outerShdw>
                </a:effectLst>
                <a:latin typeface="Arial" charset="0"/>
              </a:rPr>
              <a:t> and prospects of development</a:t>
            </a:r>
            <a:endParaRPr lang="en-US" sz="3600" b="1" cap="all" dirty="0">
              <a:solidFill>
                <a:schemeClr val="bg1"/>
              </a:solidFill>
              <a:effectLst>
                <a:outerShdw blurRad="38100" dist="38100" dir="2700000" algn="tl">
                  <a:srgbClr val="000000">
                    <a:alpha val="43137"/>
                  </a:srgbClr>
                </a:outerShdw>
              </a:effectLst>
              <a:latin typeface="Arial" charset="0"/>
            </a:endParaRPr>
          </a:p>
        </p:txBody>
      </p:sp>
      <p:pic>
        <p:nvPicPr>
          <p:cNvPr id="5" name="Picture 3" descr="C:\Users\Оксана\Desktop\Лого РКС новый\перзентации\Logo_ORKK_ru-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9304" y="314809"/>
            <a:ext cx="2097869" cy="757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514" name="TextBox 3"/>
          <p:cNvSpPr txBox="1">
            <a:spLocks noChangeArrowheads="1"/>
          </p:cNvSpPr>
          <p:nvPr/>
        </p:nvSpPr>
        <p:spPr bwMode="auto">
          <a:xfrm>
            <a:off x="920552" y="-173740"/>
            <a:ext cx="69847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endParaRPr lang="en-US" dirty="0" smtClean="0">
              <a:latin typeface="Arial" pitchFamily="34" charset="0"/>
              <a:cs typeface="Arial" pitchFamily="34" charset="0"/>
            </a:endParaRPr>
          </a:p>
          <a:p>
            <a:r>
              <a:rPr lang="en-US" dirty="0">
                <a:latin typeface="Arial" pitchFamily="34" charset="0"/>
                <a:cs typeface="Arial" pitchFamily="34" charset="0"/>
              </a:rPr>
              <a:t>Meteor-M satellite</a:t>
            </a:r>
          </a:p>
          <a:p>
            <a:endParaRPr lang="ru-RU" altLang="ru-RU" dirty="0"/>
          </a:p>
        </p:txBody>
      </p:sp>
      <p:sp>
        <p:nvSpPr>
          <p:cNvPr id="64516" name="Прямоугольник 5"/>
          <p:cNvSpPr>
            <a:spLocks noChangeArrowheads="1"/>
          </p:cNvSpPr>
          <p:nvPr/>
        </p:nvSpPr>
        <p:spPr bwMode="auto">
          <a:xfrm>
            <a:off x="272481" y="3573015"/>
            <a:ext cx="4608512" cy="4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lvl="1"/>
            <a:r>
              <a:rPr lang="en-US" altLang="ru-RU" sz="1300" b="1" dirty="0" smtClean="0">
                <a:solidFill>
                  <a:schemeClr val="tx2"/>
                </a:solidFill>
                <a:latin typeface="Arial" pitchFamily="34" charset="0"/>
                <a:cs typeface="Arial" pitchFamily="34" charset="0"/>
              </a:rPr>
              <a:t>Launch date</a:t>
            </a:r>
            <a:r>
              <a:rPr lang="ru-RU" altLang="ru-RU" sz="1300" b="1" dirty="0" smtClean="0">
                <a:solidFill>
                  <a:schemeClr val="tx2"/>
                </a:solidFill>
                <a:latin typeface="Arial" pitchFamily="34" charset="0"/>
                <a:cs typeface="Arial" pitchFamily="34" charset="0"/>
              </a:rPr>
              <a:t> </a:t>
            </a:r>
            <a:r>
              <a:rPr lang="en-US" altLang="ru-RU" sz="1300" b="1" dirty="0" smtClean="0">
                <a:solidFill>
                  <a:schemeClr val="tx2"/>
                </a:solidFill>
                <a:latin typeface="Arial" pitchFamily="34" charset="0"/>
                <a:cs typeface="Arial" pitchFamily="34" charset="0"/>
              </a:rPr>
              <a:t>– </a:t>
            </a:r>
            <a:r>
              <a:rPr lang="ru-RU" altLang="ru-RU" sz="1300" b="1" dirty="0">
                <a:solidFill>
                  <a:schemeClr val="tx2"/>
                </a:solidFill>
                <a:latin typeface="Arial" pitchFamily="34" charset="0"/>
                <a:cs typeface="Arial" pitchFamily="34" charset="0"/>
              </a:rPr>
              <a:t>17</a:t>
            </a:r>
            <a:r>
              <a:rPr lang="en-US" altLang="ru-RU" sz="1300" b="1" dirty="0">
                <a:solidFill>
                  <a:schemeClr val="tx2"/>
                </a:solidFill>
                <a:latin typeface="Arial" pitchFamily="34" charset="0"/>
                <a:cs typeface="Arial" pitchFamily="34" charset="0"/>
              </a:rPr>
              <a:t> </a:t>
            </a:r>
            <a:r>
              <a:rPr lang="en-US" altLang="ru-RU" sz="1300" b="1" dirty="0" smtClean="0">
                <a:solidFill>
                  <a:schemeClr val="tx2"/>
                </a:solidFill>
                <a:latin typeface="Arial" pitchFamily="34" charset="0"/>
                <a:cs typeface="Arial" pitchFamily="34" charset="0"/>
              </a:rPr>
              <a:t>September</a:t>
            </a:r>
            <a:r>
              <a:rPr lang="ru-RU" altLang="ru-RU" sz="1300" b="1" dirty="0" smtClean="0">
                <a:solidFill>
                  <a:schemeClr val="tx2"/>
                </a:solidFill>
                <a:latin typeface="Arial" pitchFamily="34" charset="0"/>
                <a:cs typeface="Arial" pitchFamily="34" charset="0"/>
              </a:rPr>
              <a:t> 2009 </a:t>
            </a:r>
            <a:r>
              <a:rPr lang="en-US" altLang="ru-RU" sz="1300" b="1" dirty="0" smtClean="0">
                <a:solidFill>
                  <a:schemeClr val="tx2"/>
                </a:solidFill>
                <a:latin typeface="Arial" pitchFamily="34" charset="0"/>
                <a:cs typeface="Arial" pitchFamily="34" charset="0"/>
              </a:rPr>
              <a:t>(Meteor-M1)</a:t>
            </a:r>
            <a:endParaRPr lang="ru-RU" altLang="ru-RU" sz="1300" b="1" dirty="0">
              <a:solidFill>
                <a:schemeClr val="tx2"/>
              </a:solidFill>
              <a:latin typeface="Arial" pitchFamily="34" charset="0"/>
              <a:cs typeface="Arial" pitchFamily="34" charset="0"/>
            </a:endParaRPr>
          </a:p>
          <a:p>
            <a:pPr marL="0" lvl="1"/>
            <a:r>
              <a:rPr lang="ru-RU" altLang="ru-RU" sz="1300" b="1" dirty="0" smtClean="0">
                <a:solidFill>
                  <a:schemeClr val="tx2"/>
                </a:solidFill>
                <a:latin typeface="Arial" pitchFamily="34" charset="0"/>
                <a:cs typeface="Arial" pitchFamily="34" charset="0"/>
              </a:rPr>
              <a:t>                           </a:t>
            </a:r>
            <a:r>
              <a:rPr lang="en-US" altLang="ru-RU" sz="1300" b="1" dirty="0" smtClean="0">
                <a:solidFill>
                  <a:schemeClr val="tx2"/>
                </a:solidFill>
                <a:latin typeface="Arial" pitchFamily="34" charset="0"/>
                <a:cs typeface="Arial" pitchFamily="34" charset="0"/>
              </a:rPr>
              <a:t>8 July </a:t>
            </a:r>
            <a:r>
              <a:rPr lang="en-US" altLang="ru-RU" sz="1300" b="1" dirty="0">
                <a:solidFill>
                  <a:schemeClr val="tx2"/>
                </a:solidFill>
                <a:latin typeface="Arial" pitchFamily="34" charset="0"/>
                <a:cs typeface="Arial" pitchFamily="34" charset="0"/>
              </a:rPr>
              <a:t>2</a:t>
            </a:r>
            <a:r>
              <a:rPr lang="ru-RU" altLang="ru-RU" sz="1300" b="1" dirty="0" smtClean="0">
                <a:solidFill>
                  <a:schemeClr val="tx2"/>
                </a:solidFill>
                <a:latin typeface="Arial" pitchFamily="34" charset="0"/>
                <a:cs typeface="Arial" pitchFamily="34" charset="0"/>
              </a:rPr>
              <a:t>014 </a:t>
            </a:r>
            <a:r>
              <a:rPr lang="en-US" altLang="ru-RU" sz="1300" b="1" dirty="0" smtClean="0">
                <a:solidFill>
                  <a:schemeClr val="tx2"/>
                </a:solidFill>
                <a:latin typeface="Arial" pitchFamily="34" charset="0"/>
                <a:cs typeface="Arial" pitchFamily="34" charset="0"/>
              </a:rPr>
              <a:t>(Meteor-M2)</a:t>
            </a:r>
            <a:endParaRPr lang="ru-RU" altLang="ru-RU" sz="1300" b="1" dirty="0">
              <a:solidFill>
                <a:schemeClr val="tx2"/>
              </a:solidFill>
              <a:latin typeface="Arial" pitchFamily="34" charset="0"/>
              <a:cs typeface="Arial" pitchFamily="34" charset="0"/>
            </a:endParaRPr>
          </a:p>
        </p:txBody>
      </p:sp>
      <p:pic>
        <p:nvPicPr>
          <p:cNvPr id="64519" name="Picture 8" descr="Метеор-М"/>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497" y="2437307"/>
            <a:ext cx="2110223" cy="113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260944" y="969265"/>
            <a:ext cx="9433049" cy="1018647"/>
          </a:xfrm>
          <a:prstGeom prst="roundRect">
            <a:avLst>
              <a:gd name="adj" fmla="val 11744"/>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defRPr/>
            </a:pPr>
            <a:r>
              <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Mission  </a:t>
            </a:r>
            <a:r>
              <a:rPr lang="en-US" sz="1600" b="1" cap="all"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Purpose</a:t>
            </a:r>
            <a:r>
              <a:rPr lang="ru-RU" sz="1600" b="1" cap="all"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Bef>
                <a:spcPct val="50000"/>
              </a:spcBef>
              <a:defRPr/>
            </a:pP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Operational acquisition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of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data on cloudiness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and the Earth’s underlying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surface</a:t>
            </a:r>
            <a:r>
              <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err="1">
                <a:solidFill>
                  <a:schemeClr val="bg1"/>
                </a:solidFill>
                <a:effectLst>
                  <a:outerShdw blurRad="38100" dist="38100" dir="2700000" algn="tl">
                    <a:srgbClr val="000000">
                      <a:alpha val="43137"/>
                    </a:srgbClr>
                  </a:outerShdw>
                </a:effectLst>
                <a:latin typeface="Arial" pitchFamily="34" charset="0"/>
                <a:cs typeface="Arial" pitchFamily="34" charset="0"/>
              </a:rPr>
              <a:t>hydrometeorological</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 data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collection,</a:t>
            </a:r>
            <a:r>
              <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err="1">
                <a:solidFill>
                  <a:schemeClr val="bg1"/>
                </a:solidFill>
                <a:effectLst>
                  <a:outerShdw blurRad="38100" dist="38100" dir="2700000" algn="tl">
                    <a:srgbClr val="000000">
                      <a:alpha val="43137"/>
                    </a:srgbClr>
                  </a:outerShdw>
                </a:effectLst>
                <a:latin typeface="Arial" pitchFamily="34" charset="0"/>
                <a:cs typeface="Arial" pitchFamily="34" charset="0"/>
              </a:rPr>
              <a:t>heliogeophysical</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research,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and ecological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monitoring</a:t>
            </a:r>
          </a:p>
        </p:txBody>
      </p:sp>
      <p:sp>
        <p:nvSpPr>
          <p:cNvPr id="11" name="Скругленный прямоугольник 10"/>
          <p:cNvSpPr/>
          <p:nvPr/>
        </p:nvSpPr>
        <p:spPr>
          <a:xfrm>
            <a:off x="322497" y="4397288"/>
            <a:ext cx="4342471" cy="1738491"/>
          </a:xfrm>
          <a:prstGeom prst="roundRect">
            <a:avLst>
              <a:gd name="adj" fmla="val 7387"/>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marL="0" lvl="1" fontAlgn="auto">
              <a:spcBef>
                <a:spcPts val="500"/>
              </a:spcBef>
              <a:spcAft>
                <a:spcPts val="0"/>
              </a:spcAft>
              <a:defRPr/>
            </a:pPr>
            <a:r>
              <a:rPr lang="en-US" sz="1400" b="1" cap="all" dirty="0" smtClean="0">
                <a:solidFill>
                  <a:schemeClr val="tx2"/>
                </a:solidFill>
                <a:latin typeface="Arial" pitchFamily="34" charset="0"/>
                <a:cs typeface="Arial" pitchFamily="34" charset="0"/>
              </a:rPr>
              <a:t>Current tasks</a:t>
            </a:r>
            <a:endParaRPr lang="ru-RU" sz="1400" b="1" cap="all" dirty="0">
              <a:solidFill>
                <a:schemeClr val="tx2"/>
              </a:solidFill>
              <a:latin typeface="Arial" pitchFamily="34" charset="0"/>
              <a:cs typeface="Arial" pitchFamily="34" charset="0"/>
            </a:endParaRPr>
          </a:p>
          <a:p>
            <a:pPr indent="177800">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Environmental </a:t>
            </a:r>
            <a:r>
              <a:rPr lang="en-US" sz="1400" dirty="0">
                <a:solidFill>
                  <a:schemeClr val="tx2"/>
                </a:solidFill>
                <a:latin typeface="Arial" pitchFamily="34" charset="0"/>
                <a:cs typeface="Arial" pitchFamily="34" charset="0"/>
              </a:rPr>
              <a:t>monitoring</a:t>
            </a:r>
            <a:endParaRPr lang="ru-RU" sz="1400" dirty="0">
              <a:solidFill>
                <a:schemeClr val="tx2"/>
              </a:solidFill>
              <a:latin typeface="Arial" pitchFamily="34" charset="0"/>
              <a:cs typeface="Arial" pitchFamily="34" charset="0"/>
            </a:endParaRPr>
          </a:p>
          <a:p>
            <a:pPr indent="177800" fontAlgn="auto">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Ice conditions monitoring</a:t>
            </a:r>
            <a:endParaRPr lang="ru-RU" sz="1400" dirty="0">
              <a:solidFill>
                <a:schemeClr val="tx2"/>
              </a:solidFill>
              <a:latin typeface="Arial" pitchFamily="34" charset="0"/>
              <a:cs typeface="Arial" pitchFamily="34" charset="0"/>
            </a:endParaRPr>
          </a:p>
          <a:p>
            <a:pPr indent="177800" fontAlgn="auto">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Operational emergency monitoring</a:t>
            </a:r>
            <a:endParaRPr lang="ru-RU" sz="1400" dirty="0">
              <a:solidFill>
                <a:schemeClr val="tx2"/>
              </a:solidFill>
              <a:latin typeface="Arial" pitchFamily="34" charset="0"/>
              <a:cs typeface="Arial" pitchFamily="34" charset="0"/>
            </a:endParaRPr>
          </a:p>
          <a:p>
            <a:pPr indent="177800" fontAlgn="auto">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Radiation and </a:t>
            </a:r>
            <a:r>
              <a:rPr lang="en-US" sz="1400" dirty="0" err="1" smtClean="0">
                <a:solidFill>
                  <a:schemeClr val="tx2"/>
                </a:solidFill>
                <a:latin typeface="Arial" pitchFamily="34" charset="0"/>
                <a:cs typeface="Arial" pitchFamily="34" charset="0"/>
              </a:rPr>
              <a:t>heliophysical</a:t>
            </a:r>
            <a:r>
              <a:rPr lang="en-US" sz="1400" dirty="0" smtClean="0">
                <a:solidFill>
                  <a:schemeClr val="tx2"/>
                </a:solidFill>
                <a:latin typeface="Arial" pitchFamily="34" charset="0"/>
                <a:cs typeface="Arial" pitchFamily="34" charset="0"/>
              </a:rPr>
              <a:t> condition monitoring in near space</a:t>
            </a:r>
            <a:endParaRPr lang="ru-RU" sz="1400" dirty="0">
              <a:solidFill>
                <a:schemeClr val="tx2"/>
              </a:solidFill>
              <a:latin typeface="Arial" pitchFamily="34" charset="0"/>
              <a:cs typeface="Arial" pitchFamily="34" charset="0"/>
            </a:endParaRPr>
          </a:p>
        </p:txBody>
      </p:sp>
      <p:sp>
        <p:nvSpPr>
          <p:cNvPr id="17" name="Rectangle 6"/>
          <p:cNvSpPr>
            <a:spLocks noChangeArrowheads="1"/>
          </p:cNvSpPr>
          <p:nvPr/>
        </p:nvSpPr>
        <p:spPr bwMode="auto">
          <a:xfrm>
            <a:off x="4725441" y="2118263"/>
            <a:ext cx="4968552" cy="4084283"/>
          </a:xfrm>
          <a:prstGeom prst="roundRect">
            <a:avLst>
              <a:gd name="adj" fmla="val 2693"/>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fontAlgn="auto">
              <a:lnSpc>
                <a:spcPct val="80000"/>
              </a:lnSpc>
              <a:spcBef>
                <a:spcPct val="50000"/>
              </a:spcBef>
              <a:spcAft>
                <a:spcPts val="0"/>
              </a:spcAft>
              <a:defRPr/>
            </a:pPr>
            <a:r>
              <a:rPr lang="en-US" sz="1400" b="1" cap="all" dirty="0" smtClean="0">
                <a:solidFill>
                  <a:schemeClr val="tx2"/>
                </a:solidFill>
                <a:latin typeface="Arial" pitchFamily="34" charset="0"/>
                <a:cs typeface="Arial" pitchFamily="34" charset="0"/>
              </a:rPr>
              <a:t>Sensor complement</a:t>
            </a:r>
            <a:endParaRPr lang="ru-RU" sz="1400" b="1" cap="all" dirty="0" smtClean="0">
              <a:solidFill>
                <a:schemeClr val="tx2"/>
              </a:solidFill>
              <a:latin typeface="Arial" pitchFamily="34" charset="0"/>
              <a:cs typeface="Arial" pitchFamily="34" charset="0"/>
            </a:endParaRPr>
          </a:p>
          <a:p>
            <a:pPr marL="0" lvl="1" fontAlgn="auto">
              <a:lnSpc>
                <a:spcPct val="80000"/>
              </a:lnSpc>
              <a:spcBef>
                <a:spcPts val="1000"/>
              </a:spcBef>
              <a:spcAft>
                <a:spcPts val="0"/>
              </a:spcAft>
              <a:defRPr/>
            </a:pPr>
            <a:r>
              <a:rPr lang="en-US" sz="1400" b="1" dirty="0" smtClean="0">
                <a:solidFill>
                  <a:schemeClr val="tx2"/>
                </a:solidFill>
                <a:latin typeface="Arial" pitchFamily="34" charset="0"/>
                <a:cs typeface="Arial" pitchFamily="34" charset="0"/>
              </a:rPr>
              <a:t>Multispectral Scanning Imaging System</a:t>
            </a:r>
            <a:r>
              <a:rPr lang="ru-RU" sz="1400" b="1" dirty="0" smtClean="0">
                <a:solidFill>
                  <a:schemeClr val="tx2"/>
                </a:solidFill>
                <a:latin typeface="Arial" pitchFamily="34" charset="0"/>
                <a:cs typeface="Arial" pitchFamily="34" charset="0"/>
              </a:rPr>
              <a:t> </a:t>
            </a:r>
            <a:r>
              <a:rPr lang="en-US" sz="1400" b="1" dirty="0" smtClean="0">
                <a:solidFill>
                  <a:schemeClr val="tx1">
                    <a:lumMod val="50000"/>
                    <a:lumOff val="50000"/>
                  </a:schemeClr>
                </a:solidFill>
                <a:latin typeface="Arial" pitchFamily="34" charset="0"/>
                <a:cs typeface="Arial" pitchFamily="34" charset="0"/>
              </a:rPr>
              <a:t>[KMSS]</a:t>
            </a:r>
          </a:p>
          <a:p>
            <a:pPr marL="252000" indent="-252000" fontAlgn="auto">
              <a:lnSpc>
                <a:spcPct val="80000"/>
              </a:lnSpc>
              <a:spcBef>
                <a:spcPts val="300"/>
              </a:spcBef>
              <a:spcAft>
                <a:spcPts val="0"/>
              </a:spcAft>
              <a:defRPr/>
            </a:pPr>
            <a:r>
              <a:rPr lang="en-US" sz="1400" b="1" dirty="0" smtClean="0">
                <a:solidFill>
                  <a:schemeClr val="tx2"/>
                </a:solidFill>
                <a:latin typeface="Arial" pitchFamily="34" charset="0"/>
                <a:cs typeface="Arial" pitchFamily="34" charset="0"/>
              </a:rPr>
              <a:t>Multispectral scanning instrument</a:t>
            </a:r>
            <a:r>
              <a:rPr lang="ru-RU" sz="1400" b="1" dirty="0" smtClean="0">
                <a:solidFill>
                  <a:schemeClr val="tx2"/>
                </a:solidFill>
                <a:latin typeface="Arial" pitchFamily="34" charset="0"/>
                <a:cs typeface="Arial" pitchFamily="34" charset="0"/>
              </a:rPr>
              <a:t> </a:t>
            </a:r>
            <a:r>
              <a:rPr lang="en-US" sz="1400" dirty="0" smtClean="0">
                <a:solidFill>
                  <a:schemeClr val="tx1">
                    <a:lumMod val="50000"/>
                    <a:lumOff val="50000"/>
                  </a:schemeClr>
                </a:solidFill>
                <a:latin typeface="Arial" pitchFamily="34" charset="0"/>
                <a:cs typeface="Arial" pitchFamily="34" charset="0"/>
              </a:rPr>
              <a:t>[MSU-100]</a:t>
            </a:r>
            <a:endParaRPr lang="ru-RU" sz="1400" dirty="0" smtClean="0">
              <a:solidFill>
                <a:schemeClr val="tx1">
                  <a:lumMod val="50000"/>
                  <a:lumOff val="50000"/>
                </a:schemeClr>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MS resolution</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ru-RU" sz="1400" dirty="0" smtClean="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3</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r>
            <a:br>
              <a:rPr lang="en-US" sz="1400" dirty="0">
                <a:solidFill>
                  <a:schemeClr val="tx2"/>
                </a:solidFill>
                <a:latin typeface="Arial" pitchFamily="34" charset="0"/>
                <a:cs typeface="Arial" pitchFamily="34" charset="0"/>
              </a:rPr>
            </a:b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.53–0.57, 0.63–0.68, 0.76–</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a:t>
            </a:r>
            <a:r>
              <a:rPr lang="ru-RU" sz="1400" dirty="0">
                <a:solidFill>
                  <a:schemeClr val="tx2"/>
                </a:solidFill>
                <a:latin typeface="Arial" pitchFamily="34" charset="0"/>
                <a:cs typeface="Arial" pitchFamily="34" charset="0"/>
              </a:rPr>
              <a:t>90µ</a:t>
            </a:r>
            <a:r>
              <a:rPr lang="en-US" sz="1400" dirty="0">
                <a:solidFill>
                  <a:schemeClr val="tx2"/>
                </a:solidFill>
                <a:latin typeface="Arial" pitchFamily="34" charset="0"/>
                <a:cs typeface="Arial" pitchFamily="34" charset="0"/>
              </a:rPr>
              <a:t>m</a:t>
            </a:r>
            <a:r>
              <a:rPr lang="ru-RU" sz="1400" dirty="0" smtClean="0">
                <a:solidFill>
                  <a:schemeClr val="tx2"/>
                </a:solidFill>
                <a:latin typeface="Arial" pitchFamily="34" charset="0"/>
                <a:cs typeface="Arial" pitchFamily="34" charset="0"/>
              </a:rPr>
              <a:t>)</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 </a:t>
            </a:r>
            <a:r>
              <a:rPr lang="en-US" sz="1400" dirty="0" smtClean="0">
                <a:solidFill>
                  <a:schemeClr val="tx2"/>
                </a:solidFill>
                <a:latin typeface="Arial" pitchFamily="34" charset="0"/>
                <a:cs typeface="Arial" pitchFamily="34" charset="0"/>
              </a:rPr>
              <a:t>60</a:t>
            </a:r>
            <a:r>
              <a:rPr lang="en-US" sz="1400" dirty="0">
                <a:solidFill>
                  <a:schemeClr val="tx2"/>
                </a:solidFill>
                <a:latin typeface="Arial" pitchFamily="34" charset="0"/>
                <a:cs typeface="Arial" pitchFamily="34" charset="0"/>
              </a:rPr>
              <a:t>m</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Swath width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900km</a:t>
            </a:r>
            <a:endParaRPr lang="ru-RU" sz="1400" dirty="0" smtClean="0">
              <a:solidFill>
                <a:schemeClr val="tx2"/>
              </a:solidFill>
              <a:latin typeface="Arial" pitchFamily="34" charset="0"/>
              <a:cs typeface="Arial" pitchFamily="34" charset="0"/>
            </a:endParaRPr>
          </a:p>
          <a:p>
            <a:pPr marL="252000" indent="-252000" fontAlgn="auto">
              <a:lnSpc>
                <a:spcPct val="80000"/>
              </a:lnSpc>
              <a:spcBef>
                <a:spcPts val="300"/>
              </a:spcBef>
              <a:spcAft>
                <a:spcPts val="0"/>
              </a:spcAft>
              <a:defRPr/>
            </a:pPr>
            <a:r>
              <a:rPr lang="en-US" sz="1400" b="1" dirty="0">
                <a:solidFill>
                  <a:schemeClr val="tx2"/>
                </a:solidFill>
                <a:latin typeface="Arial" pitchFamily="34" charset="0"/>
                <a:cs typeface="Arial" pitchFamily="34" charset="0"/>
              </a:rPr>
              <a:t>Multispectral scanning instrument</a:t>
            </a:r>
            <a:r>
              <a:rPr lang="ru-RU" sz="1400" b="1" dirty="0">
                <a:solidFill>
                  <a:schemeClr val="tx2"/>
                </a:solidFill>
                <a:latin typeface="Arial" pitchFamily="34" charset="0"/>
                <a:cs typeface="Arial" pitchFamily="34" charset="0"/>
              </a:rPr>
              <a:t> </a:t>
            </a:r>
            <a:r>
              <a:rPr lang="en-US" sz="1400" dirty="0" smtClean="0">
                <a:solidFill>
                  <a:schemeClr val="tx1">
                    <a:lumMod val="50000"/>
                    <a:lumOff val="50000"/>
                  </a:schemeClr>
                </a:solidFill>
                <a:latin typeface="Arial" pitchFamily="34" charset="0"/>
                <a:cs typeface="Arial" pitchFamily="34" charset="0"/>
              </a:rPr>
              <a:t>[MSU-50]</a:t>
            </a:r>
            <a:endParaRPr lang="ru-RU" sz="1400" dirty="0" smtClean="0">
              <a:solidFill>
                <a:schemeClr val="tx1">
                  <a:lumMod val="50000"/>
                  <a:lumOff val="50000"/>
                </a:schemeClr>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a:solidFill>
                  <a:schemeClr val="tx2"/>
                </a:solidFill>
                <a:latin typeface="Arial" pitchFamily="34" charset="0"/>
                <a:cs typeface="Arial" pitchFamily="34" charset="0"/>
              </a:rPr>
              <a:t>MS resolution</a:t>
            </a:r>
            <a:endParaRPr lang="ru-RU" sz="1400" dirty="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3</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0</a:t>
            </a:r>
            <a:r>
              <a:rPr lang="en-US" sz="1400" dirty="0" smtClean="0">
                <a:solidFill>
                  <a:schemeClr val="tx2"/>
                </a:solidFill>
                <a:latin typeface="Arial" pitchFamily="34" charset="0"/>
                <a:cs typeface="Arial" pitchFamily="34" charset="0"/>
              </a:rPr>
              <a:t>.37</a:t>
            </a:r>
            <a:r>
              <a:rPr lang="ru-RU" sz="1400" dirty="0" smtClean="0">
                <a:solidFill>
                  <a:schemeClr val="tx2"/>
                </a:solidFill>
                <a:latin typeface="Arial" pitchFamily="34" charset="0"/>
                <a:cs typeface="Arial" pitchFamily="34" charset="0"/>
              </a:rPr>
              <a:t>-</a:t>
            </a:r>
            <a:r>
              <a:rPr lang="en-US" sz="1400" dirty="0" smtClean="0">
                <a:solidFill>
                  <a:schemeClr val="tx2"/>
                </a:solidFill>
                <a:latin typeface="Arial" pitchFamily="34" charset="0"/>
                <a:cs typeface="Arial" pitchFamily="34" charset="0"/>
              </a:rPr>
              <a:t>0.45, 0.45</a:t>
            </a:r>
            <a:r>
              <a:rPr lang="ru-RU" sz="1400" dirty="0" smtClean="0">
                <a:solidFill>
                  <a:schemeClr val="tx2"/>
                </a:solidFill>
                <a:latin typeface="Arial" pitchFamily="34" charset="0"/>
                <a:cs typeface="Arial" pitchFamily="34" charset="0"/>
              </a:rPr>
              <a:t>-</a:t>
            </a:r>
            <a:r>
              <a:rPr lang="en-US" sz="1400" dirty="0" smtClean="0">
                <a:solidFill>
                  <a:schemeClr val="tx2"/>
                </a:solidFill>
                <a:latin typeface="Arial" pitchFamily="34" charset="0"/>
                <a:cs typeface="Arial" pitchFamily="34" charset="0"/>
              </a:rPr>
              <a:t>0.51, </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0.58</a:t>
            </a:r>
            <a:r>
              <a:rPr lang="ru-RU" sz="1400" dirty="0" smtClean="0">
                <a:solidFill>
                  <a:schemeClr val="tx2"/>
                </a:solidFill>
                <a:latin typeface="Arial" pitchFamily="34" charset="0"/>
                <a:cs typeface="Arial" pitchFamily="34" charset="0"/>
              </a:rPr>
              <a:t>-0</a:t>
            </a:r>
            <a:r>
              <a:rPr lang="en-US" sz="1400" dirty="0" smtClean="0">
                <a:solidFill>
                  <a:schemeClr val="tx2"/>
                </a:solidFill>
                <a:latin typeface="Arial" pitchFamily="34" charset="0"/>
                <a:cs typeface="Arial" pitchFamily="34" charset="0"/>
              </a:rPr>
              <a:t>.69</a:t>
            </a:r>
            <a:r>
              <a:rPr lang="ru-RU" sz="1400" dirty="0">
                <a:solidFill>
                  <a:schemeClr val="tx2"/>
                </a:solidFill>
                <a:latin typeface="Arial" pitchFamily="34" charset="0"/>
                <a:cs typeface="Arial" pitchFamily="34" charset="0"/>
              </a:rPr>
              <a:t>µ</a:t>
            </a:r>
            <a:r>
              <a:rPr lang="en-US" sz="1400" dirty="0" smtClean="0">
                <a:solidFill>
                  <a:schemeClr val="tx2"/>
                </a:solidFill>
                <a:latin typeface="Arial" pitchFamily="34" charset="0"/>
                <a:cs typeface="Arial" pitchFamily="34" charset="0"/>
              </a:rPr>
              <a:t>m</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 </a:t>
            </a:r>
            <a:r>
              <a:rPr lang="en-US" sz="1400" dirty="0" smtClean="0">
                <a:solidFill>
                  <a:schemeClr val="tx2"/>
                </a:solidFill>
                <a:latin typeface="Arial" pitchFamily="34" charset="0"/>
                <a:cs typeface="Arial" pitchFamily="34" charset="0"/>
              </a:rPr>
              <a:t>120m</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Swath width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900km</a:t>
            </a:r>
            <a:endParaRPr lang="ru-RU" sz="1400" dirty="0" smtClean="0">
              <a:solidFill>
                <a:schemeClr val="tx2"/>
              </a:solidFill>
              <a:latin typeface="Arial" pitchFamily="34" charset="0"/>
              <a:cs typeface="Arial" pitchFamily="34" charset="0"/>
            </a:endParaRPr>
          </a:p>
          <a:p>
            <a:pPr marL="1588" lvl="1" indent="-1588">
              <a:lnSpc>
                <a:spcPct val="80000"/>
              </a:lnSpc>
              <a:spcBef>
                <a:spcPts val="1000"/>
              </a:spcBef>
              <a:defRPr/>
            </a:pPr>
            <a:r>
              <a:rPr lang="en-US" sz="1400" b="1" dirty="0" smtClean="0">
                <a:solidFill>
                  <a:schemeClr val="tx2"/>
                </a:solidFill>
                <a:latin typeface="Arial" pitchFamily="34" charset="0"/>
                <a:cs typeface="Arial" pitchFamily="34" charset="0"/>
              </a:rPr>
              <a:t>Low-resolution </a:t>
            </a:r>
            <a:r>
              <a:rPr lang="en-US" sz="1400" b="1" dirty="0">
                <a:solidFill>
                  <a:schemeClr val="tx2"/>
                </a:solidFill>
                <a:latin typeface="Arial" pitchFamily="34" charset="0"/>
                <a:cs typeface="Arial" pitchFamily="34" charset="0"/>
              </a:rPr>
              <a:t>m</a:t>
            </a:r>
            <a:r>
              <a:rPr lang="en-US" sz="1400" b="1" dirty="0" smtClean="0">
                <a:solidFill>
                  <a:schemeClr val="tx2"/>
                </a:solidFill>
                <a:latin typeface="Arial" pitchFamily="34" charset="0"/>
                <a:cs typeface="Arial" pitchFamily="34" charset="0"/>
              </a:rPr>
              <a:t>ultispectral </a:t>
            </a:r>
            <a:r>
              <a:rPr lang="en-US" sz="1400" b="1" dirty="0">
                <a:solidFill>
                  <a:schemeClr val="tx2"/>
                </a:solidFill>
                <a:latin typeface="Arial" pitchFamily="34" charset="0"/>
                <a:cs typeface="Arial" pitchFamily="34" charset="0"/>
              </a:rPr>
              <a:t>scanning </a:t>
            </a:r>
            <a:r>
              <a:rPr lang="en-US" sz="1400" b="1" dirty="0" smtClean="0">
                <a:solidFill>
                  <a:schemeClr val="tx2"/>
                </a:solidFill>
                <a:latin typeface="Arial" pitchFamily="34" charset="0"/>
                <a:cs typeface="Arial" pitchFamily="34" charset="0"/>
              </a:rPr>
              <a:t>instrument </a:t>
            </a:r>
            <a:r>
              <a:rPr lang="en-US" sz="1400" b="1" dirty="0" smtClean="0">
                <a:solidFill>
                  <a:schemeClr val="tx1">
                    <a:lumMod val="50000"/>
                    <a:lumOff val="50000"/>
                  </a:schemeClr>
                </a:solidFill>
                <a:latin typeface="Arial" pitchFamily="34" charset="0"/>
                <a:cs typeface="Arial" pitchFamily="34" charset="0"/>
              </a:rPr>
              <a:t>[MSU MR]</a:t>
            </a:r>
            <a:endParaRPr lang="ru-RU" sz="1400" b="1" dirty="0">
              <a:solidFill>
                <a:schemeClr val="tx1">
                  <a:lumMod val="50000"/>
                  <a:lumOff val="50000"/>
                </a:schemeClr>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a:solidFill>
                  <a:schemeClr val="tx2"/>
                </a:solidFill>
                <a:latin typeface="Arial" pitchFamily="34" charset="0"/>
                <a:cs typeface="Arial" pitchFamily="34" charset="0"/>
              </a:rPr>
              <a:t>MS resolution</a:t>
            </a:r>
            <a:endParaRPr lang="ru-RU" sz="1400" dirty="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ru-RU" sz="1400" dirty="0" smtClean="0">
                <a:solidFill>
                  <a:schemeClr val="tx2"/>
                </a:solidFill>
                <a:latin typeface="Arial" pitchFamily="34" charset="0"/>
                <a:cs typeface="Arial" pitchFamily="34" charset="0"/>
              </a:rPr>
              <a:t>(</a:t>
            </a:r>
            <a:r>
              <a:rPr lang="en-US" sz="1400" dirty="0" smtClean="0">
                <a:solidFill>
                  <a:schemeClr val="tx2"/>
                </a:solidFill>
                <a:latin typeface="Arial" pitchFamily="34" charset="0"/>
                <a:cs typeface="Arial" pitchFamily="34" charset="0"/>
              </a:rPr>
              <a:t>6</a:t>
            </a:r>
            <a:r>
              <a:rPr lang="ru-RU" sz="1400" dirty="0" smtClean="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0</a:t>
            </a:r>
            <a:r>
              <a:rPr lang="en-US" sz="1400" dirty="0">
                <a:solidFill>
                  <a:schemeClr val="tx2"/>
                </a:solidFill>
                <a:latin typeface="Arial" pitchFamily="34" charset="0"/>
                <a:cs typeface="Arial" pitchFamily="34" charset="0"/>
              </a:rPr>
              <a:t>.5–0.7, 0.7–1.1, 1.6–1.8, 3.5–4.1, </a:t>
            </a:r>
            <a:br>
              <a:rPr lang="en-US" sz="1400" dirty="0">
                <a:solidFill>
                  <a:schemeClr val="tx2"/>
                </a:solidFill>
                <a:latin typeface="Arial" pitchFamily="34" charset="0"/>
                <a:cs typeface="Arial" pitchFamily="34" charset="0"/>
              </a:rPr>
            </a:br>
            <a:r>
              <a:rPr lang="en-US" sz="1400" dirty="0">
                <a:solidFill>
                  <a:schemeClr val="tx2"/>
                </a:solidFill>
                <a:latin typeface="Arial" pitchFamily="34" charset="0"/>
                <a:cs typeface="Arial" pitchFamily="34" charset="0"/>
              </a:rPr>
              <a:t>10.5–11.5, 11.5–</a:t>
            </a:r>
            <a:r>
              <a:rPr lang="ru-RU" sz="1400" dirty="0">
                <a:solidFill>
                  <a:schemeClr val="tx2"/>
                </a:solidFill>
                <a:latin typeface="Arial" pitchFamily="34" charset="0"/>
                <a:cs typeface="Arial" pitchFamily="34" charset="0"/>
              </a:rPr>
              <a:t>1</a:t>
            </a:r>
            <a:r>
              <a:rPr lang="en-US" sz="1400" dirty="0">
                <a:solidFill>
                  <a:schemeClr val="tx2"/>
                </a:solidFill>
                <a:latin typeface="Arial" pitchFamily="34" charset="0"/>
                <a:cs typeface="Arial" pitchFamily="34" charset="0"/>
              </a:rPr>
              <a:t>2.5</a:t>
            </a:r>
            <a:r>
              <a:rPr lang="ru-RU" sz="1400" dirty="0">
                <a:solidFill>
                  <a:schemeClr val="tx2"/>
                </a:solidFill>
                <a:latin typeface="Arial" pitchFamily="34" charset="0"/>
                <a:cs typeface="Arial" pitchFamily="34" charset="0"/>
              </a:rPr>
              <a:t>µ</a:t>
            </a:r>
            <a:r>
              <a:rPr lang="en-US" sz="1400" dirty="0" smtClean="0">
                <a:solidFill>
                  <a:schemeClr val="tx2"/>
                </a:solidFill>
                <a:latin typeface="Arial" pitchFamily="34" charset="0"/>
                <a:cs typeface="Arial" pitchFamily="34" charset="0"/>
              </a:rPr>
              <a:t>m)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100</a:t>
            </a:r>
            <a:r>
              <a:rPr lang="ru-RU" sz="1400" dirty="0" smtClean="0">
                <a:solidFill>
                  <a:schemeClr val="tx2"/>
                </a:solidFill>
                <a:latin typeface="Arial" pitchFamily="34" charset="0"/>
                <a:cs typeface="Arial" pitchFamily="34" charset="0"/>
              </a:rPr>
              <a:t>0</a:t>
            </a:r>
            <a:r>
              <a:rPr lang="en-US" sz="1400" dirty="0" smtClean="0">
                <a:solidFill>
                  <a:schemeClr val="tx2"/>
                </a:solidFill>
                <a:latin typeface="Arial" pitchFamily="34" charset="0"/>
                <a:cs typeface="Arial" pitchFamily="34" charset="0"/>
              </a:rPr>
              <a:t>m</a:t>
            </a:r>
            <a:endParaRPr lang="ru-RU" sz="1400" dirty="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Swath width</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 2</a:t>
            </a:r>
            <a:r>
              <a:rPr lang="en-US" sz="1400" dirty="0" smtClean="0">
                <a:solidFill>
                  <a:schemeClr val="tx2"/>
                </a:solidFill>
                <a:latin typeface="Arial" pitchFamily="34" charset="0"/>
                <a:cs typeface="Arial" pitchFamily="34" charset="0"/>
              </a:rPr>
              <a:t>800km</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endParaRPr lang="ru-RU" sz="1400" dirty="0" smtClean="0">
              <a:solidFill>
                <a:schemeClr val="tx2"/>
              </a:solidFill>
              <a:latin typeface="Arial" pitchFamily="34" charset="0"/>
              <a:cs typeface="Arial" pitchFamily="34" charset="0"/>
            </a:endParaRPr>
          </a:p>
          <a:p>
            <a:pPr marL="0" lvl="1">
              <a:lnSpc>
                <a:spcPct val="80000"/>
              </a:lnSpc>
              <a:defRPr/>
            </a:pPr>
            <a:r>
              <a:rPr lang="en-US" sz="1400" b="1" dirty="0" err="1" smtClean="0">
                <a:solidFill>
                  <a:schemeClr val="tx2"/>
                </a:solidFill>
                <a:latin typeface="Arial" pitchFamily="34" charset="0"/>
                <a:cs typeface="Arial" pitchFamily="34" charset="0"/>
              </a:rPr>
              <a:t>Heliogeophysical</a:t>
            </a:r>
            <a:r>
              <a:rPr lang="en-US" sz="1400" b="1" dirty="0" smtClean="0">
                <a:solidFill>
                  <a:schemeClr val="tx2"/>
                </a:solidFill>
                <a:latin typeface="Arial" pitchFamily="34" charset="0"/>
                <a:cs typeface="Arial" pitchFamily="34" charset="0"/>
              </a:rPr>
              <a:t> Instrument Complex</a:t>
            </a:r>
            <a:r>
              <a:rPr lang="ru-RU" sz="1400" b="1" dirty="0" smtClean="0">
                <a:solidFill>
                  <a:schemeClr val="tx2"/>
                </a:solidFill>
                <a:latin typeface="Arial" pitchFamily="34" charset="0"/>
                <a:cs typeface="Arial" pitchFamily="34" charset="0"/>
              </a:rPr>
              <a:t> </a:t>
            </a:r>
            <a:r>
              <a:rPr lang="en-US" sz="1400" b="1" dirty="0" smtClean="0">
                <a:solidFill>
                  <a:schemeClr val="tx1">
                    <a:lumMod val="50000"/>
                    <a:lumOff val="50000"/>
                  </a:schemeClr>
                </a:solidFill>
                <a:latin typeface="Arial" pitchFamily="34" charset="0"/>
                <a:cs typeface="Arial" pitchFamily="34" charset="0"/>
              </a:rPr>
              <a:t>[GGAK]</a:t>
            </a:r>
            <a:endParaRPr lang="ru-RU" sz="1400" b="1" dirty="0" smtClean="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779583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4"/>
          <p:cNvSpPr txBox="1">
            <a:spLocks/>
          </p:cNvSpPr>
          <p:nvPr/>
        </p:nvSpPr>
        <p:spPr>
          <a:xfrm>
            <a:off x="9237002" y="6622836"/>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4" y="-15593"/>
            <a:ext cx="9934673" cy="6872929"/>
          </a:xfrm>
          <a:prstGeom prst="rect">
            <a:avLst/>
          </a:prstGeom>
        </p:spPr>
      </p:pic>
      <p:sp>
        <p:nvSpPr>
          <p:cNvPr id="5" name="Shape 14"/>
          <p:cNvSpPr txBox="1">
            <a:spLocks/>
          </p:cNvSpPr>
          <p:nvPr/>
        </p:nvSpPr>
        <p:spPr>
          <a:xfrm>
            <a:off x="9237002" y="6502670"/>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6" name="Shape 14"/>
          <p:cNvSpPr txBox="1">
            <a:spLocks/>
          </p:cNvSpPr>
          <p:nvPr/>
        </p:nvSpPr>
        <p:spPr>
          <a:xfrm>
            <a:off x="9237002" y="6502670"/>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7" name="Скругленный прямоугольник 6"/>
          <p:cNvSpPr/>
          <p:nvPr/>
        </p:nvSpPr>
        <p:spPr>
          <a:xfrm>
            <a:off x="6631159" y="5833235"/>
            <a:ext cx="3175910" cy="905737"/>
          </a:xfrm>
          <a:prstGeom prst="roundRect">
            <a:avLst/>
          </a:prstGeom>
          <a:solidFill>
            <a:schemeClr val="bg1">
              <a:alpha val="7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8" name="TextBox 7"/>
          <p:cNvSpPr txBox="1"/>
          <p:nvPr/>
        </p:nvSpPr>
        <p:spPr>
          <a:xfrm>
            <a:off x="6687166" y="5914950"/>
            <a:ext cx="3024298" cy="707886"/>
          </a:xfrm>
          <a:prstGeom prst="rect">
            <a:avLst/>
          </a:prstGeom>
          <a:noFill/>
        </p:spPr>
        <p:txBody>
          <a:bodyPr wrap="square" rtlCol="0">
            <a:spAutoFit/>
          </a:bodyPr>
          <a:lstStyle/>
          <a:p>
            <a:pPr lvl="0" algn="ctr"/>
            <a:r>
              <a:rPr lang="en-US" sz="2000" dirty="0" smtClean="0">
                <a:solidFill>
                  <a:schemeClr val="accent1">
                    <a:lumMod val="75000"/>
                  </a:schemeClr>
                </a:solidFill>
                <a:latin typeface="Arial" panose="020B0604020202020204" pitchFamily="34" charset="0"/>
                <a:cs typeface="Arial" panose="020B0604020202020204" pitchFamily="34" charset="0"/>
              </a:rPr>
              <a:t>Meteor-M image</a:t>
            </a:r>
            <a:endParaRPr lang="ru-RU" sz="2000" dirty="0" smtClean="0">
              <a:solidFill>
                <a:schemeClr val="accent1">
                  <a:lumMod val="75000"/>
                </a:schemeClr>
              </a:solidFill>
              <a:latin typeface="Arial" panose="020B0604020202020204" pitchFamily="34" charset="0"/>
              <a:cs typeface="Arial" panose="020B0604020202020204" pitchFamily="34" charset="0"/>
            </a:endParaRPr>
          </a:p>
          <a:p>
            <a:pPr lvl="0" algn="ctr"/>
            <a:r>
              <a:rPr lang="en-US" sz="2000" dirty="0" smtClean="0">
                <a:solidFill>
                  <a:schemeClr val="accent1">
                    <a:lumMod val="75000"/>
                  </a:schemeClr>
                </a:solidFill>
                <a:latin typeface="Arial" panose="020B0604020202020204" pitchFamily="34" charset="0"/>
                <a:cs typeface="Arial" panose="020B0604020202020204" pitchFamily="34" charset="0"/>
              </a:rPr>
              <a:t>Lake Okeechobee</a:t>
            </a:r>
            <a:r>
              <a:rPr lang="ru-RU"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smtClean="0">
                <a:solidFill>
                  <a:schemeClr val="accent1">
                    <a:lumMod val="75000"/>
                  </a:schemeClr>
                </a:solidFill>
                <a:latin typeface="Arial" panose="020B0604020202020204" pitchFamily="34" charset="0"/>
                <a:cs typeface="Arial" panose="020B0604020202020204" pitchFamily="34" charset="0"/>
              </a:rPr>
              <a:t>USA</a:t>
            </a:r>
            <a:endParaRPr lang="ru-RU"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4012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562" name="TextBox 3"/>
          <p:cNvSpPr txBox="1">
            <a:spLocks noChangeArrowheads="1"/>
          </p:cNvSpPr>
          <p:nvPr/>
        </p:nvSpPr>
        <p:spPr bwMode="auto">
          <a:xfrm>
            <a:off x="1928664" y="284367"/>
            <a:ext cx="6912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sz="2000" b="1" cap="all" dirty="0" err="1" smtClean="0">
                <a:solidFill>
                  <a:schemeClr val="tx2"/>
                </a:solidFill>
                <a:latin typeface="Arial" pitchFamily="34" charset="0"/>
                <a:cs typeface="Arial" pitchFamily="34" charset="0"/>
              </a:rPr>
              <a:t>Elektro</a:t>
            </a:r>
            <a:r>
              <a:rPr lang="en-US" sz="2000" b="1" cap="all" dirty="0" smtClean="0">
                <a:solidFill>
                  <a:schemeClr val="tx2"/>
                </a:solidFill>
                <a:latin typeface="Arial" pitchFamily="34" charset="0"/>
                <a:cs typeface="Arial" pitchFamily="34" charset="0"/>
              </a:rPr>
              <a:t>-L SATTELITE</a:t>
            </a:r>
          </a:p>
        </p:txBody>
      </p:sp>
      <p:sp>
        <p:nvSpPr>
          <p:cNvPr id="66564" name="Прямоугольник 5"/>
          <p:cNvSpPr>
            <a:spLocks noChangeArrowheads="1"/>
          </p:cNvSpPr>
          <p:nvPr/>
        </p:nvSpPr>
        <p:spPr bwMode="auto">
          <a:xfrm>
            <a:off x="270004" y="3349701"/>
            <a:ext cx="4524503" cy="65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lvl="1">
              <a:lnSpc>
                <a:spcPct val="90000"/>
              </a:lnSpc>
            </a:pPr>
            <a:r>
              <a:rPr lang="en-US" altLang="ru-RU" sz="1400" b="1" dirty="0">
                <a:solidFill>
                  <a:schemeClr val="tx2"/>
                </a:solidFill>
                <a:latin typeface="Arial" pitchFamily="34" charset="0"/>
                <a:cs typeface="Arial" pitchFamily="34" charset="0"/>
              </a:rPr>
              <a:t>Launch date </a:t>
            </a:r>
            <a:r>
              <a:rPr lang="ru-RU" altLang="ru-RU" sz="1400" b="1" dirty="0">
                <a:solidFill>
                  <a:schemeClr val="tx2"/>
                </a:solidFill>
                <a:latin typeface="Arial" pitchFamily="34" charset="0"/>
                <a:cs typeface="Arial" pitchFamily="34" charset="0"/>
              </a:rPr>
              <a:t>– </a:t>
            </a:r>
            <a:r>
              <a:rPr lang="en-US" altLang="ru-RU" sz="1400" b="1" dirty="0">
                <a:solidFill>
                  <a:schemeClr val="tx2"/>
                </a:solidFill>
                <a:latin typeface="Arial" pitchFamily="34" charset="0"/>
                <a:cs typeface="Arial" pitchFamily="34" charset="0"/>
              </a:rPr>
              <a:t>January </a:t>
            </a:r>
            <a:r>
              <a:rPr lang="ru-RU" altLang="ru-RU" sz="1400" b="1" dirty="0">
                <a:solidFill>
                  <a:schemeClr val="tx2"/>
                </a:solidFill>
                <a:latin typeface="Arial" pitchFamily="34" charset="0"/>
                <a:cs typeface="Arial" pitchFamily="34" charset="0"/>
              </a:rPr>
              <a:t>20</a:t>
            </a:r>
            <a:r>
              <a:rPr lang="en-US" altLang="ru-RU" sz="1400" b="1" dirty="0">
                <a:solidFill>
                  <a:schemeClr val="tx2"/>
                </a:solidFill>
                <a:latin typeface="Arial" pitchFamily="34" charset="0"/>
                <a:cs typeface="Arial" pitchFamily="34" charset="0"/>
              </a:rPr>
              <a:t>, </a:t>
            </a:r>
            <a:r>
              <a:rPr lang="ru-RU" altLang="ru-RU" sz="1400" b="1" dirty="0">
                <a:solidFill>
                  <a:schemeClr val="tx2"/>
                </a:solidFill>
                <a:latin typeface="Arial" pitchFamily="34" charset="0"/>
                <a:cs typeface="Arial" pitchFamily="34" charset="0"/>
              </a:rPr>
              <a:t>2011 (</a:t>
            </a:r>
            <a:r>
              <a:rPr lang="en-US" altLang="ru-RU" sz="1400" b="1" dirty="0" smtClean="0">
                <a:solidFill>
                  <a:schemeClr val="tx2"/>
                </a:solidFill>
                <a:latin typeface="Arial" pitchFamily="34" charset="0"/>
                <a:cs typeface="Arial" pitchFamily="34" charset="0"/>
              </a:rPr>
              <a:t>Elektro-L1</a:t>
            </a:r>
            <a:r>
              <a:rPr lang="ru-RU" altLang="ru-RU" sz="1400" b="1" dirty="0">
                <a:solidFill>
                  <a:schemeClr val="tx2"/>
                </a:solidFill>
                <a:latin typeface="Arial" pitchFamily="34" charset="0"/>
                <a:cs typeface="Arial" pitchFamily="34" charset="0"/>
              </a:rPr>
              <a:t>) </a:t>
            </a:r>
            <a:endParaRPr lang="en-US" altLang="ru-RU" sz="1400" b="1" dirty="0">
              <a:solidFill>
                <a:schemeClr val="tx2"/>
              </a:solidFill>
              <a:latin typeface="Arial" pitchFamily="34" charset="0"/>
              <a:cs typeface="Arial" pitchFamily="34" charset="0"/>
            </a:endParaRPr>
          </a:p>
          <a:p>
            <a:pPr marL="0" lvl="1" algn="ctr">
              <a:lnSpc>
                <a:spcPct val="90000"/>
              </a:lnSpc>
            </a:pPr>
            <a:r>
              <a:rPr lang="en-US" altLang="ru-RU" sz="1400" i="1" dirty="0">
                <a:solidFill>
                  <a:schemeClr val="tx2"/>
                </a:solidFill>
                <a:latin typeface="Arial" pitchFamily="34" charset="0"/>
                <a:cs typeface="Arial" pitchFamily="34" charset="0"/>
              </a:rPr>
              <a:t>        currently located at 76°E     </a:t>
            </a:r>
            <a:endParaRPr lang="ru-RU" altLang="ru-RU" sz="1400" i="1" dirty="0">
              <a:solidFill>
                <a:schemeClr val="tx2"/>
              </a:solidFill>
              <a:latin typeface="Arial" pitchFamily="34" charset="0"/>
              <a:cs typeface="Arial" pitchFamily="34" charset="0"/>
            </a:endParaRPr>
          </a:p>
          <a:p>
            <a:pPr marL="0" lvl="1">
              <a:lnSpc>
                <a:spcPct val="90000"/>
              </a:lnSpc>
            </a:pPr>
            <a:r>
              <a:rPr lang="ru-RU" altLang="ru-RU" sz="1400" b="1" dirty="0" smtClean="0">
                <a:solidFill>
                  <a:schemeClr val="tx2"/>
                </a:solidFill>
                <a:latin typeface="Arial" pitchFamily="34" charset="0"/>
                <a:cs typeface="Arial" pitchFamily="34" charset="0"/>
              </a:rPr>
              <a:t> </a:t>
            </a:r>
            <a:endParaRPr lang="ru-RU" altLang="ru-RU" sz="1400" b="1" dirty="0">
              <a:solidFill>
                <a:schemeClr val="tx2"/>
              </a:solidFill>
              <a:latin typeface="Arial" pitchFamily="34" charset="0"/>
              <a:cs typeface="Arial" pitchFamily="34" charset="0"/>
            </a:endParaRPr>
          </a:p>
        </p:txBody>
      </p:sp>
      <p:pic>
        <p:nvPicPr>
          <p:cNvPr id="66567" name="Picture 8" descr="Электро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06870">
            <a:off x="611270" y="1867492"/>
            <a:ext cx="1905320" cy="17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5"/>
          <p:cNvSpPr>
            <a:spLocks noChangeArrowheads="1"/>
          </p:cNvSpPr>
          <p:nvPr/>
        </p:nvSpPr>
        <p:spPr bwMode="auto">
          <a:xfrm>
            <a:off x="1243610" y="3916712"/>
            <a:ext cx="2953512" cy="26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lvl="1" algn="r">
              <a:lnSpc>
                <a:spcPct val="90000"/>
              </a:lnSpc>
            </a:pPr>
            <a:r>
              <a:rPr lang="en-US" altLang="ru-RU" sz="1400" b="1" dirty="0" smtClean="0">
                <a:solidFill>
                  <a:schemeClr val="tx2"/>
                </a:solidFill>
                <a:latin typeface="Arial" pitchFamily="34" charset="0"/>
                <a:cs typeface="Arial" pitchFamily="34" charset="0"/>
              </a:rPr>
              <a:t>10 December</a:t>
            </a:r>
            <a:r>
              <a:rPr lang="ru-RU" altLang="ru-RU" sz="1400" b="1" dirty="0" smtClean="0">
                <a:solidFill>
                  <a:schemeClr val="tx2"/>
                </a:solidFill>
                <a:latin typeface="Arial" pitchFamily="34" charset="0"/>
                <a:cs typeface="Arial" pitchFamily="34" charset="0"/>
              </a:rPr>
              <a:t> 2015 (</a:t>
            </a:r>
            <a:r>
              <a:rPr lang="en-US" altLang="ru-RU" sz="1400" b="1" dirty="0" smtClean="0">
                <a:solidFill>
                  <a:schemeClr val="tx2"/>
                </a:solidFill>
                <a:latin typeface="Arial" pitchFamily="34" charset="0"/>
                <a:cs typeface="Arial" pitchFamily="34" charset="0"/>
              </a:rPr>
              <a:t>Elektro-L2</a:t>
            </a:r>
            <a:r>
              <a:rPr lang="ru-RU" altLang="ru-RU" sz="1400" b="1" dirty="0" smtClean="0">
                <a:solidFill>
                  <a:schemeClr val="tx2"/>
                </a:solidFill>
                <a:latin typeface="Arial" pitchFamily="34" charset="0"/>
                <a:cs typeface="Arial" pitchFamily="34" charset="0"/>
              </a:rPr>
              <a:t>) </a:t>
            </a:r>
            <a:endParaRPr lang="ru-RU" altLang="ru-RU" sz="1400" b="1" dirty="0">
              <a:solidFill>
                <a:schemeClr val="tx2"/>
              </a:solidFill>
              <a:latin typeface="Arial" pitchFamily="34" charset="0"/>
              <a:cs typeface="Arial" pitchFamily="34" charset="0"/>
            </a:endParaRPr>
          </a:p>
        </p:txBody>
      </p:sp>
      <p:sp>
        <p:nvSpPr>
          <p:cNvPr id="9" name="Rectangle 5"/>
          <p:cNvSpPr>
            <a:spLocks noChangeArrowheads="1"/>
          </p:cNvSpPr>
          <p:nvPr/>
        </p:nvSpPr>
        <p:spPr bwMode="auto">
          <a:xfrm>
            <a:off x="280308" y="953550"/>
            <a:ext cx="9361040" cy="1027874"/>
          </a:xfrm>
          <a:prstGeom prst="roundRect">
            <a:avLst>
              <a:gd name="adj" fmla="val 13357"/>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defRPr/>
            </a:pPr>
            <a:r>
              <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Mission Purpose</a:t>
            </a:r>
            <a:r>
              <a:rPr lang="ru-RU"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Bef>
                <a:spcPct val="50000"/>
              </a:spcBef>
              <a:defRPr/>
            </a:pP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Operational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acquisition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of data on cloudiness and the Earth’s underlying surface</a:t>
            </a: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err="1">
                <a:solidFill>
                  <a:schemeClr val="bg1"/>
                </a:solidFill>
                <a:effectLst>
                  <a:outerShdw blurRad="38100" dist="38100" dir="2700000" algn="tl">
                    <a:srgbClr val="000000">
                      <a:alpha val="43137"/>
                    </a:srgbClr>
                  </a:outerShdw>
                </a:effectLst>
                <a:latin typeface="Arial" pitchFamily="34" charset="0"/>
                <a:cs typeface="Arial" pitchFamily="34" charset="0"/>
              </a:rPr>
              <a:t>hydrometeorological</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 data collection,</a:t>
            </a: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and </a:t>
            </a:r>
            <a:r>
              <a:rPr lang="en-US" sz="16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heliogeophysical</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measurements</a:t>
            </a:r>
            <a:endPar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Скругленный прямоугольник 10"/>
          <p:cNvSpPr/>
          <p:nvPr/>
        </p:nvSpPr>
        <p:spPr>
          <a:xfrm>
            <a:off x="340020" y="4712051"/>
            <a:ext cx="3748884" cy="1587433"/>
          </a:xfrm>
          <a:prstGeom prst="roundRect">
            <a:avLst>
              <a:gd name="adj" fmla="val 8112"/>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marL="0" lvl="1">
              <a:spcBef>
                <a:spcPct val="50000"/>
              </a:spcBef>
              <a:spcAft>
                <a:spcPts val="0"/>
              </a:spcAft>
              <a:defRPr/>
            </a:pPr>
            <a:r>
              <a:rPr lang="en-US" sz="1400" b="1" cap="all" dirty="0" smtClean="0">
                <a:solidFill>
                  <a:schemeClr val="tx2"/>
                </a:solidFill>
                <a:latin typeface="Arial" pitchFamily="34" charset="0"/>
                <a:cs typeface="Arial" pitchFamily="34" charset="0"/>
              </a:rPr>
              <a:t>Current tasks</a:t>
            </a:r>
            <a:endParaRPr lang="ru-RU" sz="1400" b="1" cap="all" dirty="0">
              <a:solidFill>
                <a:schemeClr val="tx2"/>
              </a:solidFill>
              <a:latin typeface="Arial" pitchFamily="34" charset="0"/>
              <a:cs typeface="Arial" pitchFamily="34" charset="0"/>
            </a:endParaRPr>
          </a:p>
          <a:p>
            <a:pPr indent="177800">
              <a:spcBef>
                <a:spcPct val="50000"/>
              </a:spcBef>
              <a:spcAft>
                <a:spcPct val="5000"/>
              </a:spcAft>
              <a:buFont typeface="Wingdings" pitchFamily="2" charset="2"/>
              <a:buChar char="§"/>
              <a:defRPr/>
            </a:pPr>
            <a:r>
              <a:rPr lang="ru-RU" sz="1400" b="1" dirty="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Operational imagery of the earth’s underlying surface</a:t>
            </a:r>
            <a:endParaRPr lang="ru-RU" sz="1400" dirty="0" smtClean="0">
              <a:solidFill>
                <a:schemeClr val="tx2"/>
              </a:solidFill>
              <a:latin typeface="Arial" pitchFamily="34" charset="0"/>
              <a:cs typeface="Arial" pitchFamily="34" charset="0"/>
            </a:endParaRPr>
          </a:p>
          <a:p>
            <a:pPr indent="177800">
              <a:spcBef>
                <a:spcPct val="500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Ocean monitoring</a:t>
            </a:r>
            <a:endParaRPr lang="ru-RU" sz="1400" dirty="0" smtClean="0">
              <a:solidFill>
                <a:schemeClr val="tx2"/>
              </a:solidFill>
              <a:latin typeface="Arial" pitchFamily="34" charset="0"/>
              <a:cs typeface="Arial" pitchFamily="34" charset="0"/>
            </a:endParaRPr>
          </a:p>
          <a:p>
            <a:pPr indent="177800">
              <a:spcBef>
                <a:spcPct val="500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Global monitoring of emergencies</a:t>
            </a:r>
            <a:endParaRPr lang="ru-RU" sz="1400" dirty="0">
              <a:solidFill>
                <a:schemeClr val="tx2"/>
              </a:solidFill>
              <a:latin typeface="Arial" pitchFamily="34" charset="0"/>
              <a:cs typeface="Arial" pitchFamily="34" charset="0"/>
            </a:endParaRPr>
          </a:p>
        </p:txBody>
      </p:sp>
      <p:sp>
        <p:nvSpPr>
          <p:cNvPr id="15" name="Rectangle 6"/>
          <p:cNvSpPr>
            <a:spLocks noChangeArrowheads="1"/>
          </p:cNvSpPr>
          <p:nvPr/>
        </p:nvSpPr>
        <p:spPr bwMode="auto">
          <a:xfrm>
            <a:off x="4690595" y="2851145"/>
            <a:ext cx="4896544" cy="3485565"/>
          </a:xfrm>
          <a:prstGeom prst="roundRect">
            <a:avLst>
              <a:gd name="adj" fmla="val 3100"/>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45696" rIns="0" bIns="45696">
            <a:spAutoFit/>
          </a:bodyPr>
          <a:lstStyle/>
          <a:p>
            <a:pPr fontAlgn="auto">
              <a:spcBef>
                <a:spcPct val="50000"/>
              </a:spcBef>
              <a:spcAft>
                <a:spcPts val="0"/>
              </a:spcAft>
              <a:defRPr/>
            </a:pPr>
            <a:r>
              <a:rPr lang="en-US" sz="1400" b="1" cap="all" dirty="0" smtClean="0">
                <a:solidFill>
                  <a:schemeClr val="tx2"/>
                </a:solidFill>
                <a:latin typeface="Arial" pitchFamily="34" charset="0"/>
                <a:cs typeface="Arial" pitchFamily="34" charset="0"/>
              </a:rPr>
              <a:t>Sensor complement</a:t>
            </a:r>
            <a:endParaRPr lang="ru-RU" sz="1400" b="1" cap="all" dirty="0" smtClean="0">
              <a:solidFill>
                <a:schemeClr val="tx2"/>
              </a:solidFill>
              <a:latin typeface="Arial" pitchFamily="34" charset="0"/>
              <a:cs typeface="Arial" pitchFamily="34" charset="0"/>
            </a:endParaRPr>
          </a:p>
          <a:p>
            <a:pPr marL="252000" lvl="1" indent="-252000" fontAlgn="auto">
              <a:spcBef>
                <a:spcPts val="1000"/>
              </a:spcBef>
              <a:spcAft>
                <a:spcPts val="0"/>
              </a:spcAft>
              <a:defRPr/>
            </a:pPr>
            <a:r>
              <a:rPr lang="en-US" sz="1400" b="1" dirty="0" smtClean="0">
                <a:solidFill>
                  <a:schemeClr val="tx2"/>
                </a:solidFill>
                <a:latin typeface="Arial" pitchFamily="34" charset="0"/>
                <a:cs typeface="Arial" pitchFamily="34" charset="0"/>
              </a:rPr>
              <a:t>Multispectral scanner</a:t>
            </a:r>
            <a:r>
              <a:rPr lang="ru-RU" sz="1400" b="1" dirty="0" smtClean="0">
                <a:solidFill>
                  <a:schemeClr val="tx2"/>
                </a:solidFill>
                <a:latin typeface="Arial" pitchFamily="34" charset="0"/>
                <a:cs typeface="Arial" pitchFamily="34" charset="0"/>
              </a:rPr>
              <a:t> </a:t>
            </a:r>
            <a:r>
              <a:rPr lang="en-US" sz="1400" b="1" dirty="0" smtClean="0">
                <a:solidFill>
                  <a:schemeClr val="tx1">
                    <a:lumMod val="50000"/>
                    <a:lumOff val="50000"/>
                  </a:schemeClr>
                </a:solidFill>
                <a:latin typeface="Arial" pitchFamily="34" charset="0"/>
                <a:cs typeface="Arial" pitchFamily="34" charset="0"/>
              </a:rPr>
              <a:t>[MSU-GS]</a:t>
            </a:r>
            <a:endParaRPr lang="en-US" sz="1400" b="1" dirty="0" smtClean="0">
              <a:solidFill>
                <a:schemeClr val="tx2"/>
              </a:solidFill>
              <a:latin typeface="Arial" pitchFamily="34" charset="0"/>
              <a:cs typeface="Arial" pitchFamily="34" charset="0"/>
            </a:endParaRPr>
          </a:p>
          <a:p>
            <a:pPr marL="252000" lvl="1">
              <a:defRPr/>
            </a:pPr>
            <a:r>
              <a:rPr lang="en-US" sz="1400" dirty="0" smtClean="0">
                <a:solidFill>
                  <a:schemeClr val="tx2"/>
                </a:solidFill>
                <a:latin typeface="Arial" pitchFamily="34" charset="0"/>
                <a:cs typeface="Arial" pitchFamily="34" charset="0"/>
              </a:rPr>
              <a:t>Coverage area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visible disk of the Earth</a:t>
            </a:r>
            <a:endParaRPr lang="ru-RU" sz="1400" dirty="0" smtClean="0">
              <a:solidFill>
                <a:schemeClr val="tx2"/>
              </a:solidFill>
              <a:latin typeface="Arial" pitchFamily="34" charset="0"/>
              <a:cs typeface="Arial" pitchFamily="34" charset="0"/>
            </a:endParaRPr>
          </a:p>
          <a:p>
            <a:pPr marL="252000" lvl="1" fontAlgn="auto">
              <a:spcBef>
                <a:spcPts val="0"/>
              </a:spcBef>
              <a:spcAft>
                <a:spcPts val="0"/>
              </a:spcAft>
              <a:defRPr/>
            </a:pPr>
            <a:r>
              <a:rPr lang="en-US" sz="1400" dirty="0" smtClean="0">
                <a:solidFill>
                  <a:schemeClr val="tx2"/>
                </a:solidFill>
                <a:latin typeface="Arial" pitchFamily="34" charset="0"/>
                <a:cs typeface="Arial" pitchFamily="34" charset="0"/>
              </a:rPr>
              <a:t>VIS resolution</a:t>
            </a:r>
            <a:endParaRPr lang="ru-RU" sz="1400" dirty="0" smtClean="0">
              <a:solidFill>
                <a:schemeClr val="tx2"/>
              </a:solidFill>
              <a:latin typeface="Arial" pitchFamily="34" charset="0"/>
              <a:cs typeface="Arial" pitchFamily="34" charset="0"/>
            </a:endParaRPr>
          </a:p>
          <a:p>
            <a:pPr marL="252000" lvl="1" fontAlgn="auto">
              <a:spcBef>
                <a:spcPts val="0"/>
              </a:spcBef>
              <a:spcAft>
                <a:spcPts val="0"/>
              </a:spcAft>
              <a:defRPr/>
            </a:pPr>
            <a:r>
              <a:rPr lang="ru-RU" sz="1400" dirty="0" smtClean="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3</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r>
            <a:br>
              <a:rPr lang="en-US" sz="1400" dirty="0">
                <a:solidFill>
                  <a:schemeClr val="tx2"/>
                </a:solidFill>
                <a:latin typeface="Arial" pitchFamily="34" charset="0"/>
                <a:cs typeface="Arial" pitchFamily="34" charset="0"/>
              </a:rPr>
            </a:b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.46</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.65, </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.65</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.80, </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.80</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.90</a:t>
            </a:r>
            <a:r>
              <a:rPr lang="ru-RU" sz="1400" dirty="0">
                <a:solidFill>
                  <a:schemeClr val="tx2"/>
                </a:solidFill>
                <a:latin typeface="Arial" pitchFamily="34" charset="0"/>
                <a:cs typeface="Arial" pitchFamily="34" charset="0"/>
              </a:rPr>
              <a:t>µ</a:t>
            </a:r>
            <a:r>
              <a:rPr lang="en-US" sz="1400" dirty="0">
                <a:solidFill>
                  <a:schemeClr val="tx2"/>
                </a:solidFill>
                <a:latin typeface="Arial" pitchFamily="34" charset="0"/>
                <a:cs typeface="Arial" pitchFamily="34" charset="0"/>
              </a:rPr>
              <a:t>m</a:t>
            </a:r>
            <a:r>
              <a:rPr lang="ru-RU" sz="1400" dirty="0" smtClean="0">
                <a:solidFill>
                  <a:schemeClr val="tx2"/>
                </a:solidFill>
                <a:latin typeface="Arial" pitchFamily="34" charset="0"/>
                <a:cs typeface="Arial" pitchFamily="34" charset="0"/>
              </a:rPr>
              <a:t>) 	– </a:t>
            </a:r>
            <a:r>
              <a:rPr lang="en-US" sz="1400" dirty="0" smtClean="0">
                <a:solidFill>
                  <a:schemeClr val="tx2"/>
                </a:solidFill>
                <a:latin typeface="Arial" pitchFamily="34" charset="0"/>
                <a:cs typeface="Arial" pitchFamily="34" charset="0"/>
              </a:rPr>
              <a:t>1000m</a:t>
            </a:r>
            <a:endParaRPr lang="ru-RU" sz="1400" dirty="0" smtClean="0">
              <a:solidFill>
                <a:schemeClr val="tx2"/>
              </a:solidFill>
              <a:latin typeface="Arial" pitchFamily="34" charset="0"/>
              <a:cs typeface="Arial" pitchFamily="34" charset="0"/>
            </a:endParaRPr>
          </a:p>
          <a:p>
            <a:pPr marL="252000" lvl="1">
              <a:defRPr/>
            </a:pPr>
            <a:r>
              <a:rPr lang="en-US" sz="1400" dirty="0" smtClean="0">
                <a:solidFill>
                  <a:schemeClr val="tx2"/>
                </a:solidFill>
                <a:latin typeface="Arial" pitchFamily="34" charset="0"/>
                <a:cs typeface="Arial" pitchFamily="34" charset="0"/>
              </a:rPr>
              <a:t>NIR resolution</a:t>
            </a:r>
            <a:endParaRPr lang="ru-RU" sz="1400" dirty="0" smtClean="0">
              <a:solidFill>
                <a:schemeClr val="tx2"/>
              </a:solidFill>
              <a:latin typeface="Arial" pitchFamily="34" charset="0"/>
              <a:cs typeface="Arial" pitchFamily="34" charset="0"/>
            </a:endParaRPr>
          </a:p>
          <a:p>
            <a:pPr marL="252000" lvl="1">
              <a:defRPr/>
            </a:pPr>
            <a:r>
              <a:rPr lang="ru-RU" sz="1400" dirty="0" smtClean="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7</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r>
            <a:br>
              <a:rPr lang="en-US" sz="1400" dirty="0">
                <a:solidFill>
                  <a:schemeClr val="tx2"/>
                </a:solidFill>
                <a:latin typeface="Arial" pitchFamily="34" charset="0"/>
                <a:cs typeface="Arial" pitchFamily="34" charset="0"/>
              </a:rPr>
            </a:br>
            <a:r>
              <a:rPr lang="en-US" sz="1400" dirty="0">
                <a:solidFill>
                  <a:schemeClr val="tx2"/>
                </a:solidFill>
                <a:latin typeface="Arial" pitchFamily="34" charset="0"/>
                <a:cs typeface="Arial" pitchFamily="34" charset="0"/>
              </a:rPr>
              <a:t>3.5</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4.1, 5.7</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7.0, 7.5</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8.5, 8.2</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9.2, </a:t>
            </a:r>
            <a:br>
              <a:rPr lang="en-US" sz="1400" dirty="0">
                <a:solidFill>
                  <a:schemeClr val="tx2"/>
                </a:solidFill>
                <a:latin typeface="Arial" pitchFamily="34" charset="0"/>
                <a:cs typeface="Arial" pitchFamily="34" charset="0"/>
              </a:rPr>
            </a:br>
            <a:r>
              <a:rPr lang="en-US" sz="1400" dirty="0">
                <a:solidFill>
                  <a:schemeClr val="tx2"/>
                </a:solidFill>
                <a:latin typeface="Arial" pitchFamily="34" charset="0"/>
                <a:cs typeface="Arial" pitchFamily="34" charset="0"/>
              </a:rPr>
              <a:t>9.2</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10.2, 10.2</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11.2, 11.2–12.5</a:t>
            </a:r>
            <a:r>
              <a:rPr lang="ru-RU" sz="1400" dirty="0">
                <a:solidFill>
                  <a:schemeClr val="tx2"/>
                </a:solidFill>
                <a:latin typeface="Arial" pitchFamily="34" charset="0"/>
                <a:cs typeface="Arial" pitchFamily="34" charset="0"/>
              </a:rPr>
              <a:t>µ</a:t>
            </a:r>
            <a:r>
              <a:rPr lang="en-US" sz="1400" dirty="0" smtClean="0">
                <a:solidFill>
                  <a:schemeClr val="tx2"/>
                </a:solidFill>
                <a:latin typeface="Arial" pitchFamily="34" charset="0"/>
                <a:cs typeface="Arial" pitchFamily="34" charset="0"/>
              </a:rPr>
              <a:t>m)</a:t>
            </a:r>
            <a:r>
              <a:rPr lang="ru-RU" sz="1400" dirty="0" smtClean="0">
                <a:solidFill>
                  <a:schemeClr val="tx2"/>
                </a:solidFill>
                <a:latin typeface="Arial" pitchFamily="34" charset="0"/>
                <a:cs typeface="Arial" pitchFamily="34" charset="0"/>
              </a:rPr>
              <a:t> 	– </a:t>
            </a:r>
            <a:r>
              <a:rPr lang="en-US" sz="1400" dirty="0" smtClean="0">
                <a:solidFill>
                  <a:schemeClr val="tx2"/>
                </a:solidFill>
                <a:latin typeface="Arial" pitchFamily="34" charset="0"/>
                <a:cs typeface="Arial" pitchFamily="34" charset="0"/>
              </a:rPr>
              <a:t>4000m</a:t>
            </a:r>
            <a:endParaRPr lang="ru-RU" sz="1400" dirty="0" smtClean="0">
              <a:solidFill>
                <a:schemeClr val="tx2"/>
              </a:solidFill>
              <a:latin typeface="Arial" pitchFamily="34" charset="0"/>
              <a:cs typeface="Arial" pitchFamily="34" charset="0"/>
            </a:endParaRPr>
          </a:p>
          <a:p>
            <a:pPr marL="252000" lvl="1" fontAlgn="auto">
              <a:spcBef>
                <a:spcPts val="0"/>
              </a:spcBef>
              <a:spcAft>
                <a:spcPts val="0"/>
              </a:spcAft>
              <a:defRPr/>
            </a:pPr>
            <a:r>
              <a:rPr lang="en-US" sz="1400" dirty="0" smtClean="0">
                <a:solidFill>
                  <a:schemeClr val="tx2"/>
                </a:solidFill>
                <a:latin typeface="Arial" pitchFamily="34" charset="0"/>
                <a:cs typeface="Arial" pitchFamily="34" charset="0"/>
              </a:rPr>
              <a:t>Swath width</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900km</a:t>
            </a:r>
          </a:p>
          <a:p>
            <a:pPr marL="252000" lvl="1">
              <a:defRPr/>
            </a:pPr>
            <a:r>
              <a:rPr lang="en-US" sz="1400" dirty="0" smtClean="0">
                <a:solidFill>
                  <a:schemeClr val="tx2"/>
                </a:solidFill>
                <a:latin typeface="Arial" pitchFamily="34" charset="0"/>
                <a:cs typeface="Arial" pitchFamily="34" charset="0"/>
              </a:rPr>
              <a:t>Revisit period</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30 </a:t>
            </a:r>
            <a:r>
              <a:rPr lang="en-US" sz="1400" dirty="0" smtClean="0">
                <a:solidFill>
                  <a:schemeClr val="tx2"/>
                </a:solidFill>
                <a:latin typeface="Arial" pitchFamily="34" charset="0"/>
                <a:cs typeface="Arial" pitchFamily="34" charset="0"/>
              </a:rPr>
              <a:t>min</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as scheduled</a:t>
            </a:r>
            <a:r>
              <a:rPr lang="ru-RU" sz="1400" dirty="0" smtClean="0">
                <a:solidFill>
                  <a:schemeClr val="tx2"/>
                </a:solidFill>
                <a:latin typeface="Arial" pitchFamily="34" charset="0"/>
                <a:cs typeface="Arial" pitchFamily="34" charset="0"/>
              </a:rPr>
              <a:t>)</a:t>
            </a:r>
            <a:endParaRPr lang="en-US" sz="1400" dirty="0" smtClean="0">
              <a:solidFill>
                <a:schemeClr val="tx2"/>
              </a:solidFill>
              <a:latin typeface="Arial" pitchFamily="34" charset="0"/>
              <a:cs typeface="Arial" pitchFamily="34" charset="0"/>
            </a:endParaRPr>
          </a:p>
          <a:p>
            <a:pPr marL="252000" lvl="1">
              <a:defRPr/>
            </a:pP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15</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min</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by request</a:t>
            </a:r>
            <a:r>
              <a:rPr lang="ru-RU" sz="1400" dirty="0" smtClean="0">
                <a:solidFill>
                  <a:schemeClr val="tx2"/>
                </a:solidFill>
                <a:latin typeface="Arial" pitchFamily="34" charset="0"/>
                <a:cs typeface="Arial" pitchFamily="34" charset="0"/>
              </a:rPr>
              <a:t>)</a:t>
            </a:r>
          </a:p>
          <a:p>
            <a:pPr marL="0" lvl="1">
              <a:defRPr/>
            </a:pPr>
            <a:endParaRPr lang="ru-RU" sz="1400" b="1" dirty="0" smtClean="0">
              <a:solidFill>
                <a:schemeClr val="tx2"/>
              </a:solidFill>
              <a:latin typeface="Arial" pitchFamily="34" charset="0"/>
              <a:cs typeface="Arial" pitchFamily="34" charset="0"/>
            </a:endParaRPr>
          </a:p>
          <a:p>
            <a:pPr marL="0" lvl="1">
              <a:defRPr/>
            </a:pPr>
            <a:r>
              <a:rPr lang="en-US" sz="1400" b="1" dirty="0" err="1" smtClean="0">
                <a:solidFill>
                  <a:schemeClr val="tx2"/>
                </a:solidFill>
                <a:latin typeface="Arial" pitchFamily="34" charset="0"/>
                <a:cs typeface="Arial" pitchFamily="34" charset="0"/>
              </a:rPr>
              <a:t>Heliogeophysical</a:t>
            </a:r>
            <a:r>
              <a:rPr lang="en-US" sz="1400" b="1" dirty="0" smtClean="0">
                <a:solidFill>
                  <a:schemeClr val="tx2"/>
                </a:solidFill>
                <a:latin typeface="Arial" pitchFamily="34" charset="0"/>
                <a:cs typeface="Arial" pitchFamily="34" charset="0"/>
              </a:rPr>
              <a:t> instrument  complex</a:t>
            </a:r>
            <a:r>
              <a:rPr lang="ru-RU" sz="1400" b="1" dirty="0" smtClean="0">
                <a:solidFill>
                  <a:schemeClr val="tx2"/>
                </a:solidFill>
                <a:latin typeface="Arial" pitchFamily="34" charset="0"/>
                <a:cs typeface="Arial" pitchFamily="34" charset="0"/>
              </a:rPr>
              <a:t> </a:t>
            </a:r>
            <a:r>
              <a:rPr lang="en-US" sz="1400" b="1" dirty="0" smtClean="0">
                <a:solidFill>
                  <a:schemeClr val="tx1">
                    <a:lumMod val="50000"/>
                    <a:lumOff val="50000"/>
                  </a:schemeClr>
                </a:solidFill>
                <a:latin typeface="Arial" pitchFamily="34" charset="0"/>
                <a:cs typeface="Arial" pitchFamily="34" charset="0"/>
              </a:rPr>
              <a:t>[GGAK]</a:t>
            </a:r>
            <a:endParaRPr lang="ru-RU" sz="1400" b="1" dirty="0" smtClean="0">
              <a:solidFill>
                <a:schemeClr val="tx1">
                  <a:lumMod val="50000"/>
                  <a:lumOff val="50000"/>
                </a:schemeClr>
              </a:solidFill>
              <a:latin typeface="Arial" pitchFamily="34" charset="0"/>
              <a:cs typeface="Arial" pitchFamily="34" charset="0"/>
            </a:endParaRPr>
          </a:p>
        </p:txBody>
      </p:sp>
      <p:sp>
        <p:nvSpPr>
          <p:cNvPr id="10" name="TextBox 9"/>
          <p:cNvSpPr txBox="1"/>
          <p:nvPr/>
        </p:nvSpPr>
        <p:spPr>
          <a:xfrm>
            <a:off x="1288950" y="4070708"/>
            <a:ext cx="1927464" cy="523220"/>
          </a:xfrm>
          <a:prstGeom prst="rect">
            <a:avLst/>
          </a:prstGeom>
          <a:noFill/>
        </p:spPr>
        <p:txBody>
          <a:bodyPr wrap="square" rtlCol="0">
            <a:spAutoFit/>
          </a:bodyPr>
          <a:lstStyle/>
          <a:p>
            <a:pPr marL="0" lvl="1"/>
            <a:r>
              <a:rPr lang="en-US" altLang="ru-RU" sz="1400" i="1" dirty="0">
                <a:solidFill>
                  <a:schemeClr val="tx2"/>
                </a:solidFill>
                <a:latin typeface="Arial" pitchFamily="34" charset="0"/>
                <a:cs typeface="Arial" pitchFamily="34" charset="0"/>
              </a:rPr>
              <a:t>c</a:t>
            </a:r>
            <a:r>
              <a:rPr lang="en-US" altLang="ru-RU" sz="1400" i="1" dirty="0" smtClean="0">
                <a:solidFill>
                  <a:schemeClr val="tx2"/>
                </a:solidFill>
                <a:latin typeface="Arial" pitchFamily="34" charset="0"/>
                <a:cs typeface="Arial" pitchFamily="34" charset="0"/>
              </a:rPr>
              <a:t>urrently located at</a:t>
            </a:r>
            <a:r>
              <a:rPr lang="ru-RU" altLang="ru-RU" sz="1400" i="1" dirty="0" smtClean="0">
                <a:solidFill>
                  <a:schemeClr val="tx2"/>
                </a:solidFill>
                <a:latin typeface="Arial" pitchFamily="34" charset="0"/>
                <a:cs typeface="Arial" pitchFamily="34" charset="0"/>
              </a:rPr>
              <a:t> </a:t>
            </a:r>
            <a:r>
              <a:rPr lang="en-US" altLang="ru-RU" sz="1400" i="1" dirty="0" smtClean="0">
                <a:solidFill>
                  <a:schemeClr val="tx2"/>
                </a:solidFill>
                <a:latin typeface="Arial" pitchFamily="34" charset="0"/>
                <a:cs typeface="Arial" pitchFamily="34" charset="0"/>
              </a:rPr>
              <a:t>7</a:t>
            </a:r>
            <a:r>
              <a:rPr lang="ru-RU" altLang="ru-RU" sz="1400" i="1" dirty="0" smtClean="0">
                <a:solidFill>
                  <a:schemeClr val="tx2"/>
                </a:solidFill>
                <a:latin typeface="Arial" pitchFamily="34" charset="0"/>
                <a:cs typeface="Arial" pitchFamily="34" charset="0"/>
              </a:rPr>
              <a:t>7</a:t>
            </a:r>
            <a:r>
              <a:rPr lang="en-US" altLang="ru-RU" sz="1400" i="1" dirty="0" smtClean="0">
                <a:solidFill>
                  <a:schemeClr val="tx2"/>
                </a:solidFill>
                <a:latin typeface="Arial" pitchFamily="34" charset="0"/>
                <a:cs typeface="Arial" pitchFamily="34" charset="0"/>
              </a:rPr>
              <a:t>.</a:t>
            </a:r>
            <a:r>
              <a:rPr lang="ru-RU" altLang="ru-RU" sz="1400" i="1" dirty="0" smtClean="0">
                <a:solidFill>
                  <a:schemeClr val="tx2"/>
                </a:solidFill>
                <a:latin typeface="Arial" pitchFamily="34" charset="0"/>
                <a:cs typeface="Arial" pitchFamily="34" charset="0"/>
              </a:rPr>
              <a:t>8</a:t>
            </a:r>
            <a:r>
              <a:rPr lang="en-US" altLang="ru-RU" sz="1400" i="1" dirty="0" smtClean="0">
                <a:solidFill>
                  <a:schemeClr val="tx2"/>
                </a:solidFill>
                <a:latin typeface="Arial" pitchFamily="34" charset="0"/>
                <a:cs typeface="Arial" pitchFamily="34" charset="0"/>
                <a:sym typeface="Symbol"/>
              </a:rPr>
              <a:t></a:t>
            </a:r>
            <a:r>
              <a:rPr lang="ru-RU" altLang="ru-RU" sz="1400" i="1" dirty="0" smtClean="0">
                <a:solidFill>
                  <a:schemeClr val="tx2"/>
                </a:solidFill>
                <a:latin typeface="Arial" pitchFamily="34" charset="0"/>
                <a:cs typeface="Arial" pitchFamily="34" charset="0"/>
              </a:rPr>
              <a:t> </a:t>
            </a:r>
            <a:r>
              <a:rPr lang="en-US" altLang="ru-RU" sz="1400" i="1" dirty="0" smtClean="0">
                <a:solidFill>
                  <a:schemeClr val="tx2"/>
                </a:solidFill>
                <a:latin typeface="Arial" pitchFamily="34" charset="0"/>
                <a:cs typeface="Arial" pitchFamily="34" charset="0"/>
              </a:rPr>
              <a:t>E</a:t>
            </a:r>
            <a:endParaRPr lang="ru-RU" altLang="ru-RU" sz="1400"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022613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326"/>
            <a:ext cx="9906000" cy="6797347"/>
          </a:xfrm>
          <a:prstGeom prst="rect">
            <a:avLst/>
          </a:prstGeom>
        </p:spPr>
      </p:pic>
      <p:sp>
        <p:nvSpPr>
          <p:cNvPr id="67589" name="Прямоугольник 16"/>
          <p:cNvSpPr>
            <a:spLocks noChangeArrowheads="1"/>
          </p:cNvSpPr>
          <p:nvPr/>
        </p:nvSpPr>
        <p:spPr bwMode="auto">
          <a:xfrm>
            <a:off x="56456" y="5795972"/>
            <a:ext cx="4703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Visible range</a:t>
            </a:r>
            <a:r>
              <a:rPr lang="ru-RU"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(RGB)</a:t>
            </a:r>
            <a:endParaRPr lang="ru-RU" altLang="ru-RU"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7590" name="Прямоугольник 17"/>
          <p:cNvSpPr>
            <a:spLocks noChangeArrowheads="1"/>
          </p:cNvSpPr>
          <p:nvPr/>
        </p:nvSpPr>
        <p:spPr bwMode="auto">
          <a:xfrm>
            <a:off x="5045869" y="5814556"/>
            <a:ext cx="4703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IR band</a:t>
            </a:r>
            <a:r>
              <a:rPr lang="ru-RU"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alt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(10</a:t>
            </a:r>
            <a:r>
              <a:rPr lang="en-US" altLang="ru-RU" sz="1600" b="1" dirty="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US" alt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a:t>
            </a:r>
            <a:r>
              <a:rPr lang="ru-RU" alt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US" alt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11.2nm)</a:t>
            </a:r>
            <a:endParaRPr lang="ru-RU" altLang="ru-RU"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3"/>
          <p:cNvSpPr txBox="1">
            <a:spLocks noChangeArrowheads="1"/>
          </p:cNvSpPr>
          <p:nvPr/>
        </p:nvSpPr>
        <p:spPr bwMode="auto">
          <a:xfrm>
            <a:off x="2097683" y="292586"/>
            <a:ext cx="68877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ru-RU" sz="2000" b="1" dirty="0" smtClean="0">
                <a:solidFill>
                  <a:schemeClr val="bg1"/>
                </a:solidFill>
                <a:effectLst>
                  <a:outerShdw blurRad="38100" dist="38100" dir="2700000" algn="tl">
                    <a:srgbClr val="000000">
                      <a:alpha val="43137"/>
                    </a:srgbClr>
                  </a:outerShdw>
                </a:effectLst>
              </a:rPr>
              <a:t>ELEKTRO-L</a:t>
            </a:r>
            <a:endParaRPr lang="ru-RU" altLang="ru-RU"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1853710" y="188640"/>
            <a:ext cx="7833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ru-RU" sz="2000" b="1" dirty="0" smtClean="0">
                <a:solidFill>
                  <a:schemeClr val="tx2"/>
                </a:solidFill>
              </a:rPr>
              <a:t>INTEGRATED GEOGRAPHICALLY DISTRIBUTED INFORMATION SYSTEM OF EARTH REMOTE SENSING</a:t>
            </a:r>
            <a:endParaRPr lang="en-US" altLang="ru-RU" sz="2000" b="1" dirty="0">
              <a:solidFill>
                <a:schemeClr val="tx2"/>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6496" y="950873"/>
            <a:ext cx="8980494" cy="479629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48971" y="5013176"/>
            <a:ext cx="9484550" cy="1728192"/>
          </a:xfrm>
          <a:prstGeom prst="rect">
            <a:avLst/>
          </a:prstGeom>
          <a:solidFill>
            <a:srgbClr val="C9E0FB"/>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7749" tIns="38874" rIns="77749" bIns="38874" anchor="ctr"/>
          <a:lstStyle/>
          <a:p>
            <a:pPr eaLnBrk="0" hangingPunct="0">
              <a:lnSpc>
                <a:spcPct val="93000"/>
              </a:lnSpc>
              <a:spcBef>
                <a:spcPts val="500"/>
              </a:spcBef>
              <a:defRPr/>
            </a:pPr>
            <a:r>
              <a:rPr lang="en-US" sz="1400" b="1" dirty="0" smtClean="0">
                <a:solidFill>
                  <a:schemeClr val="tx2">
                    <a:lumMod val="75000"/>
                  </a:schemeClr>
                </a:solidFill>
                <a:latin typeface="Arial" pitchFamily="34" charset="0"/>
                <a:ea typeface="WenQuanYi Micro Hei"/>
                <a:cs typeface="Arial" pitchFamily="34" charset="0"/>
              </a:rPr>
              <a:t>The ground-based space remote sensing </a:t>
            </a:r>
            <a:r>
              <a:rPr lang="en-US" sz="1400" b="1" dirty="0">
                <a:solidFill>
                  <a:schemeClr val="tx2">
                    <a:lumMod val="75000"/>
                  </a:schemeClr>
                </a:solidFill>
                <a:latin typeface="Arial" pitchFamily="34" charset="0"/>
                <a:ea typeface="WenQuanYi Micro Hei"/>
                <a:cs typeface="Arial" pitchFamily="34" charset="0"/>
              </a:rPr>
              <a:t>infrastructure basic components </a:t>
            </a:r>
            <a:r>
              <a:rPr lang="en-US" sz="1400" b="1" dirty="0" smtClean="0">
                <a:solidFill>
                  <a:schemeClr val="tx2">
                    <a:lumMod val="75000"/>
                  </a:schemeClr>
                </a:solidFill>
                <a:latin typeface="Arial" pitchFamily="34" charset="0"/>
                <a:ea typeface="WenQuanYi Micro Hei"/>
                <a:cs typeface="Arial" pitchFamily="34" charset="0"/>
              </a:rPr>
              <a:t>providing the guaranteed target use of the Russian in-orbit remote sensing satellite constellation were constructed in</a:t>
            </a:r>
            <a:r>
              <a:rPr lang="ru-RU" sz="1400" b="1" dirty="0" smtClean="0">
                <a:solidFill>
                  <a:schemeClr val="tx2">
                    <a:lumMod val="75000"/>
                  </a:schemeClr>
                </a:solidFill>
                <a:latin typeface="Arial" pitchFamily="34" charset="0"/>
                <a:ea typeface="WenQuanYi Micro Hei"/>
                <a:cs typeface="Arial" pitchFamily="34" charset="0"/>
              </a:rPr>
              <a:t> 2016:</a:t>
            </a:r>
          </a:p>
          <a:p>
            <a:pPr marL="180975" indent="-180975" eaLnBrk="0" hangingPunct="0">
              <a:lnSpc>
                <a:spcPct val="93000"/>
              </a:lnSpc>
              <a:spcBef>
                <a:spcPts val="500"/>
              </a:spcBef>
              <a:buFont typeface="Wingdings" panose="05000000000000000000" pitchFamily="2" charset="2"/>
              <a:buChar char="§"/>
              <a:defRPr/>
            </a:pPr>
            <a:r>
              <a:rPr lang="en-US" sz="1400" b="1" dirty="0" smtClean="0">
                <a:solidFill>
                  <a:schemeClr val="tx2">
                    <a:lumMod val="75000"/>
                  </a:schemeClr>
                </a:solidFill>
                <a:latin typeface="Arial" pitchFamily="34" charset="0"/>
                <a:ea typeface="WenQuanYi Micro Hei"/>
                <a:cs typeface="Arial" pitchFamily="34" charset="0"/>
              </a:rPr>
              <a:t>Integrated Geographically Distributed Information System of Remote Sensing</a:t>
            </a:r>
            <a:r>
              <a:rPr lang="ru-RU" sz="1400" b="1" dirty="0" smtClean="0">
                <a:solidFill>
                  <a:schemeClr val="tx2">
                    <a:lumMod val="75000"/>
                  </a:schemeClr>
                </a:solidFill>
                <a:latin typeface="Arial" pitchFamily="34" charset="0"/>
                <a:ea typeface="WenQuanYi Micro Hei"/>
                <a:cs typeface="Arial" pitchFamily="34" charset="0"/>
              </a:rPr>
              <a:t> </a:t>
            </a:r>
            <a:r>
              <a:rPr lang="ru-RU" sz="1400" dirty="0" smtClean="0">
                <a:solidFill>
                  <a:schemeClr val="tx2">
                    <a:lumMod val="75000"/>
                  </a:schemeClr>
                </a:solidFill>
                <a:latin typeface="Arial" pitchFamily="34" charset="0"/>
                <a:ea typeface="WenQuanYi Micro Hei"/>
                <a:cs typeface="Arial" pitchFamily="34" charset="0"/>
              </a:rPr>
              <a:t>(6 </a:t>
            </a:r>
            <a:r>
              <a:rPr lang="en-US" sz="1400" dirty="0" err="1" smtClean="0">
                <a:solidFill>
                  <a:schemeClr val="tx2">
                    <a:lumMod val="75000"/>
                  </a:schemeClr>
                </a:solidFill>
                <a:latin typeface="Arial" pitchFamily="34" charset="0"/>
                <a:ea typeface="WenQuanYi Micro Hei"/>
                <a:cs typeface="Arial" pitchFamily="34" charset="0"/>
              </a:rPr>
              <a:t>Roscosmos</a:t>
            </a:r>
            <a:r>
              <a:rPr lang="en-US" sz="1400" dirty="0" smtClean="0">
                <a:solidFill>
                  <a:schemeClr val="tx2">
                    <a:lumMod val="75000"/>
                  </a:schemeClr>
                </a:solidFill>
                <a:latin typeface="Arial" pitchFamily="34" charset="0"/>
                <a:ea typeface="WenQuanYi Micro Hei"/>
                <a:cs typeface="Arial" pitchFamily="34" charset="0"/>
              </a:rPr>
              <a:t> centers</a:t>
            </a:r>
            <a:r>
              <a:rPr lang="ru-RU" sz="1400" dirty="0" smtClean="0">
                <a:solidFill>
                  <a:schemeClr val="tx2">
                    <a:lumMod val="75000"/>
                  </a:schemeClr>
                </a:solidFill>
                <a:latin typeface="Arial" pitchFamily="34" charset="0"/>
                <a:ea typeface="WenQuanYi Micro Hei"/>
                <a:cs typeface="Arial" pitchFamily="34" charset="0"/>
              </a:rPr>
              <a:t>, </a:t>
            </a:r>
            <a:br>
              <a:rPr lang="ru-RU" sz="1400" dirty="0" smtClean="0">
                <a:solidFill>
                  <a:schemeClr val="tx2">
                    <a:lumMod val="75000"/>
                  </a:schemeClr>
                </a:solidFill>
                <a:latin typeface="Arial" pitchFamily="34" charset="0"/>
                <a:ea typeface="WenQuanYi Micro Hei"/>
                <a:cs typeface="Arial" pitchFamily="34" charset="0"/>
              </a:rPr>
            </a:br>
            <a:r>
              <a:rPr lang="ru-RU" sz="1400" dirty="0" smtClean="0">
                <a:solidFill>
                  <a:schemeClr val="tx2">
                    <a:lumMod val="75000"/>
                  </a:schemeClr>
                </a:solidFill>
                <a:latin typeface="Arial" pitchFamily="34" charset="0"/>
                <a:ea typeface="WenQuanYi Micro Hei"/>
                <a:cs typeface="Arial" pitchFamily="34" charset="0"/>
              </a:rPr>
              <a:t>5</a:t>
            </a:r>
            <a:r>
              <a:rPr lang="en-US" sz="1400" dirty="0" smtClean="0">
                <a:solidFill>
                  <a:schemeClr val="tx2">
                    <a:lumMod val="75000"/>
                  </a:schemeClr>
                </a:solidFill>
                <a:latin typeface="Arial" pitchFamily="34" charset="0"/>
                <a:ea typeface="WenQuanYi Micro Hei"/>
                <a:cs typeface="Arial" pitchFamily="34" charset="0"/>
              </a:rPr>
              <a:t> </a:t>
            </a:r>
            <a:r>
              <a:rPr lang="en-US" sz="1400" dirty="0" err="1" smtClean="0">
                <a:solidFill>
                  <a:schemeClr val="tx2">
                    <a:lumMod val="75000"/>
                  </a:schemeClr>
                </a:solidFill>
                <a:latin typeface="Arial" pitchFamily="34" charset="0"/>
                <a:ea typeface="WenQuanYi Micro Hei"/>
                <a:cs typeface="Arial" pitchFamily="34" charset="0"/>
              </a:rPr>
              <a:t>Roshydromet</a:t>
            </a:r>
            <a:r>
              <a:rPr lang="en-US" sz="1400" dirty="0" smtClean="0">
                <a:solidFill>
                  <a:schemeClr val="tx2">
                    <a:lumMod val="75000"/>
                  </a:schemeClr>
                </a:solidFill>
                <a:latin typeface="Arial" pitchFamily="34" charset="0"/>
                <a:ea typeface="WenQuanYi Micro Hei"/>
                <a:cs typeface="Arial" pitchFamily="34" charset="0"/>
              </a:rPr>
              <a:t> centers</a:t>
            </a:r>
            <a:r>
              <a:rPr lang="ru-RU" sz="1400" dirty="0" smtClean="0">
                <a:solidFill>
                  <a:schemeClr val="tx2">
                    <a:lumMod val="75000"/>
                  </a:schemeClr>
                </a:solidFill>
                <a:latin typeface="Arial" pitchFamily="34" charset="0"/>
                <a:ea typeface="WenQuanYi Micro Hei"/>
                <a:cs typeface="Arial" pitchFamily="34" charset="0"/>
              </a:rPr>
              <a:t>, </a:t>
            </a:r>
            <a:r>
              <a:rPr lang="en-US" sz="1400" dirty="0" smtClean="0">
                <a:solidFill>
                  <a:schemeClr val="tx2">
                    <a:lumMod val="75000"/>
                  </a:schemeClr>
                </a:solidFill>
                <a:latin typeface="Arial" pitchFamily="34" charset="0"/>
                <a:ea typeface="WenQuanYi Micro Hei"/>
                <a:cs typeface="Arial" pitchFamily="34" charset="0"/>
              </a:rPr>
              <a:t>new centers in Murmansk and Kaliningrad will be commissioned in</a:t>
            </a:r>
            <a:r>
              <a:rPr lang="ru-RU" sz="1400" dirty="0" smtClean="0">
                <a:solidFill>
                  <a:schemeClr val="tx2">
                    <a:lumMod val="75000"/>
                  </a:schemeClr>
                </a:solidFill>
                <a:latin typeface="Arial" pitchFamily="34" charset="0"/>
                <a:ea typeface="WenQuanYi Micro Hei"/>
                <a:cs typeface="Arial" pitchFamily="34" charset="0"/>
              </a:rPr>
              <a:t> 2016);</a:t>
            </a:r>
          </a:p>
          <a:p>
            <a:pPr marL="180975" indent="-180975" eaLnBrk="0" hangingPunct="0">
              <a:lnSpc>
                <a:spcPct val="93000"/>
              </a:lnSpc>
              <a:spcBef>
                <a:spcPts val="500"/>
              </a:spcBef>
              <a:buFont typeface="Wingdings" panose="05000000000000000000" pitchFamily="2" charset="2"/>
              <a:buChar char="§"/>
              <a:defRPr/>
            </a:pPr>
            <a:r>
              <a:rPr lang="en-US" sz="1400" b="1" dirty="0" smtClean="0">
                <a:solidFill>
                  <a:schemeClr val="tx2">
                    <a:lumMod val="75000"/>
                  </a:schemeClr>
                </a:solidFill>
                <a:latin typeface="Arial" pitchFamily="34" charset="0"/>
                <a:ea typeface="WenQuanYi Micro Hei"/>
                <a:cs typeface="Arial" pitchFamily="34" charset="0"/>
              </a:rPr>
              <a:t>Bank of basic remote sensing data products of interagency use</a:t>
            </a:r>
            <a:r>
              <a:rPr lang="ru-RU" sz="1400" b="1" dirty="0" smtClean="0">
                <a:solidFill>
                  <a:schemeClr val="tx2">
                    <a:lumMod val="75000"/>
                  </a:schemeClr>
                </a:solidFill>
                <a:latin typeface="Arial" pitchFamily="34" charset="0"/>
                <a:ea typeface="WenQuanYi Micro Hei"/>
                <a:cs typeface="Arial" pitchFamily="34" charset="0"/>
              </a:rPr>
              <a:t>; </a:t>
            </a:r>
          </a:p>
          <a:p>
            <a:pPr marL="180975" indent="-180975" eaLnBrk="0" hangingPunct="0">
              <a:lnSpc>
                <a:spcPct val="93000"/>
              </a:lnSpc>
              <a:spcBef>
                <a:spcPts val="500"/>
              </a:spcBef>
              <a:buFont typeface="Wingdings" panose="05000000000000000000" pitchFamily="2" charset="2"/>
              <a:buChar char="§"/>
              <a:defRPr/>
            </a:pPr>
            <a:r>
              <a:rPr lang="en-US" sz="1400" b="1" dirty="0" smtClean="0">
                <a:solidFill>
                  <a:schemeClr val="tx2">
                    <a:lumMod val="75000"/>
                  </a:schemeClr>
                </a:solidFill>
                <a:latin typeface="Arial" pitchFamily="34" charset="0"/>
                <a:ea typeface="WenQuanYi Micro Hei"/>
                <a:cs typeface="Arial" pitchFamily="34" charset="0"/>
              </a:rPr>
              <a:t>Ground-truth observation validation system</a:t>
            </a:r>
            <a:r>
              <a:rPr lang="ru-RU" sz="1400" b="1" dirty="0" smtClean="0">
                <a:solidFill>
                  <a:schemeClr val="tx2">
                    <a:lumMod val="75000"/>
                  </a:schemeClr>
                </a:solidFill>
                <a:latin typeface="Arial" pitchFamily="34" charset="0"/>
                <a:ea typeface="WenQuanYi Micro Hei"/>
                <a:cs typeface="Arial" pitchFamily="34" charset="0"/>
              </a:rPr>
              <a:t>;</a:t>
            </a:r>
            <a:endParaRPr lang="ru-RU" sz="1400" dirty="0" smtClean="0">
              <a:solidFill>
                <a:schemeClr val="tx2">
                  <a:lumMod val="75000"/>
                </a:schemeClr>
              </a:solidFill>
              <a:latin typeface="Arial" pitchFamily="34" charset="0"/>
              <a:ea typeface="WenQuanYi Micro Hei"/>
              <a:cs typeface="Arial" pitchFamily="34" charset="0"/>
            </a:endParaRPr>
          </a:p>
          <a:p>
            <a:pPr marL="180975" indent="-180975" eaLnBrk="0" hangingPunct="0">
              <a:lnSpc>
                <a:spcPct val="93000"/>
              </a:lnSpc>
              <a:spcBef>
                <a:spcPts val="500"/>
              </a:spcBef>
              <a:buFont typeface="Wingdings" panose="05000000000000000000" pitchFamily="2" charset="2"/>
              <a:buChar char="§"/>
              <a:defRPr/>
            </a:pPr>
            <a:r>
              <a:rPr lang="en-US" sz="1400" b="1" dirty="0" smtClean="0">
                <a:solidFill>
                  <a:schemeClr val="tx2">
                    <a:lumMod val="75000"/>
                  </a:schemeClr>
                </a:solidFill>
                <a:latin typeface="Arial" pitchFamily="34" charset="0"/>
                <a:ea typeface="WenQuanYi Micro Hei"/>
                <a:cs typeface="Arial" pitchFamily="34" charset="0"/>
              </a:rPr>
              <a:t>Remote sensing data certification center</a:t>
            </a:r>
            <a:endParaRPr lang="ru-RU" sz="1400" dirty="0" smtClean="0">
              <a:solidFill>
                <a:schemeClr val="tx2">
                  <a:lumMod val="75000"/>
                </a:schemeClr>
              </a:solidFill>
              <a:latin typeface="Arial" pitchFamily="34" charset="0"/>
              <a:ea typeface="WenQuanYi Micro Hei"/>
              <a:cs typeface="Arial" pitchFamily="34" charset="0"/>
            </a:endParaRPr>
          </a:p>
        </p:txBody>
      </p:sp>
    </p:spTree>
    <p:extLst>
      <p:ext uri="{BB962C8B-B14F-4D97-AF65-F5344CB8AC3E}">
        <p14:creationId xmlns:p14="http://schemas.microsoft.com/office/powerpoint/2010/main" val="2957062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Заголовок 4"/>
          <p:cNvSpPr txBox="1">
            <a:spLocks/>
          </p:cNvSpPr>
          <p:nvPr/>
        </p:nvSpPr>
        <p:spPr>
          <a:xfrm>
            <a:off x="2034559" y="202556"/>
            <a:ext cx="72866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defRPr sz="2000" b="1">
                <a:solidFill>
                  <a:schemeClr val="tx2"/>
                </a:solidFill>
                <a:latin typeface="Arial" charset="0"/>
              </a:defRPr>
            </a:lvl1pPr>
            <a:lvl2pPr>
              <a:defRPr sz="2800">
                <a:latin typeface="Arial" charset="0"/>
              </a:defRPr>
            </a:lvl2pPr>
            <a:lvl3pPr>
              <a:defRPr sz="2400">
                <a:latin typeface="Arial" charset="0"/>
              </a:defRPr>
            </a:lvl3pPr>
            <a:lvl4pPr>
              <a:defRPr sz="2000">
                <a:latin typeface="Arial" charset="0"/>
              </a:defRPr>
            </a:lvl4pPr>
            <a:lvl5pPr>
              <a:defRPr sz="2000">
                <a:latin typeface="Arial" charset="0"/>
              </a:defRPr>
            </a:lvl5pPr>
            <a:lvl6pPr eaLnBrk="0" fontAlgn="base" hangingPunct="0">
              <a:spcAft>
                <a:spcPct val="0"/>
              </a:spcAft>
              <a:buFont typeface="Arial" charset="0"/>
              <a:buChar char="»"/>
              <a:defRPr sz="2000">
                <a:latin typeface="Arial" charset="0"/>
              </a:defRPr>
            </a:lvl6pPr>
            <a:lvl7pPr eaLnBrk="0" fontAlgn="base" hangingPunct="0">
              <a:spcAft>
                <a:spcPct val="0"/>
              </a:spcAft>
              <a:buFont typeface="Arial" charset="0"/>
              <a:buChar char="»"/>
              <a:defRPr sz="2000">
                <a:latin typeface="Arial" charset="0"/>
              </a:defRPr>
            </a:lvl7pPr>
            <a:lvl8pPr eaLnBrk="0" fontAlgn="base" hangingPunct="0">
              <a:spcAft>
                <a:spcPct val="0"/>
              </a:spcAft>
              <a:buFont typeface="Arial" charset="0"/>
              <a:buChar char="»"/>
              <a:defRPr sz="2000">
                <a:latin typeface="Arial" charset="0"/>
              </a:defRPr>
            </a:lvl8pPr>
            <a:lvl9pPr eaLnBrk="0" fontAlgn="base" hangingPunct="0">
              <a:spcAft>
                <a:spcPct val="0"/>
              </a:spcAft>
              <a:buFont typeface="Arial" charset="0"/>
              <a:buChar char="»"/>
              <a:defRPr sz="2000">
                <a:latin typeface="Arial" charset="0"/>
              </a:defRPr>
            </a:lvl9pPr>
          </a:lstStyle>
          <a:p>
            <a:r>
              <a:rPr lang="en-US" cap="all" dirty="0" smtClean="0"/>
              <a:t>INTEGRATED SOLUTIONS OF OPERATOR OF REMOTE SENSING SPACE SYSTEMS</a:t>
            </a:r>
            <a:endParaRPr lang="ru-RU" cap="all" dirty="0"/>
          </a:p>
        </p:txBody>
      </p:sp>
      <p:pic>
        <p:nvPicPr>
          <p:cNvPr id="3" name="Рисунок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4517" y="936200"/>
            <a:ext cx="9692640" cy="5608320"/>
          </a:xfrm>
          <a:prstGeom prst="rect">
            <a:avLst/>
          </a:prstGeom>
        </p:spPr>
      </p:pic>
    </p:spTree>
    <p:extLst>
      <p:ext uri="{BB962C8B-B14F-4D97-AF65-F5344CB8AC3E}">
        <p14:creationId xmlns:p14="http://schemas.microsoft.com/office/powerpoint/2010/main" val="3873327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Скругленный прямоугольник 5"/>
          <p:cNvSpPr/>
          <p:nvPr/>
        </p:nvSpPr>
        <p:spPr>
          <a:xfrm>
            <a:off x="402387" y="954572"/>
            <a:ext cx="9232522" cy="916669"/>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928664" y="185677"/>
            <a:ext cx="8274124" cy="707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b="1" cap="all" dirty="0" smtClean="0">
                <a:solidFill>
                  <a:schemeClr val="tx2"/>
                </a:solidFill>
                <a:latin typeface="Arial" charset="0"/>
                <a:ea typeface="+mn-ea"/>
                <a:cs typeface="+mn-cs"/>
              </a:rPr>
              <a:t>PRIORITIES of THE Russian remote sensing system development</a:t>
            </a:r>
            <a:endParaRPr lang="ru-RU" sz="2000" b="1" cap="all" dirty="0">
              <a:solidFill>
                <a:schemeClr val="tx2"/>
              </a:solidFill>
              <a:latin typeface="Arial" charset="0"/>
              <a:ea typeface="+mn-ea"/>
              <a:cs typeface="+mn-cs"/>
            </a:endParaRPr>
          </a:p>
        </p:txBody>
      </p:sp>
      <p:sp>
        <p:nvSpPr>
          <p:cNvPr id="7" name="TextBox 6"/>
          <p:cNvSpPr txBox="1"/>
          <p:nvPr/>
        </p:nvSpPr>
        <p:spPr>
          <a:xfrm>
            <a:off x="618995" y="925434"/>
            <a:ext cx="9086533" cy="923330"/>
          </a:xfrm>
          <a:prstGeom prst="rect">
            <a:avLst/>
          </a:prstGeom>
          <a:noFill/>
        </p:spPr>
        <p:txBody>
          <a:bodyPr wrap="square" rtlCol="0">
            <a:spAutoFit/>
          </a:bodyPr>
          <a:lstStyle/>
          <a:p>
            <a:pPr marL="285750" lvl="0" indent="-285750">
              <a:buFont typeface="Wingdings" panose="05000000000000000000" pitchFamily="2" charset="2"/>
              <a:buChar char="v"/>
            </a:pPr>
            <a:r>
              <a:rPr lang="en-US" dirty="0" smtClean="0">
                <a:solidFill>
                  <a:schemeClr val="accent1">
                    <a:lumMod val="50000"/>
                  </a:schemeClr>
                </a:solidFill>
                <a:latin typeface="Arial" panose="020B0604020202020204" pitchFamily="34" charset="0"/>
                <a:cs typeface="Arial" panose="020B0604020202020204" pitchFamily="34" charset="0"/>
              </a:rPr>
              <a:t>Developing </a:t>
            </a:r>
            <a:r>
              <a:rPr lang="en-US" dirty="0" err="1" smtClean="0">
                <a:solidFill>
                  <a:schemeClr val="accent1">
                    <a:lumMod val="50000"/>
                  </a:schemeClr>
                </a:solidFill>
                <a:latin typeface="Arial" panose="020B0604020202020204" pitchFamily="34" charset="0"/>
                <a:cs typeface="Arial" panose="020B0604020202020204" pitchFamily="34" charset="0"/>
              </a:rPr>
              <a:t>hydrometeorological</a:t>
            </a:r>
            <a:r>
              <a:rPr lang="en-US" dirty="0" smtClean="0">
                <a:solidFill>
                  <a:schemeClr val="accent1">
                    <a:lumMod val="50000"/>
                  </a:schemeClr>
                </a:solidFill>
                <a:latin typeface="Arial" panose="020B0604020202020204" pitchFamily="34" charset="0"/>
                <a:cs typeface="Arial" panose="020B0604020202020204" pitchFamily="34" charset="0"/>
              </a:rPr>
              <a:t> facilities including practical use of modern target equipment and scientific instruments </a:t>
            </a:r>
            <a:r>
              <a:rPr lang="ru-RU" dirty="0" smtClean="0">
                <a:solidFill>
                  <a:schemeClr val="accent1">
                    <a:lumMod val="50000"/>
                  </a:schemeClr>
                </a:solidFill>
                <a:latin typeface="Arial" panose="020B0604020202020204" pitchFamily="34" charset="0"/>
                <a:cs typeface="Arial" panose="020B0604020202020204" pitchFamily="34" charset="0"/>
              </a:rPr>
              <a:t>(</a:t>
            </a:r>
            <a:r>
              <a:rPr lang="en-US" dirty="0" smtClean="0">
                <a:solidFill>
                  <a:schemeClr val="accent1">
                    <a:lumMod val="50000"/>
                  </a:schemeClr>
                </a:solidFill>
                <a:latin typeface="Arial" panose="020B0604020202020204" pitchFamily="34" charset="0"/>
                <a:cs typeface="Arial" panose="020B0604020202020204" pitchFamily="34" charset="0"/>
              </a:rPr>
              <a:t>microwave radiometers</a:t>
            </a: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Fourier spectrometers etc.</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409236" y="2064052"/>
            <a:ext cx="9232522" cy="461344"/>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31837" y="2098981"/>
            <a:ext cx="9086533" cy="369332"/>
          </a:xfrm>
          <a:prstGeom prst="rect">
            <a:avLst/>
          </a:prstGeom>
          <a:noFill/>
        </p:spPr>
        <p:txBody>
          <a:bodyPr wrap="square" rtlCol="0">
            <a:spAutoFit/>
          </a:bodyPr>
          <a:lstStyle/>
          <a:p>
            <a:pPr marL="342900" lvl="0" indent="-342900">
              <a:buFont typeface="Wingdings" panose="05000000000000000000" pitchFamily="2" charset="2"/>
              <a:buChar char="v"/>
            </a:pP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Constructing all-weather radar observing facilities, especially in</a:t>
            </a: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a:solidFill>
                  <a:schemeClr val="accent1">
                    <a:lumMod val="50000"/>
                  </a:schemeClr>
                </a:solidFill>
                <a:latin typeface="Arial" panose="020B0604020202020204" pitchFamily="34" charset="0"/>
                <a:cs typeface="Arial" panose="020B0604020202020204" pitchFamily="34" charset="0"/>
              </a:rPr>
              <a:t>S</a:t>
            </a:r>
            <a:r>
              <a:rPr lang="ru-RU" dirty="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and</a:t>
            </a:r>
            <a:r>
              <a:rPr lang="ru-RU" dirty="0" smtClean="0">
                <a:solidFill>
                  <a:schemeClr val="accent1">
                    <a:lumMod val="50000"/>
                  </a:schemeClr>
                </a:solidFill>
                <a:latin typeface="Arial" panose="020B0604020202020204" pitchFamily="34" charset="0"/>
                <a:cs typeface="Arial" panose="020B0604020202020204" pitchFamily="34" charset="0"/>
              </a:rPr>
              <a:t> Х-</a:t>
            </a:r>
            <a:r>
              <a:rPr lang="en-US" dirty="0" smtClean="0">
                <a:solidFill>
                  <a:schemeClr val="accent1">
                    <a:lumMod val="50000"/>
                  </a:schemeClr>
                </a:solidFill>
                <a:latin typeface="Arial" panose="020B0604020202020204" pitchFamily="34" charset="0"/>
                <a:cs typeface="Arial" panose="020B0604020202020204" pitchFamily="34" charset="0"/>
              </a:rPr>
              <a:t>band</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409236" y="2725561"/>
            <a:ext cx="9232522" cy="1850895"/>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618457" y="2781608"/>
            <a:ext cx="9086533" cy="1754326"/>
          </a:xfrm>
          <a:prstGeom prst="rect">
            <a:avLst/>
          </a:prstGeom>
          <a:noFill/>
        </p:spPr>
        <p:txBody>
          <a:bodyPr wrap="square" rtlCol="0">
            <a:spAutoFit/>
          </a:bodyPr>
          <a:lstStyle/>
          <a:p>
            <a:pPr marL="285750" lvl="0" indent="-285750">
              <a:buFont typeface="Wingdings" panose="05000000000000000000" pitchFamily="2" charset="2"/>
              <a:buChar char="v"/>
            </a:pP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Establishing the National Remote Sensing Center in order to provide a one-man management of target use of in-orbit satellite constellation and ground-based space infrastructure of Earth remote sensing to secure an optimal distribution of data flows with extended functional of scientific research and experimental operation of prospective remote sensing facilities including with regard to solving thematic tasks by governmental and commercial customers</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410917" y="4764014"/>
            <a:ext cx="9232522" cy="782520"/>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618211" y="4841780"/>
            <a:ext cx="9086533" cy="646331"/>
          </a:xfrm>
          <a:prstGeom prst="rect">
            <a:avLst/>
          </a:prstGeom>
          <a:noFill/>
        </p:spPr>
        <p:txBody>
          <a:bodyPr wrap="square" rtlCol="0">
            <a:spAutoFit/>
          </a:bodyPr>
          <a:lstStyle/>
          <a:p>
            <a:pPr marL="285750" lvl="0" indent="-285750">
              <a:buFont typeface="Wingdings" panose="05000000000000000000" pitchFamily="2" charset="2"/>
              <a:buChar char="v"/>
            </a:pP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Creating an end-to-end quality control of the target equipment at all stages of spacecraft lifetime, data and data products validation</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16" name="Скругленный прямоугольник 15"/>
          <p:cNvSpPr/>
          <p:nvPr/>
        </p:nvSpPr>
        <p:spPr>
          <a:xfrm>
            <a:off x="400998" y="5736696"/>
            <a:ext cx="9232522" cy="646331"/>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618995" y="5736696"/>
            <a:ext cx="9086533" cy="646331"/>
          </a:xfrm>
          <a:prstGeom prst="rect">
            <a:avLst/>
          </a:prstGeom>
          <a:noFill/>
        </p:spPr>
        <p:txBody>
          <a:bodyPr wrap="square" rtlCol="0">
            <a:spAutoFit/>
          </a:bodyPr>
          <a:lstStyle/>
          <a:p>
            <a:pPr marL="285750" indent="-285750">
              <a:buFont typeface="Wingdings" panose="05000000000000000000" pitchFamily="2" charset="2"/>
              <a:buChar char="v"/>
            </a:pP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Creating a system of automatic (flow) generation of key socioeconomic products and </a:t>
            </a:r>
            <a:r>
              <a:rPr lang="en-US" dirty="0" err="1" smtClean="0">
                <a:solidFill>
                  <a:schemeClr val="accent1">
                    <a:lumMod val="50000"/>
                  </a:schemeClr>
                </a:solidFill>
                <a:latin typeface="Arial" panose="020B0604020202020204" pitchFamily="34" charset="0"/>
                <a:cs typeface="Arial" panose="020B0604020202020204" pitchFamily="34" charset="0"/>
              </a:rPr>
              <a:t>geoservices</a:t>
            </a:r>
            <a:r>
              <a:rPr lang="en-US" dirty="0" smtClean="0">
                <a:solidFill>
                  <a:schemeClr val="accent1">
                    <a:lumMod val="50000"/>
                  </a:schemeClr>
                </a:solidFill>
                <a:latin typeface="Arial" panose="020B0604020202020204" pitchFamily="34" charset="0"/>
                <a:cs typeface="Arial" panose="020B0604020202020204" pitchFamily="34" charset="0"/>
              </a:rPr>
              <a:t> in real time</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7536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00076" y="1017939"/>
            <a:ext cx="9232522" cy="937241"/>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a:p>
        </p:txBody>
      </p:sp>
      <p:sp>
        <p:nvSpPr>
          <p:cNvPr id="2" name="Заголовок 1"/>
          <p:cNvSpPr>
            <a:spLocks noGrp="1"/>
          </p:cNvSpPr>
          <p:nvPr>
            <p:ph type="title"/>
          </p:nvPr>
        </p:nvSpPr>
        <p:spPr>
          <a:xfrm>
            <a:off x="1856656" y="360070"/>
            <a:ext cx="8274124" cy="40011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b="1" cap="all" dirty="0">
                <a:solidFill>
                  <a:schemeClr val="tx2"/>
                </a:solidFill>
                <a:latin typeface="Arial" charset="0"/>
                <a:ea typeface="+mn-ea"/>
                <a:cs typeface="+mn-cs"/>
              </a:rPr>
              <a:t>ROSCOSMOS </a:t>
            </a:r>
            <a:r>
              <a:rPr lang="en-US" sz="2000" b="1" cap="all" dirty="0" smtClean="0">
                <a:solidFill>
                  <a:schemeClr val="tx2"/>
                </a:solidFill>
                <a:latin typeface="Arial" charset="0"/>
                <a:ea typeface="+mn-ea"/>
                <a:cs typeface="+mn-cs"/>
              </a:rPr>
              <a:t>Participation </a:t>
            </a:r>
            <a:r>
              <a:rPr lang="en-US" sz="2000" b="1" cap="all" dirty="0">
                <a:solidFill>
                  <a:schemeClr val="tx2"/>
                </a:solidFill>
                <a:latin typeface="Arial" charset="0"/>
                <a:ea typeface="+mn-ea"/>
                <a:cs typeface="+mn-cs"/>
              </a:rPr>
              <a:t>in </a:t>
            </a:r>
            <a:r>
              <a:rPr lang="en-US" sz="2000" b="1" cap="all" dirty="0" smtClean="0">
                <a:solidFill>
                  <a:schemeClr val="tx2"/>
                </a:solidFill>
                <a:latin typeface="Arial" charset="0"/>
                <a:ea typeface="+mn-ea"/>
                <a:cs typeface="+mn-cs"/>
              </a:rPr>
              <a:t>CEOS</a:t>
            </a:r>
            <a:endParaRPr lang="ru-RU" sz="2000" b="1" cap="all" dirty="0">
              <a:solidFill>
                <a:schemeClr val="tx2"/>
              </a:solidFill>
              <a:latin typeface="Arial" charset="0"/>
              <a:ea typeface="+mn-ea"/>
              <a:cs typeface="+mn-cs"/>
            </a:endParaRPr>
          </a:p>
        </p:txBody>
      </p:sp>
      <p:sp>
        <p:nvSpPr>
          <p:cNvPr id="7" name="TextBox 6"/>
          <p:cNvSpPr txBox="1"/>
          <p:nvPr/>
        </p:nvSpPr>
        <p:spPr>
          <a:xfrm>
            <a:off x="473070" y="1077957"/>
            <a:ext cx="9086533" cy="769441"/>
          </a:xfrm>
          <a:prstGeom prst="rect">
            <a:avLst/>
          </a:prstGeom>
          <a:noFill/>
        </p:spPr>
        <p:txBody>
          <a:bodyPr wrap="square" rtlCol="0">
            <a:spAutoFit/>
          </a:bodyPr>
          <a:lstStyle/>
          <a:p>
            <a:pPr marL="342900" indent="-342900">
              <a:buFont typeface="Wingdings" panose="05000000000000000000" pitchFamily="2" charset="2"/>
              <a:buChar char="v"/>
            </a:pPr>
            <a:r>
              <a:rPr lang="en-US" sz="2200" dirty="0">
                <a:solidFill>
                  <a:schemeClr val="accent1">
                    <a:lumMod val="50000"/>
                  </a:schemeClr>
                </a:solidFill>
                <a:latin typeface="Arial" panose="020B0604020202020204" pitchFamily="34" charset="0"/>
                <a:cs typeface="Arial" panose="020B0604020202020204" pitchFamily="34" charset="0"/>
              </a:rPr>
              <a:t>ROSCOSMOS is a member WGCV, WGISS and Working Group on Disasters</a:t>
            </a:r>
            <a:endParaRPr lang="ru-RU" sz="2200" dirty="0">
              <a:solidFill>
                <a:schemeClr val="accent1">
                  <a:lumMod val="50000"/>
                </a:schemeClr>
              </a:solidFill>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396394" y="2120827"/>
            <a:ext cx="9232522" cy="796294"/>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a:p>
        </p:txBody>
      </p:sp>
      <p:sp>
        <p:nvSpPr>
          <p:cNvPr id="9" name="TextBox 8"/>
          <p:cNvSpPr txBox="1"/>
          <p:nvPr/>
        </p:nvSpPr>
        <p:spPr>
          <a:xfrm>
            <a:off x="618995" y="2147679"/>
            <a:ext cx="9086533" cy="769441"/>
          </a:xfrm>
          <a:prstGeom prst="rect">
            <a:avLst/>
          </a:prstGeom>
          <a:noFill/>
        </p:spPr>
        <p:txBody>
          <a:bodyPr wrap="square" rtlCol="0">
            <a:spAutoFit/>
          </a:bodyPr>
          <a:lstStyle/>
          <a:p>
            <a:pPr marL="342900" indent="-342900">
              <a:buFont typeface="Wingdings" panose="05000000000000000000" pitchFamily="2" charset="2"/>
              <a:buChar char="v"/>
            </a:pPr>
            <a:r>
              <a:rPr lang="en-US" sz="2200" dirty="0" smtClean="0">
                <a:solidFill>
                  <a:schemeClr val="accent1">
                    <a:lumMod val="50000"/>
                  </a:schemeClr>
                </a:solidFill>
                <a:latin typeface="Arial" panose="020B0604020202020204" pitchFamily="34" charset="0"/>
                <a:cs typeface="Arial" panose="020B0604020202020204" pitchFamily="34" charset="0"/>
              </a:rPr>
              <a:t>ROSCOSMOS </a:t>
            </a:r>
            <a:r>
              <a:rPr lang="en-US" sz="2200" dirty="0">
                <a:solidFill>
                  <a:schemeClr val="accent1">
                    <a:lumMod val="50000"/>
                  </a:schemeClr>
                </a:solidFill>
                <a:latin typeface="Arial" panose="020B0604020202020204" pitchFamily="34" charset="0"/>
                <a:cs typeface="Arial" panose="020B0604020202020204" pitchFamily="34" charset="0"/>
              </a:rPr>
              <a:t>annually provides the latest </a:t>
            </a:r>
            <a:r>
              <a:rPr lang="en-US" sz="2200" dirty="0" smtClean="0">
                <a:solidFill>
                  <a:schemeClr val="accent1">
                    <a:lumMod val="50000"/>
                  </a:schemeClr>
                </a:solidFill>
                <a:latin typeface="Arial" panose="020B0604020202020204" pitchFamily="34" charset="0"/>
                <a:cs typeface="Arial" panose="020B0604020202020204" pitchFamily="34" charset="0"/>
              </a:rPr>
              <a:t>information on Russian satellites to </a:t>
            </a:r>
            <a:r>
              <a:rPr lang="en-US" sz="2200" dirty="0">
                <a:solidFill>
                  <a:schemeClr val="accent1">
                    <a:lumMod val="50000"/>
                  </a:schemeClr>
                </a:solidFill>
                <a:latin typeface="Arial" panose="020B0604020202020204" pitchFamily="34" charset="0"/>
                <a:cs typeface="Arial" panose="020B0604020202020204" pitchFamily="34" charset="0"/>
              </a:rPr>
              <a:t>update the CEOS </a:t>
            </a:r>
            <a:r>
              <a:rPr lang="en-US" sz="2200" dirty="0" smtClean="0">
                <a:solidFill>
                  <a:schemeClr val="accent1">
                    <a:lumMod val="50000"/>
                  </a:schemeClr>
                </a:solidFill>
                <a:latin typeface="Arial" panose="020B0604020202020204" pitchFamily="34" charset="0"/>
                <a:cs typeface="Arial" panose="020B0604020202020204" pitchFamily="34" charset="0"/>
              </a:rPr>
              <a:t>MIM Database</a:t>
            </a:r>
            <a:endParaRPr lang="ru-RU" sz="2200" dirty="0">
              <a:solidFill>
                <a:schemeClr val="accent1">
                  <a:lumMod val="50000"/>
                </a:schemeClr>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426399" y="4861684"/>
            <a:ext cx="9232522" cy="1484919"/>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a:p>
        </p:txBody>
      </p:sp>
      <p:sp>
        <p:nvSpPr>
          <p:cNvPr id="11" name="TextBox 10"/>
          <p:cNvSpPr txBox="1"/>
          <p:nvPr/>
        </p:nvSpPr>
        <p:spPr>
          <a:xfrm>
            <a:off x="606116" y="4900054"/>
            <a:ext cx="9086533" cy="1446550"/>
          </a:xfrm>
          <a:prstGeom prst="rect">
            <a:avLst/>
          </a:prstGeom>
          <a:noFill/>
        </p:spPr>
        <p:txBody>
          <a:bodyPr wrap="square" rtlCol="0">
            <a:spAutoFit/>
          </a:bodyPr>
          <a:lstStyle/>
          <a:p>
            <a:pPr marL="342900" lvl="0" indent="-342900">
              <a:buFont typeface="Wingdings" panose="05000000000000000000" pitchFamily="2" charset="2"/>
              <a:buChar char="v"/>
            </a:pPr>
            <a:r>
              <a:rPr lang="en-US" sz="2200" dirty="0">
                <a:solidFill>
                  <a:schemeClr val="accent1">
                    <a:lumMod val="50000"/>
                  </a:schemeClr>
                </a:solidFill>
                <a:latin typeface="Arial" panose="020B0604020202020204" pitchFamily="34" charset="0"/>
                <a:cs typeface="Arial" panose="020B0604020202020204" pitchFamily="34" charset="0"/>
              </a:rPr>
              <a:t>ROSCOSMOS organized and hosted the 13th </a:t>
            </a:r>
            <a:r>
              <a:rPr lang="en-US" sz="2200" dirty="0" smtClean="0">
                <a:solidFill>
                  <a:schemeClr val="accent1">
                    <a:lumMod val="50000"/>
                  </a:schemeClr>
                </a:solidFill>
                <a:latin typeface="Arial" panose="020B0604020202020204" pitchFamily="34" charset="0"/>
                <a:cs typeface="Arial" panose="020B0604020202020204" pitchFamily="34" charset="0"/>
              </a:rPr>
              <a:t>GEO Plenary </a:t>
            </a:r>
            <a:r>
              <a:rPr lang="en-US" sz="2200" dirty="0">
                <a:solidFill>
                  <a:schemeClr val="accent1">
                    <a:lumMod val="50000"/>
                  </a:schemeClr>
                </a:solidFill>
                <a:latin typeface="Arial" panose="020B0604020202020204" pitchFamily="34" charset="0"/>
                <a:cs typeface="Arial" panose="020B0604020202020204" pitchFamily="34" charset="0"/>
              </a:rPr>
              <a:t>in November </a:t>
            </a:r>
            <a:r>
              <a:rPr lang="en-US" sz="2200" dirty="0" smtClean="0">
                <a:solidFill>
                  <a:schemeClr val="accent1">
                    <a:lumMod val="50000"/>
                  </a:schemeClr>
                </a:solidFill>
                <a:latin typeface="Arial" panose="020B0604020202020204" pitchFamily="34" charset="0"/>
                <a:cs typeface="Arial" panose="020B0604020202020204" pitchFamily="34" charset="0"/>
              </a:rPr>
              <a:t>2016 and </a:t>
            </a:r>
            <a:r>
              <a:rPr lang="en-US" sz="2200" dirty="0">
                <a:solidFill>
                  <a:schemeClr val="accent1">
                    <a:lumMod val="50000"/>
                  </a:schemeClr>
                </a:solidFill>
                <a:latin typeface="Arial" panose="020B0604020202020204" pitchFamily="34" charset="0"/>
                <a:cs typeface="Arial" panose="020B0604020202020204" pitchFamily="34" charset="0"/>
              </a:rPr>
              <a:t>i</a:t>
            </a:r>
            <a:r>
              <a:rPr lang="en-US" sz="2200" dirty="0" smtClean="0">
                <a:solidFill>
                  <a:schemeClr val="accent1">
                    <a:lumMod val="50000"/>
                  </a:schemeClr>
                </a:solidFill>
                <a:latin typeface="Arial" panose="020B0604020202020204" pitchFamily="34" charset="0"/>
                <a:cs typeface="Arial" panose="020B0604020202020204" pitchFamily="34" charset="0"/>
              </a:rPr>
              <a:t>n </a:t>
            </a:r>
            <a:r>
              <a:rPr lang="en-US" sz="2200" dirty="0">
                <a:solidFill>
                  <a:schemeClr val="accent1">
                    <a:lumMod val="50000"/>
                  </a:schemeClr>
                </a:solidFill>
                <a:latin typeface="Arial" panose="020B0604020202020204" pitchFamily="34" charset="0"/>
                <a:cs typeface="Arial" panose="020B0604020202020204" pitchFamily="34" charset="0"/>
              </a:rPr>
              <a:t>October 2017, ROSCOSMOS holds the 8th Asia/Oceania Meteorological Satellite Users’ Conference (</a:t>
            </a:r>
            <a:r>
              <a:rPr lang="en-US" sz="2200" dirty="0" smtClean="0">
                <a:solidFill>
                  <a:schemeClr val="accent1">
                    <a:lumMod val="50000"/>
                  </a:schemeClr>
                </a:solidFill>
                <a:latin typeface="Arial" panose="020B0604020202020204" pitchFamily="34" charset="0"/>
                <a:cs typeface="Arial" panose="020B0604020202020204" pitchFamily="34" charset="0"/>
              </a:rPr>
              <a:t>Vladivostok city).</a:t>
            </a:r>
            <a:endParaRPr lang="ru-RU" sz="2200" dirty="0">
              <a:solidFill>
                <a:schemeClr val="accent1">
                  <a:lumMod val="50000"/>
                </a:schemeClr>
              </a:solidFill>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400076" y="3091806"/>
            <a:ext cx="9232522" cy="1594736"/>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a:p>
        </p:txBody>
      </p:sp>
      <p:sp>
        <p:nvSpPr>
          <p:cNvPr id="15" name="TextBox 14"/>
          <p:cNvSpPr txBox="1"/>
          <p:nvPr/>
        </p:nvSpPr>
        <p:spPr>
          <a:xfrm>
            <a:off x="562527" y="3164835"/>
            <a:ext cx="9086533" cy="1446550"/>
          </a:xfrm>
          <a:prstGeom prst="rect">
            <a:avLst/>
          </a:prstGeom>
          <a:noFill/>
        </p:spPr>
        <p:txBody>
          <a:bodyPr wrap="square" rtlCol="0">
            <a:spAutoFit/>
          </a:bodyPr>
          <a:lstStyle/>
          <a:p>
            <a:pPr marL="342900" indent="-342900">
              <a:buFont typeface="Wingdings" panose="05000000000000000000" pitchFamily="2" charset="2"/>
              <a:buChar char="v"/>
            </a:pPr>
            <a:r>
              <a:rPr lang="en-US" sz="2200" dirty="0">
                <a:solidFill>
                  <a:schemeClr val="accent1">
                    <a:lumMod val="50000"/>
                  </a:schemeClr>
                </a:solidFill>
                <a:latin typeface="Arial" panose="020B0604020202020204" pitchFamily="34" charset="0"/>
                <a:cs typeface="Arial" panose="020B0604020202020204" pitchFamily="34" charset="0"/>
              </a:rPr>
              <a:t>ROSCOSMOS implements a set of activities aimed at opening up access to some Russian </a:t>
            </a:r>
            <a:r>
              <a:rPr lang="en-US" sz="2200" dirty="0" smtClean="0">
                <a:solidFill>
                  <a:schemeClr val="accent1">
                    <a:lumMod val="50000"/>
                  </a:schemeClr>
                </a:solidFill>
                <a:latin typeface="Arial" panose="020B0604020202020204" pitchFamily="34" charset="0"/>
                <a:cs typeface="Arial" panose="020B0604020202020204" pitchFamily="34" charset="0"/>
              </a:rPr>
              <a:t>EO data </a:t>
            </a:r>
            <a:r>
              <a:rPr lang="en-US" sz="2200" dirty="0">
                <a:solidFill>
                  <a:schemeClr val="accent1">
                    <a:lumMod val="50000"/>
                  </a:schemeClr>
                </a:solidFill>
                <a:latin typeface="Arial" panose="020B0604020202020204" pitchFamily="34" charset="0"/>
                <a:cs typeface="Arial" panose="020B0604020202020204" pitchFamily="34" charset="0"/>
              </a:rPr>
              <a:t>(Open Data Portal establishing and the ROSCOSMOS’s </a:t>
            </a:r>
            <a:r>
              <a:rPr lang="en-US" sz="2200" dirty="0" err="1">
                <a:solidFill>
                  <a:schemeClr val="accent1">
                    <a:lumMod val="50000"/>
                  </a:schemeClr>
                </a:solidFill>
                <a:latin typeface="Arial" panose="020B0604020202020204" pitchFamily="34" charset="0"/>
                <a:cs typeface="Arial" panose="020B0604020202020204" pitchFamily="34" charset="0"/>
              </a:rPr>
              <a:t>geoinformation</a:t>
            </a:r>
            <a:r>
              <a:rPr lang="en-US" sz="2200" dirty="0">
                <a:solidFill>
                  <a:schemeClr val="accent1">
                    <a:lumMod val="50000"/>
                  </a:schemeClr>
                </a:solidFill>
                <a:latin typeface="Arial" panose="020B0604020202020204" pitchFamily="34" charset="0"/>
                <a:cs typeface="Arial" panose="020B0604020202020204" pitchFamily="34" charset="0"/>
              </a:rPr>
              <a:t> services catalogs connection to the </a:t>
            </a:r>
            <a:r>
              <a:rPr lang="en-US" sz="2200" dirty="0" smtClean="0">
                <a:solidFill>
                  <a:schemeClr val="accent1">
                    <a:lumMod val="50000"/>
                  </a:schemeClr>
                </a:solidFill>
                <a:latin typeface="Arial" panose="020B0604020202020204" pitchFamily="34" charset="0"/>
                <a:cs typeface="Arial" panose="020B0604020202020204" pitchFamily="34" charset="0"/>
              </a:rPr>
              <a:t>CWIC</a:t>
            </a:r>
            <a:r>
              <a:rPr lang="en-US" sz="2200" dirty="0">
                <a:solidFill>
                  <a:schemeClr val="accent1">
                    <a:lumMod val="50000"/>
                  </a:schemeClr>
                </a:solidFill>
                <a:latin typeface="Arial" panose="020B0604020202020204" pitchFamily="34" charset="0"/>
                <a:cs typeface="Arial" panose="020B0604020202020204" pitchFamily="34" charset="0"/>
              </a:rPr>
              <a:t>)</a:t>
            </a:r>
            <a:endParaRPr lang="ru-RU" sz="22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31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906000" cy="686934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1"/>
          <p:cNvSpPr>
            <a:spLocks noChangeArrowheads="1"/>
          </p:cNvSpPr>
          <p:nvPr/>
        </p:nvSpPr>
        <p:spPr bwMode="auto">
          <a:xfrm>
            <a:off x="632520" y="2924944"/>
            <a:ext cx="8774723" cy="77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3800" b="1" cap="all" dirty="0" smtClean="0">
                <a:solidFill>
                  <a:schemeClr val="bg1"/>
                </a:solidFill>
                <a:effectLst>
                  <a:outerShdw blurRad="38100" dist="38100" dir="2700000" algn="tl">
                    <a:srgbClr val="000000">
                      <a:alpha val="43137"/>
                    </a:srgbClr>
                  </a:outerShdw>
                </a:effectLst>
                <a:latin typeface="Arial" charset="0"/>
              </a:rPr>
              <a:t>Thank you</a:t>
            </a:r>
            <a:r>
              <a:rPr lang="ru-RU" sz="3800" b="1" cap="all" dirty="0" smtClean="0">
                <a:solidFill>
                  <a:schemeClr val="bg1"/>
                </a:solidFill>
                <a:effectLst>
                  <a:outerShdw blurRad="38100" dist="38100" dir="2700000" algn="tl">
                    <a:srgbClr val="000000">
                      <a:alpha val="43137"/>
                    </a:srgbClr>
                  </a:outerShdw>
                </a:effectLst>
                <a:latin typeface="Arial" charset="0"/>
              </a:rPr>
              <a:t>!</a:t>
            </a:r>
            <a:endParaRPr lang="ru-RU" sz="3800" b="1" cap="all" dirty="0">
              <a:solidFill>
                <a:schemeClr val="bg1"/>
              </a:solidFill>
              <a:effectLst>
                <a:outerShdw blurRad="38100" dist="38100" dir="2700000" algn="tl">
                  <a:srgbClr val="000000">
                    <a:alpha val="43137"/>
                  </a:srgbClr>
                </a:outerShdw>
              </a:effectLst>
              <a:latin typeface="Arial" charset="0"/>
            </a:endParaRPr>
          </a:p>
        </p:txBody>
      </p:sp>
      <p:pic>
        <p:nvPicPr>
          <p:cNvPr id="5" name="Picture 2" descr="C:\Users\Оксана\Desktop\Лого РКС новый\перзентации\лого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66" y="314809"/>
            <a:ext cx="1440160" cy="4816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Оксана\Desktop\Лого РКС новый\перзентации\Logo_ORKK_ru-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9304" y="314809"/>
            <a:ext cx="2097869" cy="757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Скругленный прямоугольник 8"/>
          <p:cNvSpPr/>
          <p:nvPr/>
        </p:nvSpPr>
        <p:spPr>
          <a:xfrm>
            <a:off x="272480" y="3382721"/>
            <a:ext cx="8856984" cy="2330043"/>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кругленный прямоугольник 1"/>
          <p:cNvSpPr/>
          <p:nvPr/>
        </p:nvSpPr>
        <p:spPr>
          <a:xfrm>
            <a:off x="272480" y="1274504"/>
            <a:ext cx="8889895" cy="1730639"/>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title"/>
          </p:nvPr>
        </p:nvSpPr>
        <p:spPr>
          <a:xfrm>
            <a:off x="1928664" y="201267"/>
            <a:ext cx="8915400" cy="707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b="1" cap="all" dirty="0" smtClean="0">
                <a:solidFill>
                  <a:schemeClr val="tx2"/>
                </a:solidFill>
                <a:latin typeface="Arial" charset="0"/>
                <a:ea typeface="+mn-ea"/>
                <a:cs typeface="+mn-cs"/>
              </a:rPr>
              <a:t>Priorities of Remote sensing </a:t>
            </a:r>
            <a:br>
              <a:rPr lang="en-US" sz="2000" b="1" cap="all" dirty="0" smtClean="0">
                <a:solidFill>
                  <a:schemeClr val="tx2"/>
                </a:solidFill>
                <a:latin typeface="Arial" charset="0"/>
                <a:ea typeface="+mn-ea"/>
                <a:cs typeface="+mn-cs"/>
              </a:rPr>
            </a:br>
            <a:r>
              <a:rPr lang="en-US" sz="2000" b="1" cap="all" dirty="0" smtClean="0">
                <a:solidFill>
                  <a:schemeClr val="tx2"/>
                </a:solidFill>
                <a:latin typeface="Arial" charset="0"/>
                <a:ea typeface="+mn-ea"/>
                <a:cs typeface="+mn-cs"/>
              </a:rPr>
              <a:t>constellation development</a:t>
            </a:r>
            <a:endParaRPr lang="ru-RU" sz="2000" b="1" cap="all" dirty="0">
              <a:solidFill>
                <a:schemeClr val="tx2"/>
              </a:solidFill>
              <a:latin typeface="Arial" charset="0"/>
              <a:ea typeface="+mn-ea"/>
              <a:cs typeface="+mn-cs"/>
            </a:endParaRPr>
          </a:p>
        </p:txBody>
      </p:sp>
      <p:sp>
        <p:nvSpPr>
          <p:cNvPr id="6" name="Объект 5"/>
          <p:cNvSpPr>
            <a:spLocks noGrp="1"/>
          </p:cNvSpPr>
          <p:nvPr>
            <p:ph idx="1"/>
          </p:nvPr>
        </p:nvSpPr>
        <p:spPr>
          <a:xfrm>
            <a:off x="488504" y="3511770"/>
            <a:ext cx="8427686" cy="2743294"/>
          </a:xfrm>
        </p:spPr>
        <p:txBody>
          <a:bodyPr>
            <a:noAutofit/>
          </a:bodyPr>
          <a:lstStyle/>
          <a:p>
            <a:pPr>
              <a:buFont typeface="Wingdings" panose="05000000000000000000" pitchFamily="2" charset="2"/>
              <a:buChar char="v"/>
            </a:pPr>
            <a:r>
              <a:rPr lang="en-US" sz="2600" dirty="0" smtClean="0">
                <a:solidFill>
                  <a:schemeClr val="accent1">
                    <a:lumMod val="50000"/>
                  </a:schemeClr>
                </a:solidFill>
                <a:latin typeface="Arial" panose="020B0604020202020204" pitchFamily="34" charset="0"/>
                <a:cs typeface="Arial" panose="020B0604020202020204" pitchFamily="34" charset="0"/>
              </a:rPr>
              <a:t>The </a:t>
            </a:r>
            <a:r>
              <a:rPr lang="en-US" sz="2600" dirty="0">
                <a:solidFill>
                  <a:schemeClr val="accent1">
                    <a:lumMod val="50000"/>
                  </a:schemeClr>
                </a:solidFill>
                <a:latin typeface="Arial" panose="020B0604020202020204" pitchFamily="34" charset="0"/>
                <a:cs typeface="Arial" panose="020B0604020202020204" pitchFamily="34" charset="0"/>
              </a:rPr>
              <a:t>Russian Federal Space Program </a:t>
            </a:r>
            <a:r>
              <a:rPr lang="en-US" sz="2600" dirty="0" smtClean="0">
                <a:solidFill>
                  <a:schemeClr val="accent1">
                    <a:lumMod val="50000"/>
                  </a:schemeClr>
                </a:solidFill>
                <a:latin typeface="Arial" panose="020B0604020202020204" pitchFamily="34" charset="0"/>
                <a:cs typeface="Arial" panose="020B0604020202020204" pitchFamily="34" charset="0"/>
              </a:rPr>
              <a:t>for 2016–2025 envisages </a:t>
            </a:r>
            <a:r>
              <a:rPr lang="en-US" sz="2600" dirty="0">
                <a:solidFill>
                  <a:schemeClr val="accent1">
                    <a:lumMod val="50000"/>
                  </a:schemeClr>
                </a:solidFill>
                <a:latin typeface="Arial" panose="020B0604020202020204" pitchFamily="34" charset="0"/>
                <a:cs typeface="Arial" panose="020B0604020202020204" pitchFamily="34" charset="0"/>
              </a:rPr>
              <a:t>more than double increase in data resource </a:t>
            </a:r>
            <a:r>
              <a:rPr lang="en-US" sz="2600" dirty="0" smtClean="0">
                <a:solidFill>
                  <a:schemeClr val="accent1">
                    <a:lumMod val="50000"/>
                  </a:schemeClr>
                </a:solidFill>
                <a:latin typeface="Arial" panose="020B0604020202020204" pitchFamily="34" charset="0"/>
                <a:cs typeface="Arial" panose="020B0604020202020204" pitchFamily="34" charset="0"/>
              </a:rPr>
              <a:t>of </a:t>
            </a:r>
            <a:r>
              <a:rPr lang="en-US" sz="2600" dirty="0">
                <a:solidFill>
                  <a:schemeClr val="accent1">
                    <a:lumMod val="50000"/>
                  </a:schemeClr>
                </a:solidFill>
                <a:latin typeface="Arial" panose="020B0604020202020204" pitchFamily="34" charset="0"/>
                <a:cs typeface="Arial" panose="020B0604020202020204" pitchFamily="34" charset="0"/>
              </a:rPr>
              <a:t>the  Russian satellite constellation group and productivity </a:t>
            </a:r>
            <a:r>
              <a:rPr lang="en-US" sz="2600" dirty="0" smtClean="0">
                <a:solidFill>
                  <a:schemeClr val="accent1">
                    <a:lumMod val="50000"/>
                  </a:schemeClr>
                </a:solidFill>
                <a:latin typeface="Arial" panose="020B0604020202020204" pitchFamily="34" charset="0"/>
                <a:cs typeface="Arial" panose="020B0604020202020204" pitchFamily="34" charset="0"/>
              </a:rPr>
              <a:t>of </a:t>
            </a:r>
            <a:r>
              <a:rPr lang="en-US" sz="2600" dirty="0">
                <a:solidFill>
                  <a:schemeClr val="accent1">
                    <a:lumMod val="50000"/>
                  </a:schemeClr>
                </a:solidFill>
                <a:latin typeface="Arial" panose="020B0604020202020204" pitchFamily="34" charset="0"/>
                <a:cs typeface="Arial" panose="020B0604020202020204" pitchFamily="34" charset="0"/>
              </a:rPr>
              <a:t>remote sensing ground infrastructure.</a:t>
            </a:r>
            <a:endParaRPr lang="ru-RU" sz="26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ru-RU" sz="2600" dirty="0">
              <a:solidFill>
                <a:schemeClr val="accent1">
                  <a:lumMod val="50000"/>
                </a:schemeClr>
              </a:solidFill>
              <a:latin typeface="Arial" panose="020B0604020202020204" pitchFamily="34" charset="0"/>
              <a:cs typeface="Arial" panose="020B0604020202020204" pitchFamily="34" charset="0"/>
            </a:endParaRPr>
          </a:p>
        </p:txBody>
      </p:sp>
      <p:sp>
        <p:nvSpPr>
          <p:cNvPr id="3" name="TextBox 2"/>
          <p:cNvSpPr txBox="1"/>
          <p:nvPr/>
        </p:nvSpPr>
        <p:spPr>
          <a:xfrm>
            <a:off x="488504" y="1312372"/>
            <a:ext cx="8496944" cy="1692771"/>
          </a:xfrm>
          <a:prstGeom prst="rect">
            <a:avLst/>
          </a:prstGeom>
          <a:noFill/>
        </p:spPr>
        <p:txBody>
          <a:bodyPr wrap="square" rtlCol="0">
            <a:spAutoFit/>
          </a:bodyPr>
          <a:lstStyle/>
          <a:p>
            <a:pPr marL="457200" indent="-457200">
              <a:buFont typeface="Wingdings" panose="05000000000000000000" pitchFamily="2" charset="2"/>
              <a:buChar char="v"/>
            </a:pPr>
            <a:r>
              <a:rPr lang="en-US" sz="2600" dirty="0" smtClean="0">
                <a:solidFill>
                  <a:schemeClr val="accent1">
                    <a:lumMod val="50000"/>
                  </a:schemeClr>
                </a:solidFill>
                <a:latin typeface="Arial" panose="020B0604020202020204" pitchFamily="34" charset="0"/>
                <a:cs typeface="Arial" panose="020B0604020202020204" pitchFamily="34" charset="0"/>
              </a:rPr>
              <a:t>In Russia, the Earth remote sensing constitutes one of the priority lines of space activities which regulation is the responsibility of the ROSCOSMOS State Space Corporation</a:t>
            </a:r>
            <a:endParaRPr lang="ru-RU" sz="2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1004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TextBox 130"/>
          <p:cNvSpPr txBox="1"/>
          <p:nvPr/>
        </p:nvSpPr>
        <p:spPr>
          <a:xfrm rot="16200000">
            <a:off x="3461068" y="4677"/>
            <a:ext cx="2832151" cy="9717445"/>
          </a:xfrm>
          <a:prstGeom prst="rect">
            <a:avLst/>
          </a:prstGeom>
          <a:solidFill>
            <a:schemeClr val="accent3">
              <a:lumMod val="20000"/>
              <a:lumOff val="80000"/>
            </a:schemeClr>
          </a:solidFill>
          <a:ln>
            <a:noFill/>
          </a:ln>
          <a:effectLst>
            <a:softEdge rad="63500"/>
          </a:effectLst>
        </p:spPr>
        <p:txBody>
          <a:bodyPr wrap="square" lIns="95766" tIns="47883" rIns="95766" bIns="47883">
            <a:noAutofit/>
          </a:bodyPr>
          <a:lstStyle/>
          <a:p>
            <a:pPr algn="ctr">
              <a:defRPr/>
            </a:pPr>
            <a:r>
              <a:rPr lang="en-US" sz="1400" b="1" cap="all" dirty="0">
                <a:solidFill>
                  <a:srgbClr val="9BBB59">
                    <a:lumMod val="50000"/>
                  </a:srgbClr>
                </a:solidFill>
                <a:latin typeface="Arial" pitchFamily="34" charset="0"/>
                <a:cs typeface="Arial" pitchFamily="34" charset="0"/>
              </a:rPr>
              <a:t>Natural Resources</a:t>
            </a:r>
            <a:endParaRPr lang="ru-RU" sz="1400" b="1" cap="all" dirty="0">
              <a:solidFill>
                <a:srgbClr val="9BBB59">
                  <a:lumMod val="50000"/>
                </a:srgbClr>
              </a:solidFill>
              <a:latin typeface="Arial" pitchFamily="34" charset="0"/>
              <a:cs typeface="Arial" pitchFamily="34" charset="0"/>
            </a:endParaRPr>
          </a:p>
        </p:txBody>
      </p:sp>
      <p:sp>
        <p:nvSpPr>
          <p:cNvPr id="186" name="TextBox 185"/>
          <p:cNvSpPr txBox="1"/>
          <p:nvPr/>
        </p:nvSpPr>
        <p:spPr>
          <a:xfrm rot="16200000">
            <a:off x="-430325" y="3980566"/>
            <a:ext cx="2753371" cy="1722156"/>
          </a:xfrm>
          <a:prstGeom prst="rect">
            <a:avLst/>
          </a:prstGeom>
          <a:pattFill prst="ltDnDiag">
            <a:fgClr>
              <a:schemeClr val="bg1">
                <a:lumMod val="75000"/>
              </a:schemeClr>
            </a:fgClr>
            <a:bgClr>
              <a:schemeClr val="accent3">
                <a:lumMod val="20000"/>
                <a:lumOff val="80000"/>
              </a:schemeClr>
            </a:bgClr>
          </a:pattFill>
          <a:ln>
            <a:noFill/>
          </a:ln>
          <a:effectLst>
            <a:softEdge rad="63500"/>
          </a:effectLst>
        </p:spPr>
        <p:txBody>
          <a:bodyPr wrap="square" lIns="95766" tIns="47883" rIns="95766" bIns="47883">
            <a:noAutofit/>
          </a:bodyPr>
          <a:lstStyle/>
          <a:p>
            <a:pPr algn="ctr">
              <a:defRPr/>
            </a:pPr>
            <a:endParaRPr lang="ru-RU" sz="1400" b="1" cap="all" dirty="0">
              <a:solidFill>
                <a:srgbClr val="9BBB59">
                  <a:lumMod val="50000"/>
                </a:srgbClr>
              </a:solidFill>
              <a:latin typeface="Arial" pitchFamily="34" charset="0"/>
              <a:cs typeface="Arial" pitchFamily="34" charset="0"/>
            </a:endParaRPr>
          </a:p>
        </p:txBody>
      </p:sp>
      <p:sp>
        <p:nvSpPr>
          <p:cNvPr id="124" name="TextBox 123"/>
          <p:cNvSpPr txBox="1"/>
          <p:nvPr/>
        </p:nvSpPr>
        <p:spPr>
          <a:xfrm rot="16200000">
            <a:off x="3777631" y="-2638750"/>
            <a:ext cx="2322555" cy="9849543"/>
          </a:xfrm>
          <a:prstGeom prst="rect">
            <a:avLst/>
          </a:prstGeom>
          <a:solidFill>
            <a:srgbClr val="EFF9FF"/>
          </a:solidFill>
          <a:ln>
            <a:noFill/>
          </a:ln>
          <a:effectLst>
            <a:softEdge rad="63500"/>
          </a:effectLst>
        </p:spPr>
        <p:txBody>
          <a:bodyPr wrap="square" lIns="95766" tIns="47883" rIns="95766" bIns="47883">
            <a:noAutofit/>
          </a:bodyPr>
          <a:lstStyle/>
          <a:p>
            <a:pPr algn="ctr">
              <a:defRPr/>
            </a:pPr>
            <a:r>
              <a:rPr lang="en-US" sz="1400" b="1" cap="all" dirty="0">
                <a:solidFill>
                  <a:srgbClr val="1F497D"/>
                </a:solidFill>
                <a:latin typeface="Arial" pitchFamily="34" charset="0"/>
                <a:cs typeface="Arial" pitchFamily="34" charset="0"/>
              </a:rPr>
              <a:t>Hydrometeorology</a:t>
            </a:r>
            <a:endParaRPr lang="ru-RU" sz="1400" b="1" cap="all" dirty="0">
              <a:solidFill>
                <a:srgbClr val="1F497D"/>
              </a:solidFill>
              <a:latin typeface="Arial" pitchFamily="34" charset="0"/>
              <a:cs typeface="Arial" pitchFamily="34" charset="0"/>
            </a:endParaRPr>
          </a:p>
        </p:txBody>
      </p:sp>
      <p:sp>
        <p:nvSpPr>
          <p:cNvPr id="130" name="TextBox 129"/>
          <p:cNvSpPr txBox="1"/>
          <p:nvPr/>
        </p:nvSpPr>
        <p:spPr>
          <a:xfrm rot="16200000">
            <a:off x="4622632" y="1410502"/>
            <a:ext cx="367721" cy="9584708"/>
          </a:xfrm>
          <a:prstGeom prst="rect">
            <a:avLst/>
          </a:prstGeom>
          <a:solidFill>
            <a:schemeClr val="tx2">
              <a:lumMod val="50000"/>
            </a:schemeClr>
          </a:solidFill>
          <a:ln>
            <a:noFill/>
          </a:ln>
          <a:effectLst>
            <a:softEdge rad="63500"/>
          </a:effectLst>
        </p:spPr>
        <p:txBody>
          <a:bodyPr wrap="square" lIns="95766" tIns="47883" rIns="95766" bIns="47883">
            <a:noAutofit/>
          </a:bodyPr>
          <a:lstStyle/>
          <a:p>
            <a:pPr algn="ctr">
              <a:defRPr/>
            </a:pPr>
            <a:endParaRPr lang="ru-RU" sz="1400" b="1" cap="all" dirty="0">
              <a:solidFill>
                <a:prstClr val="white"/>
              </a:solidFill>
              <a:latin typeface="Arial" pitchFamily="34" charset="0"/>
              <a:cs typeface="Arial" pitchFamily="34" charset="0"/>
            </a:endParaRPr>
          </a:p>
        </p:txBody>
      </p:sp>
      <p:sp>
        <p:nvSpPr>
          <p:cNvPr id="189" name="TextBox 188"/>
          <p:cNvSpPr txBox="1"/>
          <p:nvPr/>
        </p:nvSpPr>
        <p:spPr>
          <a:xfrm rot="16200000">
            <a:off x="-260370" y="1397166"/>
            <a:ext cx="2340219" cy="1795392"/>
          </a:xfrm>
          <a:prstGeom prst="rect">
            <a:avLst/>
          </a:prstGeom>
          <a:pattFill prst="ltDnDiag">
            <a:fgClr>
              <a:schemeClr val="bg1">
                <a:lumMod val="75000"/>
              </a:schemeClr>
            </a:fgClr>
            <a:bgClr>
              <a:schemeClr val="accent1">
                <a:lumMod val="20000"/>
                <a:lumOff val="80000"/>
              </a:schemeClr>
            </a:bgClr>
          </a:pattFill>
          <a:ln>
            <a:noFill/>
          </a:ln>
          <a:effectLst>
            <a:softEdge rad="63500"/>
          </a:effectLst>
        </p:spPr>
        <p:txBody>
          <a:bodyPr wrap="square" lIns="95766" tIns="47883" rIns="95766" bIns="47883">
            <a:noAutofit/>
          </a:bodyPr>
          <a:lstStyle/>
          <a:p>
            <a:pPr algn="ctr">
              <a:defRPr/>
            </a:pPr>
            <a:endParaRPr lang="ru-RU" sz="1400" b="1" cap="all" dirty="0">
              <a:solidFill>
                <a:srgbClr val="1F497D"/>
              </a:solidFill>
              <a:latin typeface="Arial" pitchFamily="34" charset="0"/>
              <a:cs typeface="Arial" pitchFamily="34" charset="0"/>
            </a:endParaRPr>
          </a:p>
        </p:txBody>
      </p:sp>
      <p:grpSp>
        <p:nvGrpSpPr>
          <p:cNvPr id="2" name="Группа 11"/>
          <p:cNvGrpSpPr>
            <a:grpSpLocks/>
          </p:cNvGrpSpPr>
          <p:nvPr/>
        </p:nvGrpSpPr>
        <p:grpSpPr bwMode="auto">
          <a:xfrm>
            <a:off x="1072101" y="2636912"/>
            <a:ext cx="622016" cy="652344"/>
            <a:chOff x="5541328" y="1281225"/>
            <a:chExt cx="622853" cy="651609"/>
          </a:xfrm>
        </p:grpSpPr>
        <p:pic>
          <p:nvPicPr>
            <p:cNvPr id="13"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79111" y="1281225"/>
              <a:ext cx="547481" cy="4072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bwMode="auto">
            <a:xfrm>
              <a:off x="5541328" y="1717391"/>
              <a:ext cx="622853" cy="21544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2</a:t>
              </a:r>
              <a:endParaRPr lang="ru-RU" dirty="0">
                <a:solidFill>
                  <a:prstClr val="white"/>
                </a:solidFill>
              </a:endParaRPr>
            </a:p>
          </p:txBody>
        </p:sp>
      </p:grpSp>
      <p:grpSp>
        <p:nvGrpSpPr>
          <p:cNvPr id="4" name="Группа 14"/>
          <p:cNvGrpSpPr>
            <a:grpSpLocks/>
          </p:cNvGrpSpPr>
          <p:nvPr/>
        </p:nvGrpSpPr>
        <p:grpSpPr bwMode="auto">
          <a:xfrm>
            <a:off x="366039" y="2636913"/>
            <a:ext cx="631634" cy="652344"/>
            <a:chOff x="2675104" y="1373099"/>
            <a:chExt cx="631351" cy="652007"/>
          </a:xfrm>
        </p:grpSpPr>
        <p:pic>
          <p:nvPicPr>
            <p:cNvPr id="16" name="Picture 8" descr="Электро2"/>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2679764" y="1373099"/>
              <a:ext cx="582640" cy="4266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bwMode="auto">
            <a:xfrm>
              <a:off x="2675104" y="1809531"/>
              <a:ext cx="631351" cy="21557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Elektro</a:t>
              </a:r>
              <a:r>
                <a:rPr lang="ru-RU" dirty="0" smtClean="0">
                  <a:solidFill>
                    <a:prstClr val="white"/>
                  </a:solidFill>
                </a:rPr>
                <a:t>-</a:t>
              </a:r>
              <a:r>
                <a:rPr lang="en-US" dirty="0" smtClean="0">
                  <a:solidFill>
                    <a:prstClr val="white"/>
                  </a:solidFill>
                </a:rPr>
                <a:t>L</a:t>
              </a:r>
              <a:r>
                <a:rPr lang="ru-RU" dirty="0" smtClean="0">
                  <a:solidFill>
                    <a:prstClr val="white"/>
                  </a:solidFill>
                </a:rPr>
                <a:t>1</a:t>
              </a:r>
              <a:endParaRPr lang="ru-RU" dirty="0">
                <a:solidFill>
                  <a:prstClr val="white"/>
                </a:solidFill>
              </a:endParaRPr>
            </a:p>
          </p:txBody>
        </p:sp>
      </p:grpSp>
      <p:sp>
        <p:nvSpPr>
          <p:cNvPr id="18" name="Штриховая стрелка вправо 17"/>
          <p:cNvSpPr/>
          <p:nvPr/>
        </p:nvSpPr>
        <p:spPr>
          <a:xfrm>
            <a:off x="1766902" y="3266529"/>
            <a:ext cx="8139106" cy="396875"/>
          </a:xfrm>
          <a:prstGeom prst="stripedRightArrow">
            <a:avLst>
              <a:gd name="adj1" fmla="val 77740"/>
              <a:gd name="adj2" fmla="val 63209"/>
            </a:avLst>
          </a:prstGeom>
          <a:gradFill flip="none" rotWithShape="1">
            <a:gsLst>
              <a:gs pos="14000">
                <a:schemeClr val="accent1">
                  <a:lumMod val="75000"/>
                </a:schemeClr>
              </a:gs>
              <a:gs pos="100000">
                <a:schemeClr val="accent3">
                  <a:lumMod val="75000"/>
                </a:schemeClr>
              </a:gs>
            </a:gsLst>
            <a:lin ang="5400000" scaled="0"/>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766" tIns="47883" rIns="95766" bIns="47883" anchor="ctr"/>
          <a:lstStyle/>
          <a:p>
            <a:pPr algn="ctr">
              <a:defRPr/>
            </a:pPr>
            <a:endParaRPr lang="ru-RU" dirty="0">
              <a:solidFill>
                <a:prstClr val="white"/>
              </a:solidFill>
              <a:effectLst>
                <a:outerShdw blurRad="38100" dist="38100" dir="2700000" algn="tl">
                  <a:srgbClr val="000000">
                    <a:alpha val="43137"/>
                  </a:srgbClr>
                </a:outerShdw>
              </a:effectLst>
            </a:endParaRPr>
          </a:p>
        </p:txBody>
      </p:sp>
      <p:grpSp>
        <p:nvGrpSpPr>
          <p:cNvPr id="5" name="Группа 23"/>
          <p:cNvGrpSpPr>
            <a:grpSpLocks/>
          </p:cNvGrpSpPr>
          <p:nvPr/>
        </p:nvGrpSpPr>
        <p:grpSpPr bwMode="auto">
          <a:xfrm>
            <a:off x="364424" y="1292121"/>
            <a:ext cx="634841" cy="607803"/>
            <a:chOff x="1233022" y="2154997"/>
            <a:chExt cx="635442" cy="607774"/>
          </a:xfrm>
        </p:grpSpPr>
        <p:pic>
          <p:nvPicPr>
            <p:cNvPr id="25" name="Picture 8" descr="Метеор-М"/>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1274658" y="2154997"/>
              <a:ext cx="569059" cy="3682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bwMode="auto">
            <a:xfrm>
              <a:off x="1233022" y="2547095"/>
              <a:ext cx="635442" cy="21567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solidFill>
                    <a:prstClr val="white"/>
                  </a:solidFill>
                </a:rPr>
                <a:t>Meteor</a:t>
              </a:r>
              <a:r>
                <a:rPr lang="ru-RU" dirty="0" smtClean="0">
                  <a:solidFill>
                    <a:prstClr val="white"/>
                  </a:solidFill>
                </a:rPr>
                <a:t>-</a:t>
              </a:r>
              <a:r>
                <a:rPr lang="en-US" dirty="0" smtClean="0">
                  <a:solidFill>
                    <a:prstClr val="white"/>
                  </a:solidFill>
                </a:rPr>
                <a:t>M</a:t>
              </a:r>
              <a:r>
                <a:rPr lang="ru-RU" dirty="0" smtClean="0">
                  <a:solidFill>
                    <a:prstClr val="white"/>
                  </a:solidFill>
                </a:rPr>
                <a:t>1</a:t>
              </a:r>
              <a:endParaRPr lang="ru-RU" dirty="0">
                <a:solidFill>
                  <a:prstClr val="white"/>
                </a:solidFill>
              </a:endParaRPr>
            </a:p>
          </p:txBody>
        </p:sp>
      </p:grpSp>
      <p:grpSp>
        <p:nvGrpSpPr>
          <p:cNvPr id="7" name="Группа 26"/>
          <p:cNvGrpSpPr>
            <a:grpSpLocks/>
          </p:cNvGrpSpPr>
          <p:nvPr/>
        </p:nvGrpSpPr>
        <p:grpSpPr bwMode="auto">
          <a:xfrm>
            <a:off x="362024" y="3634808"/>
            <a:ext cx="631634" cy="630877"/>
            <a:chOff x="4126273" y="4611955"/>
            <a:chExt cx="630794" cy="631070"/>
          </a:xfrm>
        </p:grpSpPr>
        <p:pic>
          <p:nvPicPr>
            <p:cNvPr id="28" name="Picture 3" descr="D:\Shihanoff\Мои рисунки\Рисунок3.png"/>
            <p:cNvPicPr>
              <a:picLocks noChangeAspect="1" noChangeArrowheads="1"/>
            </p:cNvPicPr>
            <p:nvPr/>
          </p:nvPicPr>
          <p:blipFill>
            <a:blip r:embed="rId7" cstate="screen"/>
            <a:srcRect/>
            <a:stretch>
              <a:fillRect/>
            </a:stretch>
          </p:blipFill>
          <p:spPr bwMode="auto">
            <a:xfrm>
              <a:off x="4195133" y="4611955"/>
              <a:ext cx="541405" cy="41531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9" name="TextBox 28"/>
            <p:cNvSpPr txBox="1"/>
            <p:nvPr/>
          </p:nvSpPr>
          <p:spPr bwMode="auto">
            <a:xfrm>
              <a:off x="4126273" y="5027273"/>
              <a:ext cx="630794" cy="21575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Resurs</a:t>
              </a:r>
              <a:r>
                <a:rPr lang="ru-RU" dirty="0" smtClean="0">
                  <a:solidFill>
                    <a:prstClr val="white"/>
                  </a:solidFill>
                </a:rPr>
                <a:t>-</a:t>
              </a:r>
              <a:r>
                <a:rPr lang="en-US" dirty="0" smtClean="0">
                  <a:solidFill>
                    <a:prstClr val="white"/>
                  </a:solidFill>
                </a:rPr>
                <a:t>P</a:t>
              </a:r>
              <a:r>
                <a:rPr lang="ru-RU" dirty="0" smtClean="0">
                  <a:solidFill>
                    <a:prstClr val="white"/>
                  </a:solidFill>
                </a:rPr>
                <a:t>1</a:t>
              </a:r>
              <a:endParaRPr lang="ru-RU" dirty="0">
                <a:solidFill>
                  <a:prstClr val="white"/>
                </a:solidFill>
              </a:endParaRPr>
            </a:p>
          </p:txBody>
        </p:sp>
      </p:grpSp>
      <p:sp>
        <p:nvSpPr>
          <p:cNvPr id="31" name="TextBox 30"/>
          <p:cNvSpPr txBox="1"/>
          <p:nvPr/>
        </p:nvSpPr>
        <p:spPr bwMode="auto">
          <a:xfrm>
            <a:off x="318751" y="4636203"/>
            <a:ext cx="724608" cy="21568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Kanopus</a:t>
            </a:r>
            <a:r>
              <a:rPr lang="ru-RU" dirty="0" smtClean="0">
                <a:solidFill>
                  <a:prstClr val="white"/>
                </a:solidFill>
              </a:rPr>
              <a:t>-</a:t>
            </a:r>
            <a:r>
              <a:rPr lang="en-US" dirty="0" smtClean="0">
                <a:solidFill>
                  <a:prstClr val="white"/>
                </a:solidFill>
              </a:rPr>
              <a:t>V</a:t>
            </a:r>
            <a:r>
              <a:rPr lang="ru-RU" dirty="0" smtClean="0">
                <a:solidFill>
                  <a:prstClr val="white"/>
                </a:solidFill>
              </a:rPr>
              <a:t>1</a:t>
            </a:r>
            <a:endParaRPr lang="ru-RU" dirty="0">
              <a:solidFill>
                <a:prstClr val="white"/>
              </a:solidFill>
            </a:endParaRPr>
          </a:p>
        </p:txBody>
      </p:sp>
      <p:grpSp>
        <p:nvGrpSpPr>
          <p:cNvPr id="12" name="Группа 32"/>
          <p:cNvGrpSpPr>
            <a:grpSpLocks/>
          </p:cNvGrpSpPr>
          <p:nvPr/>
        </p:nvGrpSpPr>
        <p:grpSpPr bwMode="auto">
          <a:xfrm>
            <a:off x="1028112" y="3628098"/>
            <a:ext cx="655679" cy="637173"/>
            <a:chOff x="5536482" y="4809728"/>
            <a:chExt cx="656088" cy="637094"/>
          </a:xfrm>
        </p:grpSpPr>
        <p:pic>
          <p:nvPicPr>
            <p:cNvPr id="34" name="Picture 3" descr="D:\Shihanoff\Мои рисунки\Рисунок3.png"/>
            <p:cNvPicPr>
              <a:picLocks noChangeAspect="1" noChangeArrowheads="1"/>
            </p:cNvPicPr>
            <p:nvPr/>
          </p:nvPicPr>
          <p:blipFill>
            <a:blip r:embed="rId8" cstate="screen"/>
            <a:srcRect/>
            <a:stretch>
              <a:fillRect/>
            </a:stretch>
          </p:blipFill>
          <p:spPr bwMode="auto">
            <a:xfrm>
              <a:off x="5595831" y="4809728"/>
              <a:ext cx="547074" cy="42061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5" name="TextBox 34"/>
            <p:cNvSpPr txBox="1"/>
            <p:nvPr/>
          </p:nvSpPr>
          <p:spPr bwMode="auto">
            <a:xfrm>
              <a:off x="5536482" y="5231163"/>
              <a:ext cx="65608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 </a:t>
              </a:r>
              <a:r>
                <a:rPr lang="ru-RU" dirty="0" smtClean="0">
                  <a:solidFill>
                    <a:prstClr val="white"/>
                  </a:solidFill>
                </a:rPr>
                <a:t>2</a:t>
              </a:r>
              <a:endParaRPr lang="ru-RU" dirty="0">
                <a:solidFill>
                  <a:prstClr val="white"/>
                </a:solidFill>
              </a:endParaRPr>
            </a:p>
          </p:txBody>
        </p:sp>
      </p:grpSp>
      <p:sp>
        <p:nvSpPr>
          <p:cNvPr id="7194" name="TextBox 46"/>
          <p:cNvSpPr txBox="1">
            <a:spLocks noChangeArrowheads="1"/>
          </p:cNvSpPr>
          <p:nvPr/>
        </p:nvSpPr>
        <p:spPr bwMode="auto">
          <a:xfrm>
            <a:off x="1852174"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2016</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5" name="TextBox 46"/>
          <p:cNvSpPr txBox="1">
            <a:spLocks noChangeArrowheads="1"/>
          </p:cNvSpPr>
          <p:nvPr/>
        </p:nvSpPr>
        <p:spPr bwMode="auto">
          <a:xfrm>
            <a:off x="2646792"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2017</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6" name="TextBox 46"/>
          <p:cNvSpPr txBox="1">
            <a:spLocks noChangeArrowheads="1"/>
          </p:cNvSpPr>
          <p:nvPr/>
        </p:nvSpPr>
        <p:spPr bwMode="auto">
          <a:xfrm>
            <a:off x="3464745"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2018</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7" name="TextBox 46"/>
          <p:cNvSpPr txBox="1">
            <a:spLocks noChangeArrowheads="1"/>
          </p:cNvSpPr>
          <p:nvPr/>
        </p:nvSpPr>
        <p:spPr bwMode="auto">
          <a:xfrm>
            <a:off x="4208716"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2019</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8" name="TextBox 46"/>
          <p:cNvSpPr txBox="1">
            <a:spLocks noChangeArrowheads="1"/>
          </p:cNvSpPr>
          <p:nvPr/>
        </p:nvSpPr>
        <p:spPr bwMode="auto">
          <a:xfrm>
            <a:off x="4990544"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2020</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9" name="TextBox 46"/>
          <p:cNvSpPr txBox="1">
            <a:spLocks noChangeArrowheads="1"/>
          </p:cNvSpPr>
          <p:nvPr/>
        </p:nvSpPr>
        <p:spPr bwMode="auto">
          <a:xfrm>
            <a:off x="5770015"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2021</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200" name="TextBox 46"/>
          <p:cNvSpPr txBox="1">
            <a:spLocks noChangeArrowheads="1"/>
          </p:cNvSpPr>
          <p:nvPr/>
        </p:nvSpPr>
        <p:spPr bwMode="auto">
          <a:xfrm>
            <a:off x="6547016"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2022</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201" name="TextBox 46"/>
          <p:cNvSpPr txBox="1">
            <a:spLocks noChangeArrowheads="1"/>
          </p:cNvSpPr>
          <p:nvPr/>
        </p:nvSpPr>
        <p:spPr bwMode="auto">
          <a:xfrm>
            <a:off x="7335556"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2023</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202" name="TextBox 46"/>
          <p:cNvSpPr txBox="1">
            <a:spLocks noChangeArrowheads="1"/>
          </p:cNvSpPr>
          <p:nvPr/>
        </p:nvSpPr>
        <p:spPr bwMode="auto">
          <a:xfrm>
            <a:off x="8110050"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2024</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203" name="TextBox 46"/>
          <p:cNvSpPr txBox="1">
            <a:spLocks noChangeArrowheads="1"/>
          </p:cNvSpPr>
          <p:nvPr/>
        </p:nvSpPr>
        <p:spPr bwMode="auto">
          <a:xfrm>
            <a:off x="8869621"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2025</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grpSp>
        <p:nvGrpSpPr>
          <p:cNvPr id="15" name="Группа 52"/>
          <p:cNvGrpSpPr>
            <a:grpSpLocks/>
          </p:cNvGrpSpPr>
          <p:nvPr/>
        </p:nvGrpSpPr>
        <p:grpSpPr bwMode="auto">
          <a:xfrm>
            <a:off x="2548149" y="4344914"/>
            <a:ext cx="820675" cy="594884"/>
            <a:chOff x="5173287" y="3953275"/>
            <a:chExt cx="1170882" cy="674296"/>
          </a:xfrm>
        </p:grpSpPr>
        <p:sp>
          <p:nvSpPr>
            <p:cNvPr id="54" name="TextBox 53"/>
            <p:cNvSpPr txBox="1"/>
            <p:nvPr/>
          </p:nvSpPr>
          <p:spPr bwMode="auto">
            <a:xfrm>
              <a:off x="5173287" y="4383093"/>
              <a:ext cx="1170882" cy="244478"/>
            </a:xfrm>
            <a:prstGeom prst="rect">
              <a:avLst/>
            </a:prstGeom>
            <a:solidFill>
              <a:srgbClr val="0070C0"/>
            </a:solidFill>
            <a:ln>
              <a:noFill/>
            </a:ln>
            <a:effectLst>
              <a:softEdge rad="31750"/>
            </a:effectLst>
          </p:spPr>
          <p:txBody>
            <a:bodyPr wrap="squar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smtClean="0">
                  <a:solidFill>
                    <a:prstClr val="white"/>
                  </a:solidFill>
                </a:rPr>
                <a:t>V</a:t>
              </a:r>
              <a:r>
                <a:rPr lang="ru-RU" dirty="0" smtClean="0">
                  <a:solidFill>
                    <a:prstClr val="white"/>
                  </a:solidFill>
                </a:rPr>
                <a:t>-</a:t>
              </a:r>
              <a:r>
                <a:rPr lang="en-US" dirty="0" smtClean="0">
                  <a:solidFill>
                    <a:prstClr val="white"/>
                  </a:solidFill>
                </a:rPr>
                <a:t>IK</a:t>
              </a:r>
              <a:endParaRPr lang="ru-RU" dirty="0">
                <a:solidFill>
                  <a:prstClr val="white"/>
                </a:solidFill>
              </a:endParaRPr>
            </a:p>
          </p:txBody>
        </p:sp>
        <p:pic>
          <p:nvPicPr>
            <p:cNvPr id="55"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361059" y="3953275"/>
              <a:ext cx="821888" cy="4313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Группа 162"/>
          <p:cNvGrpSpPr>
            <a:grpSpLocks/>
          </p:cNvGrpSpPr>
          <p:nvPr/>
        </p:nvGrpSpPr>
        <p:grpSpPr bwMode="auto">
          <a:xfrm>
            <a:off x="3425074" y="1276599"/>
            <a:ext cx="721402" cy="623325"/>
            <a:chOff x="5444154" y="1959740"/>
            <a:chExt cx="917408" cy="792596"/>
          </a:xfrm>
        </p:grpSpPr>
        <p:pic>
          <p:nvPicPr>
            <p:cNvPr id="58"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6898" y="1959740"/>
              <a:ext cx="761026" cy="4932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p:cNvSpPr txBox="1"/>
            <p:nvPr/>
          </p:nvSpPr>
          <p:spPr>
            <a:xfrm>
              <a:off x="5444154" y="2478078"/>
              <a:ext cx="917408" cy="274258"/>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2.2</a:t>
              </a:r>
              <a:endParaRPr lang="ru-RU" dirty="0">
                <a:solidFill>
                  <a:prstClr val="white"/>
                </a:solidFill>
              </a:endParaRPr>
            </a:p>
          </p:txBody>
        </p:sp>
      </p:grpSp>
      <p:grpSp>
        <p:nvGrpSpPr>
          <p:cNvPr id="20" name="Группа 65"/>
          <p:cNvGrpSpPr>
            <a:grpSpLocks/>
          </p:cNvGrpSpPr>
          <p:nvPr/>
        </p:nvGrpSpPr>
        <p:grpSpPr bwMode="auto">
          <a:xfrm>
            <a:off x="3436575" y="1951828"/>
            <a:ext cx="700064" cy="685111"/>
            <a:chOff x="5525929" y="5673165"/>
            <a:chExt cx="699889" cy="684879"/>
          </a:xfrm>
        </p:grpSpPr>
        <p:sp>
          <p:nvSpPr>
            <p:cNvPr id="67" name="TextBox 66"/>
            <p:cNvSpPr txBox="1"/>
            <p:nvPr/>
          </p:nvSpPr>
          <p:spPr bwMode="auto">
            <a:xfrm>
              <a:off x="5554693"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Arktika</a:t>
              </a:r>
              <a:r>
                <a:rPr lang="ru-RU" dirty="0" smtClean="0">
                  <a:solidFill>
                    <a:prstClr val="white"/>
                  </a:solidFill>
                </a:rPr>
                <a:t>-</a:t>
              </a:r>
              <a:r>
                <a:rPr lang="en-US" dirty="0" smtClean="0">
                  <a:solidFill>
                    <a:prstClr val="white"/>
                  </a:solidFill>
                </a:rPr>
                <a:t>M</a:t>
              </a:r>
              <a:r>
                <a:rPr lang="ru-RU" dirty="0" smtClean="0">
                  <a:solidFill>
                    <a:prstClr val="white"/>
                  </a:solidFill>
                </a:rPr>
                <a:t>1</a:t>
              </a:r>
              <a:endParaRPr lang="ru-RU" dirty="0">
                <a:solidFill>
                  <a:prstClr val="white"/>
                </a:solidFill>
              </a:endParaRPr>
            </a:p>
          </p:txBody>
        </p:sp>
        <p:pic>
          <p:nvPicPr>
            <p:cNvPr id="7306"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Группа 68"/>
          <p:cNvGrpSpPr>
            <a:grpSpLocks/>
          </p:cNvGrpSpPr>
          <p:nvPr/>
        </p:nvGrpSpPr>
        <p:grpSpPr bwMode="auto">
          <a:xfrm>
            <a:off x="1065663" y="1302813"/>
            <a:ext cx="634840" cy="597111"/>
            <a:chOff x="1249074" y="2165681"/>
            <a:chExt cx="635442" cy="597082"/>
          </a:xfrm>
        </p:grpSpPr>
        <p:pic>
          <p:nvPicPr>
            <p:cNvPr id="70" name="Picture 8" descr="Метеор-М"/>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1271625" y="2165681"/>
              <a:ext cx="556329" cy="36002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0"/>
            <p:cNvSpPr txBox="1"/>
            <p:nvPr/>
          </p:nvSpPr>
          <p:spPr bwMode="auto">
            <a:xfrm>
              <a:off x="1249074" y="2547087"/>
              <a:ext cx="635442" cy="21567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a:t>
              </a:r>
              <a:endParaRPr lang="ru-RU" dirty="0">
                <a:solidFill>
                  <a:prstClr val="white"/>
                </a:solidFill>
              </a:endParaRPr>
            </a:p>
          </p:txBody>
        </p:sp>
      </p:grpSp>
      <p:grpSp>
        <p:nvGrpSpPr>
          <p:cNvPr id="22" name="Группа 77"/>
          <p:cNvGrpSpPr>
            <a:grpSpLocks/>
          </p:cNvGrpSpPr>
          <p:nvPr/>
        </p:nvGrpSpPr>
        <p:grpSpPr bwMode="auto">
          <a:xfrm>
            <a:off x="2594257" y="4923352"/>
            <a:ext cx="748653" cy="593647"/>
            <a:chOff x="5442134" y="4081500"/>
            <a:chExt cx="748436" cy="593394"/>
          </a:xfrm>
        </p:grpSpPr>
        <p:sp>
          <p:nvSpPr>
            <p:cNvPr id="79" name="TextBox 78"/>
            <p:cNvSpPr txBox="1"/>
            <p:nvPr/>
          </p:nvSpPr>
          <p:spPr bwMode="auto">
            <a:xfrm>
              <a:off x="5442134" y="4459300"/>
              <a:ext cx="748436" cy="21559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a:solidFill>
                    <a:prstClr val="white"/>
                  </a:solidFill>
                </a:rPr>
                <a:t>V </a:t>
              </a:r>
              <a:r>
                <a:rPr lang="ru-RU" dirty="0" smtClean="0">
                  <a:solidFill>
                    <a:prstClr val="white"/>
                  </a:solidFill>
                </a:rPr>
                <a:t>3</a:t>
              </a:r>
              <a:endParaRPr lang="ru-RU" dirty="0">
                <a:solidFill>
                  <a:prstClr val="white"/>
                </a:solidFill>
              </a:endParaRPr>
            </a:p>
          </p:txBody>
        </p:sp>
        <p:pic>
          <p:nvPicPr>
            <p:cNvPr id="80"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488625" y="4081500"/>
              <a:ext cx="603075" cy="3883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Группа 83"/>
          <p:cNvGrpSpPr>
            <a:grpSpLocks/>
          </p:cNvGrpSpPr>
          <p:nvPr/>
        </p:nvGrpSpPr>
        <p:grpSpPr bwMode="auto">
          <a:xfrm>
            <a:off x="3404717" y="4365097"/>
            <a:ext cx="748653" cy="588218"/>
            <a:chOff x="5476013" y="4009945"/>
            <a:chExt cx="748438" cy="589196"/>
          </a:xfrm>
        </p:grpSpPr>
        <p:sp>
          <p:nvSpPr>
            <p:cNvPr id="85" name="TextBox 84"/>
            <p:cNvSpPr txBox="1"/>
            <p:nvPr/>
          </p:nvSpPr>
          <p:spPr bwMode="auto">
            <a:xfrm>
              <a:off x="5476013" y="4383096"/>
              <a:ext cx="748438" cy="21604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a:solidFill>
                    <a:prstClr val="white"/>
                  </a:solidFill>
                </a:rPr>
                <a:t>V </a:t>
              </a:r>
              <a:r>
                <a:rPr lang="ru-RU" dirty="0" smtClean="0">
                  <a:solidFill>
                    <a:prstClr val="white"/>
                  </a:solidFill>
                </a:rPr>
                <a:t>5</a:t>
              </a:r>
              <a:endParaRPr lang="ru-RU" dirty="0">
                <a:solidFill>
                  <a:prstClr val="white"/>
                </a:solidFill>
              </a:endParaRPr>
            </a:p>
          </p:txBody>
        </p:sp>
        <p:pic>
          <p:nvPicPr>
            <p:cNvPr id="86"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522492" y="4009945"/>
              <a:ext cx="603076" cy="3760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Группа 86"/>
          <p:cNvGrpSpPr>
            <a:grpSpLocks/>
          </p:cNvGrpSpPr>
          <p:nvPr/>
        </p:nvGrpSpPr>
        <p:grpSpPr bwMode="auto">
          <a:xfrm>
            <a:off x="3401471" y="4950686"/>
            <a:ext cx="748653" cy="564270"/>
            <a:chOff x="5476013" y="4065814"/>
            <a:chExt cx="748438" cy="564030"/>
          </a:xfrm>
        </p:grpSpPr>
        <p:sp>
          <p:nvSpPr>
            <p:cNvPr id="88" name="TextBox 87"/>
            <p:cNvSpPr txBox="1"/>
            <p:nvPr/>
          </p:nvSpPr>
          <p:spPr bwMode="auto">
            <a:xfrm>
              <a:off x="5476013" y="4414250"/>
              <a:ext cx="748438" cy="21559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a:solidFill>
                    <a:prstClr val="white"/>
                  </a:solidFill>
                </a:rPr>
                <a:t>V </a:t>
              </a:r>
              <a:r>
                <a:rPr lang="ru-RU" dirty="0" smtClean="0">
                  <a:solidFill>
                    <a:prstClr val="white"/>
                  </a:solidFill>
                </a:rPr>
                <a:t>6</a:t>
              </a:r>
              <a:endParaRPr lang="ru-RU" dirty="0">
                <a:solidFill>
                  <a:prstClr val="white"/>
                </a:solidFill>
              </a:endParaRPr>
            </a:p>
          </p:txBody>
        </p:sp>
        <p:pic>
          <p:nvPicPr>
            <p:cNvPr id="89"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522492" y="4065814"/>
              <a:ext cx="603076" cy="3480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Группа 92"/>
          <p:cNvGrpSpPr>
            <a:grpSpLocks/>
          </p:cNvGrpSpPr>
          <p:nvPr/>
        </p:nvGrpSpPr>
        <p:grpSpPr bwMode="auto">
          <a:xfrm>
            <a:off x="3475607" y="2636939"/>
            <a:ext cx="622016" cy="649035"/>
            <a:chOff x="5541897" y="1284532"/>
            <a:chExt cx="621738" cy="648302"/>
          </a:xfrm>
        </p:grpSpPr>
        <p:pic>
          <p:nvPicPr>
            <p:cNvPr id="94"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Box 94"/>
            <p:cNvSpPr txBox="1"/>
            <p:nvPr/>
          </p:nvSpPr>
          <p:spPr bwMode="auto">
            <a:xfrm>
              <a:off x="5541897" y="1717392"/>
              <a:ext cx="621738" cy="21544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3</a:t>
              </a:r>
              <a:endParaRPr lang="ru-RU" dirty="0">
                <a:solidFill>
                  <a:prstClr val="white"/>
                </a:solidFill>
              </a:endParaRPr>
            </a:p>
          </p:txBody>
        </p:sp>
      </p:grpSp>
      <p:grpSp>
        <p:nvGrpSpPr>
          <p:cNvPr id="7168" name="Группа 162"/>
          <p:cNvGrpSpPr>
            <a:grpSpLocks/>
          </p:cNvGrpSpPr>
          <p:nvPr/>
        </p:nvGrpSpPr>
        <p:grpSpPr bwMode="auto">
          <a:xfrm>
            <a:off x="2607309" y="1289285"/>
            <a:ext cx="721402" cy="610639"/>
            <a:chOff x="5444199" y="1977082"/>
            <a:chExt cx="917415" cy="774585"/>
          </a:xfrm>
        </p:grpSpPr>
        <p:pic>
          <p:nvPicPr>
            <p:cNvPr id="97"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897" y="1977082"/>
              <a:ext cx="734097" cy="4746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Box 97"/>
            <p:cNvSpPr txBox="1"/>
            <p:nvPr/>
          </p:nvSpPr>
          <p:spPr>
            <a:xfrm>
              <a:off x="5444199" y="2478073"/>
              <a:ext cx="917415" cy="27359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2.1</a:t>
              </a:r>
              <a:endParaRPr lang="ru-RU" dirty="0">
                <a:solidFill>
                  <a:prstClr val="white"/>
                </a:solidFill>
              </a:endParaRPr>
            </a:p>
          </p:txBody>
        </p:sp>
      </p:grpSp>
      <p:grpSp>
        <p:nvGrpSpPr>
          <p:cNvPr id="7169" name="Группа 98"/>
          <p:cNvGrpSpPr>
            <a:grpSpLocks/>
          </p:cNvGrpSpPr>
          <p:nvPr/>
        </p:nvGrpSpPr>
        <p:grpSpPr bwMode="auto">
          <a:xfrm>
            <a:off x="1827784" y="3633828"/>
            <a:ext cx="655679" cy="632837"/>
            <a:chOff x="5536425" y="4814058"/>
            <a:chExt cx="656081" cy="632758"/>
          </a:xfrm>
        </p:grpSpPr>
        <p:pic>
          <p:nvPicPr>
            <p:cNvPr id="100" name="Picture 3" descr="D:\Shihanoff\Мои рисунки\Рисунок3.png"/>
            <p:cNvPicPr>
              <a:picLocks noChangeAspect="1" noChangeArrowheads="1"/>
            </p:cNvPicPr>
            <p:nvPr/>
          </p:nvPicPr>
          <p:blipFill>
            <a:blip r:embed="rId8" cstate="screen"/>
            <a:srcRect/>
            <a:stretch>
              <a:fillRect/>
            </a:stretch>
          </p:blipFill>
          <p:spPr bwMode="auto">
            <a:xfrm>
              <a:off x="5611435" y="4814058"/>
              <a:ext cx="541431" cy="4162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1" name="TextBox 100"/>
            <p:cNvSpPr txBox="1"/>
            <p:nvPr/>
          </p:nvSpPr>
          <p:spPr bwMode="auto">
            <a:xfrm>
              <a:off x="5536425" y="5231157"/>
              <a:ext cx="656081"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 </a:t>
              </a:r>
              <a:r>
                <a:rPr lang="ru-RU" dirty="0" smtClean="0">
                  <a:solidFill>
                    <a:prstClr val="white"/>
                  </a:solidFill>
                </a:rPr>
                <a:t>3</a:t>
              </a:r>
              <a:endParaRPr lang="ru-RU" dirty="0">
                <a:solidFill>
                  <a:prstClr val="white"/>
                </a:solidFill>
              </a:endParaRPr>
            </a:p>
          </p:txBody>
        </p:sp>
      </p:grpSp>
      <p:grpSp>
        <p:nvGrpSpPr>
          <p:cNvPr id="7170" name="Группа 101"/>
          <p:cNvGrpSpPr>
            <a:grpSpLocks/>
          </p:cNvGrpSpPr>
          <p:nvPr/>
        </p:nvGrpSpPr>
        <p:grpSpPr bwMode="auto">
          <a:xfrm>
            <a:off x="4964844" y="3686581"/>
            <a:ext cx="714990" cy="629149"/>
            <a:chOff x="8495350" y="4388851"/>
            <a:chExt cx="714811" cy="629071"/>
          </a:xfrm>
        </p:grpSpPr>
        <p:pic>
          <p:nvPicPr>
            <p:cNvPr id="103" name="Picture 3" descr="D:\Shihanoff\Мои рисунки\Рисунок3.png"/>
            <p:cNvPicPr>
              <a:picLocks noChangeAspect="1" noChangeArrowheads="1"/>
            </p:cNvPicPr>
            <p:nvPr/>
          </p:nvPicPr>
          <p:blipFill>
            <a:blip r:embed="rId8"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4" name="TextBox 103"/>
            <p:cNvSpPr txBox="1"/>
            <p:nvPr/>
          </p:nvSpPr>
          <p:spPr bwMode="auto">
            <a:xfrm>
              <a:off x="8495350" y="4802263"/>
              <a:ext cx="714811"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smtClean="0">
                  <a:solidFill>
                    <a:prstClr val="white"/>
                  </a:solidFill>
                </a:rPr>
                <a:t>PM</a:t>
              </a:r>
              <a:r>
                <a:rPr lang="ru-RU" dirty="0" smtClean="0">
                  <a:solidFill>
                    <a:prstClr val="white"/>
                  </a:solidFill>
                </a:rPr>
                <a:t>1</a:t>
              </a:r>
              <a:endParaRPr lang="ru-RU" dirty="0">
                <a:solidFill>
                  <a:prstClr val="white"/>
                </a:solidFill>
              </a:endParaRPr>
            </a:p>
          </p:txBody>
        </p:sp>
      </p:grpSp>
      <p:grpSp>
        <p:nvGrpSpPr>
          <p:cNvPr id="7171" name="Группа 162"/>
          <p:cNvGrpSpPr>
            <a:grpSpLocks/>
          </p:cNvGrpSpPr>
          <p:nvPr/>
        </p:nvGrpSpPr>
        <p:grpSpPr bwMode="auto">
          <a:xfrm>
            <a:off x="4960784" y="1268785"/>
            <a:ext cx="721402" cy="599411"/>
            <a:chOff x="5444189" y="1990151"/>
            <a:chExt cx="917414" cy="762182"/>
          </a:xfrm>
        </p:grpSpPr>
        <p:pic>
          <p:nvPicPr>
            <p:cNvPr id="109"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TextBox 109"/>
            <p:cNvSpPr txBox="1"/>
            <p:nvPr/>
          </p:nvSpPr>
          <p:spPr>
            <a:xfrm>
              <a:off x="5444189" y="2478077"/>
              <a:ext cx="917414" cy="27425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2.3</a:t>
              </a:r>
              <a:endParaRPr lang="ru-RU" dirty="0">
                <a:solidFill>
                  <a:prstClr val="white"/>
                </a:solidFill>
              </a:endParaRPr>
            </a:p>
          </p:txBody>
        </p:sp>
      </p:grpSp>
      <p:grpSp>
        <p:nvGrpSpPr>
          <p:cNvPr id="7172" name="Группа 116"/>
          <p:cNvGrpSpPr>
            <a:grpSpLocks/>
          </p:cNvGrpSpPr>
          <p:nvPr/>
        </p:nvGrpSpPr>
        <p:grpSpPr bwMode="auto">
          <a:xfrm>
            <a:off x="3464660" y="3717033"/>
            <a:ext cx="655679" cy="613107"/>
            <a:chOff x="5536473" y="4877807"/>
            <a:chExt cx="656089" cy="613030"/>
          </a:xfrm>
        </p:grpSpPr>
        <p:pic>
          <p:nvPicPr>
            <p:cNvPr id="118" name="Picture 3" descr="D:\Shihanoff\Мои рисунки\Рисунок3.png"/>
            <p:cNvPicPr>
              <a:picLocks noChangeAspect="1" noChangeArrowheads="1"/>
            </p:cNvPicPr>
            <p:nvPr/>
          </p:nvPicPr>
          <p:blipFill>
            <a:blip r:embed="rId8" cstate="screen"/>
            <a:srcRect/>
            <a:stretch>
              <a:fillRect/>
            </a:stretch>
          </p:blipFill>
          <p:spPr bwMode="auto">
            <a:xfrm>
              <a:off x="5603855" y="4877807"/>
              <a:ext cx="510676"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9" name="TextBox 118"/>
            <p:cNvSpPr txBox="1"/>
            <p:nvPr/>
          </p:nvSpPr>
          <p:spPr bwMode="auto">
            <a:xfrm>
              <a:off x="5536473" y="5275178"/>
              <a:ext cx="656089"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 </a:t>
              </a:r>
              <a:r>
                <a:rPr lang="ru-RU" dirty="0" smtClean="0">
                  <a:solidFill>
                    <a:prstClr val="white"/>
                  </a:solidFill>
                </a:rPr>
                <a:t>4</a:t>
              </a:r>
              <a:endParaRPr lang="ru-RU" dirty="0">
                <a:solidFill>
                  <a:prstClr val="white"/>
                </a:solidFill>
              </a:endParaRPr>
            </a:p>
          </p:txBody>
        </p:sp>
      </p:grpSp>
      <p:grpSp>
        <p:nvGrpSpPr>
          <p:cNvPr id="7173" name="Группа 135"/>
          <p:cNvGrpSpPr/>
          <p:nvPr/>
        </p:nvGrpSpPr>
        <p:grpSpPr>
          <a:xfrm>
            <a:off x="4143492" y="5445249"/>
            <a:ext cx="790331" cy="631693"/>
            <a:chOff x="7399143" y="3560666"/>
            <a:chExt cx="790331" cy="631693"/>
          </a:xfrm>
        </p:grpSpPr>
        <p:sp>
          <p:nvSpPr>
            <p:cNvPr id="121" name="TextBox 120"/>
            <p:cNvSpPr txBox="1"/>
            <p:nvPr/>
          </p:nvSpPr>
          <p:spPr bwMode="auto">
            <a:xfrm>
              <a:off x="7399143" y="3976673"/>
              <a:ext cx="790331"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solidFill>
                    <a:prstClr val="white"/>
                  </a:solidFill>
                </a:rPr>
                <a:t>Kondor-FKA</a:t>
              </a:r>
              <a:r>
                <a:rPr lang="ru-RU" dirty="0" smtClean="0">
                  <a:solidFill>
                    <a:prstClr val="white"/>
                  </a:solidFill>
                </a:rPr>
                <a:t>1</a:t>
              </a:r>
              <a:endParaRPr lang="ru-RU" dirty="0">
                <a:solidFill>
                  <a:prstClr val="white"/>
                </a:solidFill>
              </a:endParaRPr>
            </a:p>
          </p:txBody>
        </p:sp>
        <p:pic>
          <p:nvPicPr>
            <p:cNvPr id="7227" name="Picture 3" descr="D:\Stremov\08_Презентация_хар_спут\Кондор.pn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7400969" y="3560666"/>
              <a:ext cx="736425" cy="3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4" name="Группа 124"/>
          <p:cNvGrpSpPr>
            <a:grpSpLocks/>
          </p:cNvGrpSpPr>
          <p:nvPr/>
        </p:nvGrpSpPr>
        <p:grpSpPr bwMode="auto">
          <a:xfrm>
            <a:off x="4227843" y="3686580"/>
            <a:ext cx="655679" cy="629151"/>
            <a:chOff x="5537067" y="4861765"/>
            <a:chExt cx="654808" cy="629072"/>
          </a:xfrm>
        </p:grpSpPr>
        <p:pic>
          <p:nvPicPr>
            <p:cNvPr id="126" name="Picture 3" descr="D:\Shihanoff\Мои рисунки\Рисунок3.png"/>
            <p:cNvPicPr>
              <a:picLocks noChangeAspect="1" noChangeArrowheads="1"/>
            </p:cNvPicPr>
            <p:nvPr/>
          </p:nvPicPr>
          <p:blipFill>
            <a:blip r:embed="rId8" cstate="screen"/>
            <a:srcRect/>
            <a:stretch>
              <a:fillRect/>
            </a:stretch>
          </p:blipFill>
          <p:spPr bwMode="auto">
            <a:xfrm>
              <a:off x="5591217" y="4861765"/>
              <a:ext cx="534029" cy="4103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7" name="TextBox 126"/>
            <p:cNvSpPr txBox="1"/>
            <p:nvPr/>
          </p:nvSpPr>
          <p:spPr bwMode="auto">
            <a:xfrm>
              <a:off x="5537067" y="5275178"/>
              <a:ext cx="65480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 </a:t>
              </a:r>
              <a:r>
                <a:rPr lang="ru-RU" dirty="0" smtClean="0">
                  <a:solidFill>
                    <a:prstClr val="white"/>
                  </a:solidFill>
                </a:rPr>
                <a:t>5</a:t>
              </a:r>
              <a:endParaRPr lang="ru-RU" dirty="0">
                <a:solidFill>
                  <a:prstClr val="white"/>
                </a:solidFill>
              </a:endParaRPr>
            </a:p>
          </p:txBody>
        </p:sp>
      </p:grpSp>
      <p:grpSp>
        <p:nvGrpSpPr>
          <p:cNvPr id="7175" name="Группа 65"/>
          <p:cNvGrpSpPr>
            <a:grpSpLocks/>
          </p:cNvGrpSpPr>
          <p:nvPr/>
        </p:nvGrpSpPr>
        <p:grpSpPr bwMode="auto">
          <a:xfrm>
            <a:off x="4205700" y="1951828"/>
            <a:ext cx="700064" cy="685111"/>
            <a:chOff x="5525929" y="5673165"/>
            <a:chExt cx="699889" cy="684879"/>
          </a:xfrm>
        </p:grpSpPr>
        <p:sp>
          <p:nvSpPr>
            <p:cNvPr id="116" name="TextBox 115"/>
            <p:cNvSpPr txBox="1"/>
            <p:nvPr/>
          </p:nvSpPr>
          <p:spPr bwMode="auto">
            <a:xfrm>
              <a:off x="5554693"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Arktika</a:t>
              </a:r>
              <a:r>
                <a:rPr lang="ru-RU" dirty="0">
                  <a:solidFill>
                    <a:prstClr val="white"/>
                  </a:solidFill>
                </a:rPr>
                <a:t>-</a:t>
              </a:r>
              <a:r>
                <a:rPr lang="en-US" dirty="0" smtClean="0">
                  <a:solidFill>
                    <a:prstClr val="white"/>
                  </a:solidFill>
                </a:rPr>
                <a:t>M2</a:t>
              </a:r>
              <a:endParaRPr lang="ru-RU" dirty="0">
                <a:solidFill>
                  <a:prstClr val="white"/>
                </a:solidFill>
              </a:endParaRPr>
            </a:p>
          </p:txBody>
        </p:sp>
        <p:pic>
          <p:nvPicPr>
            <p:cNvPr id="117"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6" name="Группа 141"/>
          <p:cNvGrpSpPr/>
          <p:nvPr/>
        </p:nvGrpSpPr>
        <p:grpSpPr>
          <a:xfrm>
            <a:off x="1754231" y="1141678"/>
            <a:ext cx="7058666" cy="5164739"/>
            <a:chOff x="1886328" y="980634"/>
            <a:chExt cx="7058666" cy="5452593"/>
          </a:xfrm>
        </p:grpSpPr>
        <p:cxnSp>
          <p:nvCxnSpPr>
            <p:cNvPr id="3" name="Прямая соединительная линия 2"/>
            <p:cNvCxnSpPr/>
            <p:nvPr/>
          </p:nvCxnSpPr>
          <p:spPr>
            <a:xfrm rot="5400000">
              <a:off x="3126591" y="3695201"/>
              <a:ext cx="5429134"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5400000">
              <a:off x="-826608" y="3710434"/>
              <a:ext cx="5427460" cy="1587"/>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26052" y="3703629"/>
              <a:ext cx="5427459" cy="1588"/>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5400000">
              <a:off x="793955" y="3703585"/>
              <a:ext cx="5429134"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5400000">
              <a:off x="2340942" y="3695245"/>
              <a:ext cx="5427459" cy="1588"/>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5400000">
              <a:off x="1579317" y="3711227"/>
              <a:ext cx="5427460"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rot="5400000">
              <a:off x="3908409" y="3701904"/>
              <a:ext cx="5429134"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rot="5400000">
              <a:off x="4674786" y="3718660"/>
              <a:ext cx="5429135"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rot="5400000">
              <a:off x="5444924" y="3705502"/>
              <a:ext cx="5429135"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rot="5400000">
              <a:off x="6230426" y="3698573"/>
              <a:ext cx="5429136"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177" name="Группа 80"/>
          <p:cNvGrpSpPr>
            <a:grpSpLocks/>
          </p:cNvGrpSpPr>
          <p:nvPr/>
        </p:nvGrpSpPr>
        <p:grpSpPr bwMode="auto">
          <a:xfrm>
            <a:off x="2594257" y="5512149"/>
            <a:ext cx="748653" cy="552572"/>
            <a:chOff x="5476002" y="4045651"/>
            <a:chExt cx="748436" cy="553489"/>
          </a:xfrm>
        </p:grpSpPr>
        <p:sp>
          <p:nvSpPr>
            <p:cNvPr id="82" name="TextBox 81"/>
            <p:cNvSpPr txBox="1"/>
            <p:nvPr/>
          </p:nvSpPr>
          <p:spPr bwMode="auto">
            <a:xfrm>
              <a:off x="5476002" y="4383096"/>
              <a:ext cx="748436" cy="21604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a:solidFill>
                    <a:prstClr val="white"/>
                  </a:solidFill>
                </a:rPr>
                <a:t>V </a:t>
              </a:r>
              <a:r>
                <a:rPr lang="ru-RU" dirty="0" smtClean="0">
                  <a:solidFill>
                    <a:prstClr val="white"/>
                  </a:solidFill>
                </a:rPr>
                <a:t>4</a:t>
              </a:r>
              <a:endParaRPr lang="ru-RU" dirty="0">
                <a:solidFill>
                  <a:prstClr val="white"/>
                </a:solidFill>
              </a:endParaRPr>
            </a:p>
          </p:txBody>
        </p:sp>
        <p:pic>
          <p:nvPicPr>
            <p:cNvPr id="83"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522493" y="4045651"/>
              <a:ext cx="603075" cy="34802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 name="TextBox 136"/>
          <p:cNvSpPr txBox="1"/>
          <p:nvPr/>
        </p:nvSpPr>
        <p:spPr>
          <a:xfrm rot="16200000">
            <a:off x="-922251" y="2052679"/>
            <a:ext cx="2233617" cy="394729"/>
          </a:xfrm>
          <a:prstGeom prst="rect">
            <a:avLst/>
          </a:prstGeom>
          <a:solidFill>
            <a:schemeClr val="accent1">
              <a:lumMod val="75000"/>
            </a:schemeClr>
          </a:solidFill>
          <a:ln>
            <a:noFill/>
          </a:ln>
          <a:effectLst>
            <a:softEdge rad="63500"/>
          </a:effectLst>
        </p:spPr>
        <p:txBody>
          <a:bodyPr wrap="square" lIns="95766" tIns="47883" rIns="95766" bIns="47883" anchor="ctr">
            <a:noAutofit/>
          </a:bodyPr>
          <a:lstStyle/>
          <a:p>
            <a:pPr algn="ctr">
              <a:defRPr/>
            </a:pPr>
            <a:r>
              <a:rPr lang="en-US" sz="1250" b="1" cap="all" dirty="0" err="1" smtClean="0">
                <a:solidFill>
                  <a:prstClr val="white"/>
                </a:solidFill>
                <a:effectLst>
                  <a:outerShdw blurRad="38100" dist="38100" dir="2700000" algn="tl">
                    <a:srgbClr val="000000">
                      <a:alpha val="43137"/>
                    </a:srgbClr>
                  </a:outerShdw>
                </a:effectLst>
                <a:latin typeface="Arial" pitchFamily="34" charset="0"/>
                <a:cs typeface="Arial" pitchFamily="34" charset="0"/>
              </a:rPr>
              <a:t>hygrometeorologyn</a:t>
            </a:r>
            <a:endParaRPr lang="ru-RU" sz="1250" b="1" cap="all"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38" name="TextBox 137"/>
          <p:cNvSpPr txBox="1"/>
          <p:nvPr/>
        </p:nvSpPr>
        <p:spPr>
          <a:xfrm rot="16200000">
            <a:off x="-1016163" y="4484538"/>
            <a:ext cx="2548587" cy="345694"/>
          </a:xfrm>
          <a:prstGeom prst="rect">
            <a:avLst/>
          </a:prstGeom>
          <a:solidFill>
            <a:srgbClr val="728E3A"/>
          </a:solidFill>
          <a:ln>
            <a:noFill/>
          </a:ln>
          <a:effectLst>
            <a:softEdge rad="63500"/>
          </a:effectLst>
        </p:spPr>
        <p:txBody>
          <a:bodyPr wrap="square" lIns="95766" tIns="47883" rIns="95766" bIns="47883" anchor="ctr">
            <a:noAutofit/>
          </a:bodyPr>
          <a:lstStyle/>
          <a:p>
            <a:pPr algn="ctr">
              <a:defRPr/>
            </a:pPr>
            <a:r>
              <a:rPr lang="en-US" sz="1250" b="1" cap="all" dirty="0" smtClean="0">
                <a:solidFill>
                  <a:prstClr val="white"/>
                </a:solidFill>
                <a:effectLst>
                  <a:outerShdw blurRad="38100" dist="38100" dir="2700000" algn="tl">
                    <a:srgbClr val="000000">
                      <a:alpha val="43137"/>
                    </a:srgbClr>
                  </a:outerShdw>
                </a:effectLst>
                <a:latin typeface="Arial" pitchFamily="34" charset="0"/>
                <a:cs typeface="Arial" pitchFamily="34" charset="0"/>
              </a:rPr>
              <a:t>natural  resources</a:t>
            </a:r>
            <a:endParaRPr lang="ru-RU" sz="1250" b="1" cap="all"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4555629" y="6403382"/>
            <a:ext cx="1943882" cy="265978"/>
          </a:xfrm>
          <a:prstGeom prst="rect">
            <a:avLst/>
          </a:prstGeom>
          <a:solidFill>
            <a:srgbClr val="0070C0"/>
          </a:solidFill>
          <a:ln>
            <a:noFill/>
          </a:ln>
          <a:effectLst>
            <a:softEdge rad="31750"/>
          </a:effectLst>
        </p:spPr>
        <p:txBody>
          <a:bodyPr wrap="none" lIns="95766" tIns="47883" rIns="95766" bIns="47883">
            <a:spAutoFit/>
          </a:bodyPr>
          <a:lstStyle/>
          <a:p>
            <a:pPr>
              <a:defRPr/>
            </a:pPr>
            <a:r>
              <a:rPr lang="en-US" sz="1100" dirty="0" smtClean="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rPr>
              <a:t>Multispectral imaging</a:t>
            </a:r>
            <a:r>
              <a:rPr lang="ru-RU" sz="1100" dirty="0" smtClean="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rPr>
              <a:t> </a:t>
            </a:r>
            <a:r>
              <a:rPr lang="en-US" sz="1100" dirty="0" smtClean="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rPr>
              <a:t>(VIS and IR)</a:t>
            </a:r>
            <a:endParaRPr lang="ru-RU" sz="1100" dirty="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endParaRPr>
          </a:p>
        </p:txBody>
      </p:sp>
      <p:sp>
        <p:nvSpPr>
          <p:cNvPr id="134" name="TextBox 133"/>
          <p:cNvSpPr txBox="1"/>
          <p:nvPr/>
        </p:nvSpPr>
        <p:spPr>
          <a:xfrm>
            <a:off x="7977339" y="6403382"/>
            <a:ext cx="1823058" cy="265978"/>
          </a:xfrm>
          <a:prstGeom prst="rect">
            <a:avLst/>
          </a:prstGeom>
          <a:solidFill>
            <a:schemeClr val="accent6">
              <a:lumMod val="50000"/>
            </a:schemeClr>
          </a:solidFill>
          <a:ln>
            <a:noFill/>
          </a:ln>
          <a:effectLst>
            <a:softEdge rad="31750"/>
          </a:effectLst>
        </p:spPr>
        <p:txBody>
          <a:bodyPr wrap="square" lIns="95766" tIns="47883" rIns="95766" bIns="47883">
            <a:spAutoFit/>
          </a:bodyPr>
          <a:lstStyle/>
          <a:p>
            <a:pPr>
              <a:defRPr/>
            </a:pPr>
            <a:r>
              <a:rPr lang="en-US" sz="1100" dirty="0" smtClean="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rPr>
              <a:t>Radar imaging</a:t>
            </a:r>
            <a:endParaRPr lang="ru-RU" sz="1100" dirty="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endParaRPr>
          </a:p>
        </p:txBody>
      </p:sp>
      <p:grpSp>
        <p:nvGrpSpPr>
          <p:cNvPr id="7178" name="Группа 92"/>
          <p:cNvGrpSpPr>
            <a:grpSpLocks/>
          </p:cNvGrpSpPr>
          <p:nvPr/>
        </p:nvGrpSpPr>
        <p:grpSpPr bwMode="auto">
          <a:xfrm>
            <a:off x="4244734" y="2636939"/>
            <a:ext cx="622016" cy="649035"/>
            <a:chOff x="5541901" y="1284532"/>
            <a:chExt cx="621738" cy="648302"/>
          </a:xfrm>
        </p:grpSpPr>
        <p:pic>
          <p:nvPicPr>
            <p:cNvPr id="135"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TextBox 135"/>
            <p:cNvSpPr txBox="1"/>
            <p:nvPr/>
          </p:nvSpPr>
          <p:spPr bwMode="auto">
            <a:xfrm>
              <a:off x="5541901" y="1717392"/>
              <a:ext cx="621738" cy="21544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4</a:t>
              </a:r>
              <a:endParaRPr lang="ru-RU" dirty="0">
                <a:solidFill>
                  <a:prstClr val="white"/>
                </a:solidFill>
              </a:endParaRPr>
            </a:p>
          </p:txBody>
        </p:sp>
      </p:grpSp>
      <p:sp>
        <p:nvSpPr>
          <p:cNvPr id="139" name="TextBox 138"/>
          <p:cNvSpPr txBox="1"/>
          <p:nvPr/>
        </p:nvSpPr>
        <p:spPr>
          <a:xfrm>
            <a:off x="-11954" y="6112368"/>
            <a:ext cx="500458" cy="205441"/>
          </a:xfrm>
          <a:prstGeom prst="rect">
            <a:avLst/>
          </a:prstGeom>
          <a:noFill/>
        </p:spPr>
        <p:txBody>
          <a:bodyPr wrap="none" rtlCol="0">
            <a:spAutoFit/>
          </a:bodyPr>
          <a:lstStyle/>
          <a:p>
            <a:pPr algn="ctr">
              <a:lnSpc>
                <a:spcPct val="70000"/>
              </a:lnSpc>
            </a:pPr>
            <a:r>
              <a:rPr lang="ru-RU" sz="1050" b="1" dirty="0">
                <a:solidFill>
                  <a:prstClr val="white"/>
                </a:solidFill>
                <a:effectLst>
                  <a:outerShdw blurRad="38100" dist="38100" dir="2700000" algn="tl">
                    <a:srgbClr val="000000">
                      <a:alpha val="43137"/>
                    </a:srgbClr>
                  </a:outerShdw>
                </a:effectLst>
                <a:latin typeface="Arial Narrow" pitchFamily="34" charset="0"/>
              </a:rPr>
              <a:t>Всего</a:t>
            </a:r>
          </a:p>
        </p:txBody>
      </p:sp>
      <p:sp>
        <p:nvSpPr>
          <p:cNvPr id="144" name="TextBox 46"/>
          <p:cNvSpPr txBox="1">
            <a:spLocks noChangeArrowheads="1"/>
          </p:cNvSpPr>
          <p:nvPr/>
        </p:nvSpPr>
        <p:spPr bwMode="auto">
          <a:xfrm>
            <a:off x="895231" y="6056509"/>
            <a:ext cx="29278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ru-RU" sz="1400" b="1" dirty="0" smtClean="0">
                <a:solidFill>
                  <a:prstClr val="white"/>
                </a:solidFill>
                <a:effectLst>
                  <a:outerShdw blurRad="38100" dist="38100" dir="2700000" algn="tl">
                    <a:srgbClr val="000000">
                      <a:alpha val="43137"/>
                    </a:srgbClr>
                  </a:outerShdw>
                </a:effectLst>
                <a:latin typeface="Arial" charset="0"/>
              </a:rPr>
              <a:t>7</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45" name="TextBox 46"/>
          <p:cNvSpPr txBox="1">
            <a:spLocks noChangeArrowheads="1"/>
          </p:cNvSpPr>
          <p:nvPr/>
        </p:nvSpPr>
        <p:spPr bwMode="auto">
          <a:xfrm>
            <a:off x="2017121" y="6056509"/>
            <a:ext cx="29278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ru-RU" sz="1400" b="1" dirty="0" smtClean="0">
                <a:solidFill>
                  <a:prstClr val="white"/>
                </a:solidFill>
                <a:effectLst>
                  <a:outerShdw blurRad="38100" dist="38100" dir="2700000" algn="tl">
                    <a:srgbClr val="000000">
                      <a:alpha val="43137"/>
                    </a:srgbClr>
                  </a:outerShdw>
                </a:effectLst>
                <a:latin typeface="Arial" charset="0"/>
              </a:rPr>
              <a:t>8</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46" name="TextBox 46"/>
          <p:cNvSpPr txBox="1">
            <a:spLocks noChangeArrowheads="1"/>
          </p:cNvSpPr>
          <p:nvPr/>
        </p:nvSpPr>
        <p:spPr bwMode="auto">
          <a:xfrm>
            <a:off x="2792773"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12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47" name="TextBox 46"/>
          <p:cNvSpPr txBox="1">
            <a:spLocks noChangeArrowheads="1"/>
          </p:cNvSpPr>
          <p:nvPr/>
        </p:nvSpPr>
        <p:spPr bwMode="auto">
          <a:xfrm>
            <a:off x="3584861"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16</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48" name="TextBox 46"/>
          <p:cNvSpPr txBox="1">
            <a:spLocks noChangeArrowheads="1"/>
          </p:cNvSpPr>
          <p:nvPr/>
        </p:nvSpPr>
        <p:spPr bwMode="auto">
          <a:xfrm>
            <a:off x="4366693"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1</a:t>
            </a:r>
            <a:r>
              <a:rPr lang="en-US" altLang="ru-RU" sz="1400" b="1" dirty="0" smtClean="0">
                <a:solidFill>
                  <a:prstClr val="white"/>
                </a:solidFill>
                <a:effectLst>
                  <a:outerShdw blurRad="38100" dist="38100" dir="2700000" algn="tl">
                    <a:srgbClr val="000000">
                      <a:alpha val="43137"/>
                    </a:srgbClr>
                  </a:outerShdw>
                </a:effectLst>
                <a:latin typeface="Arial" charset="0"/>
              </a:rPr>
              <a:t>7</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50" name="TextBox 46"/>
          <p:cNvSpPr txBox="1">
            <a:spLocks noChangeArrowheads="1"/>
          </p:cNvSpPr>
          <p:nvPr/>
        </p:nvSpPr>
        <p:spPr bwMode="auto">
          <a:xfrm>
            <a:off x="5918790"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22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51" name="TextBox 46"/>
          <p:cNvSpPr txBox="1">
            <a:spLocks noChangeArrowheads="1"/>
          </p:cNvSpPr>
          <p:nvPr/>
        </p:nvSpPr>
        <p:spPr bwMode="auto">
          <a:xfrm>
            <a:off x="6712725"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2</a:t>
            </a:r>
            <a:r>
              <a:rPr lang="en-US" altLang="ru-RU" sz="1400" b="1" dirty="0" smtClean="0">
                <a:solidFill>
                  <a:prstClr val="white"/>
                </a:solidFill>
                <a:effectLst>
                  <a:outerShdw blurRad="38100" dist="38100" dir="2700000" algn="tl">
                    <a:srgbClr val="000000">
                      <a:alpha val="43137"/>
                    </a:srgbClr>
                  </a:outerShdw>
                </a:effectLst>
                <a:latin typeface="Arial" charset="0"/>
              </a:rPr>
              <a:t>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52" name="TextBox 46"/>
          <p:cNvSpPr txBox="1">
            <a:spLocks noChangeArrowheads="1"/>
          </p:cNvSpPr>
          <p:nvPr/>
        </p:nvSpPr>
        <p:spPr bwMode="auto">
          <a:xfrm>
            <a:off x="7473293"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2</a:t>
            </a:r>
            <a:r>
              <a:rPr lang="en-US" altLang="ru-RU" sz="1400" b="1" dirty="0">
                <a:solidFill>
                  <a:prstClr val="white"/>
                </a:solidFill>
                <a:effectLst>
                  <a:outerShdw blurRad="38100" dist="38100" dir="2700000" algn="tl">
                    <a:srgbClr val="000000">
                      <a:alpha val="43137"/>
                    </a:srgbClr>
                  </a:outerShdw>
                </a:effectLst>
                <a:latin typeface="Arial" charset="0"/>
              </a:rPr>
              <a:t>1</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53" name="TextBox 46"/>
          <p:cNvSpPr txBox="1">
            <a:spLocks noChangeArrowheads="1"/>
          </p:cNvSpPr>
          <p:nvPr/>
        </p:nvSpPr>
        <p:spPr bwMode="auto">
          <a:xfrm>
            <a:off x="8233245"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ru-RU" sz="1400" b="1" dirty="0" smtClean="0">
                <a:solidFill>
                  <a:prstClr val="white"/>
                </a:solidFill>
                <a:effectLst>
                  <a:outerShdw blurRad="38100" dist="38100" dir="2700000" algn="tl">
                    <a:srgbClr val="000000">
                      <a:alpha val="43137"/>
                    </a:srgbClr>
                  </a:outerShdw>
                </a:effectLst>
                <a:latin typeface="Arial" charset="0"/>
              </a:rPr>
              <a:t>22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grpSp>
        <p:nvGrpSpPr>
          <p:cNvPr id="7180" name="Группа 65"/>
          <p:cNvGrpSpPr>
            <a:grpSpLocks/>
          </p:cNvGrpSpPr>
          <p:nvPr/>
        </p:nvGrpSpPr>
        <p:grpSpPr bwMode="auto">
          <a:xfrm>
            <a:off x="4965435" y="1951828"/>
            <a:ext cx="700064" cy="685111"/>
            <a:chOff x="5525929" y="5673165"/>
            <a:chExt cx="699889" cy="684879"/>
          </a:xfrm>
        </p:grpSpPr>
        <p:sp>
          <p:nvSpPr>
            <p:cNvPr id="156" name="TextBox 155"/>
            <p:cNvSpPr txBox="1"/>
            <p:nvPr/>
          </p:nvSpPr>
          <p:spPr bwMode="auto">
            <a:xfrm>
              <a:off x="5554693"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Arktika</a:t>
              </a:r>
              <a:r>
                <a:rPr lang="ru-RU" dirty="0">
                  <a:solidFill>
                    <a:prstClr val="white"/>
                  </a:solidFill>
                </a:rPr>
                <a:t>-</a:t>
              </a:r>
              <a:r>
                <a:rPr lang="en-US" dirty="0" smtClean="0">
                  <a:solidFill>
                    <a:prstClr val="white"/>
                  </a:solidFill>
                </a:rPr>
                <a:t>M</a:t>
              </a:r>
              <a:r>
                <a:rPr lang="ru-RU" dirty="0" smtClean="0">
                  <a:solidFill>
                    <a:prstClr val="white"/>
                  </a:solidFill>
                </a:rPr>
                <a:t>3</a:t>
              </a:r>
              <a:endParaRPr lang="ru-RU" dirty="0">
                <a:solidFill>
                  <a:prstClr val="white"/>
                </a:solidFill>
              </a:endParaRPr>
            </a:p>
          </p:txBody>
        </p:sp>
        <p:pic>
          <p:nvPicPr>
            <p:cNvPr id="157"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0" name="TextBox 139"/>
          <p:cNvSpPr txBox="1"/>
          <p:nvPr/>
        </p:nvSpPr>
        <p:spPr>
          <a:xfrm>
            <a:off x="1910015" y="254269"/>
            <a:ext cx="7539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spcBef>
                <a:spcPct val="0"/>
              </a:spcBef>
              <a:buNone/>
              <a:defRPr sz="2000" b="1" cap="all">
                <a:solidFill>
                  <a:schemeClr val="tx2"/>
                </a:solidFill>
                <a:latin typeface="Arial" charset="0"/>
              </a:defRPr>
            </a:lvl1pPr>
          </a:lstStyle>
          <a:p>
            <a:r>
              <a:rPr lang="en-US" dirty="0" smtClean="0"/>
              <a:t>THE Russian remote sensing </a:t>
            </a:r>
            <a:br>
              <a:rPr lang="en-US" dirty="0" smtClean="0"/>
            </a:br>
            <a:r>
              <a:rPr lang="en-US" dirty="0" smtClean="0"/>
              <a:t>constellation</a:t>
            </a:r>
            <a:endParaRPr lang="ru-RU" dirty="0"/>
          </a:p>
        </p:txBody>
      </p:sp>
      <p:sp>
        <p:nvSpPr>
          <p:cNvPr id="141" name="TextBox 46"/>
          <p:cNvSpPr txBox="1">
            <a:spLocks noChangeArrowheads="1"/>
          </p:cNvSpPr>
          <p:nvPr/>
        </p:nvSpPr>
        <p:spPr bwMode="auto">
          <a:xfrm>
            <a:off x="5115901" y="6056345"/>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2</a:t>
            </a:r>
            <a:r>
              <a:rPr lang="en-US" altLang="ru-RU" sz="1400" b="1" dirty="0" smtClean="0">
                <a:solidFill>
                  <a:prstClr val="white"/>
                </a:solidFill>
                <a:effectLst>
                  <a:outerShdw blurRad="38100" dist="38100" dir="2700000" algn="tl">
                    <a:srgbClr val="000000">
                      <a:alpha val="43137"/>
                    </a:srgbClr>
                  </a:outerShdw>
                </a:effectLst>
                <a:latin typeface="Arial" charset="0"/>
              </a:rPr>
              <a:t>1</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61" name="TextBox 46"/>
          <p:cNvSpPr txBox="1">
            <a:spLocks noChangeArrowheads="1"/>
          </p:cNvSpPr>
          <p:nvPr/>
        </p:nvSpPr>
        <p:spPr bwMode="auto">
          <a:xfrm>
            <a:off x="9025335" y="6056508"/>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ru-RU" sz="1400" b="1" dirty="0" smtClean="0">
                <a:solidFill>
                  <a:prstClr val="white"/>
                </a:solidFill>
                <a:effectLst>
                  <a:outerShdw blurRad="38100" dist="38100" dir="2700000" algn="tl">
                    <a:srgbClr val="000000">
                      <a:alpha val="43137"/>
                    </a:srgbClr>
                  </a:outerShdw>
                </a:effectLst>
                <a:latin typeface="Arial" charset="0"/>
              </a:rPr>
              <a:t>22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grpSp>
        <p:nvGrpSpPr>
          <p:cNvPr id="7181" name="Группа 92"/>
          <p:cNvGrpSpPr>
            <a:grpSpLocks/>
          </p:cNvGrpSpPr>
          <p:nvPr/>
        </p:nvGrpSpPr>
        <p:grpSpPr bwMode="auto">
          <a:xfrm>
            <a:off x="8102203" y="2636939"/>
            <a:ext cx="622016" cy="649035"/>
            <a:chOff x="5541901" y="1284532"/>
            <a:chExt cx="621738" cy="648302"/>
          </a:xfrm>
        </p:grpSpPr>
        <p:pic>
          <p:nvPicPr>
            <p:cNvPr id="163"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TextBox 163"/>
            <p:cNvSpPr txBox="1"/>
            <p:nvPr/>
          </p:nvSpPr>
          <p:spPr bwMode="auto">
            <a:xfrm>
              <a:off x="5541901" y="1717392"/>
              <a:ext cx="621738" cy="21544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5</a:t>
              </a:r>
              <a:endParaRPr lang="ru-RU" dirty="0">
                <a:solidFill>
                  <a:prstClr val="white"/>
                </a:solidFill>
              </a:endParaRPr>
            </a:p>
          </p:txBody>
        </p:sp>
      </p:grpSp>
      <p:grpSp>
        <p:nvGrpSpPr>
          <p:cNvPr id="7183" name="Группа 65"/>
          <p:cNvGrpSpPr>
            <a:grpSpLocks/>
          </p:cNvGrpSpPr>
          <p:nvPr/>
        </p:nvGrpSpPr>
        <p:grpSpPr bwMode="auto">
          <a:xfrm>
            <a:off x="8062220" y="1951828"/>
            <a:ext cx="700064" cy="685111"/>
            <a:chOff x="5525929" y="5673165"/>
            <a:chExt cx="699889" cy="684879"/>
          </a:xfrm>
        </p:grpSpPr>
        <p:sp>
          <p:nvSpPr>
            <p:cNvPr id="169" name="TextBox 168"/>
            <p:cNvSpPr txBox="1"/>
            <p:nvPr/>
          </p:nvSpPr>
          <p:spPr bwMode="auto">
            <a:xfrm>
              <a:off x="5554693"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Arktika</a:t>
              </a:r>
              <a:r>
                <a:rPr lang="ru-RU" dirty="0">
                  <a:solidFill>
                    <a:prstClr val="white"/>
                  </a:solidFill>
                </a:rPr>
                <a:t>-</a:t>
              </a:r>
              <a:r>
                <a:rPr lang="en-US" dirty="0" smtClean="0">
                  <a:solidFill>
                    <a:prstClr val="white"/>
                  </a:solidFill>
                </a:rPr>
                <a:t>M</a:t>
              </a:r>
              <a:r>
                <a:rPr lang="ru-RU" dirty="0" smtClean="0">
                  <a:solidFill>
                    <a:prstClr val="white"/>
                  </a:solidFill>
                </a:rPr>
                <a:t>4</a:t>
              </a:r>
              <a:endParaRPr lang="ru-RU" dirty="0">
                <a:solidFill>
                  <a:prstClr val="white"/>
                </a:solidFill>
              </a:endParaRPr>
            </a:p>
          </p:txBody>
        </p:sp>
        <p:pic>
          <p:nvPicPr>
            <p:cNvPr id="170"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85" name="Группа 162"/>
          <p:cNvGrpSpPr>
            <a:grpSpLocks/>
          </p:cNvGrpSpPr>
          <p:nvPr/>
        </p:nvGrpSpPr>
        <p:grpSpPr bwMode="auto">
          <a:xfrm>
            <a:off x="5740867" y="1268785"/>
            <a:ext cx="721402" cy="599411"/>
            <a:chOff x="5444189" y="1990151"/>
            <a:chExt cx="917414" cy="762182"/>
          </a:xfrm>
        </p:grpSpPr>
        <p:pic>
          <p:nvPicPr>
            <p:cNvPr id="175"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TextBox 175"/>
            <p:cNvSpPr txBox="1"/>
            <p:nvPr/>
          </p:nvSpPr>
          <p:spPr>
            <a:xfrm>
              <a:off x="5444189" y="2478077"/>
              <a:ext cx="917414" cy="27425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2.4</a:t>
              </a:r>
              <a:endParaRPr lang="ru-RU" dirty="0">
                <a:solidFill>
                  <a:prstClr val="white"/>
                </a:solidFill>
              </a:endParaRPr>
            </a:p>
          </p:txBody>
        </p:sp>
      </p:grpSp>
      <p:grpSp>
        <p:nvGrpSpPr>
          <p:cNvPr id="7186" name="Группа 162"/>
          <p:cNvGrpSpPr>
            <a:grpSpLocks/>
          </p:cNvGrpSpPr>
          <p:nvPr/>
        </p:nvGrpSpPr>
        <p:grpSpPr bwMode="auto">
          <a:xfrm>
            <a:off x="5780372" y="2037526"/>
            <a:ext cx="634841" cy="599411"/>
            <a:chOff x="5499229" y="1990151"/>
            <a:chExt cx="807334" cy="762182"/>
          </a:xfrm>
        </p:grpSpPr>
        <p:pic>
          <p:nvPicPr>
            <p:cNvPr id="178"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 name="TextBox 178"/>
            <p:cNvSpPr txBox="1"/>
            <p:nvPr/>
          </p:nvSpPr>
          <p:spPr>
            <a:xfrm>
              <a:off x="5499229" y="2478077"/>
              <a:ext cx="807334" cy="27425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solidFill>
                    <a:prstClr val="white"/>
                  </a:solidFill>
                </a:rPr>
                <a:t>Meteor</a:t>
              </a:r>
              <a:r>
                <a:rPr lang="ru-RU" dirty="0" smtClean="0">
                  <a:solidFill>
                    <a:prstClr val="white"/>
                  </a:solidFill>
                </a:rPr>
                <a:t>-</a:t>
              </a:r>
              <a:r>
                <a:rPr lang="en-US" dirty="0" smtClean="0">
                  <a:solidFill>
                    <a:prstClr val="white"/>
                  </a:solidFill>
                </a:rPr>
                <a:t>M</a:t>
              </a:r>
              <a:r>
                <a:rPr lang="ru-RU" dirty="0" smtClean="0">
                  <a:solidFill>
                    <a:prstClr val="white"/>
                  </a:solidFill>
                </a:rPr>
                <a:t>3</a:t>
              </a:r>
              <a:endParaRPr lang="ru-RU" dirty="0">
                <a:solidFill>
                  <a:prstClr val="white"/>
                </a:solidFill>
              </a:endParaRPr>
            </a:p>
          </p:txBody>
        </p:sp>
      </p:grpSp>
      <p:grpSp>
        <p:nvGrpSpPr>
          <p:cNvPr id="7187" name="Группа 162"/>
          <p:cNvGrpSpPr>
            <a:grpSpLocks/>
          </p:cNvGrpSpPr>
          <p:nvPr/>
        </p:nvGrpSpPr>
        <p:grpSpPr bwMode="auto">
          <a:xfrm>
            <a:off x="8089369" y="1268787"/>
            <a:ext cx="647664" cy="599411"/>
            <a:chOff x="5491062" y="1990151"/>
            <a:chExt cx="823640" cy="762182"/>
          </a:xfrm>
        </p:grpSpPr>
        <p:pic>
          <p:nvPicPr>
            <p:cNvPr id="181"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5491062" y="2478077"/>
              <a:ext cx="823640" cy="27425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MP</a:t>
              </a:r>
              <a:endParaRPr lang="ru-RU" dirty="0">
                <a:solidFill>
                  <a:prstClr val="white"/>
                </a:solidFill>
              </a:endParaRPr>
            </a:p>
          </p:txBody>
        </p:sp>
      </p:grpSp>
      <p:grpSp>
        <p:nvGrpSpPr>
          <p:cNvPr id="7188" name="Группа 101"/>
          <p:cNvGrpSpPr>
            <a:grpSpLocks/>
          </p:cNvGrpSpPr>
          <p:nvPr/>
        </p:nvGrpSpPr>
        <p:grpSpPr bwMode="auto">
          <a:xfrm>
            <a:off x="5727137" y="3686581"/>
            <a:ext cx="743844" cy="629149"/>
            <a:chOff x="8480926" y="4388851"/>
            <a:chExt cx="743658" cy="629071"/>
          </a:xfrm>
        </p:grpSpPr>
        <p:pic>
          <p:nvPicPr>
            <p:cNvPr id="184" name="Picture 3" descr="D:\Shihanoff\Мои рисунки\Рисунок3.png"/>
            <p:cNvPicPr>
              <a:picLocks noChangeAspect="1" noChangeArrowheads="1"/>
            </p:cNvPicPr>
            <p:nvPr/>
          </p:nvPicPr>
          <p:blipFill>
            <a:blip r:embed="rId8"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5" name="TextBox 184"/>
            <p:cNvSpPr txBox="1"/>
            <p:nvPr/>
          </p:nvSpPr>
          <p:spPr bwMode="auto">
            <a:xfrm>
              <a:off x="8480926" y="4802263"/>
              <a:ext cx="74365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PM </a:t>
              </a:r>
              <a:r>
                <a:rPr lang="ru-RU" dirty="0" smtClean="0">
                  <a:solidFill>
                    <a:prstClr val="white"/>
                  </a:solidFill>
                </a:rPr>
                <a:t>2</a:t>
              </a:r>
              <a:endParaRPr lang="ru-RU" dirty="0">
                <a:solidFill>
                  <a:prstClr val="white"/>
                </a:solidFill>
              </a:endParaRPr>
            </a:p>
          </p:txBody>
        </p:sp>
      </p:grpSp>
      <p:grpSp>
        <p:nvGrpSpPr>
          <p:cNvPr id="7189" name="Группа 101"/>
          <p:cNvGrpSpPr>
            <a:grpSpLocks/>
          </p:cNvGrpSpPr>
          <p:nvPr/>
        </p:nvGrpSpPr>
        <p:grpSpPr bwMode="auto">
          <a:xfrm>
            <a:off x="7265310" y="3686581"/>
            <a:ext cx="743844" cy="629149"/>
            <a:chOff x="8480926" y="4388851"/>
            <a:chExt cx="743658" cy="629071"/>
          </a:xfrm>
        </p:grpSpPr>
        <p:pic>
          <p:nvPicPr>
            <p:cNvPr id="187" name="Picture 3" descr="D:\Shihanoff\Мои рисунки\Рисунок3.png"/>
            <p:cNvPicPr>
              <a:picLocks noChangeAspect="1" noChangeArrowheads="1"/>
            </p:cNvPicPr>
            <p:nvPr/>
          </p:nvPicPr>
          <p:blipFill>
            <a:blip r:embed="rId8"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8" name="TextBox 187"/>
            <p:cNvSpPr txBox="1"/>
            <p:nvPr/>
          </p:nvSpPr>
          <p:spPr bwMode="auto">
            <a:xfrm>
              <a:off x="8480926" y="4802263"/>
              <a:ext cx="74365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PM </a:t>
              </a:r>
              <a:r>
                <a:rPr lang="ru-RU" dirty="0" smtClean="0">
                  <a:solidFill>
                    <a:prstClr val="white"/>
                  </a:solidFill>
                </a:rPr>
                <a:t>3</a:t>
              </a:r>
              <a:endParaRPr lang="ru-RU" dirty="0">
                <a:solidFill>
                  <a:prstClr val="white"/>
                </a:solidFill>
              </a:endParaRPr>
            </a:p>
          </p:txBody>
        </p:sp>
      </p:grpSp>
      <p:grpSp>
        <p:nvGrpSpPr>
          <p:cNvPr id="7190" name="Группа 101"/>
          <p:cNvGrpSpPr>
            <a:grpSpLocks/>
          </p:cNvGrpSpPr>
          <p:nvPr/>
        </p:nvGrpSpPr>
        <p:grpSpPr bwMode="auto">
          <a:xfrm>
            <a:off x="8049306" y="3686581"/>
            <a:ext cx="743844" cy="629149"/>
            <a:chOff x="8480926" y="4388851"/>
            <a:chExt cx="743658" cy="629071"/>
          </a:xfrm>
        </p:grpSpPr>
        <p:pic>
          <p:nvPicPr>
            <p:cNvPr id="190" name="Picture 3" descr="D:\Shihanoff\Мои рисунки\Рисунок3.png"/>
            <p:cNvPicPr>
              <a:picLocks noChangeAspect="1" noChangeArrowheads="1"/>
            </p:cNvPicPr>
            <p:nvPr/>
          </p:nvPicPr>
          <p:blipFill>
            <a:blip r:embed="rId8"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91" name="TextBox 190"/>
            <p:cNvSpPr txBox="1"/>
            <p:nvPr/>
          </p:nvSpPr>
          <p:spPr bwMode="auto">
            <a:xfrm>
              <a:off x="8480926" y="4802263"/>
              <a:ext cx="74365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PM </a:t>
              </a:r>
              <a:r>
                <a:rPr lang="ru-RU" dirty="0" smtClean="0">
                  <a:solidFill>
                    <a:prstClr val="white"/>
                  </a:solidFill>
                </a:rPr>
                <a:t>4</a:t>
              </a:r>
              <a:endParaRPr lang="ru-RU" dirty="0">
                <a:solidFill>
                  <a:prstClr val="white"/>
                </a:solidFill>
              </a:endParaRPr>
            </a:p>
          </p:txBody>
        </p:sp>
      </p:grpSp>
      <p:grpSp>
        <p:nvGrpSpPr>
          <p:cNvPr id="7191" name="Группа 135"/>
          <p:cNvGrpSpPr/>
          <p:nvPr/>
        </p:nvGrpSpPr>
        <p:grpSpPr>
          <a:xfrm>
            <a:off x="4910180" y="5445249"/>
            <a:ext cx="819184" cy="631693"/>
            <a:chOff x="7384715" y="3560666"/>
            <a:chExt cx="819184" cy="631693"/>
          </a:xfrm>
        </p:grpSpPr>
        <p:sp>
          <p:nvSpPr>
            <p:cNvPr id="193" name="TextBox 192"/>
            <p:cNvSpPr txBox="1"/>
            <p:nvPr/>
          </p:nvSpPr>
          <p:spPr bwMode="auto">
            <a:xfrm>
              <a:off x="7384715" y="3976673"/>
              <a:ext cx="819184"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solidFill>
                    <a:prstClr val="white"/>
                  </a:solidFill>
                </a:rPr>
                <a:t>Kondor-FKA</a:t>
              </a:r>
              <a:r>
                <a:rPr lang="ru-RU" dirty="0" smtClean="0">
                  <a:solidFill>
                    <a:prstClr val="white"/>
                  </a:solidFill>
                </a:rPr>
                <a:t>2</a:t>
              </a:r>
              <a:endParaRPr lang="ru-RU" dirty="0">
                <a:solidFill>
                  <a:prstClr val="white"/>
                </a:solidFill>
              </a:endParaRPr>
            </a:p>
          </p:txBody>
        </p:sp>
        <p:pic>
          <p:nvPicPr>
            <p:cNvPr id="194" name="Picture 3" descr="D:\Stremov\08_Презентация_хар_спут\Кондор.pn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7400969" y="3560666"/>
              <a:ext cx="736425" cy="3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93" name="Группа 196"/>
          <p:cNvGrpSpPr/>
          <p:nvPr/>
        </p:nvGrpSpPr>
        <p:grpSpPr>
          <a:xfrm>
            <a:off x="5577069" y="5210150"/>
            <a:ext cx="1028328" cy="863758"/>
            <a:chOff x="5745088" y="4725144"/>
            <a:chExt cx="1028328" cy="863758"/>
          </a:xfrm>
        </p:grpSpPr>
        <p:pic>
          <p:nvPicPr>
            <p:cNvPr id="195" name="Рисунок 194"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196" name="TextBox 195"/>
            <p:cNvSpPr txBox="1"/>
            <p:nvPr/>
          </p:nvSpPr>
          <p:spPr bwMode="auto">
            <a:xfrm>
              <a:off x="5968281" y="5373216"/>
              <a:ext cx="581941"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-R</a:t>
              </a:r>
              <a:r>
                <a:rPr lang="ru-RU" dirty="0" smtClean="0">
                  <a:solidFill>
                    <a:prstClr val="white"/>
                  </a:solidFill>
                </a:rPr>
                <a:t>1</a:t>
              </a:r>
              <a:endParaRPr lang="ru-RU" dirty="0">
                <a:solidFill>
                  <a:prstClr val="white"/>
                </a:solidFill>
              </a:endParaRPr>
            </a:p>
          </p:txBody>
        </p:sp>
      </p:grpSp>
      <p:grpSp>
        <p:nvGrpSpPr>
          <p:cNvPr id="7204" name="Группа 197"/>
          <p:cNvGrpSpPr/>
          <p:nvPr/>
        </p:nvGrpSpPr>
        <p:grpSpPr>
          <a:xfrm>
            <a:off x="7120964" y="5203800"/>
            <a:ext cx="1028328" cy="863758"/>
            <a:chOff x="5745088" y="4725144"/>
            <a:chExt cx="1028328" cy="863758"/>
          </a:xfrm>
        </p:grpSpPr>
        <p:pic>
          <p:nvPicPr>
            <p:cNvPr id="199" name="Рисунок 198"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200" name="TextBox 199"/>
            <p:cNvSpPr txBox="1"/>
            <p:nvPr/>
          </p:nvSpPr>
          <p:spPr bwMode="auto">
            <a:xfrm>
              <a:off x="5968281" y="5373216"/>
              <a:ext cx="581941"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-R</a:t>
              </a:r>
              <a:r>
                <a:rPr lang="ru-RU" dirty="0" smtClean="0">
                  <a:solidFill>
                    <a:prstClr val="white"/>
                  </a:solidFill>
                </a:rPr>
                <a:t>2</a:t>
              </a:r>
              <a:endParaRPr lang="ru-RU" dirty="0">
                <a:solidFill>
                  <a:prstClr val="white"/>
                </a:solidFill>
              </a:endParaRPr>
            </a:p>
          </p:txBody>
        </p:sp>
      </p:grpSp>
      <p:grpSp>
        <p:nvGrpSpPr>
          <p:cNvPr id="7205" name="Группа 200"/>
          <p:cNvGrpSpPr/>
          <p:nvPr/>
        </p:nvGrpSpPr>
        <p:grpSpPr>
          <a:xfrm>
            <a:off x="7120964" y="4483720"/>
            <a:ext cx="1028328" cy="863758"/>
            <a:chOff x="5745088" y="4725144"/>
            <a:chExt cx="1028328" cy="863758"/>
          </a:xfrm>
        </p:grpSpPr>
        <p:pic>
          <p:nvPicPr>
            <p:cNvPr id="202" name="Рисунок 201"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203" name="TextBox 202"/>
            <p:cNvSpPr txBox="1"/>
            <p:nvPr/>
          </p:nvSpPr>
          <p:spPr bwMode="auto">
            <a:xfrm>
              <a:off x="5965075" y="5373216"/>
              <a:ext cx="588353" cy="21568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-O</a:t>
              </a:r>
              <a:r>
                <a:rPr lang="ru-RU" dirty="0" smtClean="0">
                  <a:solidFill>
                    <a:prstClr val="white"/>
                  </a:solidFill>
                </a:rPr>
                <a:t>1</a:t>
              </a:r>
              <a:endParaRPr lang="ru-RU" dirty="0">
                <a:solidFill>
                  <a:prstClr val="white"/>
                </a:solidFill>
              </a:endParaRPr>
            </a:p>
          </p:txBody>
        </p:sp>
      </p:grpSp>
      <p:grpSp>
        <p:nvGrpSpPr>
          <p:cNvPr id="7206" name="Группа 203"/>
          <p:cNvGrpSpPr/>
          <p:nvPr/>
        </p:nvGrpSpPr>
        <p:grpSpPr>
          <a:xfrm>
            <a:off x="7913052" y="5203800"/>
            <a:ext cx="1028328" cy="863758"/>
            <a:chOff x="5745088" y="4725144"/>
            <a:chExt cx="1028328" cy="863758"/>
          </a:xfrm>
        </p:grpSpPr>
        <p:pic>
          <p:nvPicPr>
            <p:cNvPr id="205" name="Рисунок 204"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206" name="TextBox 205"/>
            <p:cNvSpPr txBox="1"/>
            <p:nvPr/>
          </p:nvSpPr>
          <p:spPr bwMode="auto">
            <a:xfrm>
              <a:off x="5968281" y="5373216"/>
              <a:ext cx="581941"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-R</a:t>
              </a:r>
              <a:r>
                <a:rPr lang="ru-RU" dirty="0" smtClean="0">
                  <a:solidFill>
                    <a:prstClr val="white"/>
                  </a:solidFill>
                </a:rPr>
                <a:t>3</a:t>
              </a:r>
              <a:endParaRPr lang="ru-RU" dirty="0">
                <a:solidFill>
                  <a:prstClr val="white"/>
                </a:solidFill>
              </a:endParaRPr>
            </a:p>
          </p:txBody>
        </p:sp>
      </p:grpSp>
      <p:grpSp>
        <p:nvGrpSpPr>
          <p:cNvPr id="7207" name="Группа 206"/>
          <p:cNvGrpSpPr/>
          <p:nvPr/>
        </p:nvGrpSpPr>
        <p:grpSpPr>
          <a:xfrm>
            <a:off x="8703240" y="4483720"/>
            <a:ext cx="1028328" cy="863758"/>
            <a:chOff x="5745088" y="4725144"/>
            <a:chExt cx="1028328" cy="863758"/>
          </a:xfrm>
        </p:grpSpPr>
        <p:pic>
          <p:nvPicPr>
            <p:cNvPr id="208" name="Рисунок 207"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209" name="TextBox 208"/>
            <p:cNvSpPr txBox="1"/>
            <p:nvPr/>
          </p:nvSpPr>
          <p:spPr bwMode="auto">
            <a:xfrm>
              <a:off x="5965075" y="5373216"/>
              <a:ext cx="588352" cy="21568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-O</a:t>
              </a:r>
              <a:r>
                <a:rPr lang="ru-RU" dirty="0" smtClean="0">
                  <a:solidFill>
                    <a:prstClr val="white"/>
                  </a:solidFill>
                </a:rPr>
                <a:t>2</a:t>
              </a:r>
              <a:endParaRPr lang="ru-RU" dirty="0">
                <a:solidFill>
                  <a:prstClr val="white"/>
                </a:solidFill>
              </a:endParaRPr>
            </a:p>
          </p:txBody>
        </p:sp>
      </p:grpSp>
      <p:grpSp>
        <p:nvGrpSpPr>
          <p:cNvPr id="7208" name="Группа 162"/>
          <p:cNvGrpSpPr>
            <a:grpSpLocks/>
          </p:cNvGrpSpPr>
          <p:nvPr/>
        </p:nvGrpSpPr>
        <p:grpSpPr bwMode="auto">
          <a:xfrm>
            <a:off x="6512573" y="1268787"/>
            <a:ext cx="721402" cy="599411"/>
            <a:chOff x="5444189" y="1990151"/>
            <a:chExt cx="917414" cy="762182"/>
          </a:xfrm>
        </p:grpSpPr>
        <p:pic>
          <p:nvPicPr>
            <p:cNvPr id="211"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TextBox 211"/>
            <p:cNvSpPr txBox="1"/>
            <p:nvPr/>
          </p:nvSpPr>
          <p:spPr>
            <a:xfrm>
              <a:off x="5444189" y="2478077"/>
              <a:ext cx="917414" cy="27425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2.5</a:t>
              </a:r>
              <a:endParaRPr lang="ru-RU" dirty="0">
                <a:solidFill>
                  <a:prstClr val="white"/>
                </a:solidFill>
              </a:endParaRPr>
            </a:p>
          </p:txBody>
        </p:sp>
      </p:grpSp>
      <p:pic>
        <p:nvPicPr>
          <p:cNvPr id="213"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400392" y="4250681"/>
            <a:ext cx="603250" cy="3885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1" name="Группа 92"/>
          <p:cNvGrpSpPr>
            <a:grpSpLocks/>
          </p:cNvGrpSpPr>
          <p:nvPr/>
        </p:nvGrpSpPr>
        <p:grpSpPr bwMode="auto">
          <a:xfrm>
            <a:off x="8942440" y="2636939"/>
            <a:ext cx="622016" cy="649035"/>
            <a:chOff x="5541901" y="1284532"/>
            <a:chExt cx="621738" cy="648302"/>
          </a:xfrm>
        </p:grpSpPr>
        <p:pic>
          <p:nvPicPr>
            <p:cNvPr id="172"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 name="TextBox 172"/>
            <p:cNvSpPr txBox="1"/>
            <p:nvPr/>
          </p:nvSpPr>
          <p:spPr bwMode="auto">
            <a:xfrm>
              <a:off x="5541901" y="1717392"/>
              <a:ext cx="621738" cy="21544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5</a:t>
              </a:r>
              <a:endParaRPr lang="ru-RU" dirty="0">
                <a:solidFill>
                  <a:prstClr val="white"/>
                </a:solidFill>
              </a:endParaRPr>
            </a:p>
          </p:txBody>
        </p:sp>
      </p:grpSp>
      <p:grpSp>
        <p:nvGrpSpPr>
          <p:cNvPr id="177" name="Группа 65"/>
          <p:cNvGrpSpPr>
            <a:grpSpLocks/>
          </p:cNvGrpSpPr>
          <p:nvPr/>
        </p:nvGrpSpPr>
        <p:grpSpPr bwMode="auto">
          <a:xfrm>
            <a:off x="8902456" y="1951828"/>
            <a:ext cx="700064" cy="685111"/>
            <a:chOff x="5525929" y="5673165"/>
            <a:chExt cx="699889" cy="684879"/>
          </a:xfrm>
        </p:grpSpPr>
        <p:sp>
          <p:nvSpPr>
            <p:cNvPr id="180" name="TextBox 179"/>
            <p:cNvSpPr txBox="1"/>
            <p:nvPr/>
          </p:nvSpPr>
          <p:spPr bwMode="auto">
            <a:xfrm>
              <a:off x="5554691"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Arktika</a:t>
              </a:r>
              <a:r>
                <a:rPr lang="en-US" dirty="0" smtClean="0">
                  <a:solidFill>
                    <a:prstClr val="white"/>
                  </a:solidFill>
                </a:rPr>
                <a:t>-M</a:t>
              </a:r>
              <a:r>
                <a:rPr lang="ru-RU" dirty="0" smtClean="0">
                  <a:solidFill>
                    <a:prstClr val="white"/>
                  </a:solidFill>
                </a:rPr>
                <a:t>4</a:t>
              </a:r>
              <a:endParaRPr lang="ru-RU" dirty="0">
                <a:solidFill>
                  <a:prstClr val="white"/>
                </a:solidFill>
              </a:endParaRPr>
            </a:p>
          </p:txBody>
        </p:sp>
        <p:pic>
          <p:nvPicPr>
            <p:cNvPr id="183"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731576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418" name="TextBox 3"/>
          <p:cNvSpPr txBox="1">
            <a:spLocks noChangeArrowheads="1"/>
          </p:cNvSpPr>
          <p:nvPr/>
        </p:nvSpPr>
        <p:spPr bwMode="auto">
          <a:xfrm>
            <a:off x="2000672" y="287437"/>
            <a:ext cx="69127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r>
              <a:rPr lang="en-US" dirty="0" err="1" smtClean="0">
                <a:latin typeface="Arial" pitchFamily="34" charset="0"/>
                <a:cs typeface="Arial" pitchFamily="34" charset="0"/>
              </a:rPr>
              <a:t>Resurs</a:t>
            </a:r>
            <a:r>
              <a:rPr lang="en-US" dirty="0" smtClean="0">
                <a:latin typeface="Arial" pitchFamily="34" charset="0"/>
                <a:cs typeface="Arial" pitchFamily="34" charset="0"/>
              </a:rPr>
              <a:t>-P satellite</a:t>
            </a:r>
            <a:endParaRPr lang="en-US" dirty="0">
              <a:latin typeface="Arial" pitchFamily="34" charset="0"/>
              <a:cs typeface="Arial" pitchFamily="34" charset="0"/>
            </a:endParaRPr>
          </a:p>
          <a:p>
            <a:endParaRPr lang="ru-RU" altLang="ru-RU" dirty="0"/>
          </a:p>
        </p:txBody>
      </p:sp>
      <p:pic>
        <p:nvPicPr>
          <p:cNvPr id="60423" name="Picture 4"/>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80104">
            <a:off x="-116356" y="1862068"/>
            <a:ext cx="2440199" cy="173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272480" y="958640"/>
            <a:ext cx="9361040" cy="1000193"/>
          </a:xfrm>
          <a:prstGeom prst="roundRect">
            <a:avLst>
              <a:gd name="adj" fmla="val 8389"/>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defRPr/>
            </a:pP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MISSION PURPOSE</a:t>
            </a:r>
          </a:p>
          <a:p>
            <a:pPr>
              <a:spcBef>
                <a:spcPct val="50000"/>
              </a:spcBef>
              <a:defRPr/>
            </a:pP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Acquisition of VIS and NIR highly-detailed remote sensing data in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real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time for ecological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monitoring,</a:t>
            </a: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natural resources inventory, mineral exploration, and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large-scale mapping </a:t>
            </a:r>
            <a:endPar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Скругленный прямоугольник 10"/>
          <p:cNvSpPr/>
          <p:nvPr/>
        </p:nvSpPr>
        <p:spPr>
          <a:xfrm>
            <a:off x="386834" y="4344385"/>
            <a:ext cx="4392488" cy="1966532"/>
          </a:xfrm>
          <a:prstGeom prst="roundRect">
            <a:avLst>
              <a:gd name="adj" fmla="val 7354"/>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marL="0" lvl="1" fontAlgn="auto">
              <a:lnSpc>
                <a:spcPct val="90000"/>
              </a:lnSpc>
              <a:spcBef>
                <a:spcPct val="50000"/>
              </a:spcBef>
              <a:defRPr/>
            </a:pPr>
            <a:r>
              <a:rPr lang="en-US" sz="1400" b="1" cap="all" dirty="0">
                <a:solidFill>
                  <a:schemeClr val="tx2"/>
                </a:solidFill>
                <a:latin typeface="Arial" pitchFamily="34" charset="0"/>
                <a:cs typeface="Arial" pitchFamily="34" charset="0"/>
              </a:rPr>
              <a:t>Current Tasks</a:t>
            </a:r>
            <a:endParaRPr lang="ru-RU" sz="1400" b="1" cap="all" dirty="0">
              <a:solidFill>
                <a:schemeClr val="tx2"/>
              </a:solidFill>
              <a:latin typeface="Arial" pitchFamily="34" charset="0"/>
              <a:cs typeface="Arial" pitchFamily="34" charset="0"/>
            </a:endParaRPr>
          </a:p>
          <a:p>
            <a:pPr indent="177800" fontAlgn="auto">
              <a:lnSpc>
                <a:spcPct val="90000"/>
              </a:lnSpc>
              <a:spcBef>
                <a:spcPct val="50000"/>
              </a:spcBef>
              <a:buFont typeface="Wingdings" pitchFamily="2" charset="2"/>
              <a:buChar char="§"/>
              <a:defRPr/>
            </a:pPr>
            <a:r>
              <a:rPr lang="en-US" sz="1400" dirty="0">
                <a:solidFill>
                  <a:schemeClr val="tx2"/>
                </a:solidFill>
                <a:latin typeface="Arial" pitchFamily="34" charset="0"/>
                <a:cs typeface="Arial" pitchFamily="34" charset="0"/>
              </a:rPr>
              <a:t>Maps creation and update (scale &gt;1:10,000)</a:t>
            </a:r>
            <a:endParaRPr lang="ru-RU" sz="1400" dirty="0">
              <a:solidFill>
                <a:schemeClr val="tx2"/>
              </a:solidFill>
              <a:latin typeface="Arial" pitchFamily="34" charset="0"/>
              <a:cs typeface="Arial" pitchFamily="34" charset="0"/>
            </a:endParaRPr>
          </a:p>
          <a:p>
            <a:pPr indent="177800">
              <a:lnSpc>
                <a:spcPct val="90000"/>
              </a:lnSpc>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Environmental monitoring</a:t>
            </a:r>
          </a:p>
          <a:p>
            <a:pPr indent="177800">
              <a:lnSpc>
                <a:spcPct val="90000"/>
              </a:lnSpc>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Operational disaster monitoring</a:t>
            </a:r>
          </a:p>
          <a:p>
            <a:pPr indent="177800">
              <a:lnSpc>
                <a:spcPct val="90000"/>
              </a:lnSpc>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Respond to agriculture and forestry challenges</a:t>
            </a:r>
          </a:p>
          <a:p>
            <a:pPr indent="177800">
              <a:lnSpc>
                <a:spcPct val="90000"/>
              </a:lnSpc>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Socio-economic infrastructure monitoring</a:t>
            </a:r>
            <a:endParaRPr lang="ru-RU" sz="1400" dirty="0">
              <a:solidFill>
                <a:schemeClr val="tx2"/>
              </a:solidFill>
              <a:latin typeface="Arial" pitchFamily="34" charset="0"/>
              <a:cs typeface="Arial" pitchFamily="34" charset="0"/>
            </a:endParaRPr>
          </a:p>
          <a:p>
            <a:pPr indent="177800">
              <a:lnSpc>
                <a:spcPct val="90000"/>
              </a:lnSpc>
              <a:spcBef>
                <a:spcPts val="500"/>
              </a:spcBef>
              <a:spcAft>
                <a:spcPct val="5000"/>
              </a:spcAft>
              <a:buFont typeface="Wingdings" pitchFamily="2" charset="2"/>
              <a:buChar char="§"/>
              <a:defRPr/>
            </a:pPr>
            <a:endParaRPr lang="ru-RU" sz="1200" dirty="0">
              <a:solidFill>
                <a:schemeClr val="tx2"/>
              </a:solidFill>
              <a:latin typeface="Arial" pitchFamily="34" charset="0"/>
              <a:cs typeface="Arial" pitchFamily="34" charset="0"/>
            </a:endParaRPr>
          </a:p>
        </p:txBody>
      </p:sp>
      <p:sp>
        <p:nvSpPr>
          <p:cNvPr id="12" name="Rectangle 6"/>
          <p:cNvSpPr>
            <a:spLocks noChangeArrowheads="1"/>
          </p:cNvSpPr>
          <p:nvPr/>
        </p:nvSpPr>
        <p:spPr bwMode="auto">
          <a:xfrm>
            <a:off x="5025008" y="2276872"/>
            <a:ext cx="4583990" cy="4034045"/>
          </a:xfrm>
          <a:prstGeom prst="roundRect">
            <a:avLst>
              <a:gd name="adj" fmla="val 2481"/>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fontAlgn="auto">
              <a:lnSpc>
                <a:spcPct val="95000"/>
              </a:lnSpc>
              <a:spcBef>
                <a:spcPct val="50000"/>
              </a:spcBef>
              <a:spcAft>
                <a:spcPts val="0"/>
              </a:spcAft>
              <a:defRPr/>
            </a:pPr>
            <a:r>
              <a:rPr lang="en-US" sz="1100" b="1" cap="all" dirty="0" smtClean="0">
                <a:solidFill>
                  <a:schemeClr val="tx2"/>
                </a:solidFill>
                <a:latin typeface="Arial" pitchFamily="34" charset="0"/>
                <a:cs typeface="Arial" pitchFamily="34" charset="0"/>
              </a:rPr>
              <a:t>Sensor Complement</a:t>
            </a:r>
            <a:endParaRPr lang="ru-RU" sz="1100" b="1" cap="all" dirty="0">
              <a:solidFill>
                <a:schemeClr val="tx2"/>
              </a:solidFill>
              <a:latin typeface="Arial" pitchFamily="34" charset="0"/>
              <a:cs typeface="Arial" pitchFamily="34" charset="0"/>
            </a:endParaRPr>
          </a:p>
          <a:p>
            <a:pPr fontAlgn="auto">
              <a:spcBef>
                <a:spcPts val="1000"/>
              </a:spcBef>
              <a:spcAft>
                <a:spcPts val="0"/>
              </a:spcAft>
              <a:defRPr/>
            </a:pPr>
            <a:r>
              <a:rPr lang="en-US" sz="1400" b="1" dirty="0">
                <a:solidFill>
                  <a:schemeClr val="tx2"/>
                </a:solidFill>
                <a:latin typeface="Arial" pitchFamily="34" charset="0"/>
                <a:cs typeface="Arial" pitchFamily="34" charset="0"/>
              </a:rPr>
              <a:t>Very </a:t>
            </a:r>
            <a:r>
              <a:rPr lang="en-US" sz="1400" b="1" dirty="0" smtClean="0">
                <a:solidFill>
                  <a:schemeClr val="tx2"/>
                </a:solidFill>
                <a:latin typeface="Arial" pitchFamily="34" charset="0"/>
                <a:cs typeface="Arial" pitchFamily="34" charset="0"/>
              </a:rPr>
              <a:t>High Resolution Optoelectronic Sensor </a:t>
            </a:r>
            <a:r>
              <a:rPr lang="en-US" sz="1400" b="1" dirty="0">
                <a:solidFill>
                  <a:schemeClr val="tx1">
                    <a:lumMod val="50000"/>
                    <a:lumOff val="50000"/>
                  </a:schemeClr>
                </a:solidFill>
                <a:latin typeface="Arial" pitchFamily="34" charset="0"/>
                <a:cs typeface="Arial" pitchFamily="34" charset="0"/>
              </a:rPr>
              <a:t>[</a:t>
            </a:r>
            <a:r>
              <a:rPr lang="en-US" sz="1400" b="1" dirty="0" err="1" smtClean="0">
                <a:solidFill>
                  <a:schemeClr val="tx1">
                    <a:lumMod val="50000"/>
                    <a:lumOff val="50000"/>
                  </a:schemeClr>
                </a:solidFill>
                <a:latin typeface="Arial" pitchFamily="34" charset="0"/>
                <a:cs typeface="Arial" pitchFamily="34" charset="0"/>
              </a:rPr>
              <a:t>Geoton</a:t>
            </a:r>
            <a:r>
              <a:rPr lang="en-US" sz="1400" b="1" dirty="0" smtClean="0">
                <a:solidFill>
                  <a:schemeClr val="tx1">
                    <a:lumMod val="50000"/>
                    <a:lumOff val="50000"/>
                  </a:schemeClr>
                </a:solidFill>
                <a:latin typeface="Arial" pitchFamily="34" charset="0"/>
                <a:cs typeface="Arial" pitchFamily="34" charset="0"/>
              </a:rPr>
              <a:t>]</a:t>
            </a:r>
            <a:endParaRPr lang="ru-RU" sz="1400" b="1" dirty="0">
              <a:solidFill>
                <a:schemeClr val="accent2">
                  <a:lumMod val="75000"/>
                </a:schemeClr>
              </a:solidFill>
              <a:latin typeface="Arial" pitchFamily="34" charset="0"/>
              <a:cs typeface="Arial" pitchFamily="34" charset="0"/>
            </a:endParaRPr>
          </a:p>
          <a:p>
            <a:pPr marL="252000" lvl="1" fontAlgn="auto">
              <a:spcBef>
                <a:spcPts val="0"/>
              </a:spcBef>
              <a:spcAft>
                <a:spcPts val="0"/>
              </a:spcAft>
              <a:defRPr/>
            </a:pPr>
            <a:r>
              <a:rPr lang="en-US" sz="1100" dirty="0" smtClean="0">
                <a:solidFill>
                  <a:schemeClr val="tx2"/>
                </a:solidFill>
                <a:latin typeface="Arial" pitchFamily="34" charset="0"/>
                <a:cs typeface="Arial" pitchFamily="34" charset="0"/>
              </a:rPr>
              <a:t>PAN resolution </a:t>
            </a:r>
            <a:r>
              <a:rPr lang="ru-RU" sz="1100" dirty="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.60–</a:t>
            </a:r>
            <a:r>
              <a:rPr lang="ru-RU" sz="1100" dirty="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.72</a:t>
            </a:r>
            <a:r>
              <a:rPr lang="ru-RU" sz="1100" dirty="0" smtClean="0">
                <a:solidFill>
                  <a:schemeClr val="tx2"/>
                </a:solidFill>
                <a:latin typeface="Arial" pitchFamily="34" charset="0"/>
                <a:cs typeface="Arial" pitchFamily="34" charset="0"/>
              </a:rPr>
              <a:t>µ</a:t>
            </a:r>
            <a:r>
              <a:rPr lang="en-US" sz="1100" dirty="0">
                <a:solidFill>
                  <a:schemeClr val="tx2"/>
                </a:solidFill>
                <a:latin typeface="Arial" pitchFamily="34" charset="0"/>
                <a:cs typeface="Arial" pitchFamily="34" charset="0"/>
              </a:rPr>
              <a:t>m</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0</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9</a:t>
            </a:r>
            <a:r>
              <a:rPr lang="en-US" sz="1100" dirty="0">
                <a:solidFill>
                  <a:schemeClr val="tx2"/>
                </a:solidFill>
                <a:latin typeface="Arial" pitchFamily="34" charset="0"/>
                <a:cs typeface="Arial" pitchFamily="34" charset="0"/>
              </a:rPr>
              <a:t>m</a:t>
            </a:r>
            <a:endParaRPr lang="ru-RU" sz="1100" dirty="0">
              <a:solidFill>
                <a:schemeClr val="tx2"/>
              </a:solidFill>
              <a:latin typeface="Arial" pitchFamily="34" charset="0"/>
              <a:cs typeface="Arial" pitchFamily="34" charset="0"/>
            </a:endParaRPr>
          </a:p>
          <a:p>
            <a:pPr marL="252000" lvl="1" fontAlgn="auto">
              <a:spcBef>
                <a:spcPts val="0"/>
              </a:spcBef>
              <a:spcAft>
                <a:spcPts val="0"/>
              </a:spcAft>
              <a:defRPr/>
            </a:pPr>
            <a:r>
              <a:rPr lang="en-US" sz="1100" dirty="0" smtClean="0">
                <a:solidFill>
                  <a:schemeClr val="tx2"/>
                </a:solidFill>
                <a:latin typeface="Arial" pitchFamily="34" charset="0"/>
                <a:cs typeface="Arial" pitchFamily="34" charset="0"/>
              </a:rPr>
              <a:t>MS resolution </a:t>
            </a:r>
            <a:r>
              <a:rPr lang="ru-RU" sz="1100" dirty="0" smtClean="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5 </a:t>
            </a:r>
            <a:r>
              <a:rPr lang="en-US" sz="1100" dirty="0">
                <a:solidFill>
                  <a:schemeClr val="tx2"/>
                </a:solidFill>
                <a:latin typeface="Arial" pitchFamily="34" charset="0"/>
                <a:cs typeface="Arial" pitchFamily="34" charset="0"/>
              </a:rPr>
              <a:t>bands:</a:t>
            </a:r>
            <a:r>
              <a:rPr lang="ru-RU" sz="1100" dirty="0">
                <a:solidFill>
                  <a:schemeClr val="tx2"/>
                </a:solidFill>
                <a:latin typeface="Arial" pitchFamily="34" charset="0"/>
                <a:cs typeface="Arial" pitchFamily="34" charset="0"/>
              </a:rPr>
              <a:t> 0</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45</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0</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90µ</a:t>
            </a:r>
            <a:r>
              <a:rPr lang="en-US" sz="1100" dirty="0">
                <a:solidFill>
                  <a:schemeClr val="tx2"/>
                </a:solidFill>
                <a:latin typeface="Arial" pitchFamily="34" charset="0"/>
                <a:cs typeface="Arial" pitchFamily="34" charset="0"/>
              </a:rPr>
              <a:t>m</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3m</a:t>
            </a:r>
            <a:endParaRPr lang="ru-RU" sz="1100" dirty="0">
              <a:solidFill>
                <a:schemeClr val="tx2"/>
              </a:solidFill>
              <a:latin typeface="Arial" pitchFamily="34" charset="0"/>
              <a:cs typeface="Arial" pitchFamily="34" charset="0"/>
            </a:endParaRPr>
          </a:p>
          <a:p>
            <a:pPr marL="252000" lvl="1" fontAlgn="auto">
              <a:spcBef>
                <a:spcPts val="0"/>
              </a:spcBef>
              <a:spcAft>
                <a:spcPts val="0"/>
              </a:spcAft>
              <a:defRPr/>
            </a:pPr>
            <a:r>
              <a:rPr lang="en-US" sz="1100" dirty="0">
                <a:solidFill>
                  <a:schemeClr val="tx2"/>
                </a:solidFill>
                <a:latin typeface="Arial" pitchFamily="34" charset="0"/>
                <a:cs typeface="Arial" pitchFamily="34" charset="0"/>
              </a:rPr>
              <a:t>Swath </a:t>
            </a:r>
            <a:r>
              <a:rPr lang="en-US" sz="1100" dirty="0" smtClean="0">
                <a:solidFill>
                  <a:schemeClr val="tx2"/>
                </a:solidFill>
                <a:latin typeface="Arial" pitchFamily="34" charset="0"/>
                <a:cs typeface="Arial" pitchFamily="34" charset="0"/>
              </a:rPr>
              <a:t>width		 </a:t>
            </a:r>
            <a:r>
              <a:rPr lang="ru-RU" sz="1100" dirty="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38km</a:t>
            </a:r>
            <a:r>
              <a:rPr lang="ru-RU" sz="1100" dirty="0" smtClean="0">
                <a:solidFill>
                  <a:schemeClr val="tx2"/>
                </a:solidFill>
                <a:latin typeface="Arial" pitchFamily="34" charset="0"/>
                <a:cs typeface="Arial" pitchFamily="34" charset="0"/>
              </a:rPr>
              <a:t> </a:t>
            </a:r>
            <a:endParaRPr lang="ru-RU" sz="1100" b="1" dirty="0">
              <a:solidFill>
                <a:schemeClr val="tx1">
                  <a:lumMod val="50000"/>
                  <a:lumOff val="50000"/>
                </a:schemeClr>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a:t>
            </a:r>
          </a:p>
          <a:p>
            <a:pPr fontAlgn="auto">
              <a:lnSpc>
                <a:spcPct val="95000"/>
              </a:lnSpc>
              <a:spcBef>
                <a:spcPts val="300"/>
              </a:spcBef>
              <a:spcAft>
                <a:spcPts val="0"/>
              </a:spcAft>
              <a:defRPr/>
            </a:pPr>
            <a:r>
              <a:rPr lang="en-US" sz="1100" b="1" dirty="0" smtClean="0">
                <a:solidFill>
                  <a:schemeClr val="tx2"/>
                </a:solidFill>
                <a:latin typeface="Arial" pitchFamily="34" charset="0"/>
                <a:cs typeface="Arial" pitchFamily="34" charset="0"/>
              </a:rPr>
              <a:t>Wide-Swath Multispectral  High Resolution Sensor </a:t>
            </a:r>
            <a:r>
              <a:rPr lang="en-US" sz="1100" b="1" dirty="0">
                <a:solidFill>
                  <a:schemeClr val="tx1">
                    <a:lumMod val="50000"/>
                    <a:lumOff val="50000"/>
                  </a:schemeClr>
                </a:solidFill>
                <a:latin typeface="Arial" pitchFamily="34" charset="0"/>
                <a:cs typeface="Arial" pitchFamily="34" charset="0"/>
              </a:rPr>
              <a:t>[</a:t>
            </a:r>
            <a:r>
              <a:rPr lang="en-US" sz="1100" b="1" dirty="0" err="1" smtClean="0">
                <a:solidFill>
                  <a:schemeClr val="tx1">
                    <a:lumMod val="50000"/>
                    <a:lumOff val="50000"/>
                  </a:schemeClr>
                </a:solidFill>
                <a:latin typeface="Arial" pitchFamily="34" charset="0"/>
                <a:cs typeface="Arial" pitchFamily="34" charset="0"/>
              </a:rPr>
              <a:t>ShMSA</a:t>
            </a:r>
            <a:r>
              <a:rPr lang="en-US" sz="1100" b="1" dirty="0" smtClean="0">
                <a:solidFill>
                  <a:schemeClr val="tx1">
                    <a:lumMod val="50000"/>
                    <a:lumOff val="50000"/>
                  </a:schemeClr>
                </a:solidFill>
                <a:latin typeface="Arial" pitchFamily="34" charset="0"/>
                <a:cs typeface="Arial" pitchFamily="34" charset="0"/>
              </a:rPr>
              <a:t>-VR]</a:t>
            </a:r>
            <a:endParaRPr lang="ru-RU" sz="1100" b="1" dirty="0" smtClean="0">
              <a:solidFill>
                <a:schemeClr val="tx1">
                  <a:lumMod val="50000"/>
                  <a:lumOff val="50000"/>
                </a:schemeClr>
              </a:solidFill>
              <a:latin typeface="Arial" pitchFamily="34" charset="0"/>
              <a:cs typeface="Arial" pitchFamily="34" charset="0"/>
            </a:endParaRPr>
          </a:p>
          <a:p>
            <a:pPr marL="252000" lvl="1">
              <a:lnSpc>
                <a:spcPct val="95000"/>
              </a:lnSpc>
              <a:defRPr/>
            </a:pPr>
            <a:r>
              <a:rPr lang="en-US" sz="1100" dirty="0">
                <a:solidFill>
                  <a:schemeClr val="tx2"/>
                </a:solidFill>
                <a:latin typeface="Arial" pitchFamily="34" charset="0"/>
                <a:cs typeface="Arial" pitchFamily="34" charset="0"/>
              </a:rPr>
              <a:t>PAN resolution </a:t>
            </a:r>
            <a:endParaRPr lang="en-US" sz="1100" dirty="0" smtClean="0">
              <a:solidFill>
                <a:schemeClr val="tx2"/>
              </a:solidFill>
              <a:latin typeface="Arial" pitchFamily="34" charset="0"/>
              <a:cs typeface="Arial" pitchFamily="34" charset="0"/>
            </a:endParaRPr>
          </a:p>
          <a:p>
            <a:pPr marL="252000" lvl="1">
              <a:lnSpc>
                <a:spcPct val="95000"/>
              </a:lnSpc>
              <a:defRPr/>
            </a:pPr>
            <a:r>
              <a:rPr lang="ru-RU" sz="1100" dirty="0" smtClean="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58-0</a:t>
            </a:r>
            <a:r>
              <a:rPr lang="en-US" sz="1100" dirty="0" smtClean="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80µ</a:t>
            </a:r>
            <a:r>
              <a:rPr lang="en-US" sz="1100" dirty="0" smtClean="0">
                <a:solidFill>
                  <a:schemeClr val="tx2"/>
                </a:solidFill>
                <a:latin typeface="Arial" pitchFamily="34" charset="0"/>
                <a:cs typeface="Arial" pitchFamily="34" charset="0"/>
              </a:rPr>
              <a:t>m</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a:t>
            </a:r>
            <a:r>
              <a:rPr lang="en-US" sz="1100" dirty="0" smtClean="0">
                <a:solidFill>
                  <a:schemeClr val="tx2"/>
                </a:solidFill>
                <a:latin typeface="Arial" pitchFamily="34" charset="0"/>
                <a:cs typeface="Arial" pitchFamily="34" charset="0"/>
              </a:rPr>
              <a:t>12m</a:t>
            </a:r>
            <a:endParaRPr lang="ru-RU" sz="1100" dirty="0" smtClean="0">
              <a:solidFill>
                <a:schemeClr val="tx2"/>
              </a:solidFill>
              <a:latin typeface="Arial" pitchFamily="34" charset="0"/>
              <a:cs typeface="Arial" pitchFamily="34" charset="0"/>
            </a:endParaRPr>
          </a:p>
          <a:p>
            <a:pPr marL="252000" lvl="1">
              <a:lnSpc>
                <a:spcPct val="95000"/>
              </a:lnSpc>
              <a:defRPr/>
            </a:pPr>
            <a:r>
              <a:rPr lang="en-US" sz="1100" dirty="0">
                <a:solidFill>
                  <a:schemeClr val="tx2"/>
                </a:solidFill>
                <a:latin typeface="Arial" pitchFamily="34" charset="0"/>
                <a:cs typeface="Arial" pitchFamily="34" charset="0"/>
              </a:rPr>
              <a:t>MS </a:t>
            </a:r>
            <a:r>
              <a:rPr lang="en-US" sz="1100" dirty="0" smtClean="0">
                <a:solidFill>
                  <a:schemeClr val="tx2"/>
                </a:solidFill>
                <a:latin typeface="Arial" pitchFamily="34" charset="0"/>
                <a:cs typeface="Arial" pitchFamily="34" charset="0"/>
              </a:rPr>
              <a:t>resolution</a:t>
            </a:r>
            <a:endParaRPr lang="ru-RU" sz="1100" dirty="0">
              <a:solidFill>
                <a:schemeClr val="tx2"/>
              </a:solidFill>
              <a:latin typeface="Arial" pitchFamily="34" charset="0"/>
              <a:cs typeface="Arial" pitchFamily="34" charset="0"/>
            </a:endParaRPr>
          </a:p>
          <a:p>
            <a:pPr marL="252000" lvl="1" fontAlgn="auto">
              <a:lnSpc>
                <a:spcPct val="95000"/>
              </a:lnSpc>
              <a:spcBef>
                <a:spcPts val="0"/>
              </a:spcBef>
              <a:spcAft>
                <a:spcPts val="0"/>
              </a:spcAft>
              <a:defRPr/>
            </a:pPr>
            <a:r>
              <a:rPr lang="ru-RU" sz="1100" dirty="0" smtClean="0">
                <a:solidFill>
                  <a:schemeClr val="tx2"/>
                </a:solidFill>
                <a:latin typeface="Arial" pitchFamily="34" charset="0"/>
                <a:cs typeface="Arial" pitchFamily="34" charset="0"/>
              </a:rPr>
              <a:t>(</a:t>
            </a:r>
            <a:r>
              <a:rPr lang="en-US" sz="1100" dirty="0">
                <a:solidFill>
                  <a:schemeClr val="tx2"/>
                </a:solidFill>
                <a:latin typeface="Arial" pitchFamily="34" charset="0"/>
                <a:cs typeface="Arial" pitchFamily="34" charset="0"/>
              </a:rPr>
              <a:t>bands:</a:t>
            </a:r>
            <a:r>
              <a:rPr lang="ru-RU" sz="1100" dirty="0">
                <a:solidFill>
                  <a:schemeClr val="tx2"/>
                </a:solidFill>
                <a:latin typeface="Arial" pitchFamily="34" charset="0"/>
                <a:cs typeface="Arial" pitchFamily="34" charset="0"/>
              </a:rPr>
              <a:t> 0</a:t>
            </a:r>
            <a:r>
              <a:rPr lang="en-US" sz="1100" dirty="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4</a:t>
            </a:r>
            <a:r>
              <a:rPr lang="en-US" sz="1100" dirty="0" smtClean="0">
                <a:solidFill>
                  <a:schemeClr val="tx2"/>
                </a:solidFill>
                <a:latin typeface="Arial" pitchFamily="34" charset="0"/>
                <a:cs typeface="Arial" pitchFamily="34" charset="0"/>
              </a:rPr>
              <a:t>3–</a:t>
            </a:r>
            <a:r>
              <a:rPr lang="ru-RU" sz="1100" dirty="0">
                <a:solidFill>
                  <a:schemeClr val="tx2"/>
                </a:solidFill>
                <a:latin typeface="Arial" pitchFamily="34" charset="0"/>
                <a:cs typeface="Arial" pitchFamily="34" charset="0"/>
              </a:rPr>
              <a:t>0</a:t>
            </a:r>
            <a:r>
              <a:rPr lang="en-US" sz="1100" dirty="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90µ</a:t>
            </a:r>
            <a:r>
              <a:rPr lang="en-US" sz="1100" dirty="0" smtClean="0">
                <a:solidFill>
                  <a:schemeClr val="tx2"/>
                </a:solidFill>
                <a:latin typeface="Arial" pitchFamily="34" charset="0"/>
                <a:cs typeface="Arial" pitchFamily="34" charset="0"/>
              </a:rPr>
              <a:t>m</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a:t>
            </a:r>
            <a:r>
              <a:rPr lang="en-US" sz="1100" dirty="0" smtClean="0">
                <a:solidFill>
                  <a:schemeClr val="tx2"/>
                </a:solidFill>
                <a:latin typeface="Arial" pitchFamily="34" charset="0"/>
                <a:cs typeface="Arial" pitchFamily="34" charset="0"/>
              </a:rPr>
              <a:t>23.8m</a:t>
            </a:r>
            <a:endParaRPr lang="ru-RU" sz="1100" dirty="0" smtClean="0">
              <a:solidFill>
                <a:schemeClr val="tx2"/>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a:solidFill>
                  <a:schemeClr val="tx2"/>
                </a:solidFill>
                <a:latin typeface="Arial" pitchFamily="34" charset="0"/>
                <a:cs typeface="Arial" pitchFamily="34" charset="0"/>
              </a:rPr>
              <a:t>Swath </a:t>
            </a:r>
            <a:r>
              <a:rPr lang="en-US" sz="1100" dirty="0" smtClean="0">
                <a:solidFill>
                  <a:schemeClr val="tx2"/>
                </a:solidFill>
                <a:latin typeface="Arial" pitchFamily="34" charset="0"/>
                <a:cs typeface="Arial" pitchFamily="34" charset="0"/>
              </a:rPr>
              <a:t>width</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a:t>
            </a:r>
            <a:r>
              <a:rPr lang="en-US" sz="1100" dirty="0" smtClean="0">
                <a:solidFill>
                  <a:schemeClr val="tx2"/>
                </a:solidFill>
                <a:latin typeface="Arial" pitchFamily="34" charset="0"/>
                <a:cs typeface="Arial" pitchFamily="34" charset="0"/>
              </a:rPr>
              <a:t>97km</a:t>
            </a:r>
            <a:endParaRPr lang="ru-RU" sz="1100" dirty="0" smtClean="0">
              <a:solidFill>
                <a:schemeClr val="tx2"/>
              </a:solidFill>
              <a:latin typeface="Arial" pitchFamily="34" charset="0"/>
              <a:cs typeface="Arial" pitchFamily="34" charset="0"/>
            </a:endParaRPr>
          </a:p>
          <a:p>
            <a:pPr fontAlgn="auto">
              <a:lnSpc>
                <a:spcPct val="95000"/>
              </a:lnSpc>
              <a:spcBef>
                <a:spcPts val="300"/>
              </a:spcBef>
              <a:spcAft>
                <a:spcPts val="0"/>
              </a:spcAft>
              <a:defRPr/>
            </a:pPr>
            <a:r>
              <a:rPr lang="en-US" sz="1100" b="1" dirty="0">
                <a:solidFill>
                  <a:schemeClr val="tx2"/>
                </a:solidFill>
                <a:latin typeface="Arial" pitchFamily="34" charset="0"/>
                <a:cs typeface="Arial" pitchFamily="34" charset="0"/>
              </a:rPr>
              <a:t>Wide-Swath Multispectral  </a:t>
            </a:r>
            <a:r>
              <a:rPr lang="en-US" sz="1100" b="1" dirty="0" smtClean="0">
                <a:solidFill>
                  <a:schemeClr val="tx2"/>
                </a:solidFill>
                <a:latin typeface="Arial" pitchFamily="34" charset="0"/>
                <a:cs typeface="Arial" pitchFamily="34" charset="0"/>
              </a:rPr>
              <a:t>Medium </a:t>
            </a:r>
            <a:r>
              <a:rPr lang="en-US" sz="1100" b="1" dirty="0">
                <a:solidFill>
                  <a:schemeClr val="tx2"/>
                </a:solidFill>
                <a:latin typeface="Arial" pitchFamily="34" charset="0"/>
                <a:cs typeface="Arial" pitchFamily="34" charset="0"/>
              </a:rPr>
              <a:t>Resolution Sensor </a:t>
            </a:r>
            <a:r>
              <a:rPr lang="en-US" sz="1100" b="1" dirty="0" smtClean="0">
                <a:solidFill>
                  <a:schemeClr val="tx1">
                    <a:lumMod val="50000"/>
                    <a:lumOff val="50000"/>
                  </a:schemeClr>
                </a:solidFill>
                <a:latin typeface="Arial" pitchFamily="34" charset="0"/>
                <a:cs typeface="Arial" pitchFamily="34" charset="0"/>
              </a:rPr>
              <a:t>[</a:t>
            </a:r>
            <a:r>
              <a:rPr lang="en-US" sz="1100" b="1" dirty="0" err="1" smtClean="0">
                <a:solidFill>
                  <a:schemeClr val="tx1">
                    <a:lumMod val="50000"/>
                    <a:lumOff val="50000"/>
                  </a:schemeClr>
                </a:solidFill>
                <a:latin typeface="Arial" pitchFamily="34" charset="0"/>
                <a:cs typeface="Arial" pitchFamily="34" charset="0"/>
              </a:rPr>
              <a:t>ShMSA</a:t>
            </a:r>
            <a:r>
              <a:rPr lang="en-US" sz="1100" b="1" dirty="0" smtClean="0">
                <a:solidFill>
                  <a:schemeClr val="tx1">
                    <a:lumMod val="50000"/>
                    <a:lumOff val="50000"/>
                  </a:schemeClr>
                </a:solidFill>
                <a:latin typeface="Arial" pitchFamily="34" charset="0"/>
                <a:cs typeface="Arial" pitchFamily="34" charset="0"/>
              </a:rPr>
              <a:t>-SR]</a:t>
            </a:r>
            <a:endParaRPr lang="ru-RU" sz="1100" b="1" dirty="0" smtClean="0">
              <a:solidFill>
                <a:schemeClr val="tx1">
                  <a:lumMod val="50000"/>
                  <a:lumOff val="50000"/>
                </a:schemeClr>
              </a:solidFill>
              <a:latin typeface="Arial" pitchFamily="34" charset="0"/>
              <a:cs typeface="Arial" pitchFamily="34" charset="0"/>
            </a:endParaRPr>
          </a:p>
          <a:p>
            <a:pPr marL="252000" lvl="1" fontAlgn="auto">
              <a:spcBef>
                <a:spcPts val="0"/>
              </a:spcBef>
              <a:spcAft>
                <a:spcPts val="0"/>
              </a:spcAft>
              <a:defRPr/>
            </a:pPr>
            <a:r>
              <a:rPr lang="en-US" sz="1100" dirty="0">
                <a:solidFill>
                  <a:schemeClr val="tx2"/>
                </a:solidFill>
                <a:latin typeface="Arial" pitchFamily="34" charset="0"/>
                <a:cs typeface="Arial" pitchFamily="34" charset="0"/>
              </a:rPr>
              <a:t>PAN resolution </a:t>
            </a:r>
            <a:r>
              <a:rPr lang="ru-RU" sz="1100" dirty="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.58–</a:t>
            </a:r>
            <a:r>
              <a:rPr lang="ru-RU" sz="1100" dirty="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.80</a:t>
            </a:r>
            <a:r>
              <a:rPr lang="ru-RU" sz="1100" dirty="0" smtClean="0">
                <a:solidFill>
                  <a:schemeClr val="tx2"/>
                </a:solidFill>
                <a:latin typeface="Arial" pitchFamily="34" charset="0"/>
                <a:cs typeface="Arial" pitchFamily="34" charset="0"/>
              </a:rPr>
              <a:t>µ</a:t>
            </a:r>
            <a:r>
              <a:rPr lang="en-US" sz="1100" dirty="0">
                <a:solidFill>
                  <a:schemeClr val="tx2"/>
                </a:solidFill>
                <a:latin typeface="Arial" pitchFamily="34" charset="0"/>
                <a:cs typeface="Arial" pitchFamily="34" charset="0"/>
              </a:rPr>
              <a:t>m</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60m</a:t>
            </a:r>
            <a:endParaRPr lang="ru-RU" sz="1100" dirty="0">
              <a:solidFill>
                <a:schemeClr val="tx2"/>
              </a:solidFill>
              <a:latin typeface="Arial" pitchFamily="34" charset="0"/>
              <a:cs typeface="Arial" pitchFamily="34" charset="0"/>
            </a:endParaRPr>
          </a:p>
          <a:p>
            <a:pPr marL="252000" lvl="1" fontAlgn="auto">
              <a:spcBef>
                <a:spcPts val="0"/>
              </a:spcBef>
              <a:spcAft>
                <a:spcPts val="0"/>
              </a:spcAft>
              <a:defRPr/>
            </a:pPr>
            <a:r>
              <a:rPr lang="en-US" sz="1100" dirty="0">
                <a:solidFill>
                  <a:schemeClr val="tx2"/>
                </a:solidFill>
                <a:latin typeface="Arial" pitchFamily="34" charset="0"/>
                <a:cs typeface="Arial" pitchFamily="34" charset="0"/>
              </a:rPr>
              <a:t>MS resolution </a:t>
            </a:r>
            <a:r>
              <a:rPr lang="ru-RU" sz="1100" dirty="0">
                <a:solidFill>
                  <a:schemeClr val="tx2"/>
                </a:solidFill>
                <a:latin typeface="Arial" pitchFamily="34" charset="0"/>
                <a:cs typeface="Arial" pitchFamily="34" charset="0"/>
              </a:rPr>
              <a:t>(5 </a:t>
            </a:r>
            <a:r>
              <a:rPr lang="en-US" sz="1100" dirty="0">
                <a:solidFill>
                  <a:schemeClr val="tx2"/>
                </a:solidFill>
                <a:latin typeface="Arial" pitchFamily="34" charset="0"/>
                <a:cs typeface="Arial" pitchFamily="34" charset="0"/>
              </a:rPr>
              <a:t>bands:</a:t>
            </a:r>
            <a:r>
              <a:rPr lang="ru-RU" sz="1100" dirty="0">
                <a:solidFill>
                  <a:schemeClr val="tx2"/>
                </a:solidFill>
                <a:latin typeface="Arial" pitchFamily="34" charset="0"/>
                <a:cs typeface="Arial" pitchFamily="34" charset="0"/>
              </a:rPr>
              <a:t> 0</a:t>
            </a:r>
            <a:r>
              <a:rPr lang="en-US" sz="1100" dirty="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4</a:t>
            </a:r>
            <a:r>
              <a:rPr lang="en-US" sz="1100" dirty="0" smtClean="0">
                <a:solidFill>
                  <a:schemeClr val="tx2"/>
                </a:solidFill>
                <a:latin typeface="Arial" pitchFamily="34" charset="0"/>
                <a:cs typeface="Arial" pitchFamily="34" charset="0"/>
              </a:rPr>
              <a:t>3–</a:t>
            </a:r>
            <a:r>
              <a:rPr lang="ru-RU" sz="1100" dirty="0">
                <a:solidFill>
                  <a:schemeClr val="tx2"/>
                </a:solidFill>
                <a:latin typeface="Arial" pitchFamily="34" charset="0"/>
                <a:cs typeface="Arial" pitchFamily="34" charset="0"/>
              </a:rPr>
              <a:t>0</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90µ</a:t>
            </a:r>
            <a:r>
              <a:rPr lang="en-US" sz="1100" dirty="0">
                <a:solidFill>
                  <a:schemeClr val="tx2"/>
                </a:solidFill>
                <a:latin typeface="Arial" pitchFamily="34" charset="0"/>
                <a:cs typeface="Arial" pitchFamily="34" charset="0"/>
              </a:rPr>
              <a:t>m</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120m</a:t>
            </a:r>
            <a:endParaRPr lang="ru-RU" sz="1100" dirty="0">
              <a:solidFill>
                <a:schemeClr val="tx2"/>
              </a:solidFill>
              <a:latin typeface="Arial" pitchFamily="34" charset="0"/>
              <a:cs typeface="Arial" pitchFamily="34" charset="0"/>
            </a:endParaRPr>
          </a:p>
          <a:p>
            <a:pPr marL="252000" lvl="1" fontAlgn="auto">
              <a:spcBef>
                <a:spcPts val="0"/>
              </a:spcBef>
              <a:spcAft>
                <a:spcPts val="0"/>
              </a:spcAft>
              <a:defRPr/>
            </a:pPr>
            <a:r>
              <a:rPr lang="en-US" sz="1100" dirty="0">
                <a:solidFill>
                  <a:schemeClr val="tx2"/>
                </a:solidFill>
                <a:latin typeface="Arial" pitchFamily="34" charset="0"/>
                <a:cs typeface="Arial" pitchFamily="34" charset="0"/>
              </a:rPr>
              <a:t>Swath width		 </a:t>
            </a:r>
            <a:r>
              <a:rPr lang="ru-RU" sz="1100" dirty="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441km</a:t>
            </a:r>
            <a:r>
              <a:rPr lang="ru-RU" sz="1100" dirty="0" smtClean="0">
                <a:solidFill>
                  <a:schemeClr val="tx2"/>
                </a:solidFill>
                <a:latin typeface="Arial" pitchFamily="34" charset="0"/>
                <a:cs typeface="Arial" pitchFamily="34" charset="0"/>
              </a:rPr>
              <a:t> </a:t>
            </a:r>
            <a:endParaRPr lang="ru-RU" sz="1100" b="1" dirty="0">
              <a:solidFill>
                <a:schemeClr val="tx1">
                  <a:lumMod val="50000"/>
                  <a:lumOff val="50000"/>
                </a:schemeClr>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a:t>
            </a:r>
            <a:r>
              <a:rPr lang="en-US" sz="1100" b="1" dirty="0" smtClean="0">
                <a:solidFill>
                  <a:schemeClr val="tx2"/>
                </a:solidFill>
                <a:latin typeface="Arial" pitchFamily="34" charset="0"/>
                <a:cs typeface="Arial" pitchFamily="34" charset="0"/>
              </a:rPr>
              <a:t>Hyperspectral Sensor</a:t>
            </a:r>
            <a:r>
              <a:rPr lang="ru-RU" sz="1100" b="1" dirty="0" smtClean="0">
                <a:solidFill>
                  <a:schemeClr val="tx2"/>
                </a:solidFill>
                <a:latin typeface="Arial" pitchFamily="34" charset="0"/>
                <a:cs typeface="Arial" pitchFamily="34" charset="0"/>
              </a:rPr>
              <a:t> </a:t>
            </a:r>
            <a:r>
              <a:rPr lang="en-US" sz="1100" b="1" dirty="0" smtClean="0">
                <a:solidFill>
                  <a:schemeClr val="tx1">
                    <a:lumMod val="50000"/>
                    <a:lumOff val="50000"/>
                  </a:schemeClr>
                </a:solidFill>
                <a:latin typeface="Arial" pitchFamily="34" charset="0"/>
                <a:cs typeface="Arial" pitchFamily="34" charset="0"/>
              </a:rPr>
              <a:t>[GSA]</a:t>
            </a:r>
            <a:endParaRPr lang="ru-RU" sz="1100" b="1" dirty="0">
              <a:solidFill>
                <a:schemeClr val="tx1">
                  <a:lumMod val="50000"/>
                  <a:lumOff val="50000"/>
                </a:schemeClr>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smtClean="0">
                <a:solidFill>
                  <a:schemeClr val="tx2"/>
                </a:solidFill>
                <a:latin typeface="Arial" pitchFamily="34" charset="0"/>
                <a:cs typeface="Arial" pitchFamily="34" charset="0"/>
              </a:rPr>
              <a:t>Resolution (</a:t>
            </a:r>
            <a:r>
              <a:rPr lang="ru-RU" sz="1100" dirty="0" smtClean="0">
                <a:solidFill>
                  <a:schemeClr val="tx2"/>
                </a:solidFill>
                <a:latin typeface="Arial" pitchFamily="34" charset="0"/>
                <a:cs typeface="Arial" pitchFamily="34" charset="0"/>
              </a:rPr>
              <a:t>96</a:t>
            </a:r>
            <a:r>
              <a:rPr lang="en-US" sz="1100" dirty="0" smtClean="0">
                <a:solidFill>
                  <a:schemeClr val="tx2"/>
                </a:solidFill>
                <a:latin typeface="Arial" pitchFamily="34" charset="0"/>
                <a:cs typeface="Arial" pitchFamily="34" charset="0"/>
              </a:rPr>
              <a:t>-255 bands, </a:t>
            </a:r>
            <a:r>
              <a:rPr lang="ru-RU" sz="1100" dirty="0" smtClean="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4-1</a:t>
            </a:r>
            <a:r>
              <a:rPr lang="en-US" sz="1100" dirty="0" smtClean="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1µ</a:t>
            </a:r>
            <a:r>
              <a:rPr lang="en-US" sz="1100" dirty="0" smtClean="0">
                <a:solidFill>
                  <a:schemeClr val="tx2"/>
                </a:solidFill>
                <a:latin typeface="Arial" pitchFamily="34" charset="0"/>
                <a:cs typeface="Arial" pitchFamily="34" charset="0"/>
              </a:rPr>
              <a:t>m</a:t>
            </a:r>
            <a:r>
              <a:rPr lang="ru-RU" sz="1100" dirty="0" smtClean="0">
                <a:solidFill>
                  <a:schemeClr val="tx2"/>
                </a:solidFill>
                <a:latin typeface="Arial" pitchFamily="34" charset="0"/>
                <a:cs typeface="Arial" pitchFamily="34" charset="0"/>
              </a:rPr>
              <a:t>км</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30</a:t>
            </a:r>
            <a:r>
              <a:rPr lang="en-US" sz="1100" dirty="0" smtClean="0">
                <a:solidFill>
                  <a:schemeClr val="tx2"/>
                </a:solidFill>
                <a:latin typeface="Arial" pitchFamily="34" charset="0"/>
                <a:cs typeface="Arial" pitchFamily="34" charset="0"/>
              </a:rPr>
              <a:t>m</a:t>
            </a:r>
            <a:endParaRPr lang="ru-RU" sz="1100" dirty="0">
              <a:solidFill>
                <a:schemeClr val="tx2"/>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a:solidFill>
                  <a:schemeClr val="tx2"/>
                </a:solidFill>
                <a:latin typeface="Arial" pitchFamily="34" charset="0"/>
                <a:cs typeface="Arial" pitchFamily="34" charset="0"/>
              </a:rPr>
              <a:t>Swath </a:t>
            </a:r>
            <a:r>
              <a:rPr lang="en-US" sz="1100" dirty="0" smtClean="0">
                <a:solidFill>
                  <a:schemeClr val="tx2"/>
                </a:solidFill>
                <a:latin typeface="Arial" pitchFamily="34" charset="0"/>
                <a:cs typeface="Arial" pitchFamily="34" charset="0"/>
              </a:rPr>
              <a:t>width</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25</a:t>
            </a:r>
            <a:r>
              <a:rPr lang="en-US" sz="1100" dirty="0" smtClean="0">
                <a:solidFill>
                  <a:schemeClr val="tx2"/>
                </a:solidFill>
                <a:latin typeface="Arial" pitchFamily="34" charset="0"/>
                <a:cs typeface="Arial" pitchFamily="34" charset="0"/>
              </a:rPr>
              <a:t>km</a:t>
            </a:r>
            <a:endParaRPr lang="ru-RU" sz="1100" dirty="0">
              <a:solidFill>
                <a:schemeClr val="tx2"/>
              </a:solidFill>
              <a:latin typeface="Arial" pitchFamily="34" charset="0"/>
              <a:cs typeface="Arial" pitchFamily="34" charset="0"/>
            </a:endParaRPr>
          </a:p>
        </p:txBody>
      </p:sp>
      <p:sp>
        <p:nvSpPr>
          <p:cNvPr id="10" name="Прямоугольник 5"/>
          <p:cNvSpPr>
            <a:spLocks noChangeArrowheads="1"/>
          </p:cNvSpPr>
          <p:nvPr/>
        </p:nvSpPr>
        <p:spPr bwMode="auto">
          <a:xfrm>
            <a:off x="200472" y="3425240"/>
            <a:ext cx="5070563" cy="71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177800" lvl="1"/>
            <a:r>
              <a:rPr lang="en-US" altLang="ru-RU" sz="1400" b="1" dirty="0">
                <a:solidFill>
                  <a:schemeClr val="tx2"/>
                </a:solidFill>
                <a:latin typeface="Arial" pitchFamily="34" charset="0"/>
                <a:cs typeface="Arial" pitchFamily="34" charset="0"/>
              </a:rPr>
              <a:t>Launch date –</a:t>
            </a:r>
            <a:r>
              <a:rPr lang="ru-RU" altLang="ru-RU" sz="1400" b="1" dirty="0">
                <a:solidFill>
                  <a:schemeClr val="tx2"/>
                </a:solidFill>
                <a:latin typeface="Arial" pitchFamily="34" charset="0"/>
                <a:cs typeface="Arial" pitchFamily="34" charset="0"/>
              </a:rPr>
              <a:t> </a:t>
            </a:r>
            <a:r>
              <a:rPr lang="en-US" altLang="ru-RU" sz="1400" b="1" dirty="0">
                <a:solidFill>
                  <a:schemeClr val="tx2"/>
                </a:solidFill>
                <a:latin typeface="Arial" pitchFamily="34" charset="0"/>
                <a:cs typeface="Arial" pitchFamily="34" charset="0"/>
              </a:rPr>
              <a:t>June 25,</a:t>
            </a:r>
            <a:r>
              <a:rPr lang="ru-RU" altLang="ru-RU" sz="1400" b="1" dirty="0">
                <a:solidFill>
                  <a:schemeClr val="tx2"/>
                </a:solidFill>
                <a:latin typeface="Arial" pitchFamily="34" charset="0"/>
                <a:cs typeface="Arial" pitchFamily="34" charset="0"/>
              </a:rPr>
              <a:t> 2013</a:t>
            </a:r>
            <a:r>
              <a:rPr lang="en-US" altLang="ru-RU" sz="1400" b="1" dirty="0">
                <a:solidFill>
                  <a:schemeClr val="tx2"/>
                </a:solidFill>
                <a:latin typeface="Arial" pitchFamily="34" charset="0"/>
                <a:cs typeface="Arial" pitchFamily="34" charset="0"/>
              </a:rPr>
              <a:t> (Resurs-P1)</a:t>
            </a:r>
          </a:p>
          <a:p>
            <a:pPr marL="177800" lvl="1"/>
            <a:r>
              <a:rPr lang="en-US" altLang="ru-RU" sz="1400" b="1" dirty="0">
                <a:solidFill>
                  <a:schemeClr val="tx2"/>
                </a:solidFill>
                <a:latin typeface="Arial" pitchFamily="34" charset="0"/>
                <a:cs typeface="Arial" pitchFamily="34" charset="0"/>
              </a:rPr>
              <a:t>	          December 26,</a:t>
            </a:r>
            <a:r>
              <a:rPr lang="ru-RU" altLang="ru-RU" sz="1400" b="1" dirty="0">
                <a:solidFill>
                  <a:schemeClr val="tx2"/>
                </a:solidFill>
                <a:latin typeface="Arial" pitchFamily="34" charset="0"/>
                <a:cs typeface="Arial" pitchFamily="34" charset="0"/>
              </a:rPr>
              <a:t> 201</a:t>
            </a:r>
            <a:r>
              <a:rPr lang="en-US" altLang="ru-RU" sz="1400" b="1" dirty="0">
                <a:solidFill>
                  <a:schemeClr val="tx2"/>
                </a:solidFill>
                <a:latin typeface="Arial" pitchFamily="34" charset="0"/>
                <a:cs typeface="Arial" pitchFamily="34" charset="0"/>
              </a:rPr>
              <a:t>4 (Resurs-P2)</a:t>
            </a:r>
          </a:p>
          <a:p>
            <a:pPr marL="177800" lvl="1"/>
            <a:r>
              <a:rPr lang="en-US" altLang="ru-RU" sz="1400" b="1" dirty="0">
                <a:solidFill>
                  <a:schemeClr val="tx2"/>
                </a:solidFill>
                <a:latin typeface="Arial" pitchFamily="34" charset="0"/>
                <a:cs typeface="Arial" pitchFamily="34" charset="0"/>
              </a:rPr>
              <a:t>                         March 13, 2016 (</a:t>
            </a:r>
            <a:r>
              <a:rPr lang="en-US" altLang="ru-RU" sz="1400" b="1" dirty="0" err="1" smtClean="0">
                <a:solidFill>
                  <a:schemeClr val="tx2"/>
                </a:solidFill>
                <a:latin typeface="Arial" pitchFamily="34" charset="0"/>
                <a:cs typeface="Arial" pitchFamily="34" charset="0"/>
              </a:rPr>
              <a:t>Resurs</a:t>
            </a:r>
            <a:r>
              <a:rPr lang="ru-RU" altLang="ru-RU" sz="1400" b="1" dirty="0" smtClean="0">
                <a:solidFill>
                  <a:schemeClr val="tx2"/>
                </a:solidFill>
                <a:latin typeface="Arial" pitchFamily="34" charset="0"/>
                <a:cs typeface="Arial" pitchFamily="34" charset="0"/>
              </a:rPr>
              <a:t>-</a:t>
            </a:r>
            <a:r>
              <a:rPr lang="en-US" altLang="ru-RU" sz="1400" b="1" dirty="0" smtClean="0">
                <a:solidFill>
                  <a:schemeClr val="tx2"/>
                </a:solidFill>
                <a:latin typeface="Arial" pitchFamily="34" charset="0"/>
                <a:cs typeface="Arial" pitchFamily="34" charset="0"/>
              </a:rPr>
              <a:t>P</a:t>
            </a:r>
            <a:r>
              <a:rPr lang="ru-RU" altLang="ru-RU" sz="1400" b="1" dirty="0" smtClean="0">
                <a:solidFill>
                  <a:schemeClr val="tx2"/>
                </a:solidFill>
                <a:latin typeface="Arial" pitchFamily="34" charset="0"/>
                <a:cs typeface="Arial" pitchFamily="34" charset="0"/>
              </a:rPr>
              <a:t>3)</a:t>
            </a:r>
            <a:endParaRPr lang="ru-RU" altLang="ru-RU" sz="14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263498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1" t="3424" r="4695" b="7922"/>
          <a:stretch/>
        </p:blipFill>
        <p:spPr bwMode="auto">
          <a:xfrm>
            <a:off x="344488" y="1021300"/>
            <a:ext cx="9066212" cy="5027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72009" y="5746642"/>
            <a:ext cx="9705528" cy="657173"/>
          </a:xfrm>
          <a:prstGeom prst="roundRect">
            <a:avLst>
              <a:gd name="adj" fmla="val 11357"/>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lgn="ctr">
              <a:defRPr/>
            </a:pPr>
            <a:r>
              <a:rPr lang="en-US" sz="17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area of the Russian territory coverage with the </a:t>
            </a:r>
            <a:r>
              <a:rPr lang="en-US" sz="17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Resurs</a:t>
            </a:r>
            <a:r>
              <a:rPr lang="en-US" sz="17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 No.1 and No.2 data (PAN and MS data) is more than 30 million sq. km since </a:t>
            </a:r>
            <a:r>
              <a:rPr lang="ru-RU" sz="17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2013</a:t>
            </a:r>
            <a:endParaRPr lang="ru-RU" sz="17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1928664" y="319270"/>
            <a:ext cx="7056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r>
              <a:rPr lang="en-US" dirty="0" smtClean="0"/>
              <a:t>Coverage of Russia with </a:t>
            </a:r>
            <a:r>
              <a:rPr lang="en-US" dirty="0" err="1" smtClean="0"/>
              <a:t>Resurs</a:t>
            </a:r>
            <a:r>
              <a:rPr lang="en-US" dirty="0" smtClean="0"/>
              <a:t>-P data</a:t>
            </a:r>
            <a:endParaRPr lang="ru-RU" dirty="0"/>
          </a:p>
        </p:txBody>
      </p:sp>
    </p:spTree>
    <p:extLst>
      <p:ext uri="{BB962C8B-B14F-4D97-AF65-F5344CB8AC3E}">
        <p14:creationId xmlns:p14="http://schemas.microsoft.com/office/powerpoint/2010/main" val="40605402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4"/>
          <p:cNvSpPr txBox="1">
            <a:spLocks/>
          </p:cNvSpPr>
          <p:nvPr/>
        </p:nvSpPr>
        <p:spPr>
          <a:xfrm>
            <a:off x="9237002" y="6622836"/>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 y="-16457"/>
            <a:ext cx="9909547" cy="7002502"/>
          </a:xfrm>
          <a:prstGeom prst="rect">
            <a:avLst/>
          </a:prstGeom>
        </p:spPr>
      </p:pic>
      <p:sp>
        <p:nvSpPr>
          <p:cNvPr id="4" name="Shape 14"/>
          <p:cNvSpPr txBox="1">
            <a:spLocks/>
          </p:cNvSpPr>
          <p:nvPr/>
        </p:nvSpPr>
        <p:spPr>
          <a:xfrm>
            <a:off x="9237002" y="6622836"/>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5" name="Скругленный прямоугольник 4"/>
          <p:cNvSpPr/>
          <p:nvPr/>
        </p:nvSpPr>
        <p:spPr>
          <a:xfrm>
            <a:off x="7401272" y="5925430"/>
            <a:ext cx="2400830" cy="905737"/>
          </a:xfrm>
          <a:prstGeom prst="roundRect">
            <a:avLst/>
          </a:prstGeom>
          <a:solidFill>
            <a:schemeClr val="bg1">
              <a:alpha val="7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6" name="TextBox 5"/>
          <p:cNvSpPr txBox="1"/>
          <p:nvPr/>
        </p:nvSpPr>
        <p:spPr>
          <a:xfrm>
            <a:off x="7560797" y="6039079"/>
            <a:ext cx="2081779" cy="707886"/>
          </a:xfrm>
          <a:prstGeom prst="rect">
            <a:avLst/>
          </a:prstGeom>
          <a:noFill/>
        </p:spPr>
        <p:txBody>
          <a:bodyPr wrap="square" rtlCol="0">
            <a:spAutoFit/>
          </a:bodyPr>
          <a:lstStyle/>
          <a:p>
            <a:pPr lvl="0" algn="ctr"/>
            <a:r>
              <a:rPr lang="en-US" sz="2000" dirty="0" err="1" smtClean="0">
                <a:solidFill>
                  <a:schemeClr val="accent1">
                    <a:lumMod val="75000"/>
                  </a:schemeClr>
                </a:solidFill>
                <a:latin typeface="Arial" panose="020B0604020202020204" pitchFamily="34" charset="0"/>
                <a:cs typeface="Arial" panose="020B0604020202020204" pitchFamily="34" charset="0"/>
              </a:rPr>
              <a:t>Resurs</a:t>
            </a:r>
            <a:r>
              <a:rPr lang="en-US" sz="2000" dirty="0" smtClean="0">
                <a:solidFill>
                  <a:schemeClr val="accent1">
                    <a:lumMod val="75000"/>
                  </a:schemeClr>
                </a:solidFill>
                <a:latin typeface="Arial" panose="020B0604020202020204" pitchFamily="34" charset="0"/>
                <a:cs typeface="Arial" panose="020B0604020202020204" pitchFamily="34" charset="0"/>
              </a:rPr>
              <a:t>-P image</a:t>
            </a:r>
            <a:endParaRPr lang="ru-RU" sz="2000" dirty="0" smtClean="0">
              <a:solidFill>
                <a:schemeClr val="accent1">
                  <a:lumMod val="75000"/>
                </a:schemeClr>
              </a:solidFill>
              <a:latin typeface="Arial" panose="020B0604020202020204" pitchFamily="34" charset="0"/>
              <a:cs typeface="Arial" panose="020B0604020202020204" pitchFamily="34" charset="0"/>
            </a:endParaRPr>
          </a:p>
          <a:p>
            <a:pPr lvl="0" algn="ctr"/>
            <a:r>
              <a:rPr lang="en-US" sz="2000" dirty="0" smtClean="0">
                <a:solidFill>
                  <a:schemeClr val="accent1">
                    <a:lumMod val="75000"/>
                  </a:schemeClr>
                </a:solidFill>
                <a:latin typeface="Arial" panose="020B0604020202020204" pitchFamily="34" charset="0"/>
                <a:cs typeface="Arial" panose="020B0604020202020204" pitchFamily="34" charset="0"/>
              </a:rPr>
              <a:t>New-York</a:t>
            </a:r>
            <a:r>
              <a:rPr lang="ru-RU"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smtClean="0">
                <a:solidFill>
                  <a:schemeClr val="accent1">
                    <a:lumMod val="75000"/>
                  </a:schemeClr>
                </a:solidFill>
                <a:latin typeface="Arial" panose="020B0604020202020204" pitchFamily="34" charset="0"/>
                <a:cs typeface="Arial" panose="020B0604020202020204" pitchFamily="34" charset="0"/>
              </a:rPr>
              <a:t>USA</a:t>
            </a:r>
            <a:endParaRPr lang="ru-RU"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8544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TextBox 3"/>
          <p:cNvSpPr txBox="1">
            <a:spLocks noChangeArrowheads="1"/>
          </p:cNvSpPr>
          <p:nvPr/>
        </p:nvSpPr>
        <p:spPr bwMode="auto">
          <a:xfrm>
            <a:off x="1928664" y="272378"/>
            <a:ext cx="41283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r>
              <a:rPr lang="en-US" altLang="ru-RU" dirty="0" smtClean="0"/>
              <a:t>KANOPUS-V </a:t>
            </a:r>
            <a:r>
              <a:rPr lang="en-US" dirty="0">
                <a:latin typeface="Arial" pitchFamily="34" charset="0"/>
                <a:cs typeface="Arial" pitchFamily="34" charset="0"/>
              </a:rPr>
              <a:t>satellite</a:t>
            </a:r>
            <a:endParaRPr lang="ru-RU" altLang="ru-RU" dirty="0"/>
          </a:p>
        </p:txBody>
      </p:sp>
      <p:sp>
        <p:nvSpPr>
          <p:cNvPr id="62468" name="Прямоугольник 5"/>
          <p:cNvSpPr>
            <a:spLocks noChangeArrowheads="1"/>
          </p:cNvSpPr>
          <p:nvPr/>
        </p:nvSpPr>
        <p:spPr bwMode="auto">
          <a:xfrm>
            <a:off x="-83202" y="2608853"/>
            <a:ext cx="4536504" cy="11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177800" lvl="1"/>
            <a:endParaRPr lang="ru-RU" altLang="ru-RU" sz="1400" b="1" dirty="0" smtClean="0">
              <a:solidFill>
                <a:schemeClr val="tx2"/>
              </a:solidFill>
              <a:latin typeface="Arial" pitchFamily="34" charset="0"/>
              <a:cs typeface="Arial" pitchFamily="34" charset="0"/>
            </a:endParaRPr>
          </a:p>
          <a:p>
            <a:pPr marL="177800" lvl="1"/>
            <a:endParaRPr lang="en-US" altLang="ru-RU" sz="1400" b="1" dirty="0" smtClean="0">
              <a:solidFill>
                <a:schemeClr val="tx2"/>
              </a:solidFill>
              <a:latin typeface="Arial" pitchFamily="34" charset="0"/>
              <a:cs typeface="Arial" pitchFamily="34" charset="0"/>
            </a:endParaRPr>
          </a:p>
          <a:p>
            <a:pPr marL="177800" lvl="1">
              <a:lnSpc>
                <a:spcPct val="90000"/>
              </a:lnSpc>
            </a:pPr>
            <a:r>
              <a:rPr lang="en-US" altLang="ru-RU" sz="1400" b="1" dirty="0">
                <a:solidFill>
                  <a:schemeClr val="tx2"/>
                </a:solidFill>
                <a:latin typeface="Arial" pitchFamily="34" charset="0"/>
                <a:cs typeface="Arial" pitchFamily="34" charset="0"/>
              </a:rPr>
              <a:t>Launch date </a:t>
            </a:r>
            <a:r>
              <a:rPr lang="ru-RU" altLang="ru-RU" sz="1400" b="1" dirty="0">
                <a:solidFill>
                  <a:schemeClr val="tx2"/>
                </a:solidFill>
                <a:latin typeface="Arial" pitchFamily="34" charset="0"/>
                <a:cs typeface="Arial" pitchFamily="34" charset="0"/>
              </a:rPr>
              <a:t>– </a:t>
            </a:r>
            <a:r>
              <a:rPr lang="en-US" altLang="ru-RU" sz="1400" b="1" dirty="0">
                <a:solidFill>
                  <a:schemeClr val="tx2"/>
                </a:solidFill>
                <a:latin typeface="Arial" pitchFamily="34" charset="0"/>
                <a:cs typeface="Arial" pitchFamily="34" charset="0"/>
              </a:rPr>
              <a:t>July </a:t>
            </a:r>
            <a:r>
              <a:rPr lang="ru-RU" altLang="ru-RU" sz="1400" b="1" dirty="0">
                <a:solidFill>
                  <a:schemeClr val="tx2"/>
                </a:solidFill>
                <a:latin typeface="Arial" pitchFamily="34" charset="0"/>
                <a:cs typeface="Arial" pitchFamily="34" charset="0"/>
              </a:rPr>
              <a:t>22</a:t>
            </a:r>
            <a:r>
              <a:rPr lang="en-US" altLang="ru-RU" sz="1400" b="1" dirty="0">
                <a:solidFill>
                  <a:schemeClr val="tx2"/>
                </a:solidFill>
                <a:latin typeface="Arial" pitchFamily="34" charset="0"/>
                <a:cs typeface="Arial" pitchFamily="34" charset="0"/>
              </a:rPr>
              <a:t>, </a:t>
            </a:r>
            <a:r>
              <a:rPr lang="ru-RU" altLang="ru-RU" sz="1400" b="1" dirty="0">
                <a:solidFill>
                  <a:schemeClr val="tx2"/>
                </a:solidFill>
                <a:latin typeface="Arial" pitchFamily="34" charset="0"/>
                <a:cs typeface="Arial" pitchFamily="34" charset="0"/>
              </a:rPr>
              <a:t>2012</a:t>
            </a:r>
            <a:r>
              <a:rPr lang="en-US" altLang="ru-RU" sz="1400" b="1" dirty="0">
                <a:solidFill>
                  <a:schemeClr val="tx2"/>
                </a:solidFill>
                <a:latin typeface="Arial" pitchFamily="34" charset="0"/>
                <a:cs typeface="Arial" pitchFamily="34" charset="0"/>
              </a:rPr>
              <a:t> (Kanopus-V1)</a:t>
            </a:r>
          </a:p>
          <a:p>
            <a:pPr marL="177800" lvl="1">
              <a:lnSpc>
                <a:spcPct val="90000"/>
              </a:lnSpc>
            </a:pPr>
            <a:r>
              <a:rPr lang="en-US" altLang="ru-RU" sz="1400" b="1" dirty="0">
                <a:solidFill>
                  <a:schemeClr val="tx2"/>
                </a:solidFill>
                <a:latin typeface="Arial" pitchFamily="34" charset="0"/>
                <a:cs typeface="Arial" pitchFamily="34" charset="0"/>
              </a:rPr>
              <a:t>                         July 14, 2017 (</a:t>
            </a:r>
            <a:r>
              <a:rPr lang="en-US" altLang="ru-RU" sz="1400" b="1" dirty="0" err="1">
                <a:solidFill>
                  <a:schemeClr val="tx2"/>
                </a:solidFill>
                <a:latin typeface="Arial" pitchFamily="34" charset="0"/>
                <a:cs typeface="Arial" pitchFamily="34" charset="0"/>
              </a:rPr>
              <a:t>Kanopus</a:t>
            </a:r>
            <a:r>
              <a:rPr lang="en-US" altLang="ru-RU" sz="1400" b="1" dirty="0">
                <a:solidFill>
                  <a:schemeClr val="tx2"/>
                </a:solidFill>
                <a:latin typeface="Arial" pitchFamily="34" charset="0"/>
                <a:cs typeface="Arial" pitchFamily="34" charset="0"/>
              </a:rPr>
              <a:t>-V-IK)</a:t>
            </a:r>
          </a:p>
          <a:p>
            <a:pPr marL="177800" lvl="1"/>
            <a:endParaRPr lang="ru-RU" altLang="ru-RU" sz="1400" b="1" dirty="0">
              <a:solidFill>
                <a:schemeClr val="tx2"/>
              </a:solidFill>
              <a:latin typeface="Arial" pitchFamily="34" charset="0"/>
              <a:cs typeface="Arial" pitchFamily="34" charset="0"/>
            </a:endParaRPr>
          </a:p>
        </p:txBody>
      </p:sp>
      <p:pic>
        <p:nvPicPr>
          <p:cNvPr id="62471" name="Picture 7"/>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6647" y="1838451"/>
            <a:ext cx="2304256" cy="125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5"/>
          <p:cNvSpPr>
            <a:spLocks noChangeArrowheads="1"/>
          </p:cNvSpPr>
          <p:nvPr/>
        </p:nvSpPr>
        <p:spPr bwMode="auto">
          <a:xfrm>
            <a:off x="-83202" y="3410697"/>
            <a:ext cx="5108210" cy="28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177800" lvl="1"/>
            <a:r>
              <a:rPr lang="en-US" altLang="ru-RU" sz="1400" b="1" dirty="0" smtClean="0">
                <a:solidFill>
                  <a:schemeClr val="accent2">
                    <a:lumMod val="75000"/>
                  </a:schemeClr>
                </a:solidFill>
                <a:latin typeface="Arial" pitchFamily="34" charset="0"/>
                <a:cs typeface="Arial" pitchFamily="34" charset="0"/>
              </a:rPr>
              <a:t>Next launch</a:t>
            </a:r>
            <a:r>
              <a:rPr lang="ru-RU" altLang="ru-RU" sz="1400" b="1" dirty="0" smtClean="0">
                <a:solidFill>
                  <a:schemeClr val="accent2">
                    <a:lumMod val="75000"/>
                  </a:schemeClr>
                </a:solidFill>
                <a:latin typeface="Arial" pitchFamily="34" charset="0"/>
                <a:cs typeface="Arial" pitchFamily="34" charset="0"/>
              </a:rPr>
              <a:t> </a:t>
            </a:r>
            <a:r>
              <a:rPr lang="en-US" altLang="ru-RU" sz="1400" b="1" dirty="0" smtClean="0">
                <a:solidFill>
                  <a:schemeClr val="accent2">
                    <a:lumMod val="75000"/>
                  </a:schemeClr>
                </a:solidFill>
                <a:latin typeface="Arial" pitchFamily="34" charset="0"/>
                <a:cs typeface="Arial" pitchFamily="34" charset="0"/>
              </a:rPr>
              <a:t>– December</a:t>
            </a:r>
            <a:r>
              <a:rPr lang="ru-RU" altLang="ru-RU" sz="1400" b="1" dirty="0" smtClean="0">
                <a:solidFill>
                  <a:schemeClr val="accent2">
                    <a:lumMod val="75000"/>
                  </a:schemeClr>
                </a:solidFill>
                <a:latin typeface="Arial" pitchFamily="34" charset="0"/>
                <a:cs typeface="Arial" pitchFamily="34" charset="0"/>
              </a:rPr>
              <a:t> 2017 </a:t>
            </a:r>
            <a:endParaRPr lang="en-US" altLang="ru-RU" sz="1400" b="1" dirty="0" smtClean="0">
              <a:solidFill>
                <a:schemeClr val="accent2">
                  <a:lumMod val="75000"/>
                </a:schemeClr>
              </a:solidFill>
              <a:latin typeface="Arial" pitchFamily="34" charset="0"/>
              <a:cs typeface="Arial" pitchFamily="34" charset="0"/>
            </a:endParaRPr>
          </a:p>
        </p:txBody>
      </p:sp>
      <p:sp>
        <p:nvSpPr>
          <p:cNvPr id="9" name="Скругленный прямоугольник 8"/>
          <p:cNvSpPr/>
          <p:nvPr/>
        </p:nvSpPr>
        <p:spPr>
          <a:xfrm>
            <a:off x="128464" y="3946436"/>
            <a:ext cx="2592288" cy="2420711"/>
          </a:xfrm>
          <a:prstGeom prst="roundRect">
            <a:avLst>
              <a:gd name="adj" fmla="val 5316"/>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noAutofit/>
          </a:bodyPr>
          <a:lstStyle/>
          <a:p>
            <a:pPr marL="0" lvl="1">
              <a:spcBef>
                <a:spcPts val="500"/>
              </a:spcBef>
              <a:spcAft>
                <a:spcPts val="0"/>
              </a:spcAft>
              <a:defRPr/>
            </a:pPr>
            <a:r>
              <a:rPr lang="en-US" sz="1400" b="1" cap="all" dirty="0" smtClean="0">
                <a:solidFill>
                  <a:schemeClr val="tx2"/>
                </a:solidFill>
                <a:latin typeface="Arial" pitchFamily="34" charset="0"/>
                <a:cs typeface="Arial" pitchFamily="34" charset="0"/>
              </a:rPr>
              <a:t>Current </a:t>
            </a:r>
            <a:r>
              <a:rPr lang="en-US" sz="1400" b="1" cap="all" dirty="0">
                <a:solidFill>
                  <a:schemeClr val="tx2"/>
                </a:solidFill>
                <a:latin typeface="Arial" pitchFamily="34" charset="0"/>
                <a:cs typeface="Arial" pitchFamily="34" charset="0"/>
              </a:rPr>
              <a:t>Tasks</a:t>
            </a:r>
            <a:endParaRPr lang="ru-RU" sz="1400" b="1" cap="all" dirty="0">
              <a:solidFill>
                <a:schemeClr val="tx2"/>
              </a:solidFill>
              <a:latin typeface="Arial" pitchFamily="34" charset="0"/>
              <a:cs typeface="Arial" pitchFamily="34" charset="0"/>
            </a:endParaRP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Maps creation and update (scale &gt;1:25,000)</a:t>
            </a: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Ecological monitoring</a:t>
            </a: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Disasters monitoring</a:t>
            </a: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Respond to agriculture and forestry challenges</a:t>
            </a: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Socio-economic infrastructure monitoring</a:t>
            </a:r>
          </a:p>
          <a:p>
            <a:pPr indent="177800">
              <a:lnSpc>
                <a:spcPct val="90000"/>
              </a:lnSpc>
              <a:spcBef>
                <a:spcPts val="500"/>
              </a:spcBef>
              <a:spcAft>
                <a:spcPct val="5000"/>
              </a:spcAft>
              <a:buFont typeface="Wingdings" pitchFamily="2" charset="2"/>
              <a:buChar char="§"/>
              <a:defRPr/>
            </a:pPr>
            <a:endParaRPr lang="ru-RU" sz="1200" dirty="0">
              <a:solidFill>
                <a:schemeClr val="tx2"/>
              </a:solidFill>
              <a:latin typeface="Arial" pitchFamily="34" charset="0"/>
              <a:cs typeface="Arial" pitchFamily="34" charset="0"/>
            </a:endParaRPr>
          </a:p>
        </p:txBody>
      </p:sp>
      <p:sp>
        <p:nvSpPr>
          <p:cNvPr id="11" name="Rectangle 6"/>
          <p:cNvSpPr>
            <a:spLocks noChangeArrowheads="1"/>
          </p:cNvSpPr>
          <p:nvPr/>
        </p:nvSpPr>
        <p:spPr bwMode="auto">
          <a:xfrm>
            <a:off x="5034001" y="2530248"/>
            <a:ext cx="4752528" cy="3836899"/>
          </a:xfrm>
          <a:prstGeom prst="roundRect">
            <a:avLst>
              <a:gd name="adj" fmla="val 1623"/>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0" bIns="45696">
            <a:spAutoFit/>
          </a:bodyPr>
          <a:lstStyle/>
          <a:p>
            <a:pPr fontAlgn="auto">
              <a:spcBef>
                <a:spcPct val="50000"/>
              </a:spcBef>
              <a:spcAft>
                <a:spcPts val="0"/>
              </a:spcAft>
              <a:defRPr/>
            </a:pPr>
            <a:r>
              <a:rPr lang="en-US" sz="1400" b="1" cap="all" dirty="0" smtClean="0">
                <a:solidFill>
                  <a:schemeClr val="tx2"/>
                </a:solidFill>
                <a:latin typeface="Arial" pitchFamily="34" charset="0"/>
                <a:cs typeface="Arial" pitchFamily="34" charset="0"/>
              </a:rPr>
              <a:t>Sensor complement</a:t>
            </a:r>
            <a:endParaRPr lang="ru-RU" sz="1400" b="1" cap="all" dirty="0" smtClean="0">
              <a:solidFill>
                <a:schemeClr val="tx2"/>
              </a:solidFill>
              <a:latin typeface="Arial" pitchFamily="34" charset="0"/>
              <a:cs typeface="Arial" pitchFamily="34" charset="0"/>
            </a:endParaRPr>
          </a:p>
          <a:p>
            <a:pPr marL="342900" indent="-342900" fontAlgn="auto">
              <a:spcBef>
                <a:spcPts val="1000"/>
              </a:spcBef>
              <a:spcAft>
                <a:spcPts val="0"/>
              </a:spcAft>
              <a:defRPr/>
            </a:pPr>
            <a:r>
              <a:rPr lang="en-US" sz="1400" b="1" dirty="0">
                <a:solidFill>
                  <a:schemeClr val="tx2"/>
                </a:solidFill>
                <a:latin typeface="Arial" pitchFamily="34" charset="0"/>
                <a:cs typeface="Arial" pitchFamily="34" charset="0"/>
              </a:rPr>
              <a:t>PAN </a:t>
            </a:r>
            <a:r>
              <a:rPr lang="en-US" sz="1400" b="1" dirty="0" smtClean="0">
                <a:solidFill>
                  <a:schemeClr val="tx2"/>
                </a:solidFill>
                <a:latin typeface="Arial" pitchFamily="34" charset="0"/>
                <a:cs typeface="Arial" pitchFamily="34" charset="0"/>
              </a:rPr>
              <a:t>Imaging System </a:t>
            </a:r>
            <a:r>
              <a:rPr lang="en-US" sz="1400" b="1" dirty="0" smtClean="0">
                <a:solidFill>
                  <a:schemeClr val="tx1">
                    <a:lumMod val="50000"/>
                    <a:lumOff val="50000"/>
                  </a:schemeClr>
                </a:solidFill>
                <a:latin typeface="Arial" pitchFamily="34" charset="0"/>
                <a:cs typeface="Arial" pitchFamily="34" charset="0"/>
              </a:rPr>
              <a:t>[PSS</a:t>
            </a:r>
            <a:r>
              <a:rPr lang="en-US" sz="1400" b="1" dirty="0">
                <a:solidFill>
                  <a:schemeClr val="tx1">
                    <a:lumMod val="50000"/>
                    <a:lumOff val="50000"/>
                  </a:schemeClr>
                </a:solidFill>
                <a:latin typeface="Arial" pitchFamily="34" charset="0"/>
                <a:cs typeface="Arial" pitchFamily="34" charset="0"/>
              </a:rPr>
              <a:t>]</a:t>
            </a:r>
            <a:endParaRPr lang="ru-RU" sz="1400" b="1" dirty="0">
              <a:solidFill>
                <a:schemeClr val="tx1">
                  <a:lumMod val="50000"/>
                  <a:lumOff val="50000"/>
                </a:schemeClr>
              </a:solidFill>
              <a:latin typeface="Arial" pitchFamily="34" charset="0"/>
              <a:cs typeface="Arial" pitchFamily="34" charset="0"/>
            </a:endParaRPr>
          </a:p>
          <a:p>
            <a:pPr marL="177800" lvl="1">
              <a:defRPr/>
            </a:pPr>
            <a:r>
              <a:rPr lang="en-US" sz="1400" dirty="0">
                <a:solidFill>
                  <a:schemeClr val="tx2"/>
                </a:solidFill>
                <a:latin typeface="Arial" pitchFamily="34" charset="0"/>
                <a:cs typeface="Arial" pitchFamily="34" charset="0"/>
              </a:rPr>
              <a:t>Resolution </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a:t>
            </a:r>
            <a:r>
              <a:rPr lang="ru-RU" sz="1400" dirty="0">
                <a:solidFill>
                  <a:schemeClr val="tx2"/>
                </a:solidFill>
                <a:latin typeface="Arial" pitchFamily="34" charset="0"/>
                <a:cs typeface="Arial" pitchFamily="34" charset="0"/>
              </a:rPr>
              <a:t>5</a:t>
            </a:r>
            <a:r>
              <a:rPr lang="en-US" sz="1400" dirty="0">
                <a:solidFill>
                  <a:schemeClr val="tx2"/>
                </a:solidFill>
                <a:latin typeface="Arial" pitchFamily="34" charset="0"/>
                <a:cs typeface="Arial" pitchFamily="34" charset="0"/>
              </a:rPr>
              <a:t>4–</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a:t>
            </a:r>
            <a:r>
              <a:rPr lang="ru-RU" sz="1400" dirty="0">
                <a:solidFill>
                  <a:schemeClr val="tx2"/>
                </a:solidFill>
                <a:latin typeface="Arial" pitchFamily="34" charset="0"/>
                <a:cs typeface="Arial" pitchFamily="34" charset="0"/>
              </a:rPr>
              <a:t>8</a:t>
            </a:r>
            <a:r>
              <a:rPr lang="en-US" sz="1400" dirty="0">
                <a:solidFill>
                  <a:schemeClr val="tx2"/>
                </a:solidFill>
                <a:latin typeface="Arial" pitchFamily="34" charset="0"/>
                <a:cs typeface="Arial" pitchFamily="34" charset="0"/>
              </a:rPr>
              <a:t>6</a:t>
            </a:r>
            <a:r>
              <a:rPr lang="ru-RU" sz="1400" dirty="0">
                <a:solidFill>
                  <a:schemeClr val="tx2"/>
                </a:solidFill>
                <a:latin typeface="Arial" pitchFamily="34" charset="0"/>
                <a:cs typeface="Arial" pitchFamily="34" charset="0"/>
              </a:rPr>
              <a:t>µ</a:t>
            </a:r>
            <a:r>
              <a:rPr lang="en-US" sz="1400" dirty="0">
                <a:solidFill>
                  <a:schemeClr val="tx2"/>
                </a:solidFill>
                <a:latin typeface="Arial" pitchFamily="34" charset="0"/>
                <a:cs typeface="Arial" pitchFamily="34" charset="0"/>
              </a:rPr>
              <a:t>m</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2.1m</a:t>
            </a:r>
          </a:p>
          <a:p>
            <a:pPr marL="177800" fontAlgn="auto">
              <a:spcBef>
                <a:spcPts val="0"/>
              </a:spcBef>
              <a:spcAft>
                <a:spcPts val="0"/>
              </a:spcAft>
              <a:defRPr/>
            </a:pPr>
            <a:r>
              <a:rPr lang="en-US" sz="1400" dirty="0">
                <a:solidFill>
                  <a:schemeClr val="tx2"/>
                </a:solidFill>
                <a:latin typeface="Arial" pitchFamily="34" charset="0"/>
                <a:cs typeface="Arial" pitchFamily="34" charset="0"/>
              </a:rPr>
              <a:t>Swath width</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23km</a:t>
            </a:r>
          </a:p>
          <a:p>
            <a:pPr marL="342900" indent="-342900" fontAlgn="auto">
              <a:spcBef>
                <a:spcPts val="1000"/>
              </a:spcBef>
              <a:spcAft>
                <a:spcPts val="0"/>
              </a:spcAft>
              <a:defRPr/>
            </a:pPr>
            <a:r>
              <a:rPr lang="en-US" sz="1400" b="1" dirty="0">
                <a:solidFill>
                  <a:schemeClr val="tx2"/>
                </a:solidFill>
                <a:latin typeface="Arial" pitchFamily="34" charset="0"/>
                <a:cs typeface="Arial" pitchFamily="34" charset="0"/>
              </a:rPr>
              <a:t>MS </a:t>
            </a:r>
            <a:r>
              <a:rPr lang="en-US" sz="1400" b="1" dirty="0" smtClean="0">
                <a:solidFill>
                  <a:schemeClr val="tx2"/>
                </a:solidFill>
                <a:latin typeface="Arial" pitchFamily="34" charset="0"/>
                <a:cs typeface="Arial" pitchFamily="34" charset="0"/>
              </a:rPr>
              <a:t>Imaging System </a:t>
            </a:r>
            <a:r>
              <a:rPr lang="en-US" sz="1400" b="1" dirty="0">
                <a:solidFill>
                  <a:schemeClr val="tx1">
                    <a:lumMod val="50000"/>
                    <a:lumOff val="50000"/>
                  </a:schemeClr>
                </a:solidFill>
                <a:latin typeface="Arial" pitchFamily="34" charset="0"/>
                <a:cs typeface="Arial" pitchFamily="34" charset="0"/>
              </a:rPr>
              <a:t>[MSS]</a:t>
            </a:r>
            <a:endParaRPr lang="ru-RU" sz="1400" b="1" dirty="0">
              <a:solidFill>
                <a:schemeClr val="tx1">
                  <a:lumMod val="50000"/>
                  <a:lumOff val="50000"/>
                </a:schemeClr>
              </a:solidFill>
              <a:latin typeface="Arial" pitchFamily="34" charset="0"/>
              <a:cs typeface="Arial" pitchFamily="34" charset="0"/>
            </a:endParaRPr>
          </a:p>
          <a:p>
            <a:pPr marL="177800" lvl="1">
              <a:defRPr/>
            </a:pPr>
            <a:r>
              <a:rPr lang="en-US" sz="1400" dirty="0">
                <a:solidFill>
                  <a:schemeClr val="tx2"/>
                </a:solidFill>
                <a:latin typeface="Arial" pitchFamily="34" charset="0"/>
                <a:cs typeface="Arial" pitchFamily="34" charset="0"/>
              </a:rPr>
              <a:t>Resolution </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4 bands: </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.46–</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a:t>
            </a:r>
            <a:r>
              <a:rPr lang="ru-RU" sz="1400" dirty="0">
                <a:solidFill>
                  <a:schemeClr val="tx2"/>
                </a:solidFill>
                <a:latin typeface="Arial" pitchFamily="34" charset="0"/>
                <a:cs typeface="Arial" pitchFamily="34" charset="0"/>
              </a:rPr>
              <a:t>8</a:t>
            </a:r>
            <a:r>
              <a:rPr lang="en-US" sz="1400" dirty="0">
                <a:solidFill>
                  <a:schemeClr val="tx2"/>
                </a:solidFill>
                <a:latin typeface="Arial" pitchFamily="34" charset="0"/>
                <a:cs typeface="Arial" pitchFamily="34" charset="0"/>
              </a:rPr>
              <a:t>4</a:t>
            </a:r>
            <a:r>
              <a:rPr lang="ru-RU" sz="1400" dirty="0">
                <a:solidFill>
                  <a:schemeClr val="tx2"/>
                </a:solidFill>
                <a:latin typeface="Arial" pitchFamily="34" charset="0"/>
                <a:cs typeface="Arial" pitchFamily="34" charset="0"/>
              </a:rPr>
              <a:t>µ</a:t>
            </a:r>
            <a:r>
              <a:rPr lang="en-US" sz="1400" dirty="0">
                <a:solidFill>
                  <a:schemeClr val="tx2"/>
                </a:solidFill>
                <a:latin typeface="Arial" pitchFamily="34" charset="0"/>
                <a:cs typeface="Arial" pitchFamily="34" charset="0"/>
              </a:rPr>
              <a:t>m</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12m</a:t>
            </a:r>
          </a:p>
          <a:p>
            <a:pPr marL="177800" fontAlgn="auto">
              <a:spcBef>
                <a:spcPts val="0"/>
              </a:spcBef>
              <a:spcAft>
                <a:spcPts val="0"/>
              </a:spcAft>
              <a:defRPr/>
            </a:pPr>
            <a:r>
              <a:rPr lang="en-US" sz="1400" dirty="0">
                <a:solidFill>
                  <a:schemeClr val="tx2"/>
                </a:solidFill>
                <a:latin typeface="Arial" pitchFamily="34" charset="0"/>
                <a:cs typeface="Arial" pitchFamily="34" charset="0"/>
              </a:rPr>
              <a:t>Swath width</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20km</a:t>
            </a:r>
          </a:p>
          <a:p>
            <a:pPr fontAlgn="auto">
              <a:spcBef>
                <a:spcPts val="1000"/>
              </a:spcBef>
              <a:spcAft>
                <a:spcPts val="0"/>
              </a:spcAft>
              <a:defRPr/>
            </a:pPr>
            <a:r>
              <a:rPr lang="en-US" sz="1400" b="1" dirty="0" smtClean="0">
                <a:solidFill>
                  <a:schemeClr val="accent2">
                    <a:lumMod val="75000"/>
                  </a:schemeClr>
                </a:solidFill>
                <a:latin typeface="Arial" pitchFamily="34" charset="0"/>
                <a:cs typeface="Arial" pitchFamily="34" charset="0"/>
              </a:rPr>
              <a:t>Multispectral IR Scanner Unit </a:t>
            </a:r>
            <a:r>
              <a:rPr lang="en-US" sz="1400" b="1" dirty="0" smtClean="0">
                <a:solidFill>
                  <a:schemeClr val="tx1">
                    <a:lumMod val="50000"/>
                    <a:lumOff val="50000"/>
                  </a:schemeClr>
                </a:solidFill>
                <a:latin typeface="Arial" pitchFamily="34" charset="0"/>
                <a:cs typeface="Arial" pitchFamily="34" charset="0"/>
              </a:rPr>
              <a:t>[MSU</a:t>
            </a:r>
            <a:r>
              <a:rPr lang="ru-RU" sz="1400" b="1" dirty="0" smtClean="0">
                <a:solidFill>
                  <a:schemeClr val="tx1">
                    <a:lumMod val="50000"/>
                    <a:lumOff val="50000"/>
                  </a:schemeClr>
                </a:solidFill>
                <a:latin typeface="Arial" pitchFamily="34" charset="0"/>
                <a:cs typeface="Arial" pitchFamily="34" charset="0"/>
              </a:rPr>
              <a:t>-</a:t>
            </a:r>
            <a:r>
              <a:rPr lang="en-US" sz="1400" b="1" dirty="0" smtClean="0">
                <a:solidFill>
                  <a:schemeClr val="tx1">
                    <a:lumMod val="50000"/>
                    <a:lumOff val="50000"/>
                  </a:schemeClr>
                </a:solidFill>
                <a:latin typeface="Arial" pitchFamily="34" charset="0"/>
                <a:cs typeface="Arial" pitchFamily="34" charset="0"/>
              </a:rPr>
              <a:t>IK</a:t>
            </a:r>
            <a:r>
              <a:rPr lang="ru-RU" sz="1400" b="1" dirty="0" smtClean="0">
                <a:solidFill>
                  <a:schemeClr val="tx1">
                    <a:lumMod val="50000"/>
                    <a:lumOff val="50000"/>
                  </a:schemeClr>
                </a:solidFill>
                <a:latin typeface="Arial" pitchFamily="34" charset="0"/>
                <a:cs typeface="Arial" pitchFamily="34" charset="0"/>
              </a:rPr>
              <a:t>-</a:t>
            </a:r>
            <a:r>
              <a:rPr lang="en-US" sz="1400" b="1" dirty="0" smtClean="0">
                <a:solidFill>
                  <a:schemeClr val="tx1">
                    <a:lumMod val="50000"/>
                    <a:lumOff val="50000"/>
                  </a:schemeClr>
                </a:solidFill>
                <a:latin typeface="Arial" pitchFamily="34" charset="0"/>
                <a:cs typeface="Arial" pitchFamily="34" charset="0"/>
              </a:rPr>
              <a:t>SRM] </a:t>
            </a:r>
            <a:r>
              <a:rPr lang="en-US" sz="1400" dirty="0">
                <a:solidFill>
                  <a:schemeClr val="accent2">
                    <a:lumMod val="75000"/>
                  </a:schemeClr>
                </a:solidFill>
                <a:latin typeface="Arial" pitchFamily="34" charset="0"/>
                <a:cs typeface="Arial" pitchFamily="34" charset="0"/>
              </a:rPr>
              <a:t>–</a:t>
            </a:r>
            <a:r>
              <a:rPr lang="en-US" sz="1400" dirty="0">
                <a:solidFill>
                  <a:schemeClr val="tx1">
                    <a:lumMod val="50000"/>
                    <a:lumOff val="50000"/>
                  </a:schemeClr>
                </a:solidFill>
                <a:latin typeface="Arial" pitchFamily="34" charset="0"/>
                <a:cs typeface="Arial" pitchFamily="34" charset="0"/>
              </a:rPr>
              <a:t> </a:t>
            </a:r>
            <a:r>
              <a:rPr lang="en-US" sz="1400" dirty="0" err="1">
                <a:solidFill>
                  <a:schemeClr val="accent2">
                    <a:lumMod val="75000"/>
                  </a:schemeClr>
                </a:solidFill>
                <a:latin typeface="Arial" pitchFamily="34" charset="0"/>
                <a:cs typeface="Arial" pitchFamily="34" charset="0"/>
              </a:rPr>
              <a:t>K</a:t>
            </a:r>
            <a:r>
              <a:rPr lang="en-US" altLang="ru-RU" sz="1400" dirty="0" err="1" smtClean="0">
                <a:solidFill>
                  <a:schemeClr val="accent2">
                    <a:lumMod val="75000"/>
                  </a:schemeClr>
                </a:solidFill>
                <a:latin typeface="Arial" pitchFamily="34" charset="0"/>
                <a:cs typeface="Arial" pitchFamily="34" charset="0"/>
              </a:rPr>
              <a:t>anopus</a:t>
            </a:r>
            <a:r>
              <a:rPr lang="en-US" altLang="ru-RU" sz="1400" dirty="0" smtClean="0">
                <a:solidFill>
                  <a:schemeClr val="accent2">
                    <a:lumMod val="75000"/>
                  </a:schemeClr>
                </a:solidFill>
                <a:latin typeface="Arial" pitchFamily="34" charset="0"/>
                <a:cs typeface="Arial" pitchFamily="34" charset="0"/>
              </a:rPr>
              <a:t>-V-IK</a:t>
            </a:r>
            <a:endParaRPr lang="ru-RU" sz="1400" dirty="0">
              <a:solidFill>
                <a:schemeClr val="tx1">
                  <a:lumMod val="50000"/>
                  <a:lumOff val="50000"/>
                </a:schemeClr>
              </a:solidFill>
              <a:latin typeface="Arial" pitchFamily="34" charset="0"/>
              <a:cs typeface="Arial" pitchFamily="34" charset="0"/>
            </a:endParaRPr>
          </a:p>
          <a:p>
            <a:pPr marL="177800" lvl="1">
              <a:defRPr/>
            </a:pPr>
            <a:r>
              <a:rPr lang="en-US" sz="1400" dirty="0">
                <a:solidFill>
                  <a:schemeClr val="tx2"/>
                </a:solidFill>
                <a:latin typeface="Arial" pitchFamily="34" charset="0"/>
                <a:cs typeface="Arial" pitchFamily="34" charset="0"/>
              </a:rPr>
              <a:t>Resolution </a:t>
            </a:r>
          </a:p>
          <a:p>
            <a:pPr marL="177800" lvl="1">
              <a:defRPr/>
            </a:pP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2 bands: 3.5–4.5, 8.4–9.4</a:t>
            </a:r>
            <a:r>
              <a:rPr lang="ru-RU" sz="1400" dirty="0">
                <a:solidFill>
                  <a:schemeClr val="tx2"/>
                </a:solidFill>
                <a:latin typeface="Arial" pitchFamily="34" charset="0"/>
                <a:cs typeface="Arial" pitchFamily="34" charset="0"/>
              </a:rPr>
              <a:t>µ</a:t>
            </a:r>
            <a:r>
              <a:rPr lang="en-US" sz="1400" dirty="0">
                <a:solidFill>
                  <a:schemeClr val="tx2"/>
                </a:solidFill>
                <a:latin typeface="Arial" pitchFamily="34" charset="0"/>
                <a:cs typeface="Arial" pitchFamily="34" charset="0"/>
              </a:rPr>
              <a:t>m</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200m</a:t>
            </a:r>
          </a:p>
          <a:p>
            <a:pPr marL="177800" fontAlgn="auto">
              <a:spcBef>
                <a:spcPts val="0"/>
              </a:spcBef>
              <a:spcAft>
                <a:spcPts val="0"/>
              </a:spcAft>
              <a:defRPr/>
            </a:pPr>
            <a:r>
              <a:rPr lang="en-US" sz="1400" dirty="0">
                <a:solidFill>
                  <a:schemeClr val="tx2"/>
                </a:solidFill>
                <a:latin typeface="Arial" pitchFamily="34" charset="0"/>
                <a:cs typeface="Arial" pitchFamily="34" charset="0"/>
              </a:rPr>
              <a:t>Swath width</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2000km</a:t>
            </a:r>
          </a:p>
          <a:p>
            <a:pPr marL="177800" fontAlgn="auto">
              <a:spcBef>
                <a:spcPts val="500"/>
              </a:spcBef>
              <a:spcAft>
                <a:spcPts val="0"/>
              </a:spcAft>
              <a:defRPr/>
            </a:pPr>
            <a:r>
              <a:rPr lang="en-US" sz="1400" dirty="0" smtClean="0">
                <a:solidFill>
                  <a:schemeClr val="tx2"/>
                </a:solidFill>
                <a:latin typeface="Arial" pitchFamily="34" charset="0"/>
                <a:cs typeface="Arial" pitchFamily="34" charset="0"/>
              </a:rPr>
              <a:t>Noise Equivalent Temperature at 300K</a:t>
            </a:r>
            <a:r>
              <a:rPr lang="ru-RU" sz="1400" dirty="0" smtClean="0">
                <a:solidFill>
                  <a:schemeClr val="tx2"/>
                </a:solidFill>
                <a:latin typeface="Arial" pitchFamily="34" charset="0"/>
                <a:cs typeface="Arial" pitchFamily="34" charset="0"/>
              </a:rPr>
              <a:t> – 0.1-0.2 К</a:t>
            </a:r>
          </a:p>
          <a:p>
            <a:pPr marL="177800" fontAlgn="auto">
              <a:spcBef>
                <a:spcPts val="500"/>
              </a:spcBef>
              <a:spcAft>
                <a:spcPts val="0"/>
              </a:spcAft>
              <a:defRPr/>
            </a:pPr>
            <a:r>
              <a:rPr lang="en-US" sz="1400" dirty="0" smtClean="0">
                <a:solidFill>
                  <a:schemeClr val="tx2"/>
                </a:solidFill>
                <a:latin typeface="Arial" pitchFamily="34" charset="0"/>
                <a:cs typeface="Arial" pitchFamily="34" charset="0"/>
              </a:rPr>
              <a:t>Minimal area of fire seat detected</a:t>
            </a:r>
            <a:r>
              <a:rPr lang="ru-RU" sz="1400" dirty="0" smtClean="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5×5</a:t>
            </a:r>
            <a:r>
              <a:rPr lang="en-US" sz="1400" dirty="0" smtClean="0">
                <a:solidFill>
                  <a:schemeClr val="tx2"/>
                </a:solidFill>
                <a:latin typeface="Arial" pitchFamily="34" charset="0"/>
                <a:cs typeface="Arial" pitchFamily="34" charset="0"/>
              </a:rPr>
              <a:t>m</a:t>
            </a:r>
            <a:endParaRPr lang="en-US" sz="1400" dirty="0">
              <a:solidFill>
                <a:schemeClr val="tx2"/>
              </a:solidFill>
              <a:latin typeface="Arial" pitchFamily="34" charset="0"/>
              <a:cs typeface="Arial" pitchFamily="34" charset="0"/>
            </a:endParaRPr>
          </a:p>
        </p:txBody>
      </p:sp>
      <p:sp>
        <p:nvSpPr>
          <p:cNvPr id="12" name="Rectangle 5"/>
          <p:cNvSpPr>
            <a:spLocks noChangeArrowheads="1"/>
          </p:cNvSpPr>
          <p:nvPr/>
        </p:nvSpPr>
        <p:spPr bwMode="auto">
          <a:xfrm>
            <a:off x="200472" y="999397"/>
            <a:ext cx="9649072" cy="870892"/>
          </a:xfrm>
          <a:prstGeom prst="roundRect">
            <a:avLst>
              <a:gd name="adj" fmla="val 5381"/>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defRPr/>
            </a:pPr>
            <a:r>
              <a:rPr lang="en-US" sz="14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Mission Purpose</a:t>
            </a:r>
            <a:r>
              <a:rPr lang="ru-RU" sz="14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1400" b="1" cap="all"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Bef>
                <a:spcPct val="50000"/>
              </a:spcBef>
              <a:defRPr/>
            </a:pPr>
            <a:r>
              <a:rPr lang="en-US"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Acquisition of remote sensing high resolution VIS and NIR </a:t>
            </a:r>
            <a:r>
              <a:rPr lang="en-US" sz="1400" dirty="0">
                <a:solidFill>
                  <a:schemeClr val="bg1"/>
                </a:solidFill>
                <a:effectLst>
                  <a:outerShdw blurRad="38100" dist="38100" dir="2700000" algn="tl">
                    <a:srgbClr val="000000">
                      <a:alpha val="43137"/>
                    </a:srgbClr>
                  </a:outerShdw>
                </a:effectLst>
                <a:latin typeface="Arial" pitchFamily="34" charset="0"/>
                <a:cs typeface="Arial" pitchFamily="34" charset="0"/>
              </a:rPr>
              <a:t>data for ecological monitoring,</a:t>
            </a:r>
            <a:r>
              <a:rPr lang="ru-RU" sz="14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400" dirty="0">
                <a:solidFill>
                  <a:schemeClr val="bg1"/>
                </a:solidFill>
                <a:effectLst>
                  <a:outerShdw blurRad="38100" dist="38100" dir="2700000" algn="tl">
                    <a:srgbClr val="000000">
                      <a:alpha val="43137"/>
                    </a:srgbClr>
                  </a:outerShdw>
                </a:effectLst>
                <a:latin typeface="Arial" pitchFamily="34" charset="0"/>
                <a:cs typeface="Arial" pitchFamily="34" charset="0"/>
              </a:rPr>
              <a:t>natural resources inventory, mineral exploration, and </a:t>
            </a:r>
            <a:r>
              <a:rPr lang="en-US"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large-scale mapping</a:t>
            </a:r>
            <a:endParaRPr lang="ru-RU" sz="1400" dirty="0">
              <a:solidFill>
                <a:schemeClr val="bg1"/>
              </a:solidFill>
              <a:latin typeface="Arial" pitchFamily="34" charset="0"/>
              <a:cs typeface="Arial" pitchFamily="34" charset="0"/>
            </a:endParaRPr>
          </a:p>
        </p:txBody>
      </p:sp>
      <p:pic>
        <p:nvPicPr>
          <p:cNvPr id="10" name="Picture 9" descr="C:\Users\Алексей\Desktop\Рисунок5-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06" r="4899"/>
          <a:stretch/>
        </p:blipFill>
        <p:spPr bwMode="auto">
          <a:xfrm>
            <a:off x="2864768" y="3946437"/>
            <a:ext cx="1951288" cy="2342330"/>
          </a:xfrm>
          <a:prstGeom prst="rect">
            <a:avLst/>
          </a:prstGeom>
          <a:noFill/>
          <a:ln w="9525">
            <a:solidFill>
              <a:schemeClr val="accent2"/>
            </a:solidFill>
            <a:miter lim="800000"/>
            <a:headEnd/>
            <a:tailEnd/>
          </a:ln>
          <a:effectLst>
            <a:outerShdw blurRad="50800" dist="38100" dir="2700000" algn="tl"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53760" y="6014924"/>
            <a:ext cx="1127232" cy="307777"/>
          </a:xfrm>
          <a:prstGeom prst="rect">
            <a:avLst/>
          </a:prstGeom>
        </p:spPr>
        <p:txBody>
          <a:bodyPr wrap="none">
            <a:spAutoFit/>
          </a:bodyPr>
          <a:lstStyle/>
          <a:p>
            <a:r>
              <a:rPr lang="ru-RU" sz="1400" b="1" dirty="0">
                <a:solidFill>
                  <a:schemeClr val="accent2">
                    <a:lumMod val="75000"/>
                  </a:schemeClr>
                </a:solidFill>
                <a:latin typeface="Arial Narrow" panose="020B0606020202030204" pitchFamily="34" charset="0"/>
                <a:cs typeface="Arial" pitchFamily="34" charset="0"/>
              </a:rPr>
              <a:t>МСУ-ИК-СРМ</a:t>
            </a:r>
            <a:endParaRPr lang="ru-RU" sz="1400" dirty="0">
              <a:solidFill>
                <a:schemeClr val="accent2">
                  <a:lumMod val="75000"/>
                </a:schemeClr>
              </a:solidFill>
              <a:latin typeface="Arial Narrow" panose="020B0606020202030204" pitchFamily="34" charset="0"/>
            </a:endParaRPr>
          </a:p>
        </p:txBody>
      </p:sp>
    </p:spTree>
    <p:extLst>
      <p:ext uri="{BB962C8B-B14F-4D97-AF65-F5344CB8AC3E}">
        <p14:creationId xmlns:p14="http://schemas.microsoft.com/office/powerpoint/2010/main" val="23847051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7" t="2954" r="4186" b="6505"/>
          <a:stretch/>
        </p:blipFill>
        <p:spPr bwMode="auto">
          <a:xfrm>
            <a:off x="424395" y="1026978"/>
            <a:ext cx="9289032" cy="5226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56656" y="302789"/>
            <a:ext cx="7056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r>
              <a:rPr lang="en-US" dirty="0"/>
              <a:t>Coverage of Russia with </a:t>
            </a:r>
            <a:r>
              <a:rPr lang="en-US" dirty="0" err="1" smtClean="0"/>
              <a:t>kanopus</a:t>
            </a:r>
            <a:r>
              <a:rPr lang="en-US" dirty="0" smtClean="0"/>
              <a:t>-V data</a:t>
            </a:r>
            <a:endParaRPr lang="ru-RU" dirty="0"/>
          </a:p>
        </p:txBody>
      </p:sp>
      <p:sp>
        <p:nvSpPr>
          <p:cNvPr id="9" name="Rectangle 5"/>
          <p:cNvSpPr>
            <a:spLocks noChangeArrowheads="1"/>
          </p:cNvSpPr>
          <p:nvPr/>
        </p:nvSpPr>
        <p:spPr bwMode="auto">
          <a:xfrm>
            <a:off x="100236" y="6126163"/>
            <a:ext cx="9705528" cy="624312"/>
          </a:xfrm>
          <a:prstGeom prst="roundRect">
            <a:avLst>
              <a:gd name="adj" fmla="val 11357"/>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lgn="ctr">
              <a:defRPr/>
            </a:pP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The area of the Russian territory coverage </a:t>
            </a: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with the </a:t>
            </a:r>
            <a:r>
              <a:rPr lang="en-US" sz="16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Kanopus</a:t>
            </a: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 data </a:t>
            </a: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(PAN and MS data) is more </a:t>
            </a:r>
            <a:b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than 50 million sq. km since </a:t>
            </a: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2013</a:t>
            </a:r>
            <a:endParaRPr lang="ru-RU"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309248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9902952" cy="6858000"/>
          </a:xfrm>
          <a:prstGeom prst="rect">
            <a:avLst/>
          </a:prstGeom>
        </p:spPr>
      </p:pic>
      <p:sp>
        <p:nvSpPr>
          <p:cNvPr id="3" name="Shape 14"/>
          <p:cNvSpPr txBox="1">
            <a:spLocks/>
          </p:cNvSpPr>
          <p:nvPr/>
        </p:nvSpPr>
        <p:spPr>
          <a:xfrm>
            <a:off x="9237002" y="6502670"/>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4" name="Shape 14"/>
          <p:cNvSpPr txBox="1">
            <a:spLocks/>
          </p:cNvSpPr>
          <p:nvPr/>
        </p:nvSpPr>
        <p:spPr>
          <a:xfrm>
            <a:off x="9237002" y="6502670"/>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5" name="Скругленный прямоугольник 4"/>
          <p:cNvSpPr/>
          <p:nvPr/>
        </p:nvSpPr>
        <p:spPr>
          <a:xfrm>
            <a:off x="6825208" y="5805264"/>
            <a:ext cx="2976894" cy="905737"/>
          </a:xfrm>
          <a:prstGeom prst="roundRect">
            <a:avLst/>
          </a:prstGeom>
          <a:solidFill>
            <a:schemeClr val="bg1">
              <a:alpha val="7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6" name="TextBox 5"/>
          <p:cNvSpPr txBox="1"/>
          <p:nvPr/>
        </p:nvSpPr>
        <p:spPr>
          <a:xfrm>
            <a:off x="6928240" y="5918913"/>
            <a:ext cx="2817369" cy="707886"/>
          </a:xfrm>
          <a:prstGeom prst="rect">
            <a:avLst/>
          </a:prstGeom>
          <a:noFill/>
        </p:spPr>
        <p:txBody>
          <a:bodyPr wrap="square" rtlCol="0">
            <a:spAutoFit/>
          </a:bodyPr>
          <a:lstStyle/>
          <a:p>
            <a:pPr lvl="0" algn="ctr"/>
            <a:r>
              <a:rPr lang="en-US" sz="2000" dirty="0" err="1" smtClean="0">
                <a:solidFill>
                  <a:schemeClr val="accent1">
                    <a:lumMod val="75000"/>
                  </a:schemeClr>
                </a:solidFill>
                <a:latin typeface="Arial" panose="020B0604020202020204" pitchFamily="34" charset="0"/>
                <a:cs typeface="Arial" panose="020B0604020202020204" pitchFamily="34" charset="0"/>
              </a:rPr>
              <a:t>Kanopus</a:t>
            </a:r>
            <a:r>
              <a:rPr lang="en-US" sz="2000" dirty="0" smtClean="0">
                <a:solidFill>
                  <a:schemeClr val="accent1">
                    <a:lumMod val="75000"/>
                  </a:schemeClr>
                </a:solidFill>
                <a:latin typeface="Arial" panose="020B0604020202020204" pitchFamily="34" charset="0"/>
                <a:cs typeface="Arial" panose="020B0604020202020204" pitchFamily="34" charset="0"/>
              </a:rPr>
              <a:t>-V image</a:t>
            </a:r>
            <a:endParaRPr lang="ru-RU" sz="2000" dirty="0" smtClean="0">
              <a:solidFill>
                <a:schemeClr val="accent1">
                  <a:lumMod val="75000"/>
                </a:schemeClr>
              </a:solidFill>
              <a:latin typeface="Arial" panose="020B0604020202020204" pitchFamily="34" charset="0"/>
              <a:cs typeface="Arial" panose="020B0604020202020204" pitchFamily="34" charset="0"/>
            </a:endParaRPr>
          </a:p>
          <a:p>
            <a:pPr lvl="0" algn="ctr"/>
            <a:r>
              <a:rPr lang="en-US" sz="2000" dirty="0" smtClean="0">
                <a:solidFill>
                  <a:schemeClr val="accent1">
                    <a:lumMod val="75000"/>
                  </a:schemeClr>
                </a:solidFill>
                <a:latin typeface="Arial" panose="020B0604020202020204" pitchFamily="34" charset="0"/>
                <a:cs typeface="Arial" panose="020B0604020202020204" pitchFamily="34" charset="0"/>
              </a:rPr>
              <a:t>Irvine, California</a:t>
            </a:r>
            <a:r>
              <a:rPr lang="ru-RU"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smtClean="0">
                <a:solidFill>
                  <a:schemeClr val="accent1">
                    <a:lumMod val="75000"/>
                  </a:schemeClr>
                </a:solidFill>
                <a:latin typeface="Arial" panose="020B0604020202020204" pitchFamily="34" charset="0"/>
                <a:cs typeface="Arial" panose="020B0604020202020204" pitchFamily="34" charset="0"/>
              </a:rPr>
              <a:t>USA</a:t>
            </a:r>
            <a:endParaRPr lang="ru-RU"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927460"/>
      </p:ext>
    </p:extLst>
  </p:cSld>
  <p:clrMapOvr>
    <a:masterClrMapping/>
  </p:clrMapOvr>
  <mc:AlternateContent xmlns:mc="http://schemas.openxmlformats.org/markup-compatibility/2006" xmlns:p14="http://schemas.microsoft.com/office/powerpoint/2010/main">
    <mc:Choice Requires="p14">
      <p:transition spd="slow" p14:dur="2000" advTm="8836"/>
    </mc:Choice>
    <mc:Fallback xmlns="">
      <p:transition spd="slow" advTm="8836"/>
    </mc:Fallback>
  </mc:AlternateContent>
  <p:timing>
    <p:tnLst>
      <p:par>
        <p:cTn id="1" dur="indefinite" restart="never" nodeType="tmRoot"/>
      </p:par>
    </p:tnLst>
  </p:timing>
</p:sld>
</file>

<file path=ppt/theme/theme1.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16966</TotalTime>
  <Words>1008</Words>
  <Application>Microsoft Office PowerPoint</Application>
  <PresentationFormat>Лист A4 (210x297 мм)</PresentationFormat>
  <Paragraphs>220</Paragraphs>
  <Slides>18</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4</vt:i4>
      </vt:variant>
      <vt:variant>
        <vt:lpstr>Заголовки слайдов</vt:lpstr>
      </vt:variant>
      <vt:variant>
        <vt:i4>18</vt:i4>
      </vt:variant>
    </vt:vector>
  </HeadingPairs>
  <TitlesOfParts>
    <vt:vector size="28" baseType="lpstr">
      <vt:lpstr>Arial</vt:lpstr>
      <vt:lpstr>Arial Narrow</vt:lpstr>
      <vt:lpstr>Calibri</vt:lpstr>
      <vt:lpstr>Symbol</vt:lpstr>
      <vt:lpstr>WenQuanYi Micro Hei</vt:lpstr>
      <vt:lpstr>Wingdings</vt:lpstr>
      <vt:lpstr>2_Специальное оформление</vt:lpstr>
      <vt:lpstr>Специальное оформление</vt:lpstr>
      <vt:lpstr>1_Специальное оформление</vt:lpstr>
      <vt:lpstr>Тема Office</vt:lpstr>
      <vt:lpstr>Презентация PowerPoint</vt:lpstr>
      <vt:lpstr>Priorities of Remote sensing  constellation development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PRIORITIES of THE Russian remote sensing system development</vt:lpstr>
      <vt:lpstr>ROSCOSMOS Participation in CEOS</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Apple</dc:creator>
  <cp:lastModifiedBy>Пользователь Windows</cp:lastModifiedBy>
  <cp:revision>589</cp:revision>
  <cp:lastPrinted>2016-04-06T08:50:41Z</cp:lastPrinted>
  <dcterms:created xsi:type="dcterms:W3CDTF">2014-07-15T01:53:40Z</dcterms:created>
  <dcterms:modified xsi:type="dcterms:W3CDTF">2017-10-07T13:50:33Z</dcterms:modified>
</cp:coreProperties>
</file>