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65" r:id="rId3"/>
    <p:sldId id="261" r:id="rId4"/>
    <p:sldId id="293" r:id="rId5"/>
    <p:sldId id="262" r:id="rId6"/>
    <p:sldId id="289" r:id="rId7"/>
    <p:sldId id="288" r:id="rId8"/>
    <p:sldId id="263" r:id="rId9"/>
    <p:sldId id="292" r:id="rId10"/>
    <p:sldId id="295" r:id="rId11"/>
    <p:sldId id="273" r:id="rId12"/>
    <p:sldId id="290" r:id="rId13"/>
    <p:sldId id="274" r:id="rId14"/>
    <p:sldId id="275" r:id="rId15"/>
    <p:sldId id="296" r:id="rId16"/>
    <p:sldId id="260" r:id="rId17"/>
    <p:sldId id="277" r:id="rId18"/>
    <p:sldId id="285" r:id="rId19"/>
    <p:sldId id="286" r:id="rId20"/>
    <p:sldId id="287" r:id="rId21"/>
    <p:sldId id="282" r:id="rId22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Office" lastIdx="2" clrIdx="0">
    <p:extLst/>
  </p:cmAuthor>
  <p:cmAuthor id="2" name="Microsoft Office User" initials="Office [2]" lastIdx="0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2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3062" autoAdjust="0"/>
  </p:normalViewPr>
  <p:slideViewPr>
    <p:cSldViewPr>
      <p:cViewPr varScale="1">
        <p:scale>
          <a:sx n="66" d="100"/>
          <a:sy n="66" d="100"/>
        </p:scale>
        <p:origin x="60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72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68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81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New Thematic Coordination Teams include:</a:t>
            </a:r>
            <a:br>
              <a:rPr lang="en-US" dirty="0" smtClean="0"/>
            </a:br>
            <a:r>
              <a:rPr lang="en-US" sz="2400" dirty="0" smtClean="0">
                <a:effectLst/>
                <a:latin typeface="+mn-lt"/>
                <a:ea typeface="+mn-ea"/>
                <a:cs typeface="+mn-cs"/>
                <a:sym typeface="Avenir Roman"/>
              </a:rPr>
              <a:t>Global Monitoring Systems</a:t>
            </a:r>
          </a:p>
          <a:p>
            <a:pPr lvl="0"/>
            <a:r>
              <a:rPr lang="en-US" sz="2400" dirty="0" smtClean="0">
                <a:effectLst/>
                <a:latin typeface="+mn-lt"/>
                <a:ea typeface="+mn-ea"/>
                <a:cs typeface="+mn-cs"/>
                <a:sym typeface="Avenir Roman"/>
              </a:rPr>
              <a:t>Rangeland and Pasture Productivity Monitoring (RAPP)</a:t>
            </a:r>
          </a:p>
          <a:p>
            <a:pPr lvl="0"/>
            <a:r>
              <a:rPr lang="en-US" sz="2400" dirty="0" smtClean="0">
                <a:effectLst/>
                <a:latin typeface="+mn-lt"/>
                <a:ea typeface="+mn-ea"/>
                <a:cs typeface="+mn-cs"/>
                <a:sym typeface="Avenir Roman"/>
              </a:rPr>
              <a:t>Enhancement of Monitoring Systems</a:t>
            </a:r>
          </a:p>
          <a:p>
            <a:pPr lvl="0"/>
            <a:r>
              <a:rPr lang="en-US" sz="2400" dirty="0" smtClean="0">
                <a:effectLst/>
                <a:latin typeface="+mn-lt"/>
                <a:ea typeface="+mn-ea"/>
                <a:cs typeface="+mn-cs"/>
                <a:sym typeface="Avenir Roman"/>
              </a:rPr>
              <a:t>Earth Observations Data Coordination &amp; Link with CEOS</a:t>
            </a:r>
          </a:p>
          <a:p>
            <a:pPr lvl="0"/>
            <a:r>
              <a:rPr lang="en-US" sz="2400" dirty="0" smtClean="0">
                <a:effectLst/>
                <a:latin typeface="+mn-lt"/>
                <a:ea typeface="+mn-ea"/>
                <a:cs typeface="+mn-cs"/>
                <a:sym typeface="Avenir Roman"/>
              </a:rPr>
              <a:t>Operational R&amp;D Coordination </a:t>
            </a:r>
          </a:p>
          <a:p>
            <a:pPr lvl="0"/>
            <a:r>
              <a:rPr lang="en-US" sz="2400" dirty="0" smtClean="0">
                <a:effectLst/>
                <a:latin typeface="+mn-lt"/>
                <a:ea typeface="+mn-ea"/>
                <a:cs typeface="+mn-cs"/>
                <a:sym typeface="Avenir Roman"/>
              </a:rPr>
              <a:t>Capacity Development Coordination</a:t>
            </a:r>
          </a:p>
          <a:p>
            <a:pPr lvl="0"/>
            <a:r>
              <a:rPr lang="en-US" sz="2400" dirty="0" smtClean="0">
                <a:effectLst/>
                <a:latin typeface="+mn-lt"/>
                <a:ea typeface="+mn-ea"/>
                <a:cs typeface="+mn-cs"/>
                <a:sym typeface="Avenir Roman"/>
              </a:rPr>
              <a:t>GEOGLAM Data and Information Infrastructure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Drafting</a:t>
            </a:r>
            <a:r>
              <a:rPr lang="en-US" baseline="0" dirty="0" smtClean="0"/>
              <a:t> of Terms of Reference for the ExCom and its constituents are underway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complements GEOGLAM Workflow – this is about governance/organization vs. activities.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25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Revised</a:t>
            </a:r>
            <a:r>
              <a:rPr lang="en-US" baseline="0" dirty="0" smtClean="0"/>
              <a:t> “support future mission planning” to say “provide insight in” – the idea being that this exercise is helpful and useful to space agencies in understanding community requirements both of current and future missions.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99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</a:t>
            </a:r>
            <a:r>
              <a:rPr lang="en-US" dirty="0" err="1" smtClean="0"/>
              <a:t>AmeriGEOSS</a:t>
            </a:r>
            <a:r>
              <a:rPr lang="en-US" dirty="0" smtClean="0"/>
              <a:t> week and CEOS WG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CapD</a:t>
            </a:r>
            <a:r>
              <a:rPr lang="en-US" baseline="0" dirty="0" smtClean="0"/>
              <a:t> are being held in San Jose dos Campos, different times of year.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857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altLang="fr-FR" smtClean="0"/>
          </a:p>
        </p:txBody>
      </p:sp>
      <p:sp>
        <p:nvSpPr>
          <p:cNvPr id="3072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16E2BB7-6B1E-49A7-8E64-132DF24F5F1D}" type="slidenum">
              <a:rPr lang="fr-FR" altLang="fr-FR" smtClean="0"/>
              <a:pPr/>
              <a:t>21</a:t>
            </a:fld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945092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  <p:sp>
        <p:nvSpPr>
          <p:cNvPr id="8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17, 19-20 October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9406BE-2200-4DEA-8F5A-DD47B1B94CE0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2017/10/9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B70F7-040E-4945-9D4D-2150C9A64A6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74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5288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63C2E70-434E-4A7D-A6E1-92B234399F39}" type="datetimeFigureOut">
              <a:rPr lang="en-US" smtClean="0"/>
              <a:t>10/9/2017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912C3-5B99-49FD-8169-273DE3B4A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05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hyperlink" Target="mailto:ohyoshi.kei@jaxa.jp" TargetMode="External"/><Relationship Id="rId7" Type="http://schemas.openxmlformats.org/officeDocument/2006/relationships/hyperlink" Target="http://www.asia-rice.org/" TargetMode="External"/><Relationship Id="rId12" Type="http://schemas.openxmlformats.org/officeDocument/2006/relationships/image" Target="../media/image15.png"/><Relationship Id="rId2" Type="http://schemas.openxmlformats.org/officeDocument/2006/relationships/hyperlink" Target="mailto:Sobue.shinichi@jaxa.jp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hyperlink" Target="mailto:Thuy.letoan@cesbio.cnes.fr" TargetMode="External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18.png"/><Relationship Id="rId4" Type="http://schemas.openxmlformats.org/officeDocument/2006/relationships/image" Target="../media/image2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1155700" y="2819400"/>
            <a:ext cx="7988300" cy="993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b="1" dirty="0" smtClean="0">
                <a:solidFill>
                  <a:srgbClr val="FFFFFF"/>
                </a:solidFill>
                <a:latin typeface="+mj-lt"/>
              </a:rPr>
              <a:t>CEOS Ad Hoc WG on GEOGLAM</a:t>
            </a:r>
            <a:endParaRPr sz="3600" b="1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7924" y="39624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Brad Doorn (NASA) &amp; Selma Cherchali (CNES)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CEOS </a:t>
            </a: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Plenary 2017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Agenda Item </a:t>
            </a:r>
            <a:r>
              <a:rPr lang="en-US" dirty="0" smtClean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#5.1</a:t>
            </a:r>
            <a:endParaRPr lang="en-US" dirty="0">
              <a:solidFill>
                <a:srgbClr val="FFFFFF"/>
              </a:solidFill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Rapid City, South Dakota, USA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ea typeface="Arial Bold"/>
                <a:cs typeface="Arial Bold"/>
                <a:sym typeface="Arial Bold"/>
              </a:rPr>
              <a:t>19 – 20 October 2017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10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43000"/>
            <a:ext cx="8153400" cy="5181600"/>
          </a:xfrm>
        </p:spPr>
        <p:txBody>
          <a:bodyPr/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1" dirty="0"/>
              <a:t>HOLISTIC PERSPECTIVE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1" dirty="0"/>
              <a:t>Have R&amp;D perspective, need operational perspective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i="1" dirty="0"/>
              <a:t>Need to consider acquisition, access, and </a:t>
            </a:r>
            <a:r>
              <a:rPr lang="en-US" i="1" dirty="0" smtClean="0"/>
              <a:t>exploitation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r>
              <a:rPr lang="en-US" dirty="0" smtClean="0"/>
              <a:t>AAFC, USDA, Earth observations for Food Security and Agriculture </a:t>
            </a:r>
            <a:r>
              <a:rPr lang="en-US" dirty="0" err="1" smtClean="0"/>
              <a:t>Consoritium</a:t>
            </a:r>
            <a:r>
              <a:rPr lang="en-US" dirty="0" smtClean="0"/>
              <a:t> (EOFSAC) are organizing a workshop on emerging technologies</a:t>
            </a:r>
          </a:p>
          <a:p>
            <a:pPr lvl="1"/>
            <a:r>
              <a:rPr lang="en-US" dirty="0" smtClean="0"/>
              <a:t>Bringing cutting edge EO and EO-use to operational users </a:t>
            </a:r>
          </a:p>
          <a:p>
            <a:pPr lvl="1"/>
            <a:r>
              <a:rPr lang="en-US" dirty="0" smtClean="0"/>
              <a:t>13-15 February 2018 in Washington, DC</a:t>
            </a:r>
          </a:p>
          <a:p>
            <a:pPr lvl="1"/>
            <a:endParaRPr lang="en-US" dirty="0"/>
          </a:p>
          <a:p>
            <a:r>
              <a:rPr lang="en-US" dirty="0" smtClean="0"/>
              <a:t>Convene Operational User Workshop to drive requirements from user perspective </a:t>
            </a:r>
          </a:p>
          <a:p>
            <a:pPr lvl="1"/>
            <a:r>
              <a:rPr lang="en-US" dirty="0" smtClean="0"/>
              <a:t>Q2 2018; EC JRC potential host</a:t>
            </a:r>
          </a:p>
          <a:p>
            <a:pPr lvl="1"/>
            <a:endParaRPr lang="en-US" dirty="0"/>
          </a:p>
          <a:p>
            <a:r>
              <a:rPr lang="en-US" dirty="0" smtClean="0"/>
              <a:t>A Data Cube to Support JECAM SAR </a:t>
            </a:r>
            <a:r>
              <a:rPr lang="en-US" dirty="0" err="1" smtClean="0"/>
              <a:t>Intercomparison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Next Steps in EO Requirements Refresh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763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/>
          <p:cNvSpPr txBox="1">
            <a:spLocks/>
          </p:cNvSpPr>
          <p:nvPr/>
        </p:nvSpPr>
        <p:spPr bwMode="auto">
          <a:xfrm>
            <a:off x="1539361" y="60736"/>
            <a:ext cx="7604640" cy="61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FAA"/>
                </a:solidFill>
                <a:latin typeface="Arial Narrow" pitchFamily="34" charset="0"/>
                <a:ea typeface="ＭＳ Ｐゴシック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FAA"/>
                </a:solidFill>
                <a:latin typeface="Arial Narrow" pitchFamily="34" charset="0"/>
                <a:ea typeface="ＭＳ Ｐゴシック" charset="-128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FAA"/>
                </a:solidFill>
                <a:latin typeface="Arial Narrow" pitchFamily="34" charset="0"/>
                <a:ea typeface="ＭＳ Ｐゴシック" charset="-128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FAA"/>
                </a:solidFill>
                <a:latin typeface="Arial Narrow" pitchFamily="34" charset="0"/>
                <a:ea typeface="ＭＳ Ｐゴシック" charset="-128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FAA"/>
                </a:solidFill>
                <a:latin typeface="Arial Narrow" pitchFamily="34" charset="0"/>
                <a:ea typeface="ＭＳ Ｐゴシック" charset="-128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FAA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FAA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FAA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5FAA"/>
                </a:solidFill>
                <a:latin typeface="Arial" charset="0"/>
                <a:cs typeface="Arial" charset="0"/>
              </a:defRPr>
            </a:lvl9pPr>
          </a:lstStyle>
          <a:p>
            <a:pPr defTabSz="914400"/>
            <a:r>
              <a:rPr kumimoji="1" lang="en-US" altLang="ja-JP" kern="1200" smtClean="0">
                <a:solidFill>
                  <a:srgbClr val="1F497D"/>
                </a:solidFill>
                <a:ea typeface="ＭＳ Ｐゴシック" pitchFamily="50" charset="-128"/>
              </a:rPr>
              <a:t>GEOGLAM AsiaRiCE</a:t>
            </a:r>
            <a:r>
              <a:rPr kumimoji="1" lang="en-US" altLang="ja-JP" kern="1200">
                <a:solidFill>
                  <a:srgbClr val="1F497D"/>
                </a:solidFill>
                <a:ea typeface="ＭＳ Ｐゴシック" pitchFamily="50" charset="-128"/>
              </a:rPr>
              <a:t> </a:t>
            </a:r>
            <a:r>
              <a:rPr kumimoji="1" lang="en-US" altLang="ja-JP" kern="1200" smtClean="0">
                <a:solidFill>
                  <a:srgbClr val="1F497D"/>
                </a:solidFill>
                <a:ea typeface="ＭＳ Ｐゴシック" pitchFamily="50" charset="-128"/>
              </a:rPr>
              <a:t>(from demo to operation)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154937" y="652689"/>
            <a:ext cx="8985253" cy="792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rgbClr val="005FAA"/>
                </a:solidFill>
                <a:latin typeface="Arial Narrow" pitchFamily="34" charset="0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0066FF"/>
                </a:solidFill>
                <a:latin typeface="Arial Narrow" pitchFamily="34" charset="0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 i="1">
                <a:solidFill>
                  <a:srgbClr val="0066FF"/>
                </a:solidFill>
                <a:latin typeface="Arial Narrow" pitchFamily="34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rgbClr val="005FAA"/>
                </a:solidFill>
                <a:latin typeface="Arial Narrow" pitchFamily="34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5FAA"/>
                </a:solidFill>
                <a:latin typeface="Arial Narrow" pitchFamily="34" charset="0"/>
                <a:ea typeface="Arial" charset="0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5FAA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5FAA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5FAA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005FAA"/>
                </a:solidFill>
                <a:latin typeface="+mn-lt"/>
                <a:cs typeface="+mn-cs"/>
              </a:defRPr>
            </a:lvl9pPr>
          </a:lstStyle>
          <a:p>
            <a:pPr marL="0" indent="0" defTabSz="914400">
              <a:buFontTx/>
              <a:buNone/>
            </a:pPr>
            <a:r>
              <a:rPr kumimoji="1" lang="en-US" altLang="ja-JP" sz="1600" kern="1200" dirty="0" smtClean="0">
                <a:ea typeface="ＭＳ Ｐゴシック" pitchFamily="50" charset="-128"/>
              </a:rPr>
              <a:t>Asia-RiCE (Asia Rice Crop Estimation &amp; Monitoring) program led by JAXA with CNES and more than 20 Asian Space agencies and Ministries of Agriculture with International organization such as ASEAN/AFSIS, UN/FAO, IRRI from 2013</a:t>
            </a:r>
            <a:r>
              <a:rPr kumimoji="1" lang="en-US" altLang="ja-JP" sz="1600" kern="1200" dirty="0">
                <a:ea typeface="ＭＳ Ｐゴシック" pitchFamily="50" charset="-128"/>
              </a:rPr>
              <a:t> </a:t>
            </a:r>
            <a:r>
              <a:rPr kumimoji="1" lang="en-US" altLang="ja-JP" sz="1600" kern="1200" dirty="0" smtClean="0">
                <a:ea typeface="ＭＳ Ｐゴシック" pitchFamily="50" charset="-128"/>
              </a:rPr>
              <a:t>(</a:t>
            </a:r>
            <a:r>
              <a:rPr kumimoji="1" lang="fr-FR" altLang="en-US" sz="1600" kern="1200" dirty="0">
                <a:solidFill>
                  <a:srgbClr val="1F497D"/>
                </a:solidFill>
                <a:latin typeface="Calibri"/>
                <a:sym typeface="Arial" pitchFamily="34" charset="0"/>
              </a:rPr>
              <a:t>POC: </a:t>
            </a:r>
            <a:r>
              <a:rPr kumimoji="1" lang="fr-FR" altLang="en-US" sz="1600" kern="1200" dirty="0" smtClean="0">
                <a:solidFill>
                  <a:srgbClr val="1F497D"/>
                </a:solidFill>
                <a:latin typeface="Calibri"/>
                <a:sym typeface="Arial" pitchFamily="34" charset="0"/>
                <a:hlinkClick r:id="rId2"/>
              </a:rPr>
              <a:t>Sobue.shinichi@jaxa.jp</a:t>
            </a:r>
            <a:r>
              <a:rPr kumimoji="1" lang="fr-FR" altLang="en-US" sz="1600" kern="1200" dirty="0" smtClean="0">
                <a:solidFill>
                  <a:srgbClr val="1F497D"/>
                </a:solidFill>
                <a:latin typeface="Calibri"/>
                <a:sym typeface="Arial" pitchFamily="34" charset="0"/>
              </a:rPr>
              <a:t>, </a:t>
            </a:r>
            <a:r>
              <a:rPr kumimoji="1" lang="fr-FR" altLang="en-US" sz="1600" kern="1200" dirty="0" smtClean="0">
                <a:solidFill>
                  <a:srgbClr val="1F497D"/>
                </a:solidFill>
                <a:latin typeface="Calibri"/>
                <a:sym typeface="Arial" pitchFamily="34" charset="0"/>
                <a:hlinkClick r:id="rId3"/>
              </a:rPr>
              <a:t>ohyoshi.kei@jaxa.jp</a:t>
            </a:r>
            <a:r>
              <a:rPr kumimoji="1" lang="fr-FR" altLang="en-US" sz="1600" kern="1200" dirty="0" smtClean="0">
                <a:solidFill>
                  <a:srgbClr val="1F497D"/>
                </a:solidFill>
                <a:latin typeface="Calibri"/>
                <a:sym typeface="Arial" pitchFamily="34" charset="0"/>
              </a:rPr>
              <a:t>, </a:t>
            </a:r>
            <a:r>
              <a:rPr kumimoji="1" lang="fr-FR" altLang="en-US" sz="1600" kern="1200" dirty="0" smtClean="0">
                <a:solidFill>
                  <a:srgbClr val="1F497D"/>
                </a:solidFill>
                <a:latin typeface="Calibri"/>
                <a:sym typeface="Arial" pitchFamily="34" charset="0"/>
                <a:hlinkClick r:id="rId4"/>
              </a:rPr>
              <a:t>Thuy.letoan@cesbio.cnes.fr</a:t>
            </a:r>
            <a:r>
              <a:rPr kumimoji="1" lang="fr-FR" altLang="en-US" sz="1600" kern="1200" dirty="0" smtClean="0">
                <a:solidFill>
                  <a:srgbClr val="1F497D"/>
                </a:solidFill>
                <a:latin typeface="Calibri"/>
                <a:sym typeface="Arial" pitchFamily="34" charset="0"/>
              </a:rPr>
              <a:t>) </a:t>
            </a:r>
            <a:endParaRPr kumimoji="1" lang="en-US" altLang="ja-JP" sz="1600" kern="1200" dirty="0">
              <a:solidFill>
                <a:srgbClr val="1F497D"/>
              </a:solidFill>
              <a:latin typeface="Calibri" pitchFamily="34" charset="0"/>
              <a:ea typeface="ＭＳ Ｐゴシック"/>
              <a:sym typeface="Calibri" pitchFamily="34" charset="0"/>
            </a:endParaRPr>
          </a:p>
          <a:p>
            <a:pPr marL="0" indent="0" defTabSz="914400">
              <a:buFontTx/>
              <a:buNone/>
            </a:pPr>
            <a:endParaRPr kumimoji="1" lang="en-US" altLang="ja-JP" sz="1600" kern="1200" dirty="0" smtClean="0">
              <a:ea typeface="ＭＳ Ｐゴシック" pitchFamily="50" charset="-128"/>
            </a:endParaRPr>
          </a:p>
        </p:txBody>
      </p:sp>
      <p:graphicFrame>
        <p:nvGraphicFramePr>
          <p:cNvPr id="10" name="Group 4"/>
          <p:cNvGraphicFramePr>
            <a:graphicFrameLocks noGrp="1"/>
          </p:cNvGraphicFramePr>
          <p:nvPr>
            <p:extLst/>
          </p:nvPr>
        </p:nvGraphicFramePr>
        <p:xfrm>
          <a:off x="154936" y="1556792"/>
          <a:ext cx="8985253" cy="2605596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432277"/>
                <a:gridCol w="2611453"/>
                <a:gridCol w="5941523"/>
              </a:tblGrid>
              <a:tr h="276031">
                <a:tc>
                  <a:txBody>
                    <a:bodyPr/>
                    <a:lstStyle>
                      <a:lvl1pPr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1pPr>
                      <a:lvl2pPr marL="681038" indent="-285750" algn="l">
                        <a:spcBef>
                          <a:spcPts val="600"/>
                        </a:spcBef>
                        <a:buSzPct val="100000"/>
                        <a:buFont typeface="Lucida Grande" charset="0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2pPr>
                      <a:lvl3pPr marL="10810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3pPr>
                      <a:lvl4pPr marL="15382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4pPr>
                      <a:lvl5pPr marL="19954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5pPr>
                      <a:lvl6pPr marL="24526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6pPr>
                      <a:lvl7pPr marL="29098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7pPr>
                      <a:lvl8pPr marL="33670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8pPr>
                      <a:lvl9pPr marL="38242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" panose="020F0702030404030204" pitchFamily="34" charset="0"/>
                          <a:ea typeface="ＭＳ Ｐゴシック" panose="020B0600070205080204" pitchFamily="50" charset="-128"/>
                          <a:sym typeface="Calibri Bold" panose="020F0702030404030204" pitchFamily="34" charset="0"/>
                        </a:rPr>
                        <a:t>ID</a:t>
                      </a:r>
                    </a:p>
                  </a:txBody>
                  <a:tcPr marL="44427" marR="44427" marT="44413" marB="44413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1pPr>
                      <a:lvl2pPr marL="681038" indent="-285750" algn="l">
                        <a:spcBef>
                          <a:spcPts val="600"/>
                        </a:spcBef>
                        <a:buSzPct val="100000"/>
                        <a:buFont typeface="Lucida Grande" charset="0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2pPr>
                      <a:lvl3pPr marL="10810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3pPr>
                      <a:lvl4pPr marL="15382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4pPr>
                      <a:lvl5pPr marL="19954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5pPr>
                      <a:lvl6pPr marL="24526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6pPr>
                      <a:lvl7pPr marL="29098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7pPr>
                      <a:lvl8pPr marL="33670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8pPr>
                      <a:lvl9pPr marL="38242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" panose="020F0702030404030204" pitchFamily="34" charset="0"/>
                          <a:ea typeface="ＭＳ Ｐゴシック" panose="020B0600070205080204" pitchFamily="50" charset="-128"/>
                          <a:sym typeface="Calibri Bold" panose="020F0702030404030204" pitchFamily="34" charset="0"/>
                        </a:rPr>
                        <a:t>Target Agricultural Products</a:t>
                      </a:r>
                    </a:p>
                  </a:txBody>
                  <a:tcPr marL="44427" marR="44427" marT="44413" marB="444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" panose="020F0702030404030204" pitchFamily="34" charset="0"/>
                          <a:ea typeface="ＭＳ Ｐゴシック" panose="020B0600070205080204" pitchFamily="50" charset="-128"/>
                          <a:sym typeface="Calibri Bold" panose="020F0702030404030204" pitchFamily="34" charset="0"/>
                        </a:rPr>
                        <a:t>Requirements of EO data for operational use</a:t>
                      </a:r>
                      <a:endParaRPr kumimoji="0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 Bold" panose="020F0702030404030204" pitchFamily="34" charset="0"/>
                        <a:ea typeface="ＭＳ Ｐゴシック" panose="020B0600070205080204" pitchFamily="50" charset="-128"/>
                        <a:sym typeface="Calibri Bold" panose="020F0702030404030204" pitchFamily="34" charset="0"/>
                      </a:endParaRPr>
                    </a:p>
                  </a:txBody>
                  <a:tcPr marL="44427" marR="44427" marT="44413" marB="444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76031">
                <a:tc>
                  <a:txBody>
                    <a:bodyPr/>
                    <a:lstStyle>
                      <a:lvl1pPr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1pPr>
                      <a:lvl2pPr marL="681038" indent="-285750" algn="l">
                        <a:spcBef>
                          <a:spcPts val="600"/>
                        </a:spcBef>
                        <a:buSzPct val="100000"/>
                        <a:buFont typeface="Lucida Grande" charset="0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2pPr>
                      <a:lvl3pPr marL="10810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3pPr>
                      <a:lvl4pPr marL="15382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4pPr>
                      <a:lvl5pPr marL="19954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5pPr>
                      <a:lvl6pPr marL="24526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6pPr>
                      <a:lvl7pPr marL="29098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7pPr>
                      <a:lvl8pPr marL="33670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8pPr>
                      <a:lvl9pPr marL="38242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sym typeface="Calibri" panose="020F0502020204030204" pitchFamily="34" charset="0"/>
                        </a:rPr>
                        <a:t>P1</a:t>
                      </a:r>
                    </a:p>
                  </a:txBody>
                  <a:tcPr marL="44427" marR="44427" marT="44413" marB="44413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1pPr>
                      <a:lvl2pPr marL="681038" indent="-285750" algn="l">
                        <a:spcBef>
                          <a:spcPts val="600"/>
                        </a:spcBef>
                        <a:buSzPct val="100000"/>
                        <a:buFont typeface="Lucida Grande" charset="0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2pPr>
                      <a:lvl3pPr marL="10810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3pPr>
                      <a:lvl4pPr marL="15382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4pPr>
                      <a:lvl5pPr marL="19954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5pPr>
                      <a:lvl6pPr marL="24526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6pPr>
                      <a:lvl7pPr marL="29098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7pPr>
                      <a:lvl8pPr marL="33670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8pPr>
                      <a:lvl9pPr marL="38242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panose="020F0702030404030204" pitchFamily="34" charset="0"/>
                          <a:ea typeface="ＭＳ Ｐゴシック" panose="020B0600070205080204" pitchFamily="50" charset="-128"/>
                          <a:sym typeface="Calibri Bold" panose="020F0702030404030204" pitchFamily="34" charset="0"/>
                        </a:rPr>
                        <a:t>Rice Crop Area Estimates/Maps</a:t>
                      </a:r>
                    </a:p>
                  </a:txBody>
                  <a:tcPr marL="44427" marR="44427" marT="44413" marB="444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  <a:defRPr/>
                      </a:pPr>
                      <a:r>
                        <a:rPr lang="en-US" altLang="ja-JP" sz="1200" smtClean="0">
                          <a:latin typeface="+mn-ea"/>
                          <a:ea typeface="+mn-ea"/>
                        </a:rPr>
                        <a:t>Wall-to-wall observation with SAR dual polarization </a:t>
                      </a:r>
                      <a:r>
                        <a:rPr lang="en-US" altLang="ja-JP" sz="1200" baseline="0" smtClean="0">
                          <a:latin typeface="+mn-ea"/>
                          <a:ea typeface="+mn-ea"/>
                        </a:rPr>
                        <a:t> with Opticals (week – bi-weekly - monthly) : Indonesia, Vietnam/Cambodia and Thailand/Lao projects</a:t>
                      </a:r>
                      <a:endParaRPr lang="en-US" altLang="ja-JP" sz="1200" smtClean="0">
                        <a:latin typeface="+mn-ea"/>
                        <a:ea typeface="+mn-ea"/>
                      </a:endParaRPr>
                    </a:p>
                  </a:txBody>
                  <a:tcPr marL="44427" marR="44427" marT="44413" marB="444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6031">
                <a:tc>
                  <a:txBody>
                    <a:bodyPr/>
                    <a:lstStyle>
                      <a:lvl1pPr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1pPr>
                      <a:lvl2pPr marL="681038" indent="-285750" algn="l">
                        <a:spcBef>
                          <a:spcPts val="600"/>
                        </a:spcBef>
                        <a:buSzPct val="100000"/>
                        <a:buFont typeface="Lucida Grande" charset="0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2pPr>
                      <a:lvl3pPr marL="10810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3pPr>
                      <a:lvl4pPr marL="15382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4pPr>
                      <a:lvl5pPr marL="19954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5pPr>
                      <a:lvl6pPr marL="24526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6pPr>
                      <a:lvl7pPr marL="29098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7pPr>
                      <a:lvl8pPr marL="33670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8pPr>
                      <a:lvl9pPr marL="38242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sym typeface="Calibri" panose="020F0502020204030204" pitchFamily="34" charset="0"/>
                        </a:rPr>
                        <a:t>P2</a:t>
                      </a:r>
                    </a:p>
                  </a:txBody>
                  <a:tcPr marL="44427" marR="44427" marT="44413" marB="44413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1pPr>
                      <a:lvl2pPr marL="681038" indent="-285750" algn="l">
                        <a:spcBef>
                          <a:spcPts val="600"/>
                        </a:spcBef>
                        <a:buSzPct val="100000"/>
                        <a:buFont typeface="Lucida Grande" charset="0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2pPr>
                      <a:lvl3pPr marL="10810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3pPr>
                      <a:lvl4pPr marL="15382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4pPr>
                      <a:lvl5pPr marL="19954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5pPr>
                      <a:lvl6pPr marL="24526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6pPr>
                      <a:lvl7pPr marL="29098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7pPr>
                      <a:lvl8pPr marL="33670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8pPr>
                      <a:lvl9pPr marL="38242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panose="020F0702030404030204" pitchFamily="34" charset="0"/>
                          <a:ea typeface="ＭＳ Ｐゴシック" panose="020B0600070205080204" pitchFamily="50" charset="-128"/>
                          <a:sym typeface="Calibri Bold" panose="020F0702030404030204" pitchFamily="34" charset="0"/>
                        </a:rPr>
                        <a:t>Crop Calendars/Crop Growth Status</a:t>
                      </a:r>
                    </a:p>
                  </a:txBody>
                  <a:tcPr marL="44427" marR="44427" marT="44413" marB="444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Calibri Bold" panose="020F0702030404030204" pitchFamily="34" charset="0"/>
                        </a:rPr>
                        <a:t>Mid/coarse resolution opitcal frequent observation (MODIS, GCOM-C, Landasat, Sentinel-2, etc.) with SARs weekly</a:t>
                      </a:r>
                      <a:endParaRPr kumimoji="0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sym typeface="Calibri Bold" panose="020F0702030404030204" pitchFamily="34" charset="0"/>
                      </a:endParaRPr>
                    </a:p>
                  </a:txBody>
                  <a:tcPr marL="44427" marR="44427" marT="44413" marB="444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6031">
                <a:tc>
                  <a:txBody>
                    <a:bodyPr/>
                    <a:lstStyle>
                      <a:lvl1pPr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1pPr>
                      <a:lvl2pPr marL="681038" indent="-285750" algn="l">
                        <a:spcBef>
                          <a:spcPts val="600"/>
                        </a:spcBef>
                        <a:buSzPct val="100000"/>
                        <a:buFont typeface="Lucida Grande" charset="0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2pPr>
                      <a:lvl3pPr marL="10810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3pPr>
                      <a:lvl4pPr marL="15382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4pPr>
                      <a:lvl5pPr marL="19954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5pPr>
                      <a:lvl6pPr marL="24526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6pPr>
                      <a:lvl7pPr marL="29098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7pPr>
                      <a:lvl8pPr marL="33670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8pPr>
                      <a:lvl9pPr marL="38242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sym typeface="Calibri" panose="020F0502020204030204" pitchFamily="34" charset="0"/>
                        </a:rPr>
                        <a:t>P3</a:t>
                      </a:r>
                    </a:p>
                  </a:txBody>
                  <a:tcPr marL="44427" marR="44427" marT="44413" marB="44413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1pPr>
                      <a:lvl2pPr marL="681038" indent="-285750" algn="l">
                        <a:spcBef>
                          <a:spcPts val="600"/>
                        </a:spcBef>
                        <a:buSzPct val="100000"/>
                        <a:buFont typeface="Lucida Grande" charset="0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2pPr>
                      <a:lvl3pPr marL="10810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3pPr>
                      <a:lvl4pPr marL="15382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4pPr>
                      <a:lvl5pPr marL="19954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5pPr>
                      <a:lvl6pPr marL="24526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6pPr>
                      <a:lvl7pPr marL="29098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7pPr>
                      <a:lvl8pPr marL="33670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8pPr>
                      <a:lvl9pPr marL="38242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panose="020F0702030404030204" pitchFamily="34" charset="0"/>
                          <a:ea typeface="ＭＳ Ｐゴシック" panose="020B0600070205080204" pitchFamily="50" charset="-128"/>
                          <a:sym typeface="Calibri Bold" panose="020F0702030404030204" pitchFamily="34" charset="0"/>
                        </a:rPr>
                        <a:t>Crop Damage Assessment</a:t>
                      </a:r>
                    </a:p>
                  </a:txBody>
                  <a:tcPr marL="44427" marR="44427" marT="44413" marB="444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Calibri Bold" panose="020F0702030404030204" pitchFamily="34" charset="0"/>
                        </a:rPr>
                        <a:t>Very High resolution SAR and Optical timely under international disasater charter, Sentinel Asia, etc.</a:t>
                      </a:r>
                      <a:endParaRPr kumimoji="0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sym typeface="Calibri Bold" panose="020F0702030404030204" pitchFamily="34" charset="0"/>
                      </a:endParaRPr>
                    </a:p>
                  </a:txBody>
                  <a:tcPr marL="44427" marR="44427" marT="44413" marB="444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6031">
                <a:tc>
                  <a:txBody>
                    <a:bodyPr/>
                    <a:lstStyle>
                      <a:lvl1pPr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1pPr>
                      <a:lvl2pPr marL="681038" indent="-285750" algn="l">
                        <a:spcBef>
                          <a:spcPts val="600"/>
                        </a:spcBef>
                        <a:buSzPct val="100000"/>
                        <a:buFont typeface="Lucida Grande" charset="0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2pPr>
                      <a:lvl3pPr marL="10810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3pPr>
                      <a:lvl4pPr marL="15382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4pPr>
                      <a:lvl5pPr marL="19954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5pPr>
                      <a:lvl6pPr marL="24526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6pPr>
                      <a:lvl7pPr marL="29098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7pPr>
                      <a:lvl8pPr marL="33670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8pPr>
                      <a:lvl9pPr marL="38242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sym typeface="Calibri" panose="020F0502020204030204" pitchFamily="34" charset="0"/>
                        </a:rPr>
                        <a:t>P4</a:t>
                      </a:r>
                    </a:p>
                  </a:txBody>
                  <a:tcPr marL="44427" marR="44427" marT="44413" marB="44413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1pPr>
                      <a:lvl2pPr marL="681038" indent="-285750" algn="l">
                        <a:spcBef>
                          <a:spcPts val="600"/>
                        </a:spcBef>
                        <a:buSzPct val="100000"/>
                        <a:buFont typeface="Lucida Grande" charset="0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2pPr>
                      <a:lvl3pPr marL="10810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3pPr>
                      <a:lvl4pPr marL="15382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4pPr>
                      <a:lvl5pPr marL="19954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5pPr>
                      <a:lvl6pPr marL="24526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6pPr>
                      <a:lvl7pPr marL="29098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7pPr>
                      <a:lvl8pPr marL="33670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8pPr>
                      <a:lvl9pPr marL="38242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panose="020F0702030404030204" pitchFamily="34" charset="0"/>
                          <a:ea typeface="ＭＳ Ｐゴシック" panose="020B0600070205080204" pitchFamily="50" charset="-128"/>
                          <a:sym typeface="Calibri Bold" panose="020F0702030404030204" pitchFamily="34" charset="0"/>
                        </a:rPr>
                        <a:t>Agro-meteorological Information Products</a:t>
                      </a:r>
                    </a:p>
                  </a:txBody>
                  <a:tcPr marL="44427" marR="44427" marT="44413" marB="444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buNone/>
                        <a:tabLst>
                          <a:tab pos="914400" algn="l"/>
                        </a:tabLst>
                        <a:defRPr/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Calibri Bold" panose="020F0702030404030204" pitchFamily="34" charset="0"/>
                        </a:rPr>
                        <a:t>Daily Mid/coarse resolution optical, passive microwaver and PR with geostatinary met sat frequent observation (MODIS, Sentinel, GCOM-C/W, GPM, Himawari, etc.)</a:t>
                      </a:r>
                    </a:p>
                  </a:txBody>
                  <a:tcPr marL="44427" marR="44427" marT="44413" marB="444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7914">
                <a:tc>
                  <a:txBody>
                    <a:bodyPr/>
                    <a:lstStyle>
                      <a:lvl1pPr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1pPr>
                      <a:lvl2pPr marL="681038" indent="-285750" algn="l">
                        <a:spcBef>
                          <a:spcPts val="600"/>
                        </a:spcBef>
                        <a:buSzPct val="100000"/>
                        <a:buFont typeface="Lucida Grande" charset="0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2pPr>
                      <a:lvl3pPr marL="10810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3pPr>
                      <a:lvl4pPr marL="15382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4pPr>
                      <a:lvl5pPr marL="19954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5pPr>
                      <a:lvl6pPr marL="24526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6pPr>
                      <a:lvl7pPr marL="29098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7pPr>
                      <a:lvl8pPr marL="33670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8pPr>
                      <a:lvl9pPr marL="38242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50" charset="-128"/>
                          <a:sym typeface="Calibri" panose="020F0502020204030204" pitchFamily="34" charset="0"/>
                        </a:rPr>
                        <a:t>P5</a:t>
                      </a:r>
                    </a:p>
                  </a:txBody>
                  <a:tcPr marL="44427" marR="44427" marT="44413" marB="44413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1pPr>
                      <a:lvl2pPr marL="681038" indent="-285750" algn="l">
                        <a:spcBef>
                          <a:spcPts val="600"/>
                        </a:spcBef>
                        <a:buSzPct val="100000"/>
                        <a:buFont typeface="Lucida Grande" charset="0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2pPr>
                      <a:lvl3pPr marL="10810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3pPr>
                      <a:lvl4pPr marL="15382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4pPr>
                      <a:lvl5pPr marL="1995488" indent="-228600" algn="l">
                        <a:spcBef>
                          <a:spcPts val="600"/>
                        </a:spcBef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5pPr>
                      <a:lvl6pPr marL="24526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6pPr>
                      <a:lvl7pPr marL="29098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7pPr>
                      <a:lvl8pPr marL="33670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8pPr>
                      <a:lvl9pPr marL="3824288" indent="-228600" fontAlgn="base"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tabLst>
                          <a:tab pos="9144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ヒラギノ角ゴ ProN W3" charset="0"/>
                          <a:cs typeface="ヒラギノ角ゴ ProN W3" charset="0"/>
                          <a:sym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panose="020F0702030404030204" pitchFamily="34" charset="0"/>
                          <a:ea typeface="ＭＳ Ｐゴシック" panose="020B0600070205080204" pitchFamily="50" charset="-128"/>
                          <a:sym typeface="Calibri Bold" panose="020F0702030404030204" pitchFamily="34" charset="0"/>
                        </a:rPr>
                        <a:t>Production Estimation and Forecasting</a:t>
                      </a:r>
                    </a:p>
                  </a:txBody>
                  <a:tcPr marL="44427" marR="44427" marT="44413" marB="444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sym typeface="Calibri Bold" panose="020F0702030404030204" pitchFamily="34" charset="0"/>
                        </a:rPr>
                        <a:t>Data fusion, data integration with ground base observation / statisitcal information and crop models</a:t>
                      </a:r>
                      <a:endParaRPr kumimoji="0" lang="en-US" altLang="ja-JP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sym typeface="Calibri Bold" panose="020F0702030404030204" pitchFamily="34" charset="0"/>
                      </a:endParaRPr>
                    </a:p>
                  </a:txBody>
                  <a:tcPr marL="44427" marR="44427" marT="44413" marB="444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正方形/長方形 11"/>
          <p:cNvSpPr/>
          <p:nvPr/>
        </p:nvSpPr>
        <p:spPr>
          <a:xfrm>
            <a:off x="95406" y="621166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rtl="0"/>
            <a:endParaRPr kumimoji="1" lang="en-US" altLang="ja-JP" kern="1200" dirty="0">
              <a:solidFill>
                <a:prstClr val="black"/>
              </a:solidFill>
              <a:latin typeface="Calibri" pitchFamily="34" charset="0"/>
              <a:ea typeface="ＭＳ Ｐゴシック"/>
              <a:cs typeface="+mn-cs"/>
              <a:sym typeface="Calibri" pitchFamily="34" charset="0"/>
            </a:endParaRPr>
          </a:p>
        </p:txBody>
      </p:sp>
      <p:pic>
        <p:nvPicPr>
          <p:cNvPr id="24" name="image9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592" y="41798"/>
            <a:ext cx="1561953" cy="470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6" y="4236391"/>
            <a:ext cx="3344752" cy="2196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-22592" y="6396335"/>
            <a:ext cx="3486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rtl="0"/>
            <a:r>
              <a:rPr kumimoji="1" lang="en-US" altLang="ja-JP" sz="1400" kern="120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+mn-cs"/>
              </a:rPr>
              <a:t>Vietnam Data Cube starting from GEOSS-AP</a:t>
            </a:r>
          </a:p>
          <a:p>
            <a:pPr algn="l" defTabSz="914400" rtl="0"/>
            <a:r>
              <a:rPr kumimoji="1" lang="en-US" altLang="ja-JP" sz="1400" kern="120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+mn-cs"/>
              </a:rPr>
              <a:t>(Hanoi, September) by VNSC/VAST with CEOS</a:t>
            </a:r>
            <a:endParaRPr kumimoji="1" lang="ja-JP" altLang="en-US" sz="1400" kern="1200">
              <a:solidFill>
                <a:prstClr val="black"/>
              </a:solidFill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36342" y="404675"/>
            <a:ext cx="12282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14400" rtl="0"/>
            <a:r>
              <a:rPr kumimoji="1" lang="en-US" altLang="ja-JP" sz="800" kern="1200">
                <a:solidFill>
                  <a:srgbClr val="1F497D"/>
                </a:solidFill>
                <a:latin typeface="Calibri" pitchFamily="34" charset="0"/>
                <a:ea typeface="ＭＳ Ｐゴシック" panose="020B0600070205080204" pitchFamily="34" charset="-128"/>
                <a:cs typeface="+mn-cs"/>
                <a:sym typeface="Calibri" pitchFamily="34" charset="0"/>
                <a:hlinkClick r:id="rId7"/>
              </a:rPr>
              <a:t>http://www.asia-rice.org</a:t>
            </a:r>
            <a:endParaRPr kumimoji="1" lang="en-US" altLang="ja-JP" sz="800" kern="1200">
              <a:solidFill>
                <a:srgbClr val="1F497D"/>
              </a:solidFill>
              <a:latin typeface="Calibri" pitchFamily="34" charset="0"/>
              <a:ea typeface="ＭＳ Ｐゴシック" panose="020B0600070205080204" pitchFamily="34" charset="-128"/>
              <a:cs typeface="+mn-cs"/>
              <a:sym typeface="Calibri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670" y="4210509"/>
            <a:ext cx="2880320" cy="2603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609" y="4334009"/>
            <a:ext cx="2708979" cy="171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正方形/長方形 59"/>
          <p:cNvSpPr/>
          <p:nvPr/>
        </p:nvSpPr>
        <p:spPr>
          <a:xfrm>
            <a:off x="3454458" y="6157138"/>
            <a:ext cx="25506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914400" rtl="0"/>
            <a:r>
              <a:rPr kumimoji="1" lang="en-US" altLang="ja-JP" sz="1400" kern="1200" smtClean="0">
                <a:solidFill>
                  <a:prstClr val="black"/>
                </a:solidFill>
                <a:latin typeface="Calibri"/>
                <a:ea typeface="ＭＳ Ｐゴシック" panose="020B0600070205080204" pitchFamily="34" charset="-128"/>
                <a:cs typeface="+mn-cs"/>
              </a:rPr>
              <a:t>Time series observation by SAR for top 10 Indonesia main rice regions by ALOS-2 with MOA</a:t>
            </a:r>
            <a:endParaRPr kumimoji="1" lang="ja-JP" altLang="en-US" sz="1400" kern="1200">
              <a:solidFill>
                <a:prstClr val="black"/>
              </a:solidFill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1" name="Picture 3" descr="D:\Document_murakami\IVOS\201511\gcomc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1791043">
            <a:off x="8328654" y="5152891"/>
            <a:ext cx="734157" cy="3635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53" descr="C:\Documents and Settings\02027\デスクトップ\2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873393" y="4166858"/>
            <a:ext cx="738554" cy="5651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5" descr="D:\Document_murakami\IVOS\201511\gcomw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20879043">
            <a:off x="8446971" y="4266870"/>
            <a:ext cx="621323" cy="3651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" descr="D:\Document_murakami\IVOS\201511\gpm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494196" y="5625585"/>
            <a:ext cx="608135" cy="4254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03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886700" cy="625474"/>
          </a:xfrm>
        </p:spPr>
        <p:txBody>
          <a:bodyPr/>
          <a:lstStyle/>
          <a:p>
            <a:pPr algn="ctr"/>
            <a:r>
              <a:rPr lang="fr-BE" sz="2800" dirty="0" smtClean="0"/>
              <a:t>EO for </a:t>
            </a:r>
            <a:r>
              <a:rPr lang="fr-BE" sz="2800" dirty="0" err="1" smtClean="0"/>
              <a:t>crop</a:t>
            </a:r>
            <a:r>
              <a:rPr lang="fr-BE" sz="2800" dirty="0" smtClean="0"/>
              <a:t> </a:t>
            </a:r>
            <a:r>
              <a:rPr lang="fr-BE" sz="2800" dirty="0" err="1" smtClean="0"/>
              <a:t>acreage</a:t>
            </a:r>
            <a:r>
              <a:rPr lang="fr-BE" sz="2800" dirty="0" smtClean="0"/>
              <a:t> </a:t>
            </a:r>
            <a:r>
              <a:rPr lang="fr-BE" sz="2800" dirty="0" err="1" smtClean="0"/>
              <a:t>estimates</a:t>
            </a:r>
            <a:r>
              <a:rPr lang="fr-BE" sz="2800" dirty="0" smtClean="0"/>
              <a:t/>
            </a:r>
            <a:br>
              <a:rPr lang="fr-BE" sz="2800" dirty="0" smtClean="0"/>
            </a:br>
            <a:r>
              <a:rPr lang="fr-BE" sz="2800" dirty="0" err="1" smtClean="0"/>
              <a:t>thanks</a:t>
            </a:r>
            <a:r>
              <a:rPr lang="fr-BE" sz="2800" dirty="0" smtClean="0"/>
              <a:t> to S2 and L8</a:t>
            </a:r>
            <a:endParaRPr lang="fr-BE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9AC7-5221-45F1-AF84-86986231C7EC}" type="slidenum">
              <a:rPr lang="fr-BE" smtClean="0"/>
              <a:t>12</a:t>
            </a:fld>
            <a:endParaRPr lang="fr-BE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600"/>
            <a:ext cx="7158037" cy="505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2"/>
          <p:cNvSpPr txBox="1">
            <a:spLocks/>
          </p:cNvSpPr>
          <p:nvPr/>
        </p:nvSpPr>
        <p:spPr bwMode="auto">
          <a:xfrm>
            <a:off x="1905000" y="6477000"/>
            <a:ext cx="7162800" cy="414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fr-BE" altLang="fr-FR" sz="2000">
                <a:solidFill>
                  <a:srgbClr val="000000"/>
                </a:solidFill>
              </a:rPr>
              <a:t>Sen2-Agri 10 m cropland map for Ukraine </a:t>
            </a:r>
            <a:r>
              <a:rPr lang="fr-BE" altLang="fr-FR" sz="1050">
                <a:solidFill>
                  <a:srgbClr val="000000"/>
                </a:solidFill>
              </a:rPr>
              <a:t>(July 2016)</a:t>
            </a:r>
            <a:endParaRPr lang="fr-BE" altLang="fr-FR" sz="2000">
              <a:solidFill>
                <a:srgbClr val="000000"/>
              </a:solidFill>
            </a:endParaRPr>
          </a:p>
        </p:txBody>
      </p:sp>
      <p:pic>
        <p:nvPicPr>
          <p:cNvPr id="7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1219200" cy="47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057400" y="5867400"/>
            <a:ext cx="238760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BE" dirty="0" err="1">
                <a:solidFill>
                  <a:prstClr val="black"/>
                </a:solidFill>
                <a:latin typeface="Calibri"/>
                <a:ea typeface="+mn-ea"/>
              </a:rPr>
              <a:t>Overall</a:t>
            </a:r>
            <a:r>
              <a:rPr lang="fr-BE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fr-BE" dirty="0" err="1">
                <a:solidFill>
                  <a:prstClr val="black"/>
                </a:solidFill>
                <a:latin typeface="Calibri"/>
                <a:ea typeface="+mn-ea"/>
              </a:rPr>
              <a:t>accuracy</a:t>
            </a:r>
            <a:r>
              <a:rPr lang="fr-BE" dirty="0">
                <a:solidFill>
                  <a:prstClr val="black"/>
                </a:solidFill>
                <a:latin typeface="Calibri"/>
                <a:ea typeface="+mn-ea"/>
              </a:rPr>
              <a:t>  : 96 %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BE" dirty="0">
                <a:solidFill>
                  <a:prstClr val="black"/>
                </a:solidFill>
                <a:latin typeface="Calibri"/>
                <a:ea typeface="+mn-ea"/>
              </a:rPr>
              <a:t>F-score </a:t>
            </a:r>
            <a:r>
              <a:rPr lang="fr-BE" dirty="0" err="1">
                <a:solidFill>
                  <a:prstClr val="black"/>
                </a:solidFill>
                <a:latin typeface="Calibri"/>
                <a:ea typeface="+mn-ea"/>
              </a:rPr>
              <a:t>cropland</a:t>
            </a:r>
            <a:r>
              <a:rPr lang="fr-BE" dirty="0">
                <a:solidFill>
                  <a:prstClr val="black"/>
                </a:solidFill>
                <a:latin typeface="Calibri"/>
                <a:ea typeface="+mn-ea"/>
              </a:rPr>
              <a:t> : 97 %</a:t>
            </a:r>
          </a:p>
        </p:txBody>
      </p:sp>
      <p:sp>
        <p:nvSpPr>
          <p:cNvPr id="9" name="Rectangle 8"/>
          <p:cNvSpPr/>
          <p:nvPr/>
        </p:nvSpPr>
        <p:spPr>
          <a:xfrm>
            <a:off x="2133600" y="5575300"/>
            <a:ext cx="231775" cy="1460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0" name="TextBox 24"/>
          <p:cNvSpPr txBox="1">
            <a:spLocks noChangeArrowheads="1"/>
          </p:cNvSpPr>
          <p:nvPr/>
        </p:nvSpPr>
        <p:spPr bwMode="auto">
          <a:xfrm>
            <a:off x="2362200" y="5486400"/>
            <a:ext cx="13716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>
                <a:solidFill>
                  <a:srgbClr val="000000"/>
                </a:solidFill>
                <a:cs typeface="Arial" panose="020B0604020202020204" pitchFamily="34" charset="0"/>
              </a:rPr>
              <a:t>Non-Cropland </a:t>
            </a:r>
          </a:p>
        </p:txBody>
      </p:sp>
      <p:sp>
        <p:nvSpPr>
          <p:cNvPr id="11" name="TextBox 26"/>
          <p:cNvSpPr txBox="1">
            <a:spLocks noChangeArrowheads="1"/>
          </p:cNvSpPr>
          <p:nvPr/>
        </p:nvSpPr>
        <p:spPr bwMode="auto">
          <a:xfrm>
            <a:off x="2365375" y="5197475"/>
            <a:ext cx="108585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fr-FR" sz="1400">
                <a:solidFill>
                  <a:srgbClr val="000000"/>
                </a:solidFill>
                <a:cs typeface="Arial" panose="020B0604020202020204" pitchFamily="34" charset="0"/>
              </a:rPr>
              <a:t>Cropland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36775" y="5289550"/>
            <a:ext cx="228600" cy="144463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1219200"/>
            <a:ext cx="899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2000" dirty="0" smtClean="0"/>
              <a:t>Sentinel-2 and Landsat-8 </a:t>
            </a:r>
            <a:r>
              <a:rPr lang="fr-BE" sz="2000" dirty="0" err="1" smtClean="0"/>
              <a:t>provided</a:t>
            </a:r>
            <a:r>
              <a:rPr lang="fr-BE" sz="2000" dirty="0" smtClean="0"/>
              <a:t> NRT 10 m </a:t>
            </a:r>
            <a:r>
              <a:rPr lang="fr-BE" sz="2000" dirty="0" err="1" smtClean="0"/>
              <a:t>cropland</a:t>
            </a:r>
            <a:r>
              <a:rPr lang="fr-BE" sz="2000" dirty="0" smtClean="0"/>
              <a:t> and main </a:t>
            </a:r>
            <a:r>
              <a:rPr lang="fr-BE" sz="2000" dirty="0" err="1" smtClean="0"/>
              <a:t>crop</a:t>
            </a:r>
            <a:r>
              <a:rPr lang="fr-BE" sz="2000" dirty="0" smtClean="0"/>
              <a:t> </a:t>
            </a:r>
            <a:r>
              <a:rPr lang="fr-BE" sz="2000" dirty="0" err="1" smtClean="0"/>
              <a:t>maps</a:t>
            </a:r>
            <a:r>
              <a:rPr lang="fr-BE" sz="2000" dirty="0" smtClean="0"/>
              <a:t> </a:t>
            </a:r>
            <a:r>
              <a:rPr lang="fr-BE" sz="2000" dirty="0" err="1" smtClean="0"/>
              <a:t>nationwide</a:t>
            </a:r>
            <a:r>
              <a:rPr lang="fr-BE" sz="2000" dirty="0" smtClean="0"/>
              <a:t> </a:t>
            </a:r>
            <a:r>
              <a:rPr lang="fr-BE" dirty="0" smtClean="0"/>
              <a:t>– </a:t>
            </a:r>
            <a:r>
              <a:rPr lang="fr-BE" dirty="0" err="1" smtClean="0"/>
              <a:t>demonstration</a:t>
            </a:r>
            <a:r>
              <a:rPr lang="fr-BE" dirty="0" smtClean="0"/>
              <a:t> for Ukraine, South-</a:t>
            </a:r>
            <a:r>
              <a:rPr lang="fr-BE" dirty="0" err="1" smtClean="0"/>
              <a:t>Africa</a:t>
            </a:r>
            <a:r>
              <a:rPr lang="fr-BE" dirty="0" smtClean="0"/>
              <a:t> and Mali by Sen2-Agri system</a:t>
            </a:r>
            <a:endParaRPr lang="fr-BE" dirty="0"/>
          </a:p>
        </p:txBody>
      </p:sp>
      <p:sp>
        <p:nvSpPr>
          <p:cNvPr id="15" name="ZoneTexte 14"/>
          <p:cNvSpPr txBox="1"/>
          <p:nvPr/>
        </p:nvSpPr>
        <p:spPr>
          <a:xfrm>
            <a:off x="0" y="2971800"/>
            <a:ext cx="2057400" cy="2585321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BE" sz="1800" b="0" i="1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</a:rPr>
              <a:t>S2 &amp; L8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BE" sz="1800" b="0" i="1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</a:rPr>
              <a:t>+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BE" sz="1800" b="0" i="1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</a:rPr>
              <a:t>Sen2-Agri open</a:t>
            </a:r>
            <a:r>
              <a:rPr kumimoji="0" lang="fr-BE" sz="1800" b="0" i="1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</a:rPr>
              <a:t>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BE" sz="1800" b="0" i="1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</a:rPr>
              <a:t>source system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BE" sz="1800" b="0" i="1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</a:rPr>
              <a:t>+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BE" sz="1800" b="0" i="1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</a:rPr>
              <a:t>Cloud </a:t>
            </a:r>
            <a:r>
              <a:rPr kumimoji="0" lang="fr-BE" sz="1800" b="0" i="1" u="none" strike="noStrike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FillTx/>
              </a:rPr>
              <a:t>computing</a:t>
            </a:r>
            <a:endParaRPr kumimoji="0" lang="fr-BE" sz="1800" b="0" i="1" u="none" strike="noStrike" cap="none" spc="0" normalizeH="0" dirty="0" smtClean="0">
              <a:ln>
                <a:noFill/>
              </a:ln>
              <a:solidFill>
                <a:schemeClr val="tx1"/>
              </a:solidFill>
              <a:effectLst/>
              <a:uFillTx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BE" i="1" dirty="0" smtClean="0">
                <a:solidFill>
                  <a:schemeClr val="tx1"/>
                </a:solidFill>
              </a:rPr>
              <a:t>+</a:t>
            </a:r>
            <a:endParaRPr kumimoji="0" lang="fr-BE" sz="1800" b="0" i="1" u="none" strike="noStrike" cap="none" spc="0" normalizeH="0" dirty="0">
              <a:ln>
                <a:noFill/>
              </a:ln>
              <a:solidFill>
                <a:schemeClr val="tx1"/>
              </a:solidFill>
              <a:effectLst/>
              <a:uFillTx/>
            </a:endParaRP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BE" sz="1800" b="0" i="1" u="none" strike="noStrike" cap="none" spc="0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uFillTx/>
              </a:rPr>
              <a:t>Nationwide</a:t>
            </a:r>
            <a:r>
              <a:rPr kumimoji="0" lang="fr-BE" sz="1800" b="0" i="1" u="none" strike="noStrike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</a:rPr>
              <a:t> in-sit</a:t>
            </a:r>
            <a:r>
              <a:rPr lang="fr-BE" i="1" dirty="0" smtClean="0">
                <a:solidFill>
                  <a:schemeClr val="tx1"/>
                </a:solidFill>
              </a:rPr>
              <a:t>u data collection</a:t>
            </a:r>
            <a:endParaRPr kumimoji="0" lang="fr-BE" sz="1800" b="0" i="1" u="none" strike="noStrike" cap="none" spc="0" normalizeH="0" dirty="0" smtClean="0">
              <a:ln>
                <a:noFill/>
              </a:ln>
              <a:solidFill>
                <a:schemeClr val="tx1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6581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13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36073"/>
            <a:ext cx="8458200" cy="5188527"/>
          </a:xfrm>
        </p:spPr>
        <p:txBody>
          <a:bodyPr/>
          <a:lstStyle/>
          <a:p>
            <a:r>
              <a:rPr lang="en-US" dirty="0" smtClean="0"/>
              <a:t>New co-lead from SANSA: Clement </a:t>
            </a:r>
            <a:r>
              <a:rPr lang="en-US" dirty="0" err="1" smtClean="0"/>
              <a:t>Adjorlolo</a:t>
            </a:r>
            <a:endParaRPr lang="en-US" dirty="0" smtClean="0"/>
          </a:p>
          <a:p>
            <a:r>
              <a:rPr lang="en-US" dirty="0" smtClean="0"/>
              <a:t>RAPP Workshop (&gt;30 participants) hosted at ESRIN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RAPP – Updates &amp; Plans</a:t>
            </a:r>
            <a:endParaRPr lang="en-US" dirty="0"/>
          </a:p>
        </p:txBody>
      </p:sp>
      <p:pic>
        <p:nvPicPr>
          <p:cNvPr id="5" name="Content Placeholder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873" y="1905000"/>
            <a:ext cx="4953000" cy="242490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15637" y="3962400"/>
            <a:ext cx="7793182" cy="442652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>
              <a:buNone/>
            </a:pPr>
            <a:r>
              <a:rPr lang="en-US" b="1" dirty="0"/>
              <a:t>Priorities</a:t>
            </a:r>
          </a:p>
          <a:p>
            <a:r>
              <a:rPr lang="en-US" dirty="0"/>
              <a:t>Continued development of the RAPP Map – </a:t>
            </a:r>
            <a:r>
              <a:rPr lang="en-US" dirty="0" smtClean="0"/>
              <a:t>map.geo-rapp.org  </a:t>
            </a:r>
            <a:endParaRPr lang="en-US" dirty="0"/>
          </a:p>
          <a:p>
            <a:r>
              <a:rPr lang="en-US" dirty="0"/>
              <a:t>High interest for moderate res (L8, S2) coverage over RAPP pilot sites – interest in implementing this via Data Cube</a:t>
            </a:r>
          </a:p>
          <a:p>
            <a:r>
              <a:rPr lang="en-US" dirty="0"/>
              <a:t>Development of an early warning system for rangelands</a:t>
            </a:r>
          </a:p>
          <a:p>
            <a:r>
              <a:rPr lang="en-US" dirty="0"/>
              <a:t>Support/engage in UN SDG process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93" y="1995984"/>
            <a:ext cx="2701487" cy="1799232"/>
          </a:xfrm>
          <a:prstGeom prst="roundRect">
            <a:avLst/>
          </a:prstGeom>
          <a:solidFill>
            <a:schemeClr val="lt1">
              <a:alpha val="49000"/>
            </a:schemeClr>
          </a:solidFill>
          <a:ln w="25400" cap="flat" cmpd="sng" algn="ctr">
            <a:solidFill>
              <a:schemeClr val="tx2">
                <a:alpha val="60000"/>
              </a:schemeClr>
            </a:solidFill>
            <a:prstDash val="solid"/>
            <a:miter lim="400000"/>
          </a:ln>
          <a:effectLst/>
        </p:spPr>
      </p:pic>
      <p:pic>
        <p:nvPicPr>
          <p:cNvPr id="8" name="Picture 7" descr="http://www.geo-rapp.org/wp-content/uploads/2014/12/copy-rapp_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310" y="6032742"/>
            <a:ext cx="2895600" cy="70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1582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14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 smtClean="0"/>
              <a:t>AmeriGEOSS</a:t>
            </a:r>
            <a:r>
              <a:rPr lang="en-US" dirty="0" smtClean="0"/>
              <a:t>/GEOGLAM </a:t>
            </a:r>
            <a:r>
              <a:rPr lang="en-US" dirty="0" err="1" smtClean="0"/>
              <a:t>Latinoamerica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4 day training course held in San Jose, Costa Rica, 1-4 August 2017 – General RS of ag, GLAM, Crop Monitor focus</a:t>
            </a:r>
          </a:p>
          <a:p>
            <a:pPr lvl="1"/>
            <a:r>
              <a:rPr lang="en-US" dirty="0" smtClean="0"/>
              <a:t>Interest from end users (agricultural cooperatives and ministries) in GEOGLAM products </a:t>
            </a:r>
          </a:p>
          <a:p>
            <a:pPr lvl="1"/>
            <a:r>
              <a:rPr lang="en-US" dirty="0" smtClean="0"/>
              <a:t>Potential for training in Brazil, 2018</a:t>
            </a:r>
          </a:p>
          <a:p>
            <a:pPr lvl="2"/>
            <a:r>
              <a:rPr lang="en-US" dirty="0" smtClean="0"/>
              <a:t>With CEOS </a:t>
            </a:r>
            <a:r>
              <a:rPr lang="en-US" dirty="0" err="1" smtClean="0"/>
              <a:t>WGCapD</a:t>
            </a:r>
            <a:r>
              <a:rPr lang="en-US" dirty="0" smtClean="0"/>
              <a:t> or during </a:t>
            </a:r>
            <a:r>
              <a:rPr lang="en-US" dirty="0" err="1" smtClean="0"/>
              <a:t>AmeriGEOSS</a:t>
            </a:r>
            <a:r>
              <a:rPr lang="en-US" dirty="0" smtClean="0"/>
              <a:t> week</a:t>
            </a:r>
          </a:p>
          <a:p>
            <a:pPr lvl="1"/>
            <a:r>
              <a:rPr lang="en-US" dirty="0" smtClean="0"/>
              <a:t>NASA recently funded US coordination of Food Security &amp; Sustainable Agriculture (FSSA) WG – in collaboration with Chile, Argentina, Brazil, and Canada </a:t>
            </a:r>
          </a:p>
          <a:p>
            <a:pPr lvl="1"/>
            <a:r>
              <a:rPr lang="en-US" dirty="0" smtClean="0"/>
              <a:t>New Involvement of Chile and Costa Rica (potentially) in GEOGLAM Crop Monitor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4953000" cy="533400"/>
          </a:xfrm>
        </p:spPr>
        <p:txBody>
          <a:bodyPr/>
          <a:lstStyle/>
          <a:p>
            <a:r>
              <a:rPr lang="en-US" dirty="0" smtClean="0"/>
              <a:t>GEOGLAM Latinoamérica &amp; </a:t>
            </a:r>
            <a:r>
              <a:rPr lang="en-US" dirty="0" err="1" smtClean="0"/>
              <a:t>AmeriGEOSS</a:t>
            </a:r>
            <a:r>
              <a:rPr lang="en-US" dirty="0" smtClean="0"/>
              <a:t> Food Sec &amp; 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7079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15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0" y="1219200"/>
            <a:ext cx="9067800" cy="5181600"/>
          </a:xfrm>
        </p:spPr>
        <p:txBody>
          <a:bodyPr/>
          <a:lstStyle/>
          <a:p>
            <a:pPr lvl="0"/>
            <a:r>
              <a:rPr lang="en-US" sz="1800" dirty="0"/>
              <a:t>Upon completion of the “refreshed” GEOGLAM EO Requirements, an evaluation of CEOS capacity to meet </a:t>
            </a:r>
            <a:r>
              <a:rPr lang="en-US" sz="1800" dirty="0" smtClean="0"/>
              <a:t>missions, as </a:t>
            </a:r>
            <a:r>
              <a:rPr lang="en-US" sz="1800" dirty="0"/>
              <a:t>well as an investigation into solutions for data access and utilization challenges; </a:t>
            </a:r>
          </a:p>
          <a:p>
            <a:pPr lvl="0"/>
            <a:r>
              <a:rPr lang="en-US" sz="1800" dirty="0"/>
              <a:t>Evaluation of the acquisition metadata archives using the COVE tool, and requesting archival data for GEOGLAM usage in the production of baseline datasets (e.g. crop area &amp; type masks, and crop calendars) and in promoting interoperability amongst datasets;</a:t>
            </a:r>
          </a:p>
          <a:p>
            <a:pPr lvl="0"/>
            <a:r>
              <a:rPr lang="en-US" sz="1800" dirty="0"/>
              <a:t>As-needed updates of the CEOS Strategic Response to GEOGLAM Requirements;</a:t>
            </a:r>
          </a:p>
          <a:p>
            <a:pPr lvl="0"/>
            <a:r>
              <a:rPr lang="en-US" sz="1800" dirty="0"/>
              <a:t>Further development of the Data Cube support to JECAM, Asia-</a:t>
            </a:r>
            <a:r>
              <a:rPr lang="en-US" sz="1800" dirty="0" err="1"/>
              <a:t>RiCE</a:t>
            </a:r>
            <a:r>
              <a:rPr lang="en-US" sz="1800" dirty="0"/>
              <a:t> and other GEOGLAM initiatives;</a:t>
            </a:r>
          </a:p>
          <a:p>
            <a:pPr lvl="0"/>
            <a:r>
              <a:rPr lang="en-US" sz="1800" dirty="0"/>
              <a:t>Evaluation of emerging agriculture initiatives that will require EO data (e.g. Rangelands and Pasture Productivity (RAPP), GEOGLAM Regional Networks, NASA Food Security &amp; Agriculture Consortium);</a:t>
            </a:r>
          </a:p>
          <a:p>
            <a:pPr lvl="0"/>
            <a:r>
              <a:rPr lang="en-US" sz="1800" dirty="0"/>
              <a:t>Evaluation of new missions and datasets for GEOGLAM use, as well as continued consulting with mission design teams on an as-requested basis; </a:t>
            </a:r>
          </a:p>
          <a:p>
            <a:pPr lvl="0"/>
            <a:r>
              <a:rPr lang="en-US" sz="1800" dirty="0"/>
              <a:t>Continued collaboration with other CEOS groups, in particular LSI-VC and </a:t>
            </a:r>
            <a:r>
              <a:rPr lang="en-US" sz="1800" dirty="0" err="1"/>
              <a:t>WGCapD</a:t>
            </a:r>
            <a:r>
              <a:rPr lang="en-US" sz="1800" dirty="0"/>
              <a:t>.</a:t>
            </a:r>
          </a:p>
          <a:p>
            <a:endParaRPr lang="en-US" sz="1800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en-US" dirty="0" smtClean="0"/>
              <a:t>CEOS Ad Hoc WG Scope of Work</a:t>
            </a:r>
          </a:p>
          <a:p>
            <a:pPr algn="ctr"/>
            <a:r>
              <a:rPr lang="en-US" i="1" dirty="0" smtClean="0"/>
              <a:t>Activities 2017 &amp; Beyond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74899934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16</a:t>
            </a:fld>
            <a:endParaRPr lang="uk-UA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153400" cy="4724400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For Consideration: </a:t>
            </a:r>
          </a:p>
          <a:p>
            <a:pPr lvl="1"/>
            <a:r>
              <a:rPr lang="en-US" sz="2400" dirty="0" smtClean="0"/>
              <a:t>The CEOS Ad Hoc Working Group for GEOGLAM Scope of Work Document </a:t>
            </a:r>
          </a:p>
          <a:p>
            <a:pPr lvl="1"/>
            <a:endParaRPr lang="en-US" sz="2800" dirty="0"/>
          </a:p>
          <a:p>
            <a:r>
              <a:rPr lang="en-US" sz="2800" b="1" dirty="0" smtClean="0"/>
              <a:t>For Decision: </a:t>
            </a:r>
          </a:p>
          <a:p>
            <a:pPr lvl="1"/>
            <a:r>
              <a:rPr lang="en-US" sz="2800" dirty="0" smtClean="0"/>
              <a:t>Renew </a:t>
            </a:r>
            <a:r>
              <a:rPr lang="en-US" sz="2800" dirty="0"/>
              <a:t>for another year the mandate of the GEOGLAM ad hoc Working Group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Considerations </a:t>
            </a:r>
            <a:r>
              <a:rPr lang="en-US" smtClean="0"/>
              <a:t>&amp; Decisions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2792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17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 smtClean="0"/>
              <a:t>ANNEX SLIDES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597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886700" cy="625474"/>
          </a:xfrm>
        </p:spPr>
        <p:txBody>
          <a:bodyPr/>
          <a:lstStyle/>
          <a:p>
            <a:pPr algn="ctr"/>
            <a:r>
              <a:rPr lang="fr-BE" sz="2800" dirty="0" smtClean="0"/>
              <a:t>EO </a:t>
            </a:r>
            <a:r>
              <a:rPr lang="fr-BE" sz="2800" dirty="0" err="1" smtClean="0"/>
              <a:t>requirements</a:t>
            </a:r>
            <a:r>
              <a:rPr lang="fr-BE" sz="2800" dirty="0" smtClean="0"/>
              <a:t> for time </a:t>
            </a:r>
            <a:r>
              <a:rPr lang="fr-BE" sz="2800" dirty="0" err="1" smtClean="0"/>
              <a:t>series</a:t>
            </a:r>
            <a:r>
              <a:rPr lang="fr-BE" sz="2800" dirty="0" smtClean="0"/>
              <a:t> </a:t>
            </a:r>
            <a:br>
              <a:rPr lang="fr-BE" sz="2800" dirty="0" smtClean="0"/>
            </a:br>
            <a:r>
              <a:rPr lang="fr-BE" sz="2800" dirty="0" smtClean="0"/>
              <a:t>exploitation for ag. applications</a:t>
            </a:r>
            <a:endParaRPr lang="fr-BE" sz="2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85394" y="1371600"/>
            <a:ext cx="899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Top priority for optical dense time series exploitation : </a:t>
            </a:r>
          </a:p>
          <a:p>
            <a:pPr marL="0" indent="0">
              <a:buNone/>
            </a:pPr>
            <a:endParaRPr lang="en-US" sz="800" b="1" dirty="0" smtClean="0"/>
          </a:p>
          <a:p>
            <a:pPr marL="0" indent="0">
              <a:buNone/>
            </a:pPr>
            <a:r>
              <a:rPr lang="en-US" b="1" dirty="0" smtClean="0"/>
              <a:t> analysis-ready time series </a:t>
            </a:r>
            <a:r>
              <a:rPr lang="en-US" sz="1800" dirty="0" smtClean="0"/>
              <a:t>(from 2 m and 10 m to 100 m) </a:t>
            </a:r>
            <a:r>
              <a:rPr lang="en-US" dirty="0" smtClean="0"/>
              <a:t>including </a:t>
            </a:r>
          </a:p>
          <a:p>
            <a:pPr marL="0" indent="0">
              <a:buNone/>
            </a:pPr>
            <a:endParaRPr lang="en-US" sz="1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enhanced performance of </a:t>
            </a:r>
            <a:r>
              <a:rPr lang="en-US" sz="2000" b="1" dirty="0" smtClean="0"/>
              <a:t>cloud and cloud shadow screening     </a:t>
            </a:r>
          </a:p>
          <a:p>
            <a:pPr marL="0"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    (need for better solution than what </a:t>
            </a:r>
            <a:r>
              <a:rPr lang="en-US" sz="1400" dirty="0"/>
              <a:t>is available for S2 and L8 today</a:t>
            </a:r>
            <a:r>
              <a:rPr lang="en-US" sz="1400" dirty="0" smtClean="0"/>
              <a:t>)</a:t>
            </a:r>
            <a:endParaRPr lang="en-US" sz="1600" dirty="0" smtClean="0"/>
          </a:p>
          <a:p>
            <a:pPr marL="426027" lvl="1" indent="0">
              <a:buNone/>
            </a:pPr>
            <a:r>
              <a:rPr lang="en-US" sz="1600" dirty="0" smtClean="0"/>
              <a:t>      thanks to additional spectral bands or a separate instrument on board or</a:t>
            </a:r>
          </a:p>
          <a:p>
            <a:pPr marL="426027" lvl="1" indent="0">
              <a:buNone/>
            </a:pPr>
            <a:r>
              <a:rPr lang="en-US" sz="1600" dirty="0" smtClean="0"/>
              <a:t>      by exploiting parallax displacement related to the 3-D nature of cloud or …</a:t>
            </a:r>
          </a:p>
          <a:p>
            <a:pPr marL="426027" lvl="1" indent="0">
              <a:buNone/>
            </a:pPr>
            <a:endParaRPr lang="en-US" sz="105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high </a:t>
            </a:r>
            <a:r>
              <a:rPr lang="en-US" sz="2000" b="1" dirty="0" smtClean="0"/>
              <a:t>co-registration accuracy </a:t>
            </a:r>
            <a:r>
              <a:rPr lang="en-US" sz="1800" dirty="0"/>
              <a:t>(within </a:t>
            </a:r>
            <a:r>
              <a:rPr lang="en-US" sz="1800" dirty="0" smtClean="0"/>
              <a:t>one-third of </a:t>
            </a:r>
            <a:r>
              <a:rPr lang="en-US" sz="1800" dirty="0"/>
              <a:t>pixel</a:t>
            </a:r>
            <a:r>
              <a:rPr lang="en-US" sz="1800" dirty="0" smtClean="0"/>
              <a:t>) </a:t>
            </a:r>
            <a:r>
              <a:rPr lang="en-US" sz="2000" dirty="0"/>
              <a:t>between </a:t>
            </a:r>
            <a:r>
              <a:rPr lang="en-US" sz="2000" dirty="0" smtClean="0"/>
              <a:t>observation and </a:t>
            </a:r>
            <a:r>
              <a:rPr lang="en-US" sz="2000" dirty="0"/>
              <a:t>possibly between sensors </a:t>
            </a:r>
            <a:r>
              <a:rPr lang="en-US" sz="2000" dirty="0" smtClean="0"/>
              <a:t>			</a:t>
            </a:r>
            <a:r>
              <a:rPr lang="en-US" sz="1400" dirty="0" smtClean="0"/>
              <a:t>(currently </a:t>
            </a:r>
            <a:r>
              <a:rPr lang="en-US" sz="1400" dirty="0"/>
              <a:t>non negligible </a:t>
            </a:r>
            <a:r>
              <a:rPr lang="en-US" sz="1400" dirty="0" err="1"/>
              <a:t>misalignement</a:t>
            </a:r>
            <a:r>
              <a:rPr lang="en-US" sz="1400" dirty="0"/>
              <a:t> between L8 and S2)</a:t>
            </a:r>
            <a:r>
              <a:rPr lang="en-US" dirty="0"/>
              <a:t/>
            </a:r>
            <a:br>
              <a:rPr lang="en-US" dirty="0"/>
            </a:br>
            <a:endParaRPr lang="en-US" sz="1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h</a:t>
            </a:r>
            <a:r>
              <a:rPr lang="en-US" sz="2000" b="1" dirty="0" smtClean="0"/>
              <a:t>armonized</a:t>
            </a:r>
            <a:r>
              <a:rPr lang="en-US" sz="2000" dirty="0" smtClean="0"/>
              <a:t> surface reflectance </a:t>
            </a:r>
            <a:r>
              <a:rPr lang="en-US" sz="1800" dirty="0" smtClean="0"/>
              <a:t>(spectral and radiometric compatibility)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NRT availability </a:t>
            </a:r>
            <a:r>
              <a:rPr lang="en-US" sz="2000" dirty="0"/>
              <a:t>on </a:t>
            </a:r>
            <a:r>
              <a:rPr lang="en-US" sz="2000" b="1" dirty="0"/>
              <a:t>cloud computing facilities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9AC7-5221-45F1-AF84-86986231C7EC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6936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886700" cy="625474"/>
          </a:xfrm>
        </p:spPr>
        <p:txBody>
          <a:bodyPr/>
          <a:lstStyle/>
          <a:p>
            <a:pPr algn="ctr"/>
            <a:r>
              <a:rPr lang="fr-BE" sz="2800" dirty="0" smtClean="0"/>
              <a:t>EO </a:t>
            </a:r>
            <a:r>
              <a:rPr lang="fr-BE" sz="2800" dirty="0" err="1" smtClean="0"/>
              <a:t>requirements</a:t>
            </a:r>
            <a:r>
              <a:rPr lang="fr-BE" sz="2800" dirty="0" smtClean="0"/>
              <a:t> for time </a:t>
            </a:r>
            <a:r>
              <a:rPr lang="fr-BE" sz="2800" dirty="0" err="1" smtClean="0"/>
              <a:t>series</a:t>
            </a:r>
            <a:r>
              <a:rPr lang="fr-BE" sz="2800" dirty="0" smtClean="0"/>
              <a:t> </a:t>
            </a:r>
            <a:br>
              <a:rPr lang="fr-BE" sz="2800" dirty="0" smtClean="0"/>
            </a:br>
            <a:r>
              <a:rPr lang="fr-BE" sz="2800" dirty="0" smtClean="0"/>
              <a:t>exploitation for ag. applications</a:t>
            </a:r>
            <a:endParaRPr lang="fr-BE" sz="28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Top priority for SAR dense time series exploitation </a:t>
            </a:r>
            <a:r>
              <a:rPr lang="en-US" sz="1800" dirty="0" smtClean="0"/>
              <a:t>(probably the best source for ag. practices monitoring in addition to crop mapping and biomass retrieval) 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endParaRPr lang="en-US" sz="105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t</a:t>
            </a:r>
            <a:r>
              <a:rPr lang="en-US" sz="2000" b="1" dirty="0" smtClean="0"/>
              <a:t>ime series of interferometric coherence at 1-day interval </a:t>
            </a:r>
            <a:r>
              <a:rPr lang="en-US" sz="2000" dirty="0" smtClean="0"/>
              <a:t>to become very complementarity to optical time series and reduce soil moisture effect </a:t>
            </a:r>
            <a:r>
              <a:rPr lang="en-US" sz="1600" dirty="0" smtClean="0"/>
              <a:t>(based ERS-1&amp;2 tandem mission results never repeated since then)</a:t>
            </a:r>
            <a:endParaRPr lang="en-US" sz="2000" dirty="0" smtClean="0"/>
          </a:p>
          <a:p>
            <a:pPr lvl="2">
              <a:buFont typeface="Symbol" panose="05050102010706020507" pitchFamily="18" charset="2"/>
              <a:buChar char="Þ"/>
            </a:pPr>
            <a:r>
              <a:rPr lang="en-US" sz="2000" dirty="0" smtClean="0"/>
              <a:t>possible demonstration with </a:t>
            </a:r>
            <a:r>
              <a:rPr lang="en-US" sz="2000" dirty="0" err="1" smtClean="0"/>
              <a:t>Radarsat</a:t>
            </a:r>
            <a:r>
              <a:rPr lang="en-US" sz="2000" dirty="0" smtClean="0"/>
              <a:t> constellation ?</a:t>
            </a:r>
            <a:endParaRPr lang="en-US" sz="1600" dirty="0" smtClean="0"/>
          </a:p>
          <a:p>
            <a:pPr lvl="2">
              <a:buFont typeface="Symbol" panose="05050102010706020507" pitchFamily="18" charset="2"/>
              <a:buChar char="Þ"/>
            </a:pPr>
            <a:r>
              <a:rPr lang="en-US" sz="2000" dirty="0" smtClean="0"/>
              <a:t>potential opportunity in 2021 with Sentinel-1c launch ?</a:t>
            </a:r>
          </a:p>
          <a:p>
            <a:pPr marL="426027" lvl="1" indent="0">
              <a:buNone/>
            </a:pPr>
            <a:endParaRPr lang="en-US" sz="105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/>
              <a:t>a</a:t>
            </a:r>
            <a:r>
              <a:rPr lang="en-US" sz="2000" b="1" dirty="0" smtClean="0"/>
              <a:t>dditional data </a:t>
            </a:r>
            <a:r>
              <a:rPr lang="en-US" sz="2000" dirty="0" smtClean="0"/>
              <a:t>on rainfall distribution or soil moisture effect on the SAR time series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b="1" dirty="0" smtClean="0"/>
              <a:t>high resolution Digital Terrain Model </a:t>
            </a:r>
            <a:r>
              <a:rPr lang="en-US" sz="2000" dirty="0" smtClean="0"/>
              <a:t>(e.g. </a:t>
            </a:r>
            <a:r>
              <a:rPr lang="en-US" sz="2000" dirty="0" err="1" smtClean="0"/>
              <a:t>TerraSAR</a:t>
            </a:r>
            <a:r>
              <a:rPr lang="en-US" sz="2000" dirty="0" smtClean="0"/>
              <a:t>-derived) available on cloud computing infrastructure to correct the backscattered signal </a:t>
            </a:r>
            <a:r>
              <a:rPr lang="en-US" dirty="0"/>
              <a:t/>
            </a:r>
            <a:br>
              <a:rPr lang="en-US" dirty="0"/>
            </a:b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D9AC7-5221-45F1-AF84-86986231C7EC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5484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52400" y="1219200"/>
            <a:ext cx="3810000" cy="1981200"/>
          </a:xfrm>
        </p:spPr>
        <p:txBody>
          <a:bodyPr/>
          <a:lstStyle/>
          <a:p>
            <a:r>
              <a:rPr lang="en-US" sz="1600" b="1" dirty="0" smtClean="0"/>
              <a:t>Re-endorsement of GEOGLAM by G20</a:t>
            </a:r>
          </a:p>
          <a:p>
            <a:pPr lvl="1"/>
            <a:r>
              <a:rPr lang="en-US" sz="1600" dirty="0" smtClean="0"/>
              <a:t>Signaling ever greater support, strengthened political mandate</a:t>
            </a:r>
          </a:p>
          <a:p>
            <a:pPr lvl="2"/>
            <a:r>
              <a:rPr lang="en-US" sz="1600" dirty="0" smtClean="0"/>
              <a:t>EO for timely, reliable information</a:t>
            </a:r>
          </a:p>
          <a:p>
            <a:endParaRPr lang="en-US" sz="1600" dirty="0"/>
          </a:p>
          <a:p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Continued Strong Mandate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200150"/>
            <a:ext cx="5097392" cy="2305050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4443004" y="3581400"/>
            <a:ext cx="4396196" cy="3048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r>
              <a:rPr lang="en-US" sz="1600" b="1" dirty="0" smtClean="0"/>
              <a:t>Contributing to the UN Sustainable Development Goals </a:t>
            </a:r>
          </a:p>
          <a:p>
            <a:pPr lvl="1"/>
            <a:r>
              <a:rPr lang="en-US" sz="1600" u="sng" dirty="0" smtClean="0"/>
              <a:t>Short Term</a:t>
            </a:r>
            <a:r>
              <a:rPr lang="en-US" sz="1600" dirty="0" smtClean="0"/>
              <a:t>: Leverage existing activities </a:t>
            </a:r>
          </a:p>
          <a:p>
            <a:pPr lvl="1"/>
            <a:r>
              <a:rPr lang="en-US" sz="1600" u="sng" dirty="0" smtClean="0"/>
              <a:t>Medium Term</a:t>
            </a:r>
            <a:r>
              <a:rPr lang="en-US" sz="1600" dirty="0" smtClean="0"/>
              <a:t>: quantitative metrics from R&amp;D activities; accelerate </a:t>
            </a:r>
            <a:r>
              <a:rPr lang="en-US" sz="1600" dirty="0" err="1" smtClean="0"/>
              <a:t>RtO</a:t>
            </a:r>
            <a:r>
              <a:rPr lang="en-US" sz="1600" dirty="0" smtClean="0"/>
              <a:t> continuum</a:t>
            </a:r>
          </a:p>
          <a:p>
            <a:pPr lvl="1"/>
            <a:r>
              <a:rPr lang="en-US" sz="1600" u="sng" dirty="0" smtClean="0"/>
              <a:t>Long Term</a:t>
            </a:r>
            <a:r>
              <a:rPr lang="en-US" sz="1600" dirty="0" smtClean="0"/>
              <a:t>: strengthen international cooperation and identify institutional homes for activities 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522617"/>
            <a:ext cx="4286250" cy="298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28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886700" cy="1325563"/>
          </a:xfrm>
        </p:spPr>
        <p:txBody>
          <a:bodyPr/>
          <a:lstStyle/>
          <a:p>
            <a:r>
              <a:rPr lang="fr-BE" altLang="fr-FR" sz="2800" dirty="0" err="1" smtClean="0"/>
              <a:t>Summary</a:t>
            </a:r>
            <a:r>
              <a:rPr lang="fr-BE" altLang="fr-FR" sz="2800" dirty="0" smtClean="0"/>
              <a:t> to </a:t>
            </a:r>
            <a:r>
              <a:rPr lang="fr-BE" altLang="fr-FR" sz="2800" dirty="0" err="1" smtClean="0"/>
              <a:t>turn</a:t>
            </a:r>
            <a:r>
              <a:rPr lang="fr-BE" altLang="fr-FR" sz="2800" dirty="0" smtClean="0"/>
              <a:t> EO in </a:t>
            </a:r>
            <a:r>
              <a:rPr lang="fr-BE" altLang="fr-FR" sz="2800" dirty="0" err="1" smtClean="0"/>
              <a:t>game</a:t>
            </a:r>
            <a:r>
              <a:rPr lang="fr-BE" altLang="fr-FR" sz="2800" dirty="0" smtClean="0"/>
              <a:t> changer</a:t>
            </a:r>
          </a:p>
        </p:txBody>
      </p:sp>
      <p:sp>
        <p:nvSpPr>
          <p:cNvPr id="43011" name="Espace réservé du contenu 2"/>
          <p:cNvSpPr>
            <a:spLocks noGrp="1"/>
          </p:cNvSpPr>
          <p:nvPr>
            <p:ph idx="1"/>
          </p:nvPr>
        </p:nvSpPr>
        <p:spPr>
          <a:xfrm>
            <a:off x="201613" y="1216025"/>
            <a:ext cx="8750300" cy="4929188"/>
          </a:xfrm>
        </p:spPr>
        <p:txBody>
          <a:bodyPr/>
          <a:lstStyle/>
          <a:p>
            <a:pPr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fr-BE" altLang="fr-FR" sz="2000" b="1" dirty="0" err="1" smtClean="0"/>
              <a:t>Securing</a:t>
            </a:r>
            <a:r>
              <a:rPr lang="fr-BE" altLang="fr-FR" sz="2000" b="1" dirty="0" smtClean="0"/>
              <a:t> </a:t>
            </a:r>
            <a:r>
              <a:rPr lang="fr-BE" altLang="fr-FR" sz="2000" b="1" dirty="0" err="1" smtClean="0"/>
              <a:t>daily</a:t>
            </a:r>
            <a:r>
              <a:rPr lang="fr-BE" altLang="fr-FR" sz="2000" b="1" dirty="0" smtClean="0"/>
              <a:t> global 50 to 100 m time </a:t>
            </a:r>
            <a:r>
              <a:rPr lang="fr-BE" altLang="fr-FR" sz="2000" b="1" dirty="0" err="1" smtClean="0"/>
              <a:t>series</a:t>
            </a:r>
            <a:r>
              <a:rPr lang="fr-BE" altLang="fr-FR" sz="2000" b="1" dirty="0" smtClean="0"/>
              <a:t> on long </a:t>
            </a:r>
            <a:r>
              <a:rPr lang="fr-BE" altLang="fr-FR" sz="2000" b="1" dirty="0" err="1" smtClean="0"/>
              <a:t>term</a:t>
            </a:r>
            <a:endParaRPr lang="fr-BE" altLang="fr-FR" sz="2000" b="1" dirty="0" smtClean="0"/>
          </a:p>
          <a:p>
            <a:pPr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fr-BE" altLang="fr-FR" sz="2000" b="1" dirty="0" err="1" smtClean="0"/>
              <a:t>Enhanced</a:t>
            </a:r>
            <a:r>
              <a:rPr lang="fr-BE" altLang="fr-FR" sz="2000" b="1" dirty="0" smtClean="0"/>
              <a:t> the </a:t>
            </a:r>
            <a:r>
              <a:rPr lang="fr-BE" altLang="fr-FR" sz="2000" b="1" dirty="0" err="1" smtClean="0"/>
              <a:t>current</a:t>
            </a:r>
            <a:r>
              <a:rPr lang="fr-BE" altLang="fr-FR" sz="2000" b="1" dirty="0" smtClean="0"/>
              <a:t> </a:t>
            </a:r>
            <a:r>
              <a:rPr lang="fr-BE" altLang="fr-FR" sz="2000" b="1" dirty="0" err="1" smtClean="0"/>
              <a:t>revisiting</a:t>
            </a:r>
            <a:r>
              <a:rPr lang="fr-BE" altLang="fr-FR" sz="2000" b="1" dirty="0" smtClean="0"/>
              <a:t> </a:t>
            </a:r>
            <a:r>
              <a:rPr lang="fr-BE" altLang="fr-FR" sz="2000" b="1" dirty="0" err="1" smtClean="0"/>
              <a:t>capacity</a:t>
            </a:r>
            <a:r>
              <a:rPr lang="fr-BE" altLang="fr-FR" sz="2000" b="1" dirty="0" smtClean="0"/>
              <a:t> for 10 m </a:t>
            </a:r>
            <a:r>
              <a:rPr lang="fr-BE" altLang="fr-FR" sz="2000" b="1" dirty="0" err="1" smtClean="0"/>
              <a:t>optical</a:t>
            </a:r>
            <a:r>
              <a:rPr lang="fr-BE" altLang="fr-FR" sz="2000" b="1" dirty="0" smtClean="0"/>
              <a:t> </a:t>
            </a:r>
            <a:r>
              <a:rPr lang="fr-BE" altLang="fr-FR" sz="2000" b="1" dirty="0" err="1" smtClean="0"/>
              <a:t>sensors</a:t>
            </a:r>
            <a:endParaRPr lang="fr-BE" altLang="fr-FR" sz="2000" b="1" dirty="0" smtClean="0"/>
          </a:p>
          <a:p>
            <a:pPr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fr-BE" altLang="fr-FR" sz="2000" b="1" dirty="0" err="1" smtClean="0"/>
              <a:t>Analysis-ready</a:t>
            </a:r>
            <a:r>
              <a:rPr lang="fr-BE" altLang="fr-FR" sz="2000" b="1" dirty="0" smtClean="0"/>
              <a:t> time </a:t>
            </a:r>
            <a:r>
              <a:rPr lang="fr-BE" altLang="fr-FR" sz="2000" b="1" dirty="0" err="1" smtClean="0"/>
              <a:t>series</a:t>
            </a:r>
            <a:r>
              <a:rPr lang="fr-BE" altLang="fr-FR" sz="2000" b="1" dirty="0" smtClean="0"/>
              <a:t> </a:t>
            </a:r>
            <a:r>
              <a:rPr lang="fr-BE" altLang="fr-FR" sz="2000" dirty="0" smtClean="0"/>
              <a:t>to focus on data </a:t>
            </a:r>
            <a:r>
              <a:rPr lang="fr-BE" altLang="fr-FR" sz="2000" dirty="0" err="1" smtClean="0"/>
              <a:t>interpretation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rather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than</a:t>
            </a:r>
            <a:r>
              <a:rPr lang="fr-BE" altLang="fr-FR" sz="2000" dirty="0" smtClean="0"/>
              <a:t> data </a:t>
            </a:r>
            <a:r>
              <a:rPr lang="fr-BE" altLang="fr-FR" sz="2000" dirty="0" err="1" smtClean="0"/>
              <a:t>preparation</a:t>
            </a:r>
            <a:endParaRPr lang="fr-BE" altLang="fr-FR" sz="2000" dirty="0" smtClean="0"/>
          </a:p>
          <a:p>
            <a:pPr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fr-BE" altLang="fr-FR" sz="2000" b="1" dirty="0" smtClean="0"/>
              <a:t>Cloud </a:t>
            </a:r>
            <a:r>
              <a:rPr lang="fr-BE" altLang="fr-FR" sz="2000" b="1" dirty="0" err="1" smtClean="0"/>
              <a:t>computing</a:t>
            </a:r>
            <a:r>
              <a:rPr lang="fr-BE" altLang="fr-FR" sz="2000" b="1" dirty="0" smtClean="0"/>
              <a:t> </a:t>
            </a:r>
            <a:r>
              <a:rPr lang="fr-BE" altLang="fr-FR" sz="2000" b="1" dirty="0" err="1" smtClean="0"/>
              <a:t>facilities</a:t>
            </a:r>
            <a:r>
              <a:rPr lang="fr-BE" altLang="fr-FR" sz="2000" dirty="0" smtClean="0"/>
              <a:t> for EO ag. </a:t>
            </a:r>
            <a:r>
              <a:rPr lang="fr-BE" altLang="fr-FR" sz="2000" dirty="0" err="1" smtClean="0"/>
              <a:t>community</a:t>
            </a:r>
            <a:r>
              <a:rPr lang="fr-BE" altLang="fr-FR" sz="2000" dirty="0" smtClean="0"/>
              <a:t> (</a:t>
            </a:r>
            <a:r>
              <a:rPr lang="fr-BE" altLang="fr-FR" sz="2000" dirty="0" err="1" smtClean="0"/>
              <a:t>research</a:t>
            </a:r>
            <a:r>
              <a:rPr lang="fr-BE" altLang="fr-FR" sz="2000" dirty="0" smtClean="0"/>
              <a:t> and </a:t>
            </a:r>
            <a:r>
              <a:rPr lang="fr-BE" altLang="fr-FR" sz="2000" dirty="0" err="1" smtClean="0"/>
              <a:t>operational</a:t>
            </a:r>
            <a:r>
              <a:rPr lang="fr-BE" altLang="fr-FR" sz="2000" dirty="0" smtClean="0"/>
              <a:t>) </a:t>
            </a:r>
            <a:r>
              <a:rPr lang="fr-BE" altLang="fr-FR" sz="2000" dirty="0" err="1" smtClean="0"/>
              <a:t>much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needed</a:t>
            </a:r>
            <a:r>
              <a:rPr lang="fr-BE" altLang="fr-FR" sz="2000" dirty="0" smtClean="0"/>
              <a:t> to the </a:t>
            </a:r>
            <a:r>
              <a:rPr lang="fr-BE" altLang="fr-FR" sz="2000" dirty="0" err="1" smtClean="0"/>
              <a:t>avoid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downloading</a:t>
            </a:r>
            <a:r>
              <a:rPr lang="fr-BE" altLang="fr-FR" sz="2000" dirty="0" smtClean="0"/>
              <a:t> issues and </a:t>
            </a:r>
            <a:r>
              <a:rPr lang="fr-BE" altLang="fr-FR" sz="2000" dirty="0" err="1" smtClean="0"/>
              <a:t>possibly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make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available</a:t>
            </a:r>
            <a:r>
              <a:rPr lang="fr-BE" altLang="fr-FR" sz="2000" dirty="0" smtClean="0"/>
              <a:t> commercial </a:t>
            </a:r>
            <a:r>
              <a:rPr lang="fr-BE" altLang="fr-FR" sz="2000" dirty="0" err="1" smtClean="0"/>
              <a:t>dataset</a:t>
            </a:r>
            <a:r>
              <a:rPr lang="fr-BE" altLang="fr-FR" sz="2000" dirty="0" smtClean="0"/>
              <a:t> </a:t>
            </a:r>
            <a:r>
              <a:rPr lang="fr-BE" altLang="fr-FR" sz="2000" dirty="0"/>
              <a:t>for </a:t>
            </a:r>
            <a:r>
              <a:rPr lang="fr-BE" altLang="fr-FR" sz="2000" dirty="0" err="1"/>
              <a:t>specific</a:t>
            </a:r>
            <a:r>
              <a:rPr lang="fr-BE" altLang="fr-FR" sz="2000" dirty="0"/>
              <a:t> </a:t>
            </a:r>
            <a:r>
              <a:rPr lang="fr-BE" altLang="fr-FR" sz="2000" dirty="0" smtClean="0"/>
              <a:t>uses </a:t>
            </a:r>
            <a:r>
              <a:rPr lang="fr-BE" altLang="fr-FR" sz="1800" dirty="0" smtClean="0"/>
              <a:t>(i.e. DTM, global VHR </a:t>
            </a:r>
            <a:r>
              <a:rPr lang="fr-BE" altLang="fr-FR" sz="1800" dirty="0" err="1" smtClean="0"/>
              <a:t>mosaic</a:t>
            </a:r>
            <a:r>
              <a:rPr lang="fr-BE" altLang="fr-FR" sz="1800" dirty="0" smtClean="0"/>
              <a:t> for </a:t>
            </a:r>
            <a:r>
              <a:rPr lang="fr-BE" altLang="fr-FR" sz="1800" dirty="0" err="1" smtClean="0"/>
              <a:t>georeferencing</a:t>
            </a:r>
            <a:r>
              <a:rPr lang="fr-BE" altLang="fr-FR" sz="1800" dirty="0" smtClean="0"/>
              <a:t>) 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fr-BE" altLang="fr-FR" sz="2000" b="1" dirty="0" smtClean="0"/>
              <a:t>SAR </a:t>
            </a:r>
            <a:r>
              <a:rPr lang="fr-BE" altLang="fr-FR" sz="2000" b="1" dirty="0" err="1" smtClean="0"/>
              <a:t>coherence</a:t>
            </a:r>
            <a:r>
              <a:rPr lang="fr-BE" altLang="fr-FR" sz="2000" b="1" dirty="0" smtClean="0"/>
              <a:t> at 1-day </a:t>
            </a:r>
            <a:r>
              <a:rPr lang="fr-BE" altLang="fr-FR" sz="2000" dirty="0" smtClean="0"/>
              <a:t>to </a:t>
            </a:r>
            <a:r>
              <a:rPr lang="fr-BE" altLang="fr-FR" sz="2000" dirty="0" err="1" smtClean="0"/>
              <a:t>be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further</a:t>
            </a:r>
            <a:r>
              <a:rPr lang="fr-BE" altLang="fr-FR" sz="2000" dirty="0" smtClean="0"/>
              <a:t> </a:t>
            </a:r>
            <a:r>
              <a:rPr lang="fr-BE" altLang="fr-FR" sz="2000" dirty="0" err="1" smtClean="0"/>
              <a:t>demonstrated</a:t>
            </a:r>
            <a:r>
              <a:rPr lang="fr-BE" altLang="fr-FR" sz="2000" dirty="0" smtClean="0"/>
              <a:t> for ag. applications</a:t>
            </a:r>
          </a:p>
          <a:p>
            <a:pPr>
              <a:spcBef>
                <a:spcPts val="800"/>
              </a:spcBef>
              <a:buFont typeface="Wingdings" panose="05000000000000000000" pitchFamily="2" charset="2"/>
              <a:buChar char="Ø"/>
            </a:pPr>
            <a:endParaRPr lang="fr-BE" altLang="fr-FR" sz="2000" b="1" dirty="0" smtClean="0"/>
          </a:p>
          <a:p>
            <a:pPr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fr-BE" altLang="fr-FR" sz="2000" b="1" dirty="0" smtClean="0"/>
              <a:t>EO and IT (r)</a:t>
            </a:r>
            <a:r>
              <a:rPr lang="fr-BE" altLang="fr-FR" sz="2000" b="1" dirty="0" err="1" smtClean="0"/>
              <a:t>evolution</a:t>
            </a:r>
            <a:r>
              <a:rPr lang="fr-BE" altLang="fr-FR" sz="2000" b="1" dirty="0" smtClean="0"/>
              <a:t> </a:t>
            </a:r>
            <a:r>
              <a:rPr lang="fr-BE" altLang="fr-FR" sz="2000" dirty="0" err="1" smtClean="0"/>
              <a:t>very</a:t>
            </a:r>
            <a:r>
              <a:rPr lang="fr-BE" altLang="fr-FR" sz="2000" dirty="0" smtClean="0"/>
              <a:t> close to </a:t>
            </a:r>
            <a:r>
              <a:rPr lang="fr-BE" altLang="fr-FR" sz="2000" dirty="0" err="1" smtClean="0"/>
              <a:t>achieve</a:t>
            </a:r>
            <a:r>
              <a:rPr lang="fr-BE" altLang="fr-FR" sz="2000" b="1" dirty="0" smtClean="0"/>
              <a:t> the long-</a:t>
            </a:r>
            <a:r>
              <a:rPr lang="fr-BE" altLang="fr-FR" sz="2000" b="1" dirty="0" err="1" smtClean="0"/>
              <a:t>awaited</a:t>
            </a:r>
            <a:r>
              <a:rPr lang="fr-BE" altLang="fr-FR" sz="2000" b="1" dirty="0" smtClean="0"/>
              <a:t> </a:t>
            </a:r>
            <a:r>
              <a:rPr lang="fr-BE" altLang="fr-FR" sz="2000" b="1" dirty="0" err="1" smtClean="0"/>
              <a:t>operational</a:t>
            </a:r>
            <a:r>
              <a:rPr lang="fr-BE" altLang="fr-FR" sz="2000" b="1" dirty="0" smtClean="0"/>
              <a:t> applications </a:t>
            </a:r>
            <a:r>
              <a:rPr lang="fr-BE" altLang="fr-FR" sz="2000" dirty="0" smtClean="0"/>
              <a:t>in ag. :    </a:t>
            </a:r>
            <a:r>
              <a:rPr lang="fr-BE" altLang="fr-FR" sz="2000" i="1" dirty="0" smtClean="0"/>
              <a:t>	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fr-BE" altLang="fr-FR" sz="2000" i="1" dirty="0"/>
              <a:t>	</a:t>
            </a:r>
            <a:r>
              <a:rPr lang="fr-BE" altLang="fr-FR" sz="2000" i="1" dirty="0" err="1" smtClean="0"/>
              <a:t>annual</a:t>
            </a:r>
            <a:r>
              <a:rPr lang="fr-BE" altLang="fr-FR" sz="2000" i="1" dirty="0" smtClean="0"/>
              <a:t> global </a:t>
            </a:r>
            <a:r>
              <a:rPr lang="fr-BE" altLang="fr-FR" sz="2000" i="1" dirty="0" err="1" smtClean="0"/>
              <a:t>cropland</a:t>
            </a:r>
            <a:r>
              <a:rPr lang="fr-BE" altLang="fr-FR" sz="2000" i="1" dirty="0" smtClean="0"/>
              <a:t> </a:t>
            </a:r>
            <a:r>
              <a:rPr lang="fr-BE" altLang="fr-FR" sz="2000" i="1" dirty="0" err="1" smtClean="0"/>
              <a:t>mapping</a:t>
            </a:r>
            <a:r>
              <a:rPr lang="fr-BE" altLang="fr-FR" sz="2000" i="1" dirty="0" smtClean="0"/>
              <a:t>,    </a:t>
            </a:r>
            <a:r>
              <a:rPr lang="fr-BE" altLang="fr-FR" sz="2000" i="1" dirty="0" err="1" smtClean="0"/>
              <a:t>crop</a:t>
            </a:r>
            <a:r>
              <a:rPr lang="fr-BE" altLang="fr-FR" sz="2000" i="1" dirty="0" smtClean="0"/>
              <a:t> </a:t>
            </a:r>
            <a:r>
              <a:rPr lang="fr-BE" altLang="fr-FR" sz="2000" i="1" dirty="0" err="1" smtClean="0"/>
              <a:t>specific</a:t>
            </a:r>
            <a:r>
              <a:rPr lang="fr-BE" altLang="fr-FR" sz="2000" i="1" dirty="0" smtClean="0"/>
              <a:t> </a:t>
            </a:r>
            <a:r>
              <a:rPr lang="fr-BE" altLang="fr-FR" sz="2000" i="1" dirty="0" err="1" smtClean="0"/>
              <a:t>growth</a:t>
            </a:r>
            <a:r>
              <a:rPr lang="fr-BE" altLang="fr-FR" sz="2000" i="1" dirty="0" smtClean="0"/>
              <a:t> monitoring,	</a:t>
            </a:r>
            <a:r>
              <a:rPr lang="fr-BE" altLang="fr-FR" sz="2000" i="1" dirty="0" err="1" smtClean="0"/>
              <a:t>crop</a:t>
            </a:r>
            <a:r>
              <a:rPr lang="fr-BE" altLang="fr-FR" sz="2000" i="1" dirty="0" smtClean="0"/>
              <a:t> type </a:t>
            </a:r>
            <a:r>
              <a:rPr lang="fr-BE" altLang="fr-FR" sz="2000" i="1" dirty="0" err="1" smtClean="0"/>
              <a:t>mapping</a:t>
            </a:r>
            <a:r>
              <a:rPr lang="fr-BE" altLang="fr-FR" sz="2000" i="1" dirty="0" smtClean="0"/>
              <a:t> at the </a:t>
            </a:r>
            <a:r>
              <a:rPr lang="fr-BE" altLang="fr-FR" sz="2000" i="1" dirty="0" err="1" smtClean="0"/>
              <a:t>accuracy</a:t>
            </a:r>
            <a:r>
              <a:rPr lang="fr-BE" altLang="fr-FR" sz="2000" i="1" dirty="0" smtClean="0"/>
              <a:t> </a:t>
            </a:r>
            <a:r>
              <a:rPr lang="fr-BE" altLang="fr-FR" sz="2000" i="1" dirty="0" err="1" smtClean="0"/>
              <a:t>required</a:t>
            </a:r>
            <a:r>
              <a:rPr lang="fr-BE" altLang="fr-FR" sz="2000" i="1" dirty="0" smtClean="0"/>
              <a:t> for ag. </a:t>
            </a:r>
            <a:r>
              <a:rPr lang="fr-BE" altLang="fr-FR" sz="2000" i="1" dirty="0" err="1" smtClean="0"/>
              <a:t>statistics</a:t>
            </a:r>
            <a:r>
              <a:rPr lang="fr-BE" altLang="fr-FR" sz="2000" i="1" dirty="0" smtClean="0"/>
              <a:t>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fr-BE" altLang="fr-FR" sz="2000" i="1" dirty="0"/>
              <a:t>	</a:t>
            </a:r>
            <a:r>
              <a:rPr lang="fr-BE" altLang="fr-FR" sz="2000" i="1" dirty="0" err="1" smtClean="0"/>
              <a:t>crop</a:t>
            </a:r>
            <a:r>
              <a:rPr lang="fr-BE" altLang="fr-FR" sz="2000" i="1" dirty="0" smtClean="0"/>
              <a:t> management support, 	    </a:t>
            </a:r>
            <a:r>
              <a:rPr lang="fr-BE" altLang="fr-FR" sz="2000" i="1" dirty="0" err="1" smtClean="0"/>
              <a:t>crop</a:t>
            </a:r>
            <a:r>
              <a:rPr lang="fr-BE" altLang="fr-FR" sz="2000" i="1" dirty="0" smtClean="0"/>
              <a:t> damages </a:t>
            </a:r>
            <a:r>
              <a:rPr lang="fr-BE" altLang="fr-FR" sz="2000" i="1" dirty="0" err="1" smtClean="0"/>
              <a:t>assessment</a:t>
            </a:r>
            <a:endParaRPr lang="fr-BE" altLang="fr-FR" sz="2000" i="1" dirty="0" smtClean="0"/>
          </a:p>
        </p:txBody>
      </p:sp>
    </p:spTree>
    <p:extLst>
      <p:ext uri="{BB962C8B-B14F-4D97-AF65-F5344CB8AC3E}">
        <p14:creationId xmlns:p14="http://schemas.microsoft.com/office/powerpoint/2010/main" val="230975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39"/>
          <a:stretch/>
        </p:blipFill>
        <p:spPr bwMode="auto">
          <a:xfrm>
            <a:off x="30637" y="1295400"/>
            <a:ext cx="8924925" cy="235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720112" y="3548064"/>
            <a:ext cx="4176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192C67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192C67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192C67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192C67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fr-FR" sz="1800" b="1" baseline="30000">
                <a:solidFill>
                  <a:schemeClr val="tx1"/>
                </a:solidFill>
              </a:rPr>
              <a:t>Source:</a:t>
            </a:r>
            <a:r>
              <a:rPr lang="en-US" altLang="fr-FR" sz="1800" b="1">
                <a:solidFill>
                  <a:schemeClr val="tx1"/>
                </a:solidFill>
              </a:rPr>
              <a:t> </a:t>
            </a:r>
            <a:r>
              <a:rPr lang="en-US" altLang="fr-FR" sz="1800" b="1" baseline="30000">
                <a:solidFill>
                  <a:schemeClr val="tx1"/>
                </a:solidFill>
              </a:rPr>
              <a:t>CEOS ACQUISITION STRATEGY FOR GEOGLAM PHASE 1</a:t>
            </a:r>
            <a:endParaRPr lang="en-US" altLang="fr-FR" sz="1800">
              <a:solidFill>
                <a:schemeClr val="tx1"/>
              </a:solidFill>
            </a:endParaRPr>
          </a:p>
        </p:txBody>
      </p:sp>
      <p:pic>
        <p:nvPicPr>
          <p:cNvPr id="2970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68275"/>
            <a:ext cx="92710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4719745" y="1524000"/>
            <a:ext cx="4220308" cy="677334"/>
          </a:xfrm>
          <a:prstGeom prst="roundRect">
            <a:avLst/>
          </a:prstGeom>
          <a:noFill/>
          <a:ln w="4762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B050"/>
                </a:solidFill>
              </a:rPr>
              <a:t>Sentinel-2 A &amp; </a:t>
            </a:r>
            <a:r>
              <a:rPr lang="en-US" sz="2400" dirty="0" smtClean="0">
                <a:solidFill>
                  <a:srgbClr val="00B050"/>
                </a:solidFill>
              </a:rPr>
              <a:t>2B + L8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19745" y="2235202"/>
            <a:ext cx="4220308" cy="677334"/>
          </a:xfrm>
          <a:prstGeom prst="roundRect">
            <a:avLst/>
          </a:prstGeom>
          <a:noFill/>
          <a:ln w="4762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B050"/>
                </a:solidFill>
              </a:rPr>
              <a:t>Sentinel-2 A &amp; </a:t>
            </a:r>
            <a:r>
              <a:rPr lang="en-US" sz="2400" dirty="0" smtClean="0">
                <a:solidFill>
                  <a:srgbClr val="00B050"/>
                </a:solidFill>
              </a:rPr>
              <a:t>2B + L8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9" name="Rounded Rectangle 11"/>
          <p:cNvSpPr/>
          <p:nvPr/>
        </p:nvSpPr>
        <p:spPr>
          <a:xfrm>
            <a:off x="4728286" y="2944197"/>
            <a:ext cx="4220308" cy="677334"/>
          </a:xfrm>
          <a:prstGeom prst="roundRect">
            <a:avLst/>
          </a:prstGeom>
          <a:noFill/>
          <a:ln w="47625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rgbClr val="00B050"/>
                </a:solidFill>
              </a:rPr>
              <a:t>Sentinel-1 A &amp; 1B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685800" y="76200"/>
            <a:ext cx="7886700" cy="625474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 defTabSz="914400"/>
            <a:r>
              <a:rPr lang="fr-BE" sz="2400" dirty="0" err="1" smtClean="0"/>
              <a:t>Current</a:t>
            </a:r>
            <a:r>
              <a:rPr lang="fr-BE" sz="2400" dirty="0" smtClean="0"/>
              <a:t> dense time </a:t>
            </a:r>
            <a:r>
              <a:rPr lang="fr-BE" sz="2400" dirty="0" err="1" smtClean="0"/>
              <a:t>series</a:t>
            </a:r>
            <a:r>
              <a:rPr lang="fr-BE" sz="2400" dirty="0" smtClean="0"/>
              <a:t> </a:t>
            </a:r>
          </a:p>
          <a:p>
            <a:pPr algn="ctr" defTabSz="914400"/>
            <a:r>
              <a:rPr lang="fr-BE" sz="2400" dirty="0" err="1" smtClean="0"/>
              <a:t>already</a:t>
            </a:r>
            <a:r>
              <a:rPr lang="fr-BE" sz="2400" dirty="0" smtClean="0"/>
              <a:t> </a:t>
            </a:r>
            <a:r>
              <a:rPr lang="fr-BE" sz="2400" dirty="0" err="1" smtClean="0"/>
              <a:t>started</a:t>
            </a:r>
            <a:r>
              <a:rPr lang="fr-BE" sz="2400" dirty="0" smtClean="0"/>
              <a:t> to change the </a:t>
            </a:r>
            <a:r>
              <a:rPr lang="fr-BE" sz="2400" dirty="0" err="1" smtClean="0"/>
              <a:t>game</a:t>
            </a:r>
            <a:endParaRPr lang="fr-BE" sz="2400" dirty="0"/>
          </a:p>
        </p:txBody>
      </p:sp>
      <p:pic>
        <p:nvPicPr>
          <p:cNvPr id="13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2005831" cy="77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35494"/>
            <a:ext cx="3962400" cy="1624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362201" y="3962400"/>
            <a:ext cx="6671055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BE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Sen2-Agri </a:t>
            </a:r>
            <a:r>
              <a:rPr kumimoji="0" lang="fr-BE" sz="18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project</a:t>
            </a:r>
            <a:r>
              <a:rPr kumimoji="0" lang="fr-BE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</a:t>
            </a:r>
            <a:r>
              <a:rPr kumimoji="0" lang="fr-BE" sz="18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supported</a:t>
            </a:r>
            <a:r>
              <a:rPr kumimoji="0" lang="fr-BE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by ESA and let by </a:t>
            </a:r>
            <a:r>
              <a:rPr kumimoji="0" lang="fr-BE" sz="18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UCLouvain</a:t>
            </a:r>
            <a:r>
              <a:rPr kumimoji="0" lang="fr-BE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to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BE" sz="18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develop</a:t>
            </a:r>
            <a:r>
              <a:rPr kumimoji="0" lang="fr-BE" sz="1800" b="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an open </a:t>
            </a:r>
            <a:r>
              <a:rPr lang="fr-BE" dirty="0" smtClean="0"/>
              <a:t>s</a:t>
            </a:r>
            <a:r>
              <a:rPr lang="fr-BE" baseline="0" dirty="0" smtClean="0"/>
              <a:t>ource</a:t>
            </a:r>
            <a:r>
              <a:rPr lang="fr-BE" dirty="0" smtClean="0"/>
              <a:t> system to exploit S2&amp;L8 time </a:t>
            </a:r>
            <a:r>
              <a:rPr lang="fr-BE" dirty="0" err="1" smtClean="0"/>
              <a:t>series</a:t>
            </a:r>
            <a:r>
              <a:rPr lang="fr-BE" dirty="0" smtClean="0"/>
              <a:t> for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BE" dirty="0" smtClean="0"/>
              <a:t>agriculture</a:t>
            </a:r>
            <a:endParaRPr kumimoji="0" lang="fr-BE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7"/>
          <a:srcRect l="13749" t="21427" r="14286" b="-1110"/>
          <a:stretch/>
        </p:blipFill>
        <p:spPr>
          <a:xfrm>
            <a:off x="1600200" y="4876800"/>
            <a:ext cx="281393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500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609600" y="1524000"/>
            <a:ext cx="8153400" cy="6019800"/>
          </a:xfrm>
        </p:spPr>
        <p:txBody>
          <a:bodyPr/>
          <a:lstStyle/>
          <a:p>
            <a:r>
              <a:rPr lang="en-US" sz="2400" dirty="0" smtClean="0"/>
              <a:t>GEOGLAM has selected a new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Director, Ian Jarvis, Agriculture and </a:t>
            </a:r>
            <a:r>
              <a:rPr lang="en-US" sz="2400" dirty="0" err="1" smtClean="0"/>
              <a:t>Agri</a:t>
            </a:r>
            <a:r>
              <a:rPr lang="en-US" sz="2400" dirty="0" smtClean="0"/>
              <a:t>-Food Canada</a:t>
            </a:r>
          </a:p>
          <a:p>
            <a:pPr lvl="1"/>
            <a:r>
              <a:rPr lang="en-US" sz="2400" dirty="0" smtClean="0"/>
              <a:t>With support from Germany</a:t>
            </a:r>
          </a:p>
          <a:p>
            <a:pPr lvl="1"/>
            <a:r>
              <a:rPr lang="en-US" sz="2400" dirty="0" smtClean="0"/>
              <a:t>To start in Fall 2017</a:t>
            </a:r>
          </a:p>
          <a:p>
            <a:pPr lvl="1"/>
            <a:r>
              <a:rPr lang="en-US" sz="2400" dirty="0" smtClean="0"/>
              <a:t>Many thanks to Michel </a:t>
            </a:r>
            <a:r>
              <a:rPr lang="en-US" sz="2400" dirty="0" err="1" smtClean="0"/>
              <a:t>Deshayes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MinAg</a:t>
            </a:r>
            <a:r>
              <a:rPr lang="en-US" sz="2400" dirty="0" smtClean="0"/>
              <a:t> France), who served as Coordinator from 2013-2017 (retired September 2017)</a:t>
            </a:r>
          </a:p>
          <a:p>
            <a:pPr lvl="1"/>
            <a:r>
              <a:rPr lang="en-US" sz="2400" dirty="0" smtClean="0"/>
              <a:t>Other Secretariat support (Whitcraft, Becker-Reshef) remains</a:t>
            </a:r>
          </a:p>
          <a:p>
            <a:pPr lvl="1"/>
            <a:r>
              <a:rPr lang="en-US" sz="2400" dirty="0" smtClean="0"/>
              <a:t>Still seeking additional Secretariat staff (Admin; Promotional/Outreach Lead…)</a:t>
            </a:r>
          </a:p>
          <a:p>
            <a:pPr lvl="1"/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GEOGLAM </a:t>
            </a:r>
            <a:r>
              <a:rPr lang="en-US" dirty="0" err="1" smtClean="0"/>
              <a:t>Programme</a:t>
            </a:r>
            <a:r>
              <a:rPr lang="en-US" dirty="0" smtClean="0"/>
              <a:t>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4441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4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95400"/>
            <a:ext cx="8460059" cy="5334000"/>
          </a:xfrm>
        </p:spPr>
        <p:txBody>
          <a:bodyPr/>
          <a:lstStyle/>
          <a:p>
            <a:r>
              <a:rPr lang="en-US" dirty="0" smtClean="0"/>
              <a:t>CSA has funded two </a:t>
            </a:r>
            <a:r>
              <a:rPr lang="en-US" b="1" dirty="0" smtClean="0"/>
              <a:t>SAR inter-comparison </a:t>
            </a:r>
            <a:r>
              <a:rPr lang="en-US" dirty="0" smtClean="0"/>
              <a:t>activities with JECAM.</a:t>
            </a:r>
            <a:endParaRPr lang="en-US" dirty="0"/>
          </a:p>
          <a:p>
            <a:r>
              <a:rPr lang="en-US" dirty="0"/>
              <a:t>CNES </a:t>
            </a:r>
            <a:r>
              <a:rPr lang="en-US" dirty="0" smtClean="0"/>
              <a:t>supporting </a:t>
            </a:r>
            <a:r>
              <a:rPr lang="en-US" b="1" dirty="0" smtClean="0"/>
              <a:t>crop </a:t>
            </a:r>
            <a:r>
              <a:rPr lang="en-US" b="1" dirty="0"/>
              <a:t>classification tools </a:t>
            </a:r>
            <a:r>
              <a:rPr lang="en-US" dirty="0"/>
              <a:t>adapted to smallholder </a:t>
            </a:r>
            <a:r>
              <a:rPr lang="en-US" dirty="0" smtClean="0"/>
              <a:t>agriculture </a:t>
            </a:r>
            <a:r>
              <a:rPr lang="en-US" dirty="0"/>
              <a:t>(developed and tested on JECAM sites</a:t>
            </a:r>
            <a:r>
              <a:rPr lang="en-US" dirty="0" smtClean="0"/>
              <a:t>).</a:t>
            </a:r>
            <a:endParaRPr lang="en-US" dirty="0"/>
          </a:p>
          <a:p>
            <a:r>
              <a:rPr lang="en-US" dirty="0"/>
              <a:t>CNES </a:t>
            </a:r>
            <a:r>
              <a:rPr lang="en-US" dirty="0" smtClean="0"/>
              <a:t>supporting a </a:t>
            </a:r>
            <a:r>
              <a:rPr lang="en-US" b="1" dirty="0" smtClean="0"/>
              <a:t>platform</a:t>
            </a:r>
            <a:r>
              <a:rPr lang="en-US" dirty="0" smtClean="0"/>
              <a:t> </a:t>
            </a:r>
            <a:r>
              <a:rPr lang="en-US" dirty="0"/>
              <a:t>integrating a </a:t>
            </a:r>
            <a:r>
              <a:rPr lang="en-US" b="1" dirty="0"/>
              <a:t>spatialized crop model and satellite data</a:t>
            </a:r>
            <a:r>
              <a:rPr lang="en-US" dirty="0"/>
              <a:t> for West Africa (linked to AGRHYMET early warning system, and potentially to GEOGLAM CM4EW</a:t>
            </a:r>
            <a:r>
              <a:rPr lang="en-US" dirty="0" smtClean="0"/>
              <a:t>). (Sen2f-Agri background and TOSCA R&amp;D projects)</a:t>
            </a:r>
          </a:p>
          <a:p>
            <a:r>
              <a:rPr lang="en-US" dirty="0"/>
              <a:t>ESA </a:t>
            </a:r>
            <a:r>
              <a:rPr lang="en-US" dirty="0" smtClean="0"/>
              <a:t>providing an </a:t>
            </a:r>
            <a:r>
              <a:rPr lang="en-US" b="1" dirty="0"/>
              <a:t>open source Sen2-Agri system </a:t>
            </a:r>
            <a:r>
              <a:rPr lang="en-US" dirty="0" smtClean="0"/>
              <a:t>developed in coordination with the JECAM network </a:t>
            </a:r>
            <a:r>
              <a:rPr lang="en-US" dirty="0"/>
              <a:t>and extends the Sen2-Agri project to support the uptake by national and GEOGLAM partners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NASA has established a </a:t>
            </a:r>
            <a:r>
              <a:rPr lang="en-US" b="1" dirty="0"/>
              <a:t>C</a:t>
            </a:r>
            <a:r>
              <a:rPr lang="en-US" b="1" dirty="0" smtClean="0"/>
              <a:t>onsortium</a:t>
            </a:r>
            <a:r>
              <a:rPr lang="en-US" dirty="0" smtClean="0"/>
              <a:t> led by the University of Maryland to implement a coordinated program of EO activities for </a:t>
            </a:r>
            <a:r>
              <a:rPr lang="en-US" b="1" dirty="0" smtClean="0"/>
              <a:t>global food security and agriculture applied research</a:t>
            </a:r>
            <a:r>
              <a:rPr lang="en-US" dirty="0" smtClean="0"/>
              <a:t> (</a:t>
            </a:r>
            <a:r>
              <a:rPr lang="en-US" dirty="0" err="1" smtClean="0"/>
              <a:t>incl</a:t>
            </a:r>
            <a:r>
              <a:rPr lang="en-US" dirty="0" smtClean="0"/>
              <a:t> GEOGLAM)</a:t>
            </a:r>
          </a:p>
          <a:p>
            <a:pPr lvl="1"/>
            <a:r>
              <a:rPr lang="en-US" sz="1800" dirty="0"/>
              <a:t>NASA Distributed Active Archive Centers (DAAC) </a:t>
            </a:r>
            <a:r>
              <a:rPr lang="en-US" sz="1800" dirty="0" smtClean="0"/>
              <a:t>is funding </a:t>
            </a:r>
            <a:r>
              <a:rPr lang="en-US" sz="1800" dirty="0"/>
              <a:t>GEOGLAM to implement a </a:t>
            </a:r>
            <a:r>
              <a:rPr lang="en-US" sz="1800" b="1" dirty="0"/>
              <a:t>Data User Study Pilot for Agriculture</a:t>
            </a:r>
            <a:r>
              <a:rPr lang="en-US" sz="1800" dirty="0" smtClean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334000" cy="838200"/>
          </a:xfrm>
        </p:spPr>
        <p:txBody>
          <a:bodyPr/>
          <a:lstStyle/>
          <a:p>
            <a:pPr algn="ctr"/>
            <a:r>
              <a:rPr lang="en-US" dirty="0" smtClean="0"/>
              <a:t>GEOGLAM </a:t>
            </a:r>
            <a:r>
              <a:rPr lang="en-US" dirty="0" err="1" smtClean="0"/>
              <a:t>Programme</a:t>
            </a:r>
            <a:r>
              <a:rPr lang="en-US" dirty="0" smtClean="0"/>
              <a:t> Support: </a:t>
            </a:r>
            <a:r>
              <a:rPr lang="en-US" sz="2000" i="1" dirty="0" smtClean="0"/>
              <a:t>sample </a:t>
            </a:r>
            <a:r>
              <a:rPr lang="en-US" sz="2000" i="1" dirty="0" err="1" smtClean="0"/>
              <a:t>workplan</a:t>
            </a:r>
            <a:r>
              <a:rPr lang="en-US" sz="2000" i="1" dirty="0" smtClean="0"/>
              <a:t> activities/tasks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688427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GEOGLAM Implementation Team met in June 2017 and decided on a new road ahead for GEOGLAM – “GEOGLAM 2.0”</a:t>
            </a:r>
          </a:p>
          <a:p>
            <a:r>
              <a:rPr lang="en-US" dirty="0" smtClean="0"/>
              <a:t>Renewed emphasis on regional networks, data/information management and infrastructure, and </a:t>
            </a:r>
            <a:r>
              <a:rPr lang="en-US" dirty="0" err="1" smtClean="0"/>
              <a:t>RtO</a:t>
            </a:r>
            <a:r>
              <a:rPr lang="en-US" dirty="0" smtClean="0"/>
              <a:t> continuum (capacity dev)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GEOGLAM 2.0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837" y="2968942"/>
            <a:ext cx="6557963" cy="36604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200400"/>
            <a:ext cx="3657600" cy="129540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rmAutofit lnSpcReduction="10000"/>
          </a:bodyPr>
          <a:lstStyle/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effectLst/>
                <a:uFillTx/>
              </a:rPr>
              <a:t>Revised Governance Structure</a:t>
            </a:r>
          </a:p>
          <a:p>
            <a:pPr marR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sz="1700" dirty="0" smtClean="0"/>
              <a:t>- Establishment of ExCom</a:t>
            </a:r>
          </a:p>
          <a:p>
            <a:pPr lvl="1" indent="0" algn="ctr" rtl="0" latinLnBrk="1" hangingPunct="0"/>
            <a:r>
              <a:rPr lang="en-US" sz="1700" dirty="0" smtClean="0"/>
              <a:t>(evolution of the GEOGLAM IT) </a:t>
            </a:r>
          </a:p>
          <a:p>
            <a:pPr lvl="1" indent="0" algn="ctr" rtl="0" latinLnBrk="1" hangingPunct="0"/>
            <a:r>
              <a:rPr kumimoji="0" lang="en-US" sz="1700" i="0" u="none" strike="noStrike" cap="none" spc="0" normalizeH="0" baseline="0" dirty="0" smtClean="0">
                <a:effectLst/>
                <a:uFillTx/>
              </a:rPr>
              <a:t>-</a:t>
            </a:r>
            <a:r>
              <a:rPr kumimoji="0" lang="en-US" sz="1700" i="0" u="none" strike="noStrike" cap="none" spc="0" normalizeH="0" dirty="0" smtClean="0">
                <a:effectLst/>
                <a:uFillTx/>
              </a:rPr>
              <a:t> </a:t>
            </a:r>
            <a:r>
              <a:rPr kumimoji="0" lang="en-US" sz="1700" i="0" u="none" strike="noStrike" cap="none" spc="0" normalizeH="0" baseline="0" dirty="0" smtClean="0">
                <a:effectLst/>
                <a:uFillTx/>
              </a:rPr>
              <a:t>GEOGLAM</a:t>
            </a:r>
            <a:r>
              <a:rPr kumimoji="0" lang="en-US" sz="1700" i="0" u="none" strike="noStrike" cap="none" spc="0" normalizeH="0" dirty="0" smtClean="0">
                <a:effectLst/>
                <a:uFillTx/>
              </a:rPr>
              <a:t> </a:t>
            </a:r>
            <a:r>
              <a:rPr kumimoji="0" lang="en-US" sz="1700" i="0" u="none" strike="noStrike" cap="none" spc="0" normalizeH="0" baseline="0" dirty="0" smtClean="0">
                <a:effectLst/>
                <a:uFillTx/>
              </a:rPr>
              <a:t>Secretariat underpins</a:t>
            </a:r>
            <a:r>
              <a:rPr kumimoji="0" lang="en-US" sz="1700" i="0" u="none" strike="noStrike" cap="none" spc="0" normalizeH="0" dirty="0" smtClean="0">
                <a:effectLst/>
                <a:uFillTx/>
              </a:rPr>
              <a:t> it all</a:t>
            </a:r>
            <a:endParaRPr kumimoji="0" lang="en-US" sz="1700" i="0" u="none" strike="noStrike" cap="none" spc="0" normalizeH="0" baseline="0" dirty="0">
              <a:effectLst/>
              <a:uFillTx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4" r="7759"/>
          <a:stretch/>
        </p:blipFill>
        <p:spPr>
          <a:xfrm>
            <a:off x="8071" y="1159024"/>
            <a:ext cx="9135929" cy="56989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572000" y="343331"/>
            <a:ext cx="2626679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cs typeface="+mj-cs"/>
              </a:rPr>
              <a:t>Strategic Framework</a:t>
            </a:r>
            <a:endParaRPr kumimoji="0" lang="en-US" sz="2000" b="1" i="0" u="sng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53231" y="322987"/>
            <a:ext cx="205601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u="sng" dirty="0" smtClean="0">
                <a:solidFill>
                  <a:schemeClr val="bg1"/>
                </a:solidFill>
                <a:cs typeface="+mj-cs"/>
              </a:rPr>
              <a:t>Implementation</a:t>
            </a:r>
            <a:r>
              <a:rPr kumimoji="0" lang="en-US" sz="2000" b="1" i="0" u="sng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cs typeface="+mj-cs"/>
              </a:rPr>
              <a:t> </a:t>
            </a: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sng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cs typeface="+mj-cs"/>
              </a:rPr>
              <a:t>Framework</a:t>
            </a:r>
            <a:endParaRPr kumimoji="0" lang="en-US" sz="2000" b="1" i="0" u="sng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282511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6</a:t>
            </a:fld>
            <a:endParaRPr lang="uk-U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The Game is Changing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2133600"/>
            <a:ext cx="7543800" cy="304698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2400" dirty="0" smtClean="0"/>
              <a:t>In 2011, at GEOGLAM’s inception, </a:t>
            </a:r>
            <a:r>
              <a:rPr lang="en-US" sz="2400" dirty="0"/>
              <a:t>we were constrained by </a:t>
            </a:r>
            <a:r>
              <a:rPr lang="en-US" sz="2400" i="1" dirty="0"/>
              <a:t>acquisition </a:t>
            </a:r>
            <a:r>
              <a:rPr lang="en-US" sz="2400" dirty="0"/>
              <a:t>of data at appropriate resolutions </a:t>
            </a:r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Now – in 2017, we are in a “big data” world, constrained by </a:t>
            </a:r>
            <a:r>
              <a:rPr lang="en-US" sz="2400" i="1" dirty="0"/>
              <a:t>access and use</a:t>
            </a:r>
            <a:r>
              <a:rPr lang="en-US" sz="2400" dirty="0"/>
              <a:t> (computational environments</a:t>
            </a:r>
            <a:r>
              <a:rPr lang="en-US" sz="2400" dirty="0" smtClean="0"/>
              <a:t>)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26659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7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Dense optical time series exploitation </a:t>
            </a:r>
          </a:p>
          <a:p>
            <a:pPr lvl="1"/>
            <a:r>
              <a:rPr lang="en-US" dirty="0" smtClean="0"/>
              <a:t>Analysis ready time series at moderate (10-100m) resolution, including: </a:t>
            </a:r>
          </a:p>
          <a:p>
            <a:pPr lvl="2"/>
            <a:r>
              <a:rPr lang="en-US" dirty="0" smtClean="0"/>
              <a:t>cloud &amp; cloud shadow screening </a:t>
            </a:r>
          </a:p>
          <a:p>
            <a:pPr lvl="2"/>
            <a:r>
              <a:rPr lang="en-US" dirty="0" smtClean="0"/>
              <a:t>High co-registration accuracy (&lt;1/3 of a pixel) between sensors</a:t>
            </a:r>
          </a:p>
          <a:p>
            <a:pPr lvl="2"/>
            <a:r>
              <a:rPr lang="en-US" dirty="0" smtClean="0"/>
              <a:t>Harmonized surface reflectance</a:t>
            </a:r>
          </a:p>
          <a:p>
            <a:pPr lvl="2"/>
            <a:r>
              <a:rPr lang="en-US" dirty="0" smtClean="0"/>
              <a:t>NRT availability on cloud computing</a:t>
            </a:r>
          </a:p>
          <a:p>
            <a:r>
              <a:rPr lang="en-US" smtClean="0"/>
              <a:t>Dense SAR </a:t>
            </a:r>
            <a:r>
              <a:rPr lang="en-US" dirty="0" smtClean="0"/>
              <a:t>time series exploitation </a:t>
            </a:r>
          </a:p>
          <a:p>
            <a:pPr lvl="1"/>
            <a:r>
              <a:rPr lang="en-US" dirty="0" smtClean="0"/>
              <a:t>Interferometric coherence at daily-weekly intervals</a:t>
            </a:r>
          </a:p>
          <a:p>
            <a:pPr lvl="1"/>
            <a:r>
              <a:rPr lang="en-US" dirty="0" smtClean="0"/>
              <a:t>Digital Terrain Model (potentially </a:t>
            </a:r>
            <a:r>
              <a:rPr lang="en-US" dirty="0" err="1" smtClean="0"/>
              <a:t>TerraSar</a:t>
            </a:r>
            <a:r>
              <a:rPr lang="en-US" dirty="0" smtClean="0"/>
              <a:t>-X) available on cloud computing infrastructure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Short-Term Priorities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699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8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GEOGLAM EO Requirements Refresh - </a:t>
            </a:r>
            <a:r>
              <a:rPr lang="en-US" i="1" dirty="0" smtClean="0"/>
              <a:t>ongoing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2667000"/>
            <a:ext cx="3733800" cy="3139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Objectives: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1. </a:t>
            </a:r>
            <a:r>
              <a:rPr kumimoji="0" lang="en-US" sz="180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Update based on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R&amp;D results,  considering satellite &amp; </a:t>
            </a:r>
            <a:r>
              <a:rPr kumimoji="0" lang="en-US" sz="1800" i="1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in situ </a:t>
            </a:r>
            <a:r>
              <a:rPr kumimoji="0" lang="en-US" sz="180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data needs;</a:t>
            </a:r>
            <a:endParaRPr lang="en-US" dirty="0" smtClean="0"/>
          </a:p>
          <a:p>
            <a:pPr marL="0" marR="0" indent="0" algn="ctr" defTabSz="457200" rtl="0" fontAlgn="auto" latinLnBrk="1" hangingPunct="0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ctr" defTabSz="457200" rtl="0" fontAlgn="auto" latinLnBrk="1" hangingPunct="0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2</a:t>
            </a:r>
            <a:r>
              <a:rPr kumimoji="0" lang="en-US" sz="180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. Support GEOGLAM’s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Compendium of Best Practices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 smtClean="0"/>
          </a:p>
          <a:p>
            <a:pPr marL="0" marR="0" indent="0" algn="ctr" defTabSz="457200" rtl="0" fontAlgn="auto" latinLnBrk="1" hangingPunct="0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3</a:t>
            </a:r>
            <a:r>
              <a:rPr kumimoji="0" lang="en-US" sz="180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.</a:t>
            </a:r>
            <a:r>
              <a:rPr kumimoji="0" lang="en-US" sz="180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Provide insight in future mission planning and current acquisition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spc="0" normalizeH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planning</a:t>
            </a:r>
            <a:endParaRPr kumimoji="0" lang="en-US" sz="180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4788" t="22131" r="22662" b="2225"/>
          <a:stretch/>
        </p:blipFill>
        <p:spPr>
          <a:xfrm>
            <a:off x="3962400" y="1642173"/>
            <a:ext cx="5181600" cy="5181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91000" y="1219200"/>
            <a:ext cx="48768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Very Successful GEOGLAM </a:t>
            </a:r>
            <a:r>
              <a:rPr kumimoji="0" lang="en-US" sz="1800" b="0" i="0" u="none" strike="noStrike" cap="none" spc="0" normalizeH="0" baseline="0" dirty="0" err="1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Req’s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 2012-2014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253836"/>
            <a:ext cx="3733800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Rationale: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- State of Science &amp; Operational 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/>
              <a:t>Monitoring Systems have evolved</a:t>
            </a:r>
          </a:p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- Seek more holistic approach</a:t>
            </a:r>
            <a:endParaRPr kumimoji="0" lang="en-US" sz="180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680666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0"/>
            <p:extLst/>
          </p:nvPr>
        </p:nvGraphicFramePr>
        <p:xfrm>
          <a:off x="433939" y="2824213"/>
          <a:ext cx="8153400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17800"/>
                <a:gridCol w="2717800"/>
                <a:gridCol w="2717800"/>
              </a:tblGrid>
              <a:tr h="1422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Comparison</a:t>
                      </a:r>
                      <a:r>
                        <a:rPr lang="en-US" sz="1600" b="1" baseline="0" dirty="0" smtClean="0"/>
                        <a:t> of Original vs. Requirements Refresh</a:t>
                      </a:r>
                      <a:endParaRPr lang="en-US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</a:tr>
              <a:tr h="142240"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2012-2014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2016-2017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Source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Montreal</a:t>
                      </a:r>
                      <a:r>
                        <a:rPr lang="en-US" sz="1600" baseline="0" dirty="0" smtClean="0"/>
                        <a:t> 2012 WG led by Pierre </a:t>
                      </a:r>
                      <a:r>
                        <a:rPr lang="en-US" sz="1600" baseline="0" dirty="0" err="1" smtClean="0"/>
                        <a:t>Defourny</a:t>
                      </a:r>
                      <a:r>
                        <a:rPr lang="en-US" sz="1600" baseline="0" dirty="0" smtClean="0"/>
                        <a:t> (lit review)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Multiple JECAM &amp;</a:t>
                      </a:r>
                      <a:r>
                        <a:rPr lang="en-US" sz="1600" baseline="0" dirty="0" smtClean="0"/>
                        <a:t> Asia-</a:t>
                      </a:r>
                      <a:r>
                        <a:rPr lang="en-US" sz="1600" baseline="0" dirty="0" err="1" smtClean="0"/>
                        <a:t>RiCE</a:t>
                      </a:r>
                      <a:r>
                        <a:rPr lang="en-US" sz="1600" baseline="0" dirty="0" smtClean="0"/>
                        <a:t> Sites (experiment)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Variables Described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Observation</a:t>
                      </a:r>
                      <a:r>
                        <a:rPr lang="en-US" sz="1600" b="1" baseline="0" dirty="0" smtClean="0"/>
                        <a:t> Types Collected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Satellite</a:t>
                      </a:r>
                      <a:r>
                        <a:rPr lang="en-US" sz="1600" baseline="0" dirty="0" smtClean="0"/>
                        <a:t> only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Satellite, In Situ, Ag Met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Analytical</a:t>
                      </a:r>
                      <a:r>
                        <a:rPr lang="en-US" sz="1600" b="1" baseline="0" dirty="0" smtClean="0"/>
                        <a:t> Needs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Not Addressed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</a:t>
                      </a:r>
                      <a:r>
                        <a:rPr lang="en-US" sz="1600" baseline="0" dirty="0" smtClean="0"/>
                        <a:t> Questions 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“Firmness”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Some</a:t>
                      </a:r>
                      <a:r>
                        <a:rPr lang="en-US" sz="1600" baseline="0" dirty="0" smtClean="0"/>
                        <a:t> had ranges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“Minimum” vs. “Preferred”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Application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Not</a:t>
                      </a:r>
                      <a:r>
                        <a:rPr lang="en-US" sz="1600" baseline="0" dirty="0" smtClean="0"/>
                        <a:t> explicit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R&amp;D vs.</a:t>
                      </a:r>
                      <a:r>
                        <a:rPr lang="en-US" sz="1600" baseline="0" dirty="0" smtClean="0"/>
                        <a:t> Operational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Latency Requirements Considered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smtClean="0"/>
              <a:t>GEOGLAM Requirements Refresh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19200"/>
            <a:ext cx="8153400" cy="1600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Courier New" panose="02070309020205020404" pitchFamily="49" charset="0"/>
              <a:buChar char="o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Wingdings" panose="05000000000000000000" pitchFamily="2" charset="2"/>
              <a:buChar char="§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00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/>
            <a:r>
              <a:rPr lang="en-US" sz="1600" dirty="0" smtClean="0"/>
              <a:t>To reflect R&amp;D findings from GEOGLAM R&amp;D - methods have advanced</a:t>
            </a:r>
          </a:p>
          <a:p>
            <a:pPr defTabSz="914400"/>
            <a:r>
              <a:rPr lang="en-US" sz="1600" dirty="0"/>
              <a:t>In support of data acquisition and future mission planning </a:t>
            </a:r>
            <a:endParaRPr lang="en-US" sz="1600" dirty="0" smtClean="0"/>
          </a:p>
          <a:p>
            <a:pPr defTabSz="914400"/>
            <a:r>
              <a:rPr lang="en-US" sz="1600" dirty="0" smtClean="0"/>
              <a:t>To better understand “proximal user” data needs (ARD, FDA)</a:t>
            </a:r>
          </a:p>
          <a:p>
            <a:pPr defTabSz="914400"/>
            <a:r>
              <a:rPr lang="en-US" sz="1600" dirty="0" smtClean="0"/>
              <a:t>Consistent with JECAM’s “Minimum Datasets” principle  </a:t>
            </a:r>
          </a:p>
          <a:p>
            <a:pPr defTabSz="914400"/>
            <a:r>
              <a:rPr lang="en-US" sz="1600" dirty="0" smtClean="0"/>
              <a:t>Supporting Compendium of “Best Practices”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1348339" y="1619073"/>
            <a:ext cx="6324600" cy="40010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</a:rPr>
              <a:t>Next Steps toward a holistic view of requirements:</a:t>
            </a:r>
          </a:p>
        </p:txBody>
      </p:sp>
    </p:spTree>
    <p:extLst>
      <p:ext uri="{BB962C8B-B14F-4D97-AF65-F5344CB8AC3E}">
        <p14:creationId xmlns:p14="http://schemas.microsoft.com/office/powerpoint/2010/main" val="18043952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CEOS_Plenary_2017_Presentation_Template</Template>
  <TotalTime>17113</TotalTime>
  <Words>1920</Words>
  <Application>Microsoft Office PowerPoint</Application>
  <PresentationFormat>On-screen Show (4:3)</PresentationFormat>
  <Paragraphs>256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ＭＳ Ｐゴシック</vt:lpstr>
      <vt:lpstr>ＭＳ Ｐゴシック</vt:lpstr>
      <vt:lpstr>Arial</vt:lpstr>
      <vt:lpstr>Arial Bold</vt:lpstr>
      <vt:lpstr>Arial Narrow</vt:lpstr>
      <vt:lpstr>Avenir Roman</vt:lpstr>
      <vt:lpstr>Calibri</vt:lpstr>
      <vt:lpstr>Calibri Bold</vt:lpstr>
      <vt:lpstr>Courier New</vt:lpstr>
      <vt:lpstr>Droid Serif</vt:lpstr>
      <vt:lpstr>Helvetica</vt:lpstr>
      <vt:lpstr>Proxima Nova Regular</vt:lpstr>
      <vt:lpstr>Symbol</vt:lpstr>
      <vt:lpstr>Wingdings</vt:lpstr>
      <vt:lpstr>ヒラギノ角ゴ ProN W3</vt:lpstr>
      <vt:lpstr>Default</vt:lpstr>
      <vt:lpstr>CEOS Ad Hoc WG on GEOGLAM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EO for crop acreage estimates thanks to S2 and L8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EO requirements for time series  exploitation for ag. applications</vt:lpstr>
      <vt:lpstr>EO requirements for time series  exploitation for ag. applications</vt:lpstr>
      <vt:lpstr>Summary to turn EO in game changer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Alyssa Whitcraft</cp:lastModifiedBy>
  <cp:revision>198</cp:revision>
  <dcterms:modified xsi:type="dcterms:W3CDTF">2017-10-09T12:03:25Z</dcterms:modified>
</cp:coreProperties>
</file>