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4" r:id="rId4"/>
    <p:sldId id="262" r:id="rId5"/>
    <p:sldId id="263" r:id="rId6"/>
    <p:sldId id="261" r:id="rId7"/>
    <p:sldId id="266" r:id="rId8"/>
    <p:sldId id="265" r:id="rId9"/>
    <p:sldId id="267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/>
    <p:restoredTop sz="94756"/>
  </p:normalViewPr>
  <p:slideViewPr>
    <p:cSldViewPr>
      <p:cViewPr varScale="1">
        <p:scale>
          <a:sx n="69" d="100"/>
          <a:sy n="69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/>
              <a:t>One or two more members from Latin America to join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2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40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530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GEO-DARMA </a:t>
            </a:r>
            <a:r>
              <a:rPr lang="en-GB" sz="1800" b="0" dirty="0" smtClean="0">
                <a:solidFill>
                  <a:srgbClr val="FFFFFF"/>
                </a:solidFill>
                <a:latin typeface="+mj-lt"/>
              </a:rPr>
              <a:t>(DIS-15): </a:t>
            </a: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Status</a:t>
            </a:r>
            <a:endParaRPr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Ivan Petiteville, ESA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6.2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667801"/>
            <a:ext cx="8153400" cy="45891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9960469">
            <a:off x="1066800" y="3429000"/>
            <a:ext cx="2133600" cy="2590800"/>
          </a:xfrm>
          <a:prstGeom prst="ellipse">
            <a:avLst/>
          </a:prstGeom>
          <a:solidFill>
            <a:srgbClr val="95B3D7">
              <a:alpha val="41961"/>
            </a:srgbClr>
          </a:solidFill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3371208" y="3302750"/>
            <a:ext cx="2038992" cy="2183650"/>
          </a:xfrm>
          <a:prstGeom prst="ellipse">
            <a:avLst/>
          </a:prstGeom>
          <a:solidFill>
            <a:srgbClr val="95B3D7">
              <a:alpha val="41961"/>
            </a:srgbClr>
          </a:solidFill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2743200"/>
            <a:ext cx="2475214" cy="2183650"/>
          </a:xfrm>
          <a:prstGeom prst="ellipse">
            <a:avLst/>
          </a:prstGeom>
          <a:solidFill>
            <a:srgbClr val="95B3D7">
              <a:alpha val="41961"/>
            </a:srgbClr>
          </a:solidFill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4596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382000" cy="1981200"/>
          </a:xfrm>
        </p:spPr>
        <p:txBody>
          <a:bodyPr/>
          <a:lstStyle/>
          <a:p>
            <a:pPr marL="0" indent="0">
              <a:buNone/>
            </a:pPr>
            <a:r>
              <a:rPr lang="en-CA" i="1" dirty="0" smtClean="0"/>
              <a:t>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pic>
        <p:nvPicPr>
          <p:cNvPr id="7" name="Picture 6" descr="800px-UN_regional_group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275"/>
            <a:ext cx="9144000" cy="4648200"/>
          </a:xfrm>
          <a:prstGeom prst="rect">
            <a:avLst/>
          </a:prstGeom>
        </p:spPr>
      </p:pic>
      <p:pic>
        <p:nvPicPr>
          <p:cNvPr id="8" name="Picture 7" descr="Screen Shot 2016-03-22 at 13.44.22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3124199" cy="12699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60576" y="2840959"/>
            <a:ext cx="2431606" cy="2900031"/>
          </a:xfrm>
          <a:prstGeom prst="ellipse">
            <a:avLst/>
          </a:prstGeom>
          <a:noFill/>
          <a:ln w="38100" cap="flat">
            <a:solidFill>
              <a:srgbClr val="EA4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2943" y="2917673"/>
            <a:ext cx="1805094" cy="2346463"/>
          </a:xfrm>
          <a:prstGeom prst="ellipse">
            <a:avLst/>
          </a:prstGeom>
          <a:noFill/>
          <a:ln w="38100" cap="flat">
            <a:solidFill>
              <a:srgbClr val="00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8404" y="1929070"/>
            <a:ext cx="1737736" cy="2466067"/>
          </a:xfrm>
          <a:prstGeom prst="ellipse">
            <a:avLst/>
          </a:prstGeom>
          <a:noFill/>
          <a:ln w="38100" cap="flat">
            <a:solidFill>
              <a:srgbClr val="16801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8482" y="1922070"/>
            <a:ext cx="1981527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7F4D00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ASEAN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ADPC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ADRC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SDMC (SAARC)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</a:rPr>
              <a:t>UNESCAP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APEC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037" y="3276600"/>
            <a:ext cx="167640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CDEMA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CEPRELAC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INDM (OAS)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CAPRADE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ECLAC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4181" y="2955088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tx1"/>
                </a:solidFill>
              </a:rPr>
              <a:t>SADC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ECOWAS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IGAD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rgbClr val="800000"/>
                </a:solidFill>
              </a:rPr>
              <a:t>RCMRD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AUC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6168216"/>
            <a:ext cx="89154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i="1" dirty="0"/>
              <a:t>R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egional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en-US" sz="1600" b="1" i="1" dirty="0" err="1"/>
              <a:t>p</a:t>
            </a:r>
            <a:r>
              <a:rPr kumimoji="0" lang="en-US" sz="1600" b="1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rogrammes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global partners (e.g. World Bank, 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GFDRR, UNDP, UNEP, UNESCO, UNISDR)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be considered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across all regions</a:t>
            </a:r>
            <a:r>
              <a:rPr lang="en-US" sz="1600" b="1" i="1" dirty="0"/>
              <a:t>)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904999" y="304800"/>
            <a:ext cx="6589047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Partnership Approach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0" y="2599343"/>
            <a:ext cx="16825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Latin America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Caribbean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0490" y="2460192"/>
            <a:ext cx="7466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Africa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6780" y="2090862"/>
            <a:ext cx="14010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Asia-Pacific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462" y="4578963"/>
            <a:ext cx="3830538" cy="1754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Legend:</a:t>
            </a:r>
          </a:p>
          <a:p>
            <a:pPr algn="ctr" rtl="0" latinLnBrk="1" hangingPunct="0"/>
            <a:r>
              <a:rPr lang="en-US" b="1" i="1" dirty="0" smtClean="0"/>
              <a:t>Blue (e.g. ASEAN) is prospective Regional Institution partner</a:t>
            </a:r>
            <a:endParaRPr lang="en-US" b="1" i="1" dirty="0"/>
          </a:p>
          <a:p>
            <a:pPr algn="ctr" rtl="0" latinLnBrk="1" hangingPunct="0"/>
            <a:r>
              <a:rPr lang="en-US" b="1" i="1" dirty="0">
                <a:solidFill>
                  <a:srgbClr val="800000"/>
                </a:solidFill>
              </a:rPr>
              <a:t>R</a:t>
            </a:r>
            <a:r>
              <a:rPr lang="en-US" b="1" i="1" dirty="0" smtClean="0">
                <a:solidFill>
                  <a:srgbClr val="800000"/>
                </a:solidFill>
              </a:rPr>
              <a:t>ed (e.g. UNESCAP) is identified Regional Institution partner </a:t>
            </a:r>
            <a:endParaRPr lang="en-US" b="1" i="1" dirty="0">
              <a:solidFill>
                <a:srgbClr val="8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40043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7779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7" y="490154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4296540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7" y="4984394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3" y="346749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0" y="373094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441879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95" y="5657671"/>
            <a:ext cx="330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each region: 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Types of hazards, 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DRR Issues to be solved,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Initial countries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9" y="456426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rved Right Arrow 21"/>
          <p:cNvSpPr/>
          <p:nvPr/>
        </p:nvSpPr>
        <p:spPr bwMode="auto">
          <a:xfrm rot="3940438">
            <a:off x="1046671" y="4386707"/>
            <a:ext cx="593809" cy="185974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Curved Right Arrow 25"/>
          <p:cNvSpPr/>
          <p:nvPr/>
        </p:nvSpPr>
        <p:spPr bwMode="auto">
          <a:xfrm rot="3064333" flipH="1">
            <a:off x="4307610" y="5240915"/>
            <a:ext cx="335621" cy="148897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Curved Right Arrow 26"/>
          <p:cNvSpPr/>
          <p:nvPr/>
        </p:nvSpPr>
        <p:spPr bwMode="auto">
          <a:xfrm rot="3566343" flipH="1">
            <a:off x="5138054" y="4881964"/>
            <a:ext cx="670491" cy="256318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47" y="1456202"/>
            <a:ext cx="72112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Identification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of users needs and DRR priorities per region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7597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Approach (2)</a:t>
            </a:r>
          </a:p>
          <a:p>
            <a:pPr algn="ctr"/>
            <a:r>
              <a:rPr lang="en-GB" b="0" dirty="0" smtClean="0">
                <a:solidFill>
                  <a:srgbClr val="FFFFFF"/>
                </a:solidFill>
              </a:rPr>
              <a:t>(project dots only an illustration)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710748" y="464528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901854" y="5178587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901854" y="5799464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148823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6594" y="4988138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35209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6007880" y="3812498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691592" y="3955212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657414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194458" y="4336110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636594" y="4404216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59321" y="4680632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489325" y="3544820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7128061" y="3759559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960815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360053" y="4543170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84424" y="4490183"/>
            <a:ext cx="373156" cy="380898"/>
          </a:xfrm>
          <a:prstGeom prst="ellipse">
            <a:avLst/>
          </a:prstGeom>
          <a:gradFill flip="none" rotWithShape="1">
            <a:gsLst>
              <a:gs pos="0">
                <a:srgbClr val="95B3D7">
                  <a:shade val="30000"/>
                  <a:satMod val="115000"/>
                </a:srgbClr>
              </a:gs>
              <a:gs pos="50000">
                <a:srgbClr val="95B3D7">
                  <a:shade val="67500"/>
                  <a:satMod val="115000"/>
                </a:srgbClr>
              </a:gs>
              <a:gs pos="100000">
                <a:srgbClr val="95B3D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56202"/>
            <a:ext cx="86106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Prototype projects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– progressive extension to neighbouring countries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8253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153400" cy="5029200"/>
          </a:xfrm>
        </p:spPr>
        <p:txBody>
          <a:bodyPr/>
          <a:lstStyle/>
          <a:p>
            <a:r>
              <a:rPr lang="en-US" b="1" dirty="0" smtClean="0"/>
              <a:t>KO Workshop </a:t>
            </a:r>
            <a:r>
              <a:rPr lang="en-US" dirty="0" smtClean="0"/>
              <a:t>(@ASI, March 14, 2017).</a:t>
            </a:r>
          </a:p>
          <a:p>
            <a:endParaRPr lang="en-US" sz="1000" dirty="0"/>
          </a:p>
          <a:p>
            <a:r>
              <a:rPr lang="en-US" b="1" dirty="0" smtClean="0"/>
              <a:t>Regional missions to </a:t>
            </a:r>
            <a:r>
              <a:rPr lang="en-US" b="1" dirty="0" smtClean="0">
                <a:hlinkClick r:id="rId2" action="ppaction://hlinksldjump"/>
              </a:rPr>
              <a:t>Southeast Asia</a:t>
            </a:r>
            <a:r>
              <a:rPr lang="en-US" b="1" dirty="0" smtClean="0"/>
              <a:t> </a:t>
            </a:r>
            <a:r>
              <a:rPr lang="en-US" dirty="0"/>
              <a:t>(May 2017) </a:t>
            </a:r>
            <a:r>
              <a:rPr lang="en-US" b="1" dirty="0" smtClean="0"/>
              <a:t>and Latin </a:t>
            </a:r>
            <a:r>
              <a:rPr lang="en-US" b="1" dirty="0"/>
              <a:t>America/Caribbean </a:t>
            </a:r>
            <a:r>
              <a:rPr lang="en-US" dirty="0"/>
              <a:t>(September 2017) </a:t>
            </a:r>
          </a:p>
          <a:p>
            <a:endParaRPr lang="en-US" sz="1000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Steering Committee </a:t>
            </a:r>
            <a:r>
              <a:rPr lang="en-US" b="1" dirty="0"/>
              <a:t>meeting and Concept workshop </a:t>
            </a:r>
            <a:r>
              <a:rPr lang="en-US" i="1" dirty="0" smtClean="0"/>
              <a:t>(2017 UN Global Platform for DRR, Cancun, 25 May 2017)</a:t>
            </a:r>
            <a:r>
              <a:rPr lang="en-US" dirty="0" smtClean="0"/>
              <a:t> </a:t>
            </a:r>
          </a:p>
          <a:p>
            <a:pPr lvl="1"/>
            <a:r>
              <a:rPr lang="en-GB" dirty="0"/>
              <a:t>Introduced </a:t>
            </a:r>
            <a:r>
              <a:rPr lang="en-GB" dirty="0">
                <a:hlinkClick r:id="rId3" action="ppaction://hlinksldjump"/>
              </a:rPr>
              <a:t>Steering Committee </a:t>
            </a:r>
            <a:r>
              <a:rPr lang="en-GB" dirty="0" smtClean="0">
                <a:hlinkClick r:id="rId3" action="ppaction://hlinksldjump"/>
              </a:rPr>
              <a:t>(SC) </a:t>
            </a:r>
            <a:r>
              <a:rPr lang="en-GB" dirty="0" smtClean="0"/>
              <a:t>Members </a:t>
            </a:r>
            <a:r>
              <a:rPr lang="en-GB" dirty="0"/>
              <a:t>to GEO-DARMA Concept and forge collective approach on way forward</a:t>
            </a:r>
          </a:p>
          <a:p>
            <a:pPr lvl="1"/>
            <a:r>
              <a:rPr lang="en-GB" dirty="0"/>
              <a:t>Reviewed role and schedule for SC</a:t>
            </a:r>
          </a:p>
          <a:p>
            <a:pPr lvl="1"/>
            <a:r>
              <a:rPr lang="en-GB" dirty="0"/>
              <a:t>Reviewed high-level GEO-DARMA approach and refined schedule and timeline as function of objectives</a:t>
            </a:r>
          </a:p>
          <a:p>
            <a:pPr lvl="1"/>
            <a:r>
              <a:rPr lang="en-GB" dirty="0"/>
              <a:t>Discussed Sendai Framework priorities and SDGs, and how EO contributes to their indicators</a:t>
            </a:r>
          </a:p>
          <a:p>
            <a:pPr lvl="1"/>
            <a:r>
              <a:rPr lang="en-GB" dirty="0"/>
              <a:t>Initiated discussion on regional </a:t>
            </a:r>
            <a:r>
              <a:rPr lang="en-GB" dirty="0" smtClean="0"/>
              <a:t>priorities</a:t>
            </a:r>
          </a:p>
          <a:p>
            <a:pPr lvl="1"/>
            <a:endParaRPr lang="en-GB" sz="1000" b="1" dirty="0" smtClean="0"/>
          </a:p>
          <a:p>
            <a:r>
              <a:rPr lang="en-GB" b="1" dirty="0" smtClean="0"/>
              <a:t>Presentation </a:t>
            </a:r>
            <a:r>
              <a:rPr lang="en-GB" b="1" dirty="0"/>
              <a:t>to </a:t>
            </a:r>
            <a:r>
              <a:rPr lang="en-GB" b="1" dirty="0" smtClean="0"/>
              <a:t>“Americas </a:t>
            </a:r>
            <a:r>
              <a:rPr lang="en-GB" b="1" dirty="0"/>
              <a:t>Summit for </a:t>
            </a:r>
            <a:r>
              <a:rPr lang="en-GB" b="1" dirty="0" smtClean="0"/>
              <a:t>DRR” </a:t>
            </a:r>
            <a:r>
              <a:rPr lang="en-GB" dirty="0"/>
              <a:t>(September 2017)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2017  Meetings</a:t>
            </a:r>
          </a:p>
        </p:txBody>
      </p:sp>
    </p:spTree>
    <p:extLst>
      <p:ext uri="{BB962C8B-B14F-4D97-AF65-F5344CB8AC3E}">
        <p14:creationId xmlns:p14="http://schemas.microsoft.com/office/powerpoint/2010/main" val="375153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534400" cy="5029200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 err="1"/>
              <a:t>Tiziana</a:t>
            </a:r>
            <a:r>
              <a:rPr lang="en-US" sz="1600" b="1" dirty="0"/>
              <a:t> </a:t>
            </a:r>
            <a:r>
              <a:rPr lang="en-US" sz="1600" b="1" dirty="0" err="1"/>
              <a:t>Bonapace</a:t>
            </a:r>
            <a:r>
              <a:rPr lang="en-US" sz="1600" b="1" dirty="0"/>
              <a:t>, </a:t>
            </a:r>
            <a:r>
              <a:rPr lang="en-US" sz="1600" dirty="0"/>
              <a:t>Director ICT and DRR, UNESCAP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Francis </a:t>
            </a:r>
            <a:r>
              <a:rPr lang="en-US" sz="1600" b="1" dirty="0" err="1"/>
              <a:t>Ghesquiere</a:t>
            </a:r>
            <a:r>
              <a:rPr lang="en-US" sz="1600" dirty="0"/>
              <a:t>, Head, </a:t>
            </a:r>
            <a:r>
              <a:rPr lang="en-US" sz="1600" dirty="0" smtClean="0"/>
              <a:t>World Bank / Global Facility for DRR (GFDRR)</a:t>
            </a:r>
            <a:r>
              <a:rPr lang="en-US" sz="1600" b="1" dirty="0"/>
              <a:t>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Ronald Jackson, </a:t>
            </a:r>
            <a:r>
              <a:rPr lang="en-US" sz="1600" dirty="0"/>
              <a:t>Executive Director, Caribbean Disaster and Emergency Management Agency (CDEMA)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Michael </a:t>
            </a:r>
            <a:r>
              <a:rPr lang="en-US" sz="1600" b="1" dirty="0" err="1"/>
              <a:t>Szoenyi</a:t>
            </a:r>
            <a:r>
              <a:rPr lang="en-US" sz="1600" b="1" dirty="0"/>
              <a:t>, </a:t>
            </a:r>
            <a:r>
              <a:rPr lang="en-US" sz="1600" dirty="0"/>
              <a:t>Group Head of Flood Resilience, Zurich Insurance Group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Mohammed Ibrahim, </a:t>
            </a:r>
            <a:r>
              <a:rPr lang="en-US" sz="1600" dirty="0"/>
              <a:t>Principal </a:t>
            </a:r>
            <a:r>
              <a:rPr lang="en-US" sz="1600" dirty="0" err="1"/>
              <a:t>Programme</a:t>
            </a:r>
            <a:r>
              <a:rPr lang="en-US" sz="1600" dirty="0"/>
              <a:t> Officer, ECOWAS Commission</a:t>
            </a:r>
            <a:r>
              <a:rPr lang="en-US" sz="1600" b="1" dirty="0"/>
              <a:t> 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Faisal </a:t>
            </a:r>
            <a:r>
              <a:rPr lang="en-US" sz="1600" b="1" dirty="0" err="1"/>
              <a:t>Djalal</a:t>
            </a:r>
            <a:r>
              <a:rPr lang="en-US" sz="1600" b="1" dirty="0"/>
              <a:t>, Chairperson, </a:t>
            </a:r>
            <a:r>
              <a:rPr lang="en-US" sz="1600" dirty="0"/>
              <a:t>Asia-Pacific Alliance for Disaster Management</a:t>
            </a:r>
            <a:r>
              <a:rPr lang="en-US" sz="1600" b="1" dirty="0"/>
              <a:t> 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Hans </a:t>
            </a:r>
            <a:r>
              <a:rPr lang="en-US" sz="1600" b="1" dirty="0" err="1"/>
              <a:t>Guttman</a:t>
            </a:r>
            <a:r>
              <a:rPr lang="en-US" sz="1600" b="1" dirty="0"/>
              <a:t>, </a:t>
            </a:r>
            <a:r>
              <a:rPr lang="en-US" sz="1600" dirty="0"/>
              <a:t>Executive Director, Asian Disaster Preparedness Center (ADPC)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John Bosco Kayla </a:t>
            </a:r>
            <a:r>
              <a:rPr lang="en-US" sz="1600" b="1" dirty="0" err="1"/>
              <a:t>Kiema</a:t>
            </a:r>
            <a:r>
              <a:rPr lang="en-US" sz="1600" b="1" dirty="0"/>
              <a:t>, </a:t>
            </a:r>
            <a:r>
              <a:rPr lang="en-US" sz="1600" dirty="0"/>
              <a:t>Director Technical Services, Regional Centre for Mapping of Resources for Development (RCMRD)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Godfrey </a:t>
            </a:r>
            <a:r>
              <a:rPr lang="en-US" sz="1600" b="1" dirty="0" err="1"/>
              <a:t>Bahigwa</a:t>
            </a:r>
            <a:r>
              <a:rPr lang="en-US" sz="1600" b="1" dirty="0"/>
              <a:t>,</a:t>
            </a:r>
            <a:r>
              <a:rPr lang="en-US" sz="1600" dirty="0"/>
              <a:t> Director, Rural Economy and Agriculture, African Union Commission (Invited)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Rohan Richards,</a:t>
            </a:r>
            <a:r>
              <a:rPr lang="en-US" sz="1600" dirty="0"/>
              <a:t> Co-chair, UN-GGIM WG-Disasters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</a:pPr>
            <a:r>
              <a:rPr lang="en-US" sz="1600" b="1" dirty="0"/>
              <a:t>Mayra Valle Torres, </a:t>
            </a:r>
            <a:r>
              <a:rPr lang="en-US" sz="1600" dirty="0"/>
              <a:t>CEPREDENAC, Coordinator, Training and Education (Invited)  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</a:pPr>
            <a:r>
              <a:rPr lang="en-US" sz="1600" b="1" dirty="0"/>
              <a:t>Ivan Petiteville, </a:t>
            </a:r>
            <a:r>
              <a:rPr lang="en-US" sz="1600" dirty="0"/>
              <a:t>GEO-DARMA </a:t>
            </a:r>
            <a:r>
              <a:rPr lang="en-US" sz="1600" dirty="0" err="1"/>
              <a:t>PoC</a:t>
            </a:r>
            <a:r>
              <a:rPr lang="en-US" sz="1600" dirty="0"/>
              <a:t>,  CEOS /  ESA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</a:pPr>
            <a:endParaRPr lang="en-US" sz="1600" b="1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600" b="1" i="1" dirty="0"/>
              <a:t>One or two more members from Latin America to join</a:t>
            </a:r>
          </a:p>
          <a:p>
            <a:endParaRPr lang="en-GB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3417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 smtClean="0"/>
              <a:t>As reflected in CEOS Work Plan (DIS-15):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Regional </a:t>
            </a:r>
            <a:r>
              <a:rPr lang="en-US" b="1" dirty="0"/>
              <a:t>Assessment Template </a:t>
            </a:r>
            <a:r>
              <a:rPr lang="en-US" b="1" dirty="0" smtClean="0"/>
              <a:t>agreed by Steering Committee (SC) and distributed to Regional </a:t>
            </a:r>
            <a:r>
              <a:rPr lang="en-US" b="1" dirty="0" err="1" smtClean="0"/>
              <a:t>Organisations</a:t>
            </a:r>
            <a:r>
              <a:rPr lang="en-US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Regional Organizations to develop short report on their vision for regional </a:t>
            </a:r>
            <a:r>
              <a:rPr lang="en-US" b="1" dirty="0" smtClean="0"/>
              <a:t>priorities </a:t>
            </a:r>
            <a:r>
              <a:rPr lang="en-US" dirty="0" smtClean="0"/>
              <a:t>(on-going)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Review of regional assessments </a:t>
            </a:r>
            <a:r>
              <a:rPr lang="en-US" b="1" dirty="0" smtClean="0"/>
              <a:t>by SC </a:t>
            </a:r>
            <a:r>
              <a:rPr lang="en-US" dirty="0" smtClean="0"/>
              <a:t>(Q1 2018)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Conclusion of Concept phase and initiation of 1</a:t>
            </a:r>
            <a:r>
              <a:rPr lang="en-US" b="1" baseline="30000" dirty="0"/>
              <a:t>st</a:t>
            </a:r>
            <a:r>
              <a:rPr lang="en-US" b="1" dirty="0"/>
              <a:t> projects for prototyping </a:t>
            </a:r>
            <a:r>
              <a:rPr lang="en-US" b="1" dirty="0" smtClean="0"/>
              <a:t>phase </a:t>
            </a:r>
            <a:r>
              <a:rPr lang="en-US" dirty="0" smtClean="0"/>
              <a:t>(Q2 2018).</a:t>
            </a:r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Current Status and Next Steps</a:t>
            </a:r>
            <a:endParaRPr lang="en-US" b="1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2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400" y="1066800"/>
            <a:ext cx="8870599" cy="55920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+mj-lt"/>
              </a:rPr>
              <a:t>Identify specific SDG and Sendai indicators and </a:t>
            </a:r>
            <a:r>
              <a:rPr lang="en-US" sz="2000" b="1" dirty="0" smtClean="0">
                <a:latin typeface="+mj-lt"/>
              </a:rPr>
              <a:t>demonstrate how EO can be used operationally to track progress </a:t>
            </a:r>
            <a:r>
              <a:rPr lang="mr-IN" sz="2000" dirty="0" smtClean="0">
                <a:latin typeface="+mj-lt"/>
              </a:rPr>
              <a:t>–</a:t>
            </a:r>
            <a:r>
              <a:rPr lang="en-US" sz="2000" dirty="0" smtClean="0">
                <a:latin typeface="+mj-lt"/>
              </a:rPr>
              <a:t> suggested area Central Asia or ASEAN countries.</a:t>
            </a:r>
          </a:p>
          <a:p>
            <a:pPr>
              <a:lnSpc>
                <a:spcPct val="120000"/>
              </a:lnSpc>
            </a:pPr>
            <a:endParaRPr lang="en-US" sz="1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+mj-lt"/>
              </a:rPr>
              <a:t>Identify existing projects </a:t>
            </a:r>
            <a:r>
              <a:rPr lang="en-US" sz="2000" dirty="0" smtClean="0">
                <a:latin typeface="+mj-lt"/>
              </a:rPr>
              <a:t>(e.g. SERVIR Mekong) that could </a:t>
            </a:r>
            <a:r>
              <a:rPr lang="en-US" sz="2000" b="1" dirty="0" smtClean="0">
                <a:latin typeface="+mj-lt"/>
              </a:rPr>
              <a:t>benefit</a:t>
            </a:r>
            <a:r>
              <a:rPr lang="en-US" sz="2000" dirty="0" smtClean="0">
                <a:latin typeface="+mj-lt"/>
              </a:rPr>
              <a:t> from integration of much broader suite of satellite EO resources and </a:t>
            </a:r>
            <a:r>
              <a:rPr lang="en-US" sz="2000" b="1" dirty="0" smtClean="0">
                <a:latin typeface="+mj-lt"/>
              </a:rPr>
              <a:t>demonstrate added benefit.</a:t>
            </a:r>
          </a:p>
          <a:p>
            <a:pPr>
              <a:lnSpc>
                <a:spcPct val="120000"/>
              </a:lnSpc>
            </a:pPr>
            <a:endParaRPr lang="en-US" sz="10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+mj-lt"/>
              </a:rPr>
              <a:t>Select a small (four to five) </a:t>
            </a:r>
            <a:r>
              <a:rPr lang="en-US" sz="2000" b="1" dirty="0" smtClean="0">
                <a:latin typeface="+mj-lt"/>
              </a:rPr>
              <a:t>group of coastal megacities </a:t>
            </a:r>
            <a:r>
              <a:rPr lang="en-US" sz="2000" dirty="0" smtClean="0">
                <a:latin typeface="+mj-lt"/>
              </a:rPr>
              <a:t>in SE Asia that show rapid growth (e.g. Manila, Jakarta, Bangkok</a:t>
            </a:r>
            <a:r>
              <a:rPr lang="mr-IN" sz="2000" dirty="0" smtClean="0">
                <a:latin typeface="+mj-lt"/>
              </a:rPr>
              <a:t>…</a:t>
            </a:r>
            <a:r>
              <a:rPr lang="en-CA" sz="2000" dirty="0" smtClean="0">
                <a:latin typeface="+mj-lt"/>
              </a:rPr>
              <a:t>) and use EO as a tool to </a:t>
            </a:r>
            <a:r>
              <a:rPr lang="en-CA" sz="2000" b="1" dirty="0" smtClean="0">
                <a:latin typeface="+mj-lt"/>
              </a:rPr>
              <a:t>monitor key parameters </a:t>
            </a:r>
            <a:r>
              <a:rPr lang="en-CA" sz="2000" dirty="0" smtClean="0">
                <a:latin typeface="+mj-lt"/>
              </a:rPr>
              <a:t>of risk and resilience in a multi-hazard perspective over a five year period.</a:t>
            </a:r>
          </a:p>
          <a:p>
            <a:pPr>
              <a:lnSpc>
                <a:spcPct val="120000"/>
              </a:lnSpc>
            </a:pPr>
            <a:endParaRPr lang="en-CA" sz="1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CA" sz="2000" b="1" dirty="0" smtClean="0">
                <a:latin typeface="+mj-lt"/>
              </a:rPr>
              <a:t>Consider balance of smaller, easier to achieve projects </a:t>
            </a:r>
            <a:r>
              <a:rPr lang="en-CA" sz="2000" dirty="0" smtClean="0">
                <a:latin typeface="+mj-lt"/>
              </a:rPr>
              <a:t>(in Pacific island context for example) </a:t>
            </a:r>
            <a:r>
              <a:rPr lang="en-CA" sz="2000" b="1" dirty="0" smtClean="0">
                <a:latin typeface="+mj-lt"/>
              </a:rPr>
              <a:t>and broader more ambitious projects </a:t>
            </a:r>
            <a:r>
              <a:rPr lang="en-CA" sz="2000" dirty="0" smtClean="0">
                <a:latin typeface="+mj-lt"/>
              </a:rPr>
              <a:t>(in transboundary flooding in a major river basin).</a:t>
            </a:r>
            <a:endParaRPr lang="en-US" sz="2000" dirty="0" smtClean="0">
              <a:latin typeface="+mj-lt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20438" y="221240"/>
            <a:ext cx="6589047" cy="81487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Suggestions from 1</a:t>
            </a:r>
            <a:r>
              <a:rPr lang="en-US" sz="2800" b="1" baseline="30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regional mission </a:t>
            </a:r>
            <a:r>
              <a:rPr lang="mr-I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Southeast Asia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69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8941</TotalTime>
  <Words>538</Words>
  <Application>Microsoft Office PowerPoint</Application>
  <PresentationFormat>On-screen Show (4:3)</PresentationFormat>
  <Paragraphs>100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Tahoma</vt:lpstr>
      <vt:lpstr>Wingdings</vt:lpstr>
      <vt:lpstr>Default</vt:lpstr>
      <vt:lpstr>GEO-DARMA (DIS-15):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Ivan Petiteville</cp:lastModifiedBy>
  <cp:revision>145</cp:revision>
  <dcterms:modified xsi:type="dcterms:W3CDTF">2017-10-06T13:37:43Z</dcterms:modified>
</cp:coreProperties>
</file>