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sldIdLst>
    <p:sldId id="256" r:id="rId2"/>
    <p:sldId id="259" r:id="rId3"/>
    <p:sldId id="261" r:id="rId4"/>
    <p:sldId id="264" r:id="rId5"/>
    <p:sldId id="265" r:id="rId6"/>
    <p:sldId id="267" r:id="rId7"/>
    <p:sldId id="268" r:id="rId8"/>
    <p:sldId id="276" r:id="rId9"/>
    <p:sldId id="269" r:id="rId10"/>
    <p:sldId id="270" r:id="rId11"/>
    <p:sldId id="271" r:id="rId12"/>
    <p:sldId id="272" r:id="rId13"/>
    <p:sldId id="273" r:id="rId14"/>
    <p:sldId id="274" r:id="rId15"/>
    <p:sldId id="263" r:id="rId16"/>
    <p:sldId id="262" r:id="rId17"/>
  </p:sldIdLst>
  <p:sldSz cx="9144000" cy="6858000" type="screen4x3"/>
  <p:notesSz cx="6858000" cy="9144000"/>
  <p:defaultTextStyle>
    <a:lvl1pPr defTabSz="457200">
      <a:defRPr>
        <a:solidFill>
          <a:srgbClr val="002569"/>
        </a:solidFill>
      </a:defRPr>
    </a:lvl1pPr>
    <a:lvl2pPr indent="457200" defTabSz="457200">
      <a:defRPr>
        <a:solidFill>
          <a:srgbClr val="002569"/>
        </a:solidFill>
      </a:defRPr>
    </a:lvl2pPr>
    <a:lvl3pPr indent="914400" defTabSz="457200">
      <a:defRPr>
        <a:solidFill>
          <a:srgbClr val="002569"/>
        </a:solidFill>
      </a:defRPr>
    </a:lvl3pPr>
    <a:lvl4pPr indent="1371600" defTabSz="457200">
      <a:defRPr>
        <a:solidFill>
          <a:srgbClr val="002569"/>
        </a:solidFill>
      </a:defRPr>
    </a:lvl4pPr>
    <a:lvl5pPr indent="1828800" defTabSz="457200">
      <a:defRPr>
        <a:solidFill>
          <a:srgbClr val="002569"/>
        </a:solidFill>
      </a:defRPr>
    </a:lvl5pPr>
    <a:lvl6pPr indent="2286000" defTabSz="457200">
      <a:defRPr>
        <a:solidFill>
          <a:srgbClr val="002569"/>
        </a:solidFill>
      </a:defRPr>
    </a:lvl6pPr>
    <a:lvl7pPr indent="2743200" defTabSz="457200">
      <a:defRPr>
        <a:solidFill>
          <a:srgbClr val="002569"/>
        </a:solidFill>
      </a:defRPr>
    </a:lvl7pPr>
    <a:lvl8pPr indent="3200400" defTabSz="457200">
      <a:defRPr>
        <a:solidFill>
          <a:srgbClr val="002569"/>
        </a:solidFill>
      </a:defRPr>
    </a:lvl8pPr>
    <a:lvl9pPr indent="3657600" defTabSz="457200">
      <a:defRPr>
        <a:solidFill>
          <a:srgbClr val="002569"/>
        </a:solidFill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rblat, Flora (L&amp;W, Black Mountain)" initials="KF(BM" lastIdx="8" clrIdx="0">
    <p:extLst/>
  </p:cmAuthor>
  <p:cmAuthor id="2" name="Marc Paganini" initials="MOU" lastIdx="1" clrIdx="1">
    <p:extLst>
      <p:ext uri="{19B8F6BF-5375-455C-9EA6-DF929625EA0E}">
        <p15:presenceInfo xmlns:p15="http://schemas.microsoft.com/office/powerpoint/2012/main" userId="" providerId="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5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DDCA"/>
          </a:solidFill>
        </a:fill>
      </a:tcStyle>
    </a:wholeTbl>
    <a:band2H>
      <a:tcTxStyle/>
      <a:tcStyle>
        <a:tcBdr/>
        <a:fill>
          <a:solidFill>
            <a:srgbClr val="FFEF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CBCB"/>
          </a:solidFill>
        </a:fill>
      </a:tcStyle>
    </a:wholeTbl>
    <a:band2H>
      <a:tcTxStyle/>
      <a:tcStyle>
        <a:tcBdr/>
        <a:fill>
          <a:solidFill>
            <a:srgbClr val="EEE7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BD3"/>
          </a:solidFill>
        </a:fill>
      </a:tcStyle>
    </a:wholeTbl>
    <a:band2H>
      <a:tcTxStyle/>
      <a:tcStyle>
        <a:tcBdr/>
        <a:fill>
          <a:solidFill>
            <a:srgbClr val="E6E7EA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Row>
  </a:tblStyle>
  <a:tblStyle styleId="{2708684C-4D16-4618-839F-0558EEFCDFE6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95"/>
    <p:restoredTop sz="95345"/>
  </p:normalViewPr>
  <p:slideViewPr>
    <p:cSldViewPr>
      <p:cViewPr>
        <p:scale>
          <a:sx n="100" d="100"/>
          <a:sy n="100" d="100"/>
        </p:scale>
        <p:origin x="328" y="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9-13T10:12:10.735" idx="2">
    <p:pos x="2987" y="2167"/>
    <p:text>Assuming this would be mainly the GEO webpage to be launched soon?</p:text>
    <p:extLst>
      <p:ext uri="{C676402C-5697-4E1C-873F-D02D1690AC5C}">
        <p15:threadingInfo xmlns:p15="http://schemas.microsoft.com/office/powerpoint/2012/main" timeZoneBias="-570"/>
      </p:ext>
    </p:extLst>
  </p:cm>
  <p:cm authorId="2" dt="2017-10-15T21:40:17.720" idx="1">
    <p:pos x="2987" y="2263"/>
    <p:text>yes EO best practices should be publishde on the new GEO Portal on SDGs</p:text>
    <p:extLst>
      <p:ext uri="{C676402C-5697-4E1C-873F-D02D1690AC5C}">
        <p15:threadingInfo xmlns:p15="http://schemas.microsoft.com/office/powerpoint/2012/main" timeZoneBias="-120">
          <p15:parentCm authorId="1" idx="2"/>
        </p15:threadingInfo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9-13T12:42:17.037" idx="7">
    <p:pos x="5184" y="3717"/>
    <p:text>I'd remove it here as I guess the analysis and its communication to WGGI is already lots of work for 2018</p:text>
    <p:extLst>
      <p:ext uri="{C676402C-5697-4E1C-873F-D02D1690AC5C}">
        <p15:threadingInfo xmlns:p15="http://schemas.microsoft.com/office/powerpoint/2012/main" timeZoneBias="-57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" name="Shape 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53021836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034930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7100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0304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932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8763000" y="6629400"/>
            <a:ext cx="3048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algn="ctr">
              <a:defRPr lang="uk-UA" sz="1100" i="1" smtClean="0">
                <a:solidFill>
                  <a:schemeClr val="tx2"/>
                </a:solidFill>
                <a:latin typeface="+mj-lt"/>
                <a:ea typeface="+mj-ea"/>
                <a:cs typeface="Proxima Nova Regular"/>
              </a:defRPr>
            </a:lvl1pPr>
          </a:lstStyle>
          <a:p>
            <a:pPr defTabSz="914400"/>
            <a:fld id="{86CB4B4D-7CA3-9044-876B-883B54F8677D}" type="slidenum">
              <a:rPr lang="uk-UA" smtClean="0"/>
              <a:pPr defTabSz="914400"/>
              <a:t>‹#›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8153400" cy="47244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+mj-lt"/>
                <a:cs typeface="Arial" panose="020B0604020202020204" pitchFamily="34" charset="0"/>
              </a:defRPr>
            </a:lvl1pPr>
            <a:lvl2pPr marL="768927" indent="-311727">
              <a:buFont typeface="Courier New" panose="02070309020205020404" pitchFamily="49" charset="0"/>
              <a:buChar char="o"/>
              <a:defRPr sz="2000">
                <a:latin typeface="+mj-lt"/>
                <a:cs typeface="Arial" panose="020B0604020202020204" pitchFamily="34" charset="0"/>
              </a:defRPr>
            </a:lvl2pPr>
            <a:lvl3pPr marL="1188719" indent="-274319">
              <a:buFont typeface="Wingdings" panose="05000000000000000000" pitchFamily="2" charset="2"/>
              <a:buChar char="§"/>
              <a:defRPr sz="2000">
                <a:latin typeface="+mj-lt"/>
                <a:cs typeface="Arial" panose="020B0604020202020204" pitchFamily="34" charset="0"/>
              </a:defRPr>
            </a:lvl3pPr>
            <a:lvl4pPr>
              <a:defRPr sz="2000">
                <a:latin typeface="+mj-lt"/>
                <a:cs typeface="Arial" panose="020B0604020202020204" pitchFamily="34" charset="0"/>
              </a:defRPr>
            </a:lvl4pPr>
            <a:lvl5pPr>
              <a:defRPr sz="20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hape 3"/>
          <p:cNvSpPr/>
          <p:nvPr userDrawn="1"/>
        </p:nvSpPr>
        <p:spPr>
          <a:xfrm>
            <a:off x="76200" y="6629400"/>
            <a:ext cx="23622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lvl="0" algn="ctr" defTabSz="914400">
              <a:defRPr>
                <a:solidFill>
                  <a:srgbClr val="000000"/>
                </a:solidFill>
              </a:defRPr>
            </a:pPr>
            <a:r>
              <a:rPr lang="en-AU" sz="1100" i="1" dirty="0" smtClean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CEOS</a:t>
            </a:r>
            <a:r>
              <a:rPr lang="en-AU" sz="1100" i="1" baseline="0" dirty="0" smtClean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 Plenary 20</a:t>
            </a:r>
            <a:r>
              <a:rPr lang="en-AU" sz="1100" i="1" dirty="0" smtClean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17, 19-20 October</a:t>
            </a:r>
            <a:endParaRPr sz="1100" i="1" dirty="0">
              <a:solidFill>
                <a:schemeClr val="tx2"/>
              </a:solidFill>
              <a:latin typeface="+mj-ea"/>
              <a:ea typeface="+mj-ea"/>
              <a:cs typeface="Proxima Nova Regular"/>
              <a:sym typeface="Proxima Nova Regular"/>
            </a:endParaRPr>
          </a:p>
        </p:txBody>
      </p:sp>
      <p:sp>
        <p:nvSpPr>
          <p:cNvPr id="9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2057400" y="304800"/>
            <a:ext cx="49530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tabLst/>
              <a:defRPr/>
            </a:pPr>
            <a:r>
              <a:rPr lang="en-US" dirty="0" smtClean="0"/>
              <a:t>Title TBA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med"/>
  <p:hf hdr="0" ftr="0" dt="0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Relationship Id="rId3" Type="http://schemas.openxmlformats.org/officeDocument/2006/relationships/comments" Target="../comments/commen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woodec@usgs.gov" TargetMode="External"/><Relationship Id="rId4" Type="http://schemas.openxmlformats.org/officeDocument/2006/relationships/hyperlink" Target="mailto:marc.Paganini@esa.int" TargetMode="External"/><Relationship Id="rId5" Type="http://schemas.openxmlformats.org/officeDocument/2006/relationships/hyperlink" Target="mailto:alex.held@csiro.au" TargetMode="External"/><Relationship Id="rId6" Type="http://schemas.openxmlformats.org/officeDocument/2006/relationships/hyperlink" Target="mailto:flora.kerblat@csiro.au" TargetMode="External"/><Relationship Id="rId7" Type="http://schemas.openxmlformats.org/officeDocument/2006/relationships/hyperlink" Target="mailto:kim.e.Holloway@nasa.gov" TargetMode="External"/><Relationship Id="rId8" Type="http://schemas.openxmlformats.org/officeDocument/2006/relationships/hyperlink" Target="http://ceos.org/ourwork/ad-hoc-teams/sustainable-development-goals/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todd.taylor.ctr@usgs.gov" TargetMode="External"/><Relationship Id="rId4" Type="http://schemas.openxmlformats.org/officeDocument/2006/relationships/hyperlink" Target="mailto:kim.e.holloway@nasa.gov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mailto:matthew@symbioscomms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ceos.org/meetings/aht-sdg-1/" TargetMode="External"/><Relationship Id="rId4" Type="http://schemas.openxmlformats.org/officeDocument/2006/relationships/hyperlink" Target="http://ceos.org/document_management/Publications/Governing_Docs/AHT-SDG_Terms-of-Reference-v.4_Mar2017.pdf" TargetMode="External"/><Relationship Id="rId5" Type="http://schemas.openxmlformats.org/officeDocument/2006/relationships/image" Target="../media/image4.jpg"/><Relationship Id="rId6" Type="http://schemas.openxmlformats.org/officeDocument/2006/relationships/image" Target="../media/image5.jpg"/><Relationship Id="rId7" Type="http://schemas.openxmlformats.org/officeDocument/2006/relationships/image" Target="../media/image6.jpg"/><Relationship Id="rId8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comments" Target="../comments/commen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 idx="4294967295"/>
          </p:nvPr>
        </p:nvSpPr>
        <p:spPr>
          <a:xfrm>
            <a:off x="622789" y="2217374"/>
            <a:ext cx="7987811" cy="993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latin typeface="Droid Serif"/>
                <a:ea typeface="Droid Serif"/>
                <a:cs typeface="Droid Serif"/>
                <a:sym typeface="Droid Serif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AU" sz="4200" b="1" dirty="0" smtClean="0">
                <a:solidFill>
                  <a:srgbClr val="FFFFFF"/>
                </a:solidFill>
                <a:latin typeface="+mj-lt"/>
              </a:rPr>
              <a:t>Ad Toc Team on Sustainable Development Goals </a:t>
            </a:r>
            <a:br>
              <a:rPr lang="en-AU" sz="4200" b="1" dirty="0" smtClean="0">
                <a:solidFill>
                  <a:srgbClr val="FFFFFF"/>
                </a:solidFill>
                <a:latin typeface="+mj-lt"/>
              </a:rPr>
            </a:br>
            <a:r>
              <a:rPr lang="en-AU" sz="4200" b="1" dirty="0" smtClean="0">
                <a:solidFill>
                  <a:srgbClr val="FFFFFF"/>
                </a:solidFill>
                <a:latin typeface="+mj-lt"/>
              </a:rPr>
              <a:t>(AHT SDG)</a:t>
            </a:r>
            <a:endParaRPr dirty="0">
              <a:latin typeface="+mj-lt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622789" y="4316411"/>
            <a:ext cx="4810858" cy="2541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Co-leads (CSIRO, ESA, USGS)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CEOS Plenary 2017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Agenda </a:t>
            </a:r>
            <a:r>
              <a:rPr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Item </a:t>
            </a:r>
            <a:r>
              <a:rPr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#</a:t>
            </a: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9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Rapid City, South Dakota, USA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19 – 20 October 2017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</p:txBody>
      </p:sp>
      <p:pic>
        <p:nvPicPr>
          <p:cNvPr id="12" name="ceos_logo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2789" y="762000"/>
            <a:ext cx="2507906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10"/>
          <p:cNvSpPr txBox="1">
            <a:spLocks/>
          </p:cNvSpPr>
          <p:nvPr/>
        </p:nvSpPr>
        <p:spPr>
          <a:xfrm>
            <a:off x="622789" y="1791229"/>
            <a:ext cx="2806211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05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</a:rPr>
              <a:t>Committee on Earth Observation Satellites</a:t>
            </a:r>
            <a:endParaRPr lang="en-US" sz="1050" dirty="0">
              <a:solidFill>
                <a:schemeClr val="bg1">
                  <a:lumMod val="20000"/>
                  <a:lumOff val="8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10</a:t>
            </a:fld>
            <a:endParaRPr lang="uk-UA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057400" y="152400"/>
            <a:ext cx="5638800" cy="787549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algn="l">
              <a:buNone/>
            </a:pPr>
            <a:r>
              <a:rPr lang="en-AU" sz="2600" b="1" dirty="0" smtClean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AHT SDG Implementation Plan</a:t>
            </a:r>
            <a:br>
              <a:rPr lang="en-AU" sz="2600" b="1" dirty="0" smtClean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</a:br>
            <a:r>
              <a:rPr lang="en-AU" sz="2000" b="1" i="1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3. CEOS support to GEO-led SDG activities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0"/>
          </p:nvPr>
        </p:nvSpPr>
        <p:spPr>
          <a:xfrm>
            <a:off x="188143" y="1371600"/>
            <a:ext cx="8727257" cy="5181600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US" sz="1600" b="1" dirty="0" smtClean="0"/>
              <a:t>Objective</a:t>
            </a:r>
            <a:r>
              <a:rPr lang="en-US" sz="1600" dirty="0" smtClean="0"/>
              <a:t>: </a:t>
            </a:r>
            <a:r>
              <a:rPr lang="en-US" sz="1600" dirty="0"/>
              <a:t>Coordinate CEOS support to GEO-led SDG activities, </a:t>
            </a:r>
            <a:r>
              <a:rPr lang="en-US" sz="1600" dirty="0" smtClean="0"/>
              <a:t>through the 3 </a:t>
            </a:r>
            <a:r>
              <a:rPr lang="en-US" sz="1600" dirty="0"/>
              <a:t>GEO </a:t>
            </a:r>
            <a:r>
              <a:rPr lang="en-US" sz="1600" dirty="0" smtClean="0"/>
              <a:t>complementary </a:t>
            </a:r>
            <a:r>
              <a:rPr lang="en-US" sz="1600" dirty="0"/>
              <a:t>channels </a:t>
            </a:r>
            <a:r>
              <a:rPr lang="en-US" sz="1600" dirty="0" smtClean="0"/>
              <a:t>(</a:t>
            </a:r>
            <a:r>
              <a:rPr lang="en-US" sz="1600" dirty="0"/>
              <a:t>Program Board, EO4SDG and GEO </a:t>
            </a:r>
            <a:r>
              <a:rPr lang="en-US" sz="1600" dirty="0" smtClean="0"/>
              <a:t>initiatives/flagships</a:t>
            </a:r>
            <a:r>
              <a:rPr lang="en-US" sz="1600" dirty="0"/>
              <a:t>)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1600" b="1" i="1" dirty="0" smtClean="0"/>
              <a:t>Why?</a:t>
            </a:r>
            <a:r>
              <a:rPr lang="en-US" sz="1600" i="1" dirty="0" smtClean="0"/>
              <a:t> To optimize </a:t>
            </a:r>
            <a:r>
              <a:rPr lang="en-US" sz="1600" i="1" dirty="0"/>
              <a:t>the development and maximize use of EO solutions (methods, tools and products) in GEO SDG-related activities, and their </a:t>
            </a:r>
            <a:r>
              <a:rPr lang="en-US" sz="1600" i="1" dirty="0" smtClean="0"/>
              <a:t>uptake by </a:t>
            </a:r>
            <a:r>
              <a:rPr lang="en-US" sz="1600" i="1" dirty="0"/>
              <a:t>SDG stakeholders</a:t>
            </a:r>
            <a:r>
              <a:rPr lang="en-US" sz="1600" i="1" dirty="0" smtClean="0"/>
              <a:t>.</a:t>
            </a:r>
          </a:p>
          <a:p>
            <a:pPr marL="0" indent="0">
              <a:spcBef>
                <a:spcPts val="1200"/>
              </a:spcBef>
              <a:buNone/>
            </a:pPr>
            <a:endParaRPr lang="en-US" sz="1600" dirty="0" smtClean="0"/>
          </a:p>
          <a:p>
            <a:pPr marL="0" indent="0">
              <a:spcBef>
                <a:spcPts val="1200"/>
              </a:spcBef>
              <a:buNone/>
            </a:pPr>
            <a:endParaRPr lang="en-US" sz="1600" dirty="0" smtClean="0"/>
          </a:p>
          <a:p>
            <a:pPr marL="0" indent="0">
              <a:spcBef>
                <a:spcPts val="1200"/>
              </a:spcBef>
              <a:buNone/>
            </a:pPr>
            <a:endParaRPr lang="en-US" sz="1600" dirty="0" smtClean="0"/>
          </a:p>
          <a:p>
            <a:pPr marL="0" indent="0">
              <a:spcBef>
                <a:spcPts val="1200"/>
              </a:spcBef>
              <a:buNone/>
            </a:pPr>
            <a:endParaRPr lang="en-US" sz="1600" dirty="0"/>
          </a:p>
          <a:p>
            <a:pPr marL="0" indent="0">
              <a:spcBef>
                <a:spcPts val="1200"/>
              </a:spcBef>
              <a:buNone/>
            </a:pPr>
            <a:r>
              <a:rPr lang="en-US" sz="1600" b="1" dirty="0"/>
              <a:t>2018+ activities:</a:t>
            </a:r>
          </a:p>
          <a:p>
            <a:pPr>
              <a:spcBef>
                <a:spcPts val="600"/>
              </a:spcBef>
              <a:buFont typeface="Wingdings" charset="2"/>
              <a:buChar char="§"/>
            </a:pPr>
            <a:r>
              <a:rPr lang="en-US" sz="1600" b="1" dirty="0"/>
              <a:t>Strategic</a:t>
            </a:r>
            <a:r>
              <a:rPr lang="en-US" sz="1600" b="1" dirty="0" smtClean="0">
                <a:solidFill>
                  <a:srgbClr val="C00000"/>
                </a:solidFill>
              </a:rPr>
              <a:t> </a:t>
            </a:r>
            <a:r>
              <a:rPr lang="en-US" sz="1600" dirty="0" smtClean="0"/>
              <a:t>: </a:t>
            </a:r>
            <a:r>
              <a:rPr lang="en-US" sz="1600" b="1" kern="1200" dirty="0">
                <a:solidFill>
                  <a:schemeClr val="accent6">
                    <a:lumMod val="75000"/>
                  </a:schemeClr>
                </a:solidFill>
              </a:rPr>
              <a:t>support CEOS representative to the GEO </a:t>
            </a:r>
            <a:r>
              <a:rPr lang="en-US" sz="1600" b="1" kern="1200" dirty="0" err="1">
                <a:solidFill>
                  <a:schemeClr val="accent6">
                    <a:lumMod val="75000"/>
                  </a:schemeClr>
                </a:solidFill>
              </a:rPr>
              <a:t>Programme</a:t>
            </a:r>
            <a:r>
              <a:rPr lang="en-US" sz="1600" b="1" kern="1200" dirty="0">
                <a:solidFill>
                  <a:schemeClr val="accent6">
                    <a:lumMod val="75000"/>
                  </a:schemeClr>
                </a:solidFill>
              </a:rPr>
              <a:t> Board </a:t>
            </a:r>
            <a:r>
              <a:rPr lang="en-US" sz="1600" dirty="0"/>
              <a:t>(SDG subgroup) to ensure GEO's Work Program aligns with stated SDG priorities, identifying gaps and proposing additions/modifications to the GEO Work Program.</a:t>
            </a:r>
          </a:p>
          <a:p>
            <a:pPr>
              <a:spcBef>
                <a:spcPts val="600"/>
              </a:spcBef>
              <a:buFont typeface="Wingdings" charset="2"/>
              <a:buChar char="§"/>
            </a:pPr>
            <a:r>
              <a:rPr lang="en-US" sz="1600" b="1" dirty="0"/>
              <a:t>Tactical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smtClean="0"/>
              <a:t>: </a:t>
            </a:r>
            <a:r>
              <a:rPr lang="en-US" sz="1600" b="1" kern="1200" dirty="0">
                <a:solidFill>
                  <a:schemeClr val="accent6">
                    <a:lumMod val="75000"/>
                  </a:schemeClr>
                </a:solidFill>
              </a:rPr>
              <a:t>coordinate the CEOS agencies’ contribution to the </a:t>
            </a:r>
            <a:r>
              <a:rPr lang="en-US" sz="1600" b="1" kern="1200" dirty="0" smtClean="0">
                <a:solidFill>
                  <a:schemeClr val="accent6">
                    <a:lumMod val="75000"/>
                  </a:schemeClr>
                </a:solidFill>
              </a:rPr>
              <a:t>GEO EO4SDG Initiative</a:t>
            </a:r>
          </a:p>
          <a:p>
            <a:pPr>
              <a:spcBef>
                <a:spcPts val="600"/>
              </a:spcBef>
              <a:buFont typeface="Wingdings" charset="2"/>
              <a:buChar char="§"/>
            </a:pPr>
            <a:r>
              <a:rPr lang="en-US" sz="1600" b="1" dirty="0" smtClean="0"/>
              <a:t>Implementation</a:t>
            </a:r>
            <a:r>
              <a:rPr lang="en-US" sz="1600" b="1" dirty="0" smtClean="0">
                <a:solidFill>
                  <a:srgbClr val="C00000"/>
                </a:solidFill>
              </a:rPr>
              <a:t> </a:t>
            </a:r>
            <a:r>
              <a:rPr lang="en-US" sz="1600" dirty="0" smtClean="0"/>
              <a:t>: </a:t>
            </a:r>
            <a:r>
              <a:rPr lang="en-US" sz="1600" b="1" kern="1200" dirty="0">
                <a:solidFill>
                  <a:schemeClr val="accent6">
                    <a:lumMod val="75000"/>
                  </a:schemeClr>
                </a:solidFill>
              </a:rPr>
              <a:t>strengthen CEOS agencies’ involvement </a:t>
            </a:r>
            <a:r>
              <a:rPr lang="en-US" sz="1600" dirty="0"/>
              <a:t>in </a:t>
            </a:r>
            <a:r>
              <a:rPr lang="en-US" sz="1600" dirty="0" smtClean="0"/>
              <a:t>GEO community </a:t>
            </a:r>
            <a:r>
              <a:rPr lang="en-US" sz="1600" dirty="0"/>
              <a:t>activities, initiatives and flagships (with EO relevance for SDGs), promoting an adaptation/tailoring of existing EO methods/products/tools to SDG Targets and Indicators.</a:t>
            </a:r>
          </a:p>
        </p:txBody>
      </p:sp>
      <p:sp>
        <p:nvSpPr>
          <p:cNvPr id="8" name="Round Same Side Corner Rectangle 7"/>
          <p:cNvSpPr/>
          <p:nvPr/>
        </p:nvSpPr>
        <p:spPr>
          <a:xfrm>
            <a:off x="7848600" y="984411"/>
            <a:ext cx="1295400" cy="387189"/>
          </a:xfrm>
          <a:prstGeom prst="round2SameRect">
            <a:avLst/>
          </a:prstGeom>
          <a:solidFill>
            <a:srgbClr val="C00000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</a:rPr>
              <a:t>With GEO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1709" y="2688272"/>
            <a:ext cx="885609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sz="1600" b="1" dirty="0">
                <a:latin typeface="+mj-lt"/>
              </a:rPr>
              <a:t>2017 activities:</a:t>
            </a:r>
          </a:p>
          <a:p>
            <a:pPr marL="285750" indent="-285750">
              <a:spcBef>
                <a:spcPts val="600"/>
              </a:spcBef>
              <a:buFont typeface="Wingdings" charset="2"/>
              <a:buChar char="§"/>
            </a:pPr>
            <a:r>
              <a:rPr lang="en-US" sz="1600" dirty="0" smtClean="0">
                <a:latin typeface="+mj-lt"/>
              </a:rPr>
              <a:t>Reviewed </a:t>
            </a:r>
            <a:r>
              <a:rPr lang="en-US" sz="1600" dirty="0">
                <a:latin typeface="+mj-lt"/>
              </a:rPr>
              <a:t>the GEO work program and identified </a:t>
            </a:r>
            <a:r>
              <a:rPr lang="en-US" sz="1600" dirty="0" smtClean="0">
                <a:latin typeface="+mj-lt"/>
              </a:rPr>
              <a:t>key </a:t>
            </a:r>
            <a:r>
              <a:rPr lang="en-US" sz="1600" dirty="0" smtClean="0">
                <a:latin typeface="+mj-lt"/>
              </a:rPr>
              <a:t>EO-related </a:t>
            </a:r>
            <a:r>
              <a:rPr lang="en-US" sz="1600" dirty="0" smtClean="0">
                <a:latin typeface="+mj-lt"/>
              </a:rPr>
              <a:t>activities </a:t>
            </a:r>
            <a:r>
              <a:rPr lang="en-US" sz="1600" dirty="0" smtClean="0">
                <a:latin typeface="+mj-lt"/>
              </a:rPr>
              <a:t>missing in the program or </a:t>
            </a:r>
            <a:r>
              <a:rPr lang="en-US" sz="1600" dirty="0" smtClean="0">
                <a:latin typeface="+mj-lt"/>
              </a:rPr>
              <a:t>where </a:t>
            </a:r>
            <a:r>
              <a:rPr lang="en-US" sz="1600" dirty="0">
                <a:latin typeface="+mj-lt"/>
              </a:rPr>
              <a:t>CEOS Agencies </a:t>
            </a:r>
            <a:r>
              <a:rPr lang="en-US" sz="1600" dirty="0" smtClean="0"/>
              <a:t>should </a:t>
            </a:r>
            <a:r>
              <a:rPr lang="en-US" sz="1600" dirty="0"/>
              <a:t>be more actively involved</a:t>
            </a:r>
            <a:r>
              <a:rPr lang="en-US" sz="1600" dirty="0" smtClean="0">
                <a:latin typeface="+mj-lt"/>
              </a:rPr>
              <a:t>. </a:t>
            </a:r>
            <a:endParaRPr lang="en-US" sz="1600" dirty="0">
              <a:latin typeface="+mj-lt"/>
            </a:endParaRPr>
          </a:p>
          <a:p>
            <a:pPr marL="285750" indent="-285750">
              <a:spcBef>
                <a:spcPts val="600"/>
              </a:spcBef>
              <a:buFont typeface="Wingdings" charset="2"/>
              <a:buChar char="§"/>
            </a:pPr>
            <a:r>
              <a:rPr lang="en-US" sz="1600" dirty="0">
                <a:latin typeface="+mj-lt"/>
              </a:rPr>
              <a:t>Participated </a:t>
            </a:r>
            <a:r>
              <a:rPr lang="en-US" sz="1600" dirty="0" smtClean="0">
                <a:latin typeface="+mj-lt"/>
              </a:rPr>
              <a:t>in </a:t>
            </a:r>
            <a:r>
              <a:rPr lang="en-US" sz="1600" dirty="0" smtClean="0">
                <a:latin typeface="+mj-lt"/>
              </a:rPr>
              <a:t>GEO EO4SDG </a:t>
            </a:r>
            <a:r>
              <a:rPr lang="en-US" sz="1600" dirty="0" smtClean="0">
                <a:latin typeface="+mj-lt"/>
              </a:rPr>
              <a:t>conference calls, and </a:t>
            </a:r>
            <a:r>
              <a:rPr lang="en-US" sz="1600" dirty="0">
                <a:latin typeface="+mj-lt"/>
              </a:rPr>
              <a:t>international events </a:t>
            </a:r>
            <a:r>
              <a:rPr lang="en-US" sz="1600" dirty="0" smtClean="0">
                <a:latin typeface="+mj-lt"/>
              </a:rPr>
              <a:t>to </a:t>
            </a:r>
            <a:r>
              <a:rPr lang="en-US" sz="1600" dirty="0">
                <a:latin typeface="+mj-lt"/>
              </a:rPr>
              <a:t>showcase the value of EO </a:t>
            </a:r>
            <a:r>
              <a:rPr lang="en-US" sz="1600" dirty="0" smtClean="0">
                <a:latin typeface="+mj-lt"/>
              </a:rPr>
              <a:t>for SDGs </a:t>
            </a:r>
            <a:r>
              <a:rPr lang="en-US" sz="1600" dirty="0">
                <a:latin typeface="+mj-lt"/>
              </a:rPr>
              <a:t>(e.g. </a:t>
            </a:r>
            <a:r>
              <a:rPr lang="en-US" sz="1600" dirty="0" smtClean="0">
                <a:latin typeface="+mj-lt"/>
              </a:rPr>
              <a:t>ISRSE-37, </a:t>
            </a:r>
            <a:r>
              <a:rPr lang="en-US" sz="1600" dirty="0" smtClean="0">
                <a:latin typeface="+mj-lt"/>
              </a:rPr>
              <a:t>GEO/CEOS </a:t>
            </a:r>
            <a:r>
              <a:rPr lang="en-US" sz="1600" dirty="0">
                <a:latin typeface="+mj-lt"/>
              </a:rPr>
              <a:t>side </a:t>
            </a:r>
            <a:r>
              <a:rPr lang="en-US" sz="1600" dirty="0" smtClean="0">
                <a:latin typeface="+mj-lt"/>
              </a:rPr>
              <a:t>event </a:t>
            </a:r>
            <a:r>
              <a:rPr lang="en-US" sz="1600" dirty="0">
                <a:latin typeface="+mj-lt"/>
              </a:rPr>
              <a:t>on SDGs </a:t>
            </a:r>
            <a:r>
              <a:rPr lang="en-US" sz="1600" dirty="0" smtClean="0">
                <a:latin typeface="+mj-lt"/>
              </a:rPr>
              <a:t>at GEO XIV plenary)</a:t>
            </a:r>
            <a:endParaRPr lang="en-AU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4669590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11</a:t>
            </a:fld>
            <a:endParaRPr lang="uk-UA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05000" y="76200"/>
            <a:ext cx="6172200" cy="787549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algn="l">
              <a:buNone/>
            </a:pPr>
            <a:r>
              <a:rPr lang="en-AU" sz="2600" b="1" dirty="0" smtClean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AHT SDG Implementation Plan</a:t>
            </a:r>
            <a:br>
              <a:rPr lang="en-AU" sz="2600" b="1" dirty="0" smtClean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</a:br>
            <a:r>
              <a:rPr lang="en-AU" sz="20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4. EO contribution to SDG targets </a:t>
            </a:r>
            <a:r>
              <a:rPr lang="en-AU" sz="2000" b="1" i="1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and </a:t>
            </a:r>
            <a:r>
              <a:rPr lang="en-AU" sz="20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indicators </a:t>
            </a:r>
            <a:endParaRPr lang="en-AU" sz="2000" b="1" i="1" dirty="0">
              <a:solidFill>
                <a:schemeClr val="accent1">
                  <a:lumMod val="40000"/>
                  <a:lumOff val="60000"/>
                </a:schemeClr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</a:endParaRPr>
          </a:p>
        </p:txBody>
      </p:sp>
      <p:sp>
        <p:nvSpPr>
          <p:cNvPr id="5" name="Round Same Side Corner Rectangle 4"/>
          <p:cNvSpPr/>
          <p:nvPr/>
        </p:nvSpPr>
        <p:spPr>
          <a:xfrm>
            <a:off x="7848600" y="984411"/>
            <a:ext cx="1295400" cy="387189"/>
          </a:xfrm>
          <a:prstGeom prst="round2SameRect">
            <a:avLst/>
          </a:prstGeom>
          <a:solidFill>
            <a:srgbClr val="C00000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</a:rPr>
              <a:t>With GEO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quarter" idx="10"/>
          </p:nvPr>
        </p:nvSpPr>
        <p:spPr>
          <a:xfrm>
            <a:off x="228600" y="1397149"/>
            <a:ext cx="8763000" cy="4953000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US" sz="1600" b="1" dirty="0" smtClean="0"/>
              <a:t>Objective</a:t>
            </a:r>
            <a:r>
              <a:rPr lang="en-US" sz="1600" dirty="0" smtClean="0"/>
              <a:t>: </a:t>
            </a:r>
            <a:r>
              <a:rPr lang="en-US" sz="1600" dirty="0"/>
              <a:t>Assess the current and potential contribution of EO to the SDG Targets and Indicators (through the lenses of space-based EO) and identify areas of better EO uptake.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1600" b="1" i="1" dirty="0" smtClean="0"/>
              <a:t>Why? </a:t>
            </a:r>
            <a:r>
              <a:rPr lang="en-US" sz="1600" i="1" dirty="0" smtClean="0"/>
              <a:t>To </a:t>
            </a:r>
            <a:r>
              <a:rPr lang="en-US" sz="1600" i="1" dirty="0"/>
              <a:t>increase the </a:t>
            </a:r>
            <a:r>
              <a:rPr lang="en-US" sz="1600" i="1" dirty="0" smtClean="0"/>
              <a:t>effective use </a:t>
            </a:r>
            <a:r>
              <a:rPr lang="en-US" sz="1600" i="1" dirty="0"/>
              <a:t>of space-based </a:t>
            </a:r>
            <a:r>
              <a:rPr lang="en-US" sz="1600" i="1" dirty="0" smtClean="0"/>
              <a:t>EO in </a:t>
            </a:r>
            <a:r>
              <a:rPr lang="en-US" sz="1600" i="1" dirty="0"/>
              <a:t>the overall SDGs </a:t>
            </a:r>
            <a:r>
              <a:rPr lang="en-US" sz="1600" i="1" dirty="0" smtClean="0"/>
              <a:t>process (targets achievement </a:t>
            </a:r>
            <a:r>
              <a:rPr lang="en-US" sz="1600" i="1" dirty="0"/>
              <a:t>and </a:t>
            </a:r>
            <a:r>
              <a:rPr lang="en-US" sz="1600" i="1" dirty="0" smtClean="0"/>
              <a:t>indicators’ monitoring) </a:t>
            </a:r>
            <a:r>
              <a:rPr lang="en-US" sz="1600" i="1" dirty="0"/>
              <a:t>and by all </a:t>
            </a:r>
            <a:r>
              <a:rPr lang="en-US" sz="1600" i="1" dirty="0" smtClean="0"/>
              <a:t>key players (global, national, local </a:t>
            </a:r>
            <a:r>
              <a:rPr lang="en-US" sz="1600" i="1" dirty="0"/>
              <a:t>levels</a:t>
            </a:r>
            <a:r>
              <a:rPr lang="en-US" sz="1600" i="1" dirty="0" smtClean="0"/>
              <a:t>)</a:t>
            </a:r>
          </a:p>
          <a:p>
            <a:pPr marL="0" indent="0">
              <a:spcBef>
                <a:spcPts val="600"/>
              </a:spcBef>
              <a:buNone/>
            </a:pPr>
            <a:endParaRPr lang="en-US" sz="1600" i="1" dirty="0"/>
          </a:p>
          <a:p>
            <a:pPr marL="0" indent="0">
              <a:spcBef>
                <a:spcPts val="1200"/>
              </a:spcBef>
              <a:buNone/>
            </a:pPr>
            <a:endParaRPr lang="en-US" sz="1600" dirty="0"/>
          </a:p>
          <a:p>
            <a:pPr marL="0" indent="0">
              <a:spcBef>
                <a:spcPts val="1200"/>
              </a:spcBef>
              <a:buNone/>
            </a:pPr>
            <a:endParaRPr lang="en-US" sz="1600" b="1" dirty="0"/>
          </a:p>
          <a:p>
            <a:pPr marL="0" indent="0">
              <a:spcBef>
                <a:spcPts val="1200"/>
              </a:spcBef>
              <a:buNone/>
            </a:pPr>
            <a:endParaRPr lang="en-US" sz="1600" b="1" dirty="0" smtClean="0"/>
          </a:p>
          <a:p>
            <a:pPr marL="0" indent="0">
              <a:spcBef>
                <a:spcPts val="1200"/>
              </a:spcBef>
              <a:buNone/>
            </a:pPr>
            <a:endParaRPr lang="en-US" sz="1600" b="1" dirty="0" smtClean="0"/>
          </a:p>
          <a:p>
            <a:pPr marL="0" indent="0">
              <a:spcBef>
                <a:spcPts val="1200"/>
              </a:spcBef>
              <a:buNone/>
            </a:pPr>
            <a:r>
              <a:rPr lang="en-US" sz="1600" b="1" dirty="0" smtClean="0"/>
              <a:t>2018</a:t>
            </a:r>
            <a:r>
              <a:rPr lang="en-US" sz="1600" b="1" dirty="0"/>
              <a:t>+ activities:</a:t>
            </a:r>
          </a:p>
          <a:p>
            <a:pPr>
              <a:spcBef>
                <a:spcPts val="600"/>
              </a:spcBef>
              <a:buFont typeface="Wingdings" charset="2"/>
              <a:buChar char="§"/>
            </a:pPr>
            <a:r>
              <a:rPr lang="en-US" sz="1600" dirty="0"/>
              <a:t>Conduct an </a:t>
            </a:r>
            <a:r>
              <a:rPr lang="en-US" sz="1600" b="1" kern="1200" dirty="0">
                <a:solidFill>
                  <a:schemeClr val="accent6">
                    <a:lumMod val="75000"/>
                  </a:schemeClr>
                </a:solidFill>
              </a:rPr>
              <a:t>in-depth analysis of the use of EO in the IAEG-SDGs Metadata Repository </a:t>
            </a:r>
            <a:r>
              <a:rPr lang="en-US" sz="1600" dirty="0" smtClean="0"/>
              <a:t>(SDG </a:t>
            </a:r>
            <a:r>
              <a:rPr lang="en-US" sz="1600" dirty="0"/>
              <a:t>Indicators) and as a source of information for countries to better achieve their targets.</a:t>
            </a:r>
          </a:p>
          <a:p>
            <a:pPr>
              <a:spcBef>
                <a:spcPts val="600"/>
              </a:spcBef>
              <a:buFont typeface="Wingdings" charset="2"/>
              <a:buChar char="§"/>
            </a:pPr>
            <a:r>
              <a:rPr lang="en-US" sz="1600" b="1" kern="1200" dirty="0">
                <a:solidFill>
                  <a:schemeClr val="accent6">
                    <a:lumMod val="75000"/>
                  </a:schemeClr>
                </a:solidFill>
              </a:rPr>
              <a:t>Communicate the result (lobbying) </a:t>
            </a:r>
            <a:r>
              <a:rPr lang="mr-IN" sz="1600" dirty="0" smtClean="0"/>
              <a:t>–</a:t>
            </a:r>
            <a:r>
              <a:rPr lang="en-US" sz="1600" dirty="0" smtClean="0"/>
              <a:t> in cooperation with the </a:t>
            </a:r>
            <a:r>
              <a:rPr lang="en-US" sz="1600" dirty="0"/>
              <a:t>GEO </a:t>
            </a:r>
            <a:r>
              <a:rPr lang="en-US" sz="1600" dirty="0" smtClean="0"/>
              <a:t>EO4SDG </a:t>
            </a:r>
            <a:r>
              <a:rPr lang="en-US" sz="1600" dirty="0"/>
              <a:t>initiative </a:t>
            </a:r>
            <a:r>
              <a:rPr lang="en-US" sz="1600" dirty="0" smtClean="0"/>
              <a:t>- to </a:t>
            </a:r>
            <a:r>
              <a:rPr lang="en-US" sz="1600" dirty="0"/>
              <a:t>the IAEG-SDGs Working Group on Geospatial Information (WGGI).</a:t>
            </a:r>
          </a:p>
          <a:p>
            <a:pPr>
              <a:spcBef>
                <a:spcPts val="600"/>
              </a:spcBef>
              <a:buFont typeface="Wingdings" charset="2"/>
              <a:buChar char="§"/>
            </a:pPr>
            <a:r>
              <a:rPr lang="en-US" sz="1600" b="1" kern="1200" dirty="0">
                <a:solidFill>
                  <a:schemeClr val="accent6">
                    <a:lumMod val="75000"/>
                  </a:schemeClr>
                </a:solidFill>
              </a:rPr>
              <a:t>Contribute to IAEG-SDGs WGGI </a:t>
            </a:r>
            <a:r>
              <a:rPr lang="en-US" sz="1600" b="1" kern="1200" dirty="0" smtClean="0">
                <a:solidFill>
                  <a:schemeClr val="accent6">
                    <a:lumMod val="75000"/>
                  </a:schemeClr>
                </a:solidFill>
              </a:rPr>
              <a:t>work</a:t>
            </a:r>
            <a:r>
              <a:rPr lang="en-US" sz="1600" kern="1200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en-US" sz="1600" dirty="0"/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2743200"/>
            <a:ext cx="6629400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sz="1600" b="1" dirty="0" smtClean="0"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2017 </a:t>
            </a:r>
            <a:r>
              <a:rPr lang="en-US" sz="1600" b="1" dirty="0"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activities:</a:t>
            </a:r>
          </a:p>
          <a:p>
            <a:pPr marL="285750" indent="-285750">
              <a:spcBef>
                <a:spcPts val="600"/>
              </a:spcBef>
              <a:buFont typeface="Wingdings" charset="2"/>
              <a:buChar char="§"/>
            </a:pPr>
            <a:r>
              <a:rPr lang="en-US" sz="1600" dirty="0"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Analyzed and reviewed the global Indicators framework </a:t>
            </a:r>
            <a:r>
              <a:rPr lang="en-US" sz="1600" dirty="0" smtClean="0"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(consolidated </a:t>
            </a:r>
            <a:r>
              <a:rPr lang="en-US" sz="1600" dirty="0"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tables have been </a:t>
            </a:r>
            <a:r>
              <a:rPr lang="en-US" sz="1600" dirty="0" smtClean="0"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circulated)</a:t>
            </a:r>
            <a:endParaRPr lang="en-US" sz="1600" dirty="0">
              <a:latin typeface="+mj-lt"/>
              <a:ea typeface="Arial Bold"/>
              <a:cs typeface="Arial" panose="020B0604020202020204" pitchFamily="34" charset="0"/>
              <a:sym typeface="Arial Bold"/>
            </a:endParaRPr>
          </a:p>
          <a:p>
            <a:pPr marL="285750" indent="-285750">
              <a:spcBef>
                <a:spcPts val="600"/>
              </a:spcBef>
              <a:buFont typeface="Wingdings" charset="2"/>
              <a:buChar char="§"/>
            </a:pPr>
            <a:r>
              <a:rPr lang="en-US" sz="1600" dirty="0"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Initiated an ESA-funded project on EO4SDGs that includes a thorough study of the current and potential contribution of EO </a:t>
            </a:r>
            <a:r>
              <a:rPr lang="en-US" sz="1600" dirty="0" smtClean="0"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to the </a:t>
            </a:r>
            <a:r>
              <a:rPr lang="en-US" sz="1600" dirty="0"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SDG Targets and </a:t>
            </a:r>
            <a:r>
              <a:rPr lang="en-US" sz="1600" dirty="0"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I</a:t>
            </a:r>
            <a:r>
              <a:rPr lang="en-US" sz="1600" dirty="0" smtClean="0"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ndicators (</a:t>
            </a:r>
            <a:r>
              <a:rPr lang="en-US" sz="1600" dirty="0"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C</a:t>
            </a:r>
            <a:r>
              <a:rPr lang="en-US" sz="1600" dirty="0" smtClean="0"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all in </a:t>
            </a:r>
            <a:r>
              <a:rPr lang="en-US" sz="1600" dirty="0"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August, </a:t>
            </a:r>
            <a:r>
              <a:rPr lang="en-US" sz="1600" dirty="0" smtClean="0"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start of activity in </a:t>
            </a:r>
            <a:r>
              <a:rPr lang="en-US" sz="1600" dirty="0"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2018</a:t>
            </a:r>
            <a:r>
              <a:rPr lang="en-US" sz="1600" dirty="0" smtClean="0"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).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5" t="21608" r="47492" b="6577"/>
          <a:stretch/>
        </p:blipFill>
        <p:spPr>
          <a:xfrm>
            <a:off x="6858000" y="2590800"/>
            <a:ext cx="2133600" cy="2280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44145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12</a:t>
            </a:fld>
            <a:endParaRPr lang="uk-UA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057400" y="76200"/>
            <a:ext cx="5867400" cy="787549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algn="l">
              <a:buNone/>
            </a:pPr>
            <a:r>
              <a:rPr lang="en-AU" sz="2600" b="1" dirty="0" smtClean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AHT SDG Implementation Plan</a:t>
            </a:r>
            <a:br>
              <a:rPr lang="en-AU" sz="2600" b="1" dirty="0" smtClean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</a:br>
            <a:r>
              <a:rPr lang="en-AU" sz="20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5</a:t>
            </a:r>
            <a:r>
              <a:rPr lang="en-AU" sz="2000" b="1" i="1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. Showcase </a:t>
            </a:r>
            <a:r>
              <a:rPr lang="en-AU" sz="20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unique added-value of </a:t>
            </a:r>
            <a:r>
              <a:rPr lang="en-AU" sz="2000" b="1" i="1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EO </a:t>
            </a:r>
            <a:r>
              <a:rPr lang="en-AU" sz="20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to other SDG stakeholders</a:t>
            </a:r>
            <a:endParaRPr lang="en-AU" sz="2000" b="1" i="1" dirty="0">
              <a:solidFill>
                <a:schemeClr val="accent1">
                  <a:lumMod val="40000"/>
                  <a:lumOff val="60000"/>
                </a:schemeClr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sz="quarter" idx="10"/>
          </p:nvPr>
        </p:nvSpPr>
        <p:spPr>
          <a:xfrm>
            <a:off x="228600" y="1371600"/>
            <a:ext cx="8763000" cy="4953000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US" sz="1600" b="1" dirty="0"/>
              <a:t>Objective</a:t>
            </a:r>
            <a:r>
              <a:rPr lang="en-US" sz="1600" dirty="0"/>
              <a:t>: Demonstrate the value of EO for achieving the SDG targets and </a:t>
            </a:r>
            <a:r>
              <a:rPr lang="en-US" sz="1600" dirty="0" smtClean="0"/>
              <a:t>for reporting </a:t>
            </a:r>
            <a:r>
              <a:rPr lang="en-US" sz="1600" dirty="0"/>
              <a:t>on </a:t>
            </a:r>
            <a:r>
              <a:rPr lang="en-US" sz="1600" dirty="0" smtClean="0"/>
              <a:t>indicators, </a:t>
            </a:r>
            <a:r>
              <a:rPr lang="en-CA" sz="1600" dirty="0"/>
              <a:t>though selected pilots that can lead to wider adoption</a:t>
            </a:r>
            <a:r>
              <a:rPr lang="en-US" sz="1600" dirty="0"/>
              <a:t> by SDG </a:t>
            </a:r>
            <a:r>
              <a:rPr lang="en-US" sz="1600" dirty="0" smtClean="0"/>
              <a:t>stakeholders.</a:t>
            </a:r>
            <a:endParaRPr lang="en-US" sz="1600" dirty="0"/>
          </a:p>
          <a:p>
            <a:pPr marL="0" indent="0">
              <a:spcBef>
                <a:spcPts val="1200"/>
              </a:spcBef>
              <a:buNone/>
            </a:pPr>
            <a:r>
              <a:rPr lang="en-US" sz="1600" b="1" i="1" dirty="0"/>
              <a:t>Why?</a:t>
            </a:r>
            <a:r>
              <a:rPr lang="en-US" sz="1600" i="1" dirty="0"/>
              <a:t> To increase the use of Earth Observations in the overall SDGs landscape (targets and indicators) and by all actors (from global to local levels)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1600" b="1" dirty="0"/>
              <a:t>2017 activities:</a:t>
            </a:r>
          </a:p>
          <a:p>
            <a:pPr>
              <a:spcBef>
                <a:spcPts val="600"/>
              </a:spcBef>
              <a:buFont typeface="Wingdings" charset="2"/>
              <a:buChar char="§"/>
            </a:pPr>
            <a:r>
              <a:rPr lang="en-US" sz="1600" dirty="0" smtClean="0"/>
              <a:t>Initiated </a:t>
            </a:r>
            <a:r>
              <a:rPr lang="en-US" sz="1600" dirty="0"/>
              <a:t>SDG pilot projects in partnership with GEO (e.g. CEOS/GEO SELIS proposal to the GPSDD-WB Call on “collaborative data innovation for SD” on the use of data cube technology for </a:t>
            </a:r>
            <a:r>
              <a:rPr lang="en-US" sz="1600" dirty="0" smtClean="0"/>
              <a:t>SDGs).</a:t>
            </a:r>
            <a:endParaRPr lang="en-US" sz="1600" dirty="0"/>
          </a:p>
          <a:p>
            <a:pPr marL="0" indent="0">
              <a:spcBef>
                <a:spcPts val="1200"/>
              </a:spcBef>
              <a:buNone/>
            </a:pPr>
            <a:r>
              <a:rPr lang="en-US" sz="1600" b="1" dirty="0"/>
              <a:t>2018+ activities:</a:t>
            </a:r>
          </a:p>
          <a:p>
            <a:pPr>
              <a:spcBef>
                <a:spcPts val="600"/>
              </a:spcBef>
              <a:buFont typeface="Wingdings" charset="2"/>
              <a:buChar char="§"/>
            </a:pPr>
            <a:r>
              <a:rPr lang="en-US" sz="1600" b="1" kern="1200" dirty="0">
                <a:solidFill>
                  <a:schemeClr val="accent6">
                    <a:lumMod val="75000"/>
                  </a:schemeClr>
                </a:solidFill>
              </a:rPr>
              <a:t>Compile EO best case practices </a:t>
            </a:r>
            <a:r>
              <a:rPr lang="en-US" sz="1600" dirty="0"/>
              <a:t>for SDGs starting with the 5 SDGs where GEO is </a:t>
            </a:r>
            <a:r>
              <a:rPr lang="en-US" sz="1600" dirty="0" smtClean="0"/>
              <a:t>the most actively </a:t>
            </a:r>
            <a:r>
              <a:rPr lang="en-US" sz="1600" dirty="0"/>
              <a:t>involved:  </a:t>
            </a:r>
            <a:r>
              <a:rPr lang="en-US" sz="1600" dirty="0" smtClean="0"/>
              <a:t>Zero </a:t>
            </a:r>
            <a:r>
              <a:rPr lang="en-US" sz="1600" dirty="0"/>
              <a:t>Hunger (SDG 2), Water and sanitation (SDG 6), Sustainable urbanization (SDG 11), Life below water (SDG 14), Life on land (SDG 15). </a:t>
            </a:r>
          </a:p>
          <a:p>
            <a:pPr>
              <a:spcBef>
                <a:spcPts val="600"/>
              </a:spcBef>
              <a:buFont typeface="Wingdings" charset="2"/>
              <a:buChar char="§"/>
            </a:pPr>
            <a:r>
              <a:rPr lang="en-US" sz="1600" b="1" kern="1200" dirty="0">
                <a:solidFill>
                  <a:schemeClr val="accent6">
                    <a:lumMod val="75000"/>
                  </a:schemeClr>
                </a:solidFill>
              </a:rPr>
              <a:t>Launch one or two national/regional large-scale SDGs pilot projects</a:t>
            </a:r>
            <a:r>
              <a:rPr lang="en-US" sz="1600" b="1" dirty="0" smtClean="0">
                <a:solidFill>
                  <a:srgbClr val="C00000"/>
                </a:solidFill>
              </a:rPr>
              <a:t> </a:t>
            </a:r>
            <a:r>
              <a:rPr lang="en-US" sz="1600" dirty="0"/>
              <a:t>(in partnership with GEO EO4SDG and relevant GEO activities</a:t>
            </a:r>
            <a:r>
              <a:rPr lang="en-US" sz="1600" dirty="0" smtClean="0"/>
              <a:t>), starting </a:t>
            </a:r>
            <a:r>
              <a:rPr lang="en-US" sz="1600" dirty="0"/>
              <a:t>from the methodological guidelines provided by the custodian </a:t>
            </a:r>
            <a:r>
              <a:rPr lang="en-US" sz="1600" dirty="0" smtClean="0"/>
              <a:t>agencies and engaging with </a:t>
            </a:r>
            <a:r>
              <a:rPr lang="en-US" sz="1600" dirty="0" smtClean="0"/>
              <a:t>key </a:t>
            </a:r>
            <a:r>
              <a:rPr lang="en-US" sz="1600" dirty="0" smtClean="0"/>
              <a:t>players (</a:t>
            </a:r>
            <a:r>
              <a:rPr lang="en-US" sz="1600" dirty="0" err="1" smtClean="0"/>
              <a:t>incl</a:t>
            </a:r>
            <a:r>
              <a:rPr lang="en-US" sz="1600" dirty="0" smtClean="0"/>
              <a:t> NSOs</a:t>
            </a:r>
            <a:r>
              <a:rPr lang="en-US" sz="1600" dirty="0" smtClean="0"/>
              <a:t>).</a:t>
            </a:r>
            <a:endParaRPr lang="en-US" sz="1600" dirty="0"/>
          </a:p>
          <a:p>
            <a:pPr>
              <a:spcBef>
                <a:spcPts val="600"/>
              </a:spcBef>
              <a:buFont typeface="Wingdings" charset="2"/>
              <a:buChar char="§"/>
            </a:pPr>
            <a:r>
              <a:rPr lang="en-US" sz="1600" b="1" kern="1200" dirty="0">
                <a:solidFill>
                  <a:schemeClr val="accent6">
                    <a:lumMod val="75000"/>
                  </a:schemeClr>
                </a:solidFill>
              </a:rPr>
              <a:t>Develop EO capacity building/training in countr</a:t>
            </a:r>
            <a:r>
              <a:rPr lang="en-US" sz="1600" kern="1200" dirty="0">
                <a:solidFill>
                  <a:schemeClr val="accent6">
                    <a:lumMod val="75000"/>
                  </a:schemeClr>
                </a:solidFill>
              </a:rPr>
              <a:t>ies</a:t>
            </a:r>
            <a:r>
              <a:rPr lang="en-US" sz="1600" dirty="0" smtClean="0"/>
              <a:t>: online </a:t>
            </a:r>
            <a:r>
              <a:rPr lang="en-US" sz="1600" dirty="0"/>
              <a:t>courses and webinars on the integration of EO in the SDGs </a:t>
            </a:r>
            <a:r>
              <a:rPr lang="en-US" sz="1600" dirty="0" smtClean="0"/>
              <a:t>monitoring (in </a:t>
            </a:r>
            <a:r>
              <a:rPr lang="en-US" sz="1600" dirty="0"/>
              <a:t>partnership with </a:t>
            </a:r>
            <a:r>
              <a:rPr lang="en-US" sz="1600" dirty="0" smtClean="0"/>
              <a:t>GEO, custodians and NSOs</a:t>
            </a:r>
            <a:r>
              <a:rPr lang="en-US" sz="1600" dirty="0" smtClean="0"/>
              <a:t>).</a:t>
            </a:r>
            <a:endParaRPr lang="en-US" sz="1600" dirty="0"/>
          </a:p>
        </p:txBody>
      </p:sp>
      <p:sp>
        <p:nvSpPr>
          <p:cNvPr id="8" name="Round Same Side Corner Rectangle 7"/>
          <p:cNvSpPr/>
          <p:nvPr/>
        </p:nvSpPr>
        <p:spPr>
          <a:xfrm>
            <a:off x="7848600" y="984411"/>
            <a:ext cx="1295400" cy="387189"/>
          </a:xfrm>
          <a:prstGeom prst="round2SameRect">
            <a:avLst/>
          </a:prstGeom>
          <a:solidFill>
            <a:srgbClr val="C00000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</a:rPr>
              <a:t>With GEO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41962932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13</a:t>
            </a:fld>
            <a:endParaRPr lang="uk-UA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057400" y="152400"/>
            <a:ext cx="6019800" cy="787549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algn="l">
              <a:buNone/>
            </a:pPr>
            <a:r>
              <a:rPr lang="en-AU" sz="2600" b="1" dirty="0" smtClean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AHT SDG Implementation Plan</a:t>
            </a:r>
            <a:br>
              <a:rPr lang="en-AU" sz="2600" b="1" dirty="0" smtClean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</a:br>
            <a:r>
              <a:rPr lang="en-AU" sz="2000" b="1" i="1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6. Facilitate uptake of EO </a:t>
            </a:r>
            <a:r>
              <a:rPr lang="en-AU" sz="20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by SDG stakeholders</a:t>
            </a:r>
            <a:endParaRPr lang="en-AU" sz="2000" b="1" i="1" dirty="0">
              <a:solidFill>
                <a:schemeClr val="accent1">
                  <a:lumMod val="40000"/>
                  <a:lumOff val="60000"/>
                </a:schemeClr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sz="quarter" idx="10"/>
          </p:nvPr>
        </p:nvSpPr>
        <p:spPr>
          <a:xfrm>
            <a:off x="232528" y="1549549"/>
            <a:ext cx="8759072" cy="4953000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US" sz="1600" b="1" dirty="0" smtClean="0"/>
              <a:t>Objective: </a:t>
            </a:r>
            <a:r>
              <a:rPr lang="en-US" sz="1600" dirty="0" smtClean="0"/>
              <a:t>Review </a:t>
            </a:r>
            <a:r>
              <a:rPr lang="en-US" sz="1600" dirty="0"/>
              <a:t>the availability and demonstrate the utility of Big Data tools and infrastructures to facilitate the uptake of </a:t>
            </a:r>
            <a:r>
              <a:rPr lang="en-US" sz="1600" dirty="0" smtClean="0"/>
              <a:t>satellite-based EO data by </a:t>
            </a:r>
            <a:r>
              <a:rPr lang="en-US" sz="1600" dirty="0"/>
              <a:t>SDG </a:t>
            </a:r>
            <a:r>
              <a:rPr lang="en-US" sz="1600" dirty="0" smtClean="0"/>
              <a:t>stakeholders.</a:t>
            </a:r>
            <a:endParaRPr lang="en-US" sz="1600" dirty="0" smtClean="0"/>
          </a:p>
          <a:p>
            <a:pPr marL="0" indent="0">
              <a:spcBef>
                <a:spcPts val="1200"/>
              </a:spcBef>
              <a:buNone/>
            </a:pPr>
            <a:r>
              <a:rPr lang="en-US" sz="1600" b="1" i="1" dirty="0" smtClean="0"/>
              <a:t>Why? </a:t>
            </a:r>
            <a:r>
              <a:rPr lang="en-US" sz="1600" i="1" dirty="0"/>
              <a:t>Facilitate </a:t>
            </a:r>
            <a:r>
              <a:rPr lang="en-US" sz="1600" i="1" dirty="0" smtClean="0"/>
              <a:t>awareness on technological solutions to discover, </a:t>
            </a:r>
            <a:r>
              <a:rPr lang="en-US" sz="1600" i="1" dirty="0"/>
              <a:t>access, </a:t>
            </a:r>
            <a:r>
              <a:rPr lang="en-US" sz="1600" i="1" dirty="0" smtClean="0"/>
              <a:t/>
            </a:r>
            <a:br>
              <a:rPr lang="en-US" sz="1600" i="1" dirty="0" smtClean="0"/>
            </a:br>
            <a:r>
              <a:rPr lang="en-US" sz="1600" i="1" dirty="0" smtClean="0"/>
              <a:t>process and </a:t>
            </a:r>
            <a:r>
              <a:rPr lang="en-US" sz="1600" i="1" dirty="0" err="1" smtClean="0"/>
              <a:t>analyse</a:t>
            </a:r>
            <a:r>
              <a:rPr lang="en-US" sz="1600" i="1" dirty="0" smtClean="0"/>
              <a:t> EO </a:t>
            </a:r>
            <a:r>
              <a:rPr lang="en-US" sz="1600" i="1" dirty="0" smtClean="0"/>
              <a:t>data and </a:t>
            </a:r>
            <a:r>
              <a:rPr lang="en-US" sz="1600" i="1" dirty="0"/>
              <a:t>information by all SDG </a:t>
            </a:r>
            <a:r>
              <a:rPr lang="en-US" sz="1600" i="1" dirty="0" smtClean="0"/>
              <a:t>actors</a:t>
            </a:r>
            <a:endParaRPr lang="en-US" sz="1600" i="1" dirty="0"/>
          </a:p>
          <a:p>
            <a:pPr marL="0" indent="0">
              <a:spcBef>
                <a:spcPts val="1200"/>
              </a:spcBef>
              <a:buNone/>
            </a:pPr>
            <a:r>
              <a:rPr lang="en-US" sz="1600" b="1" dirty="0"/>
              <a:t>2017 activities:</a:t>
            </a:r>
          </a:p>
          <a:p>
            <a:pPr>
              <a:spcBef>
                <a:spcPts val="600"/>
              </a:spcBef>
              <a:buFont typeface="Wingdings" charset="2"/>
              <a:buChar char="§"/>
            </a:pPr>
            <a:r>
              <a:rPr lang="en-US" sz="1600" dirty="0"/>
              <a:t>Initiated, in partnership with GEO, a number of national demonstrations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on the </a:t>
            </a:r>
            <a:r>
              <a:rPr lang="en-US" sz="1600" dirty="0"/>
              <a:t>utility of the CEOS data </a:t>
            </a:r>
            <a:r>
              <a:rPr lang="en-US" sz="1600" dirty="0" smtClean="0"/>
              <a:t>cubes </a:t>
            </a:r>
            <a:r>
              <a:rPr lang="en-US" sz="1600" dirty="0"/>
              <a:t>for SDG monitoring and reporting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(</a:t>
            </a:r>
            <a:r>
              <a:rPr lang="en-US" sz="1600" dirty="0"/>
              <a:t>e.g. </a:t>
            </a:r>
            <a:r>
              <a:rPr lang="en-US" sz="1600" dirty="0" smtClean="0"/>
              <a:t>Colombia</a:t>
            </a:r>
            <a:r>
              <a:rPr lang="en-US" sz="1600" dirty="0"/>
              <a:t>, Balkans)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1600" b="1" dirty="0"/>
              <a:t>2018+ activities:</a:t>
            </a:r>
          </a:p>
          <a:p>
            <a:pPr>
              <a:spcBef>
                <a:spcPts val="600"/>
              </a:spcBef>
            </a:pPr>
            <a:r>
              <a:rPr lang="en-US" sz="1600" b="1" kern="1200" dirty="0">
                <a:solidFill>
                  <a:schemeClr val="accent6">
                    <a:lumMod val="75000"/>
                  </a:schemeClr>
                </a:solidFill>
              </a:rPr>
              <a:t>Analyze the existing and under-development tools’ capacity</a:t>
            </a:r>
            <a:r>
              <a:rPr lang="en-US" sz="1600" b="1" dirty="0" smtClean="0">
                <a:solidFill>
                  <a:srgbClr val="C00000"/>
                </a:solidFill>
              </a:rPr>
              <a:t> </a:t>
            </a:r>
            <a:r>
              <a:rPr lang="en-US" sz="1600" dirty="0" smtClean="0"/>
              <a:t>(online </a:t>
            </a:r>
            <a:r>
              <a:rPr lang="en-US" sz="1600" dirty="0"/>
              <a:t>platforms, toolboxes and Big Data analytics </a:t>
            </a:r>
            <a:r>
              <a:rPr lang="en-US" sz="1600" dirty="0" smtClean="0"/>
              <a:t>tools): </a:t>
            </a:r>
            <a:r>
              <a:rPr lang="en-US" sz="1600" i="1" dirty="0" smtClean="0"/>
              <a:t>how can it serve </a:t>
            </a:r>
            <a:r>
              <a:rPr lang="en-US" sz="1600" i="1" dirty="0"/>
              <a:t>the </a:t>
            </a:r>
            <a:r>
              <a:rPr lang="en-US" sz="1600" i="1" dirty="0" smtClean="0"/>
              <a:t>SDG stakeholders, using EO-based data, </a:t>
            </a:r>
            <a:r>
              <a:rPr lang="en-US" sz="1600" i="1" dirty="0"/>
              <a:t>addressing both global and national needs.</a:t>
            </a:r>
          </a:p>
          <a:p>
            <a:pPr>
              <a:spcBef>
                <a:spcPts val="600"/>
              </a:spcBef>
            </a:pPr>
            <a:r>
              <a:rPr lang="en-US" sz="1600" b="1" kern="1200" dirty="0">
                <a:solidFill>
                  <a:schemeClr val="accent6">
                    <a:lumMod val="75000"/>
                  </a:schemeClr>
                </a:solidFill>
              </a:rPr>
              <a:t>Conduct a number of pilot country cases </a:t>
            </a:r>
            <a:r>
              <a:rPr lang="en-US" sz="1600" dirty="0"/>
              <a:t>to demonstrate the value of big data analytics tools (e.g. CEOS </a:t>
            </a:r>
            <a:r>
              <a:rPr lang="en-US" sz="1600" dirty="0" err="1" smtClean="0"/>
              <a:t>Datacube</a:t>
            </a:r>
            <a:r>
              <a:rPr lang="en-US" sz="1600" dirty="0"/>
              <a:t>) with a particular focus to the developing countries (leaving no one behind</a:t>
            </a:r>
            <a:r>
              <a:rPr lang="en-US" sz="1600" dirty="0" smtClean="0"/>
              <a:t>).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endParaRPr lang="en-US" sz="1600" dirty="0" smtClean="0">
              <a:solidFill>
                <a:srgbClr val="C00000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1600" b="1" kern="1200" dirty="0" smtClean="0">
                <a:solidFill>
                  <a:schemeClr val="accent6">
                    <a:lumMod val="75000"/>
                  </a:schemeClr>
                </a:solidFill>
              </a:rPr>
              <a:t>Demonstrate </a:t>
            </a:r>
            <a:r>
              <a:rPr lang="en-US" sz="1600" b="1" kern="1200" dirty="0">
                <a:solidFill>
                  <a:schemeClr val="accent6">
                    <a:lumMod val="75000"/>
                  </a:schemeClr>
                </a:solidFill>
              </a:rPr>
              <a:t>the up-scale opportunities of EO approaches </a:t>
            </a:r>
            <a:r>
              <a:rPr lang="en-US" sz="1500" dirty="0"/>
              <a:t>for SDG monitoring and </a:t>
            </a:r>
            <a:r>
              <a:rPr lang="en-US" sz="1500" dirty="0" smtClean="0"/>
              <a:t>reporting.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" name="Round Same Side Corner Rectangle 7"/>
          <p:cNvSpPr/>
          <p:nvPr/>
        </p:nvSpPr>
        <p:spPr>
          <a:xfrm>
            <a:off x="7848600" y="984411"/>
            <a:ext cx="1295400" cy="387189"/>
          </a:xfrm>
          <a:prstGeom prst="round2SameRect">
            <a:avLst/>
          </a:prstGeom>
          <a:solidFill>
            <a:srgbClr val="C00000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</a:rPr>
              <a:t>With GEO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</a:endParaRPr>
          </a:p>
        </p:txBody>
      </p:sp>
      <p:sp>
        <p:nvSpPr>
          <p:cNvPr id="9" name="Round Same Side Corner Rectangle 8"/>
          <p:cNvSpPr/>
          <p:nvPr/>
        </p:nvSpPr>
        <p:spPr>
          <a:xfrm>
            <a:off x="0" y="984411"/>
            <a:ext cx="2209800" cy="387189"/>
          </a:xfrm>
          <a:prstGeom prst="round2SameRect">
            <a:avLst/>
          </a:prstGeom>
          <a:solidFill>
            <a:schemeClr val="accent3">
              <a:lumMod val="75000"/>
            </a:schemeClr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FillTx/>
              </a:rPr>
              <a:t>With </a:t>
            </a:r>
            <a:r>
              <a:rPr lang="en-US" smtClean="0">
                <a:solidFill>
                  <a:schemeClr val="bg1"/>
                </a:solidFill>
              </a:rPr>
              <a:t>FDA and SEO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</a:endParaRPr>
          </a:p>
        </p:txBody>
      </p:sp>
      <p:pic>
        <p:nvPicPr>
          <p:cNvPr id="4098" name="Picture 2" descr="Image result for datacube colombi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80" t="34682"/>
          <a:stretch/>
        </p:blipFill>
        <p:spPr bwMode="auto">
          <a:xfrm>
            <a:off x="7239000" y="2209800"/>
            <a:ext cx="1832416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482863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14</a:t>
            </a:fld>
            <a:endParaRPr lang="uk-UA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057400" y="152400"/>
            <a:ext cx="5638800" cy="787549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algn="l">
              <a:buNone/>
            </a:pPr>
            <a:r>
              <a:rPr lang="en-AU" sz="2600" b="1" dirty="0" smtClean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AHT SDG Implementation Plan</a:t>
            </a:r>
            <a:br>
              <a:rPr lang="en-AU" sz="2600" b="1" dirty="0" smtClean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</a:br>
            <a:r>
              <a:rPr lang="en-AU" sz="2000" b="1" i="1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7. Communication &amp; Outreach activities 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0"/>
          </p:nvPr>
        </p:nvSpPr>
        <p:spPr>
          <a:xfrm>
            <a:off x="175182" y="1295400"/>
            <a:ext cx="8968818" cy="5181600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US" sz="1600" b="1" dirty="0" smtClean="0"/>
              <a:t>Objective</a:t>
            </a:r>
            <a:r>
              <a:rPr lang="en-US" sz="1600" dirty="0" smtClean="0"/>
              <a:t>: </a:t>
            </a:r>
            <a:r>
              <a:rPr lang="en-US" sz="1600" dirty="0"/>
              <a:t>Promote the value </a:t>
            </a:r>
            <a:r>
              <a:rPr lang="en-US" sz="1600" dirty="0" smtClean="0"/>
              <a:t>of EO </a:t>
            </a:r>
            <a:r>
              <a:rPr lang="en-US" sz="1600" dirty="0"/>
              <a:t>for SDGs at international, regional and national levels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1600" b="1" i="1" dirty="0" smtClean="0"/>
              <a:t>Why? </a:t>
            </a:r>
            <a:r>
              <a:rPr lang="en-US" sz="1600" i="1" dirty="0"/>
              <a:t>Raise awareness of the value of </a:t>
            </a:r>
            <a:r>
              <a:rPr lang="en-US" sz="1600" i="1" dirty="0" smtClean="0"/>
              <a:t>EO amongst </a:t>
            </a:r>
            <a:r>
              <a:rPr lang="en-US" sz="1600" i="1" dirty="0"/>
              <a:t>the SDG </a:t>
            </a:r>
            <a:r>
              <a:rPr lang="en-US" sz="1600" i="1" dirty="0" smtClean="0"/>
              <a:t>community </a:t>
            </a:r>
            <a:r>
              <a:rPr lang="en-US" sz="1600" i="1" dirty="0"/>
              <a:t>and showcase benefits.</a:t>
            </a:r>
          </a:p>
          <a:p>
            <a:pPr marL="0" indent="0">
              <a:spcBef>
                <a:spcPts val="1200"/>
              </a:spcBef>
              <a:buNone/>
            </a:pPr>
            <a:endParaRPr lang="en-US" sz="1600" dirty="0" smtClean="0"/>
          </a:p>
          <a:p>
            <a:pPr marL="0" indent="0">
              <a:spcBef>
                <a:spcPts val="1200"/>
              </a:spcBef>
              <a:buNone/>
            </a:pPr>
            <a:endParaRPr lang="en-US" sz="1600" dirty="0" smtClean="0"/>
          </a:p>
          <a:p>
            <a:pPr marL="0" indent="0">
              <a:spcBef>
                <a:spcPts val="1200"/>
              </a:spcBef>
              <a:buNone/>
            </a:pPr>
            <a:endParaRPr lang="en-US" sz="1600" dirty="0"/>
          </a:p>
          <a:p>
            <a:pPr marL="0" indent="0">
              <a:spcBef>
                <a:spcPts val="1200"/>
              </a:spcBef>
              <a:buNone/>
            </a:pPr>
            <a:endParaRPr lang="en-US" sz="1600" dirty="0" smtClean="0"/>
          </a:p>
          <a:p>
            <a:pPr marL="0" indent="0">
              <a:spcBef>
                <a:spcPts val="0"/>
              </a:spcBef>
              <a:buNone/>
            </a:pPr>
            <a:endParaRPr lang="en-US" sz="1600" b="1" dirty="0" smtClean="0"/>
          </a:p>
          <a:p>
            <a:pPr marL="0" indent="0">
              <a:spcBef>
                <a:spcPts val="1200"/>
              </a:spcBef>
              <a:buNone/>
            </a:pPr>
            <a:r>
              <a:rPr lang="en-US" sz="1600" b="1" dirty="0" smtClean="0"/>
              <a:t>2018</a:t>
            </a:r>
            <a:r>
              <a:rPr lang="en-US" sz="1600" b="1" dirty="0"/>
              <a:t>+ activities:</a:t>
            </a:r>
          </a:p>
          <a:p>
            <a:pPr>
              <a:spcBef>
                <a:spcPts val="600"/>
              </a:spcBef>
            </a:pPr>
            <a:r>
              <a:rPr lang="en-US" sz="1600" b="1" kern="1200" dirty="0">
                <a:solidFill>
                  <a:schemeClr val="accent6">
                    <a:lumMod val="75000"/>
                  </a:schemeClr>
                </a:solidFill>
              </a:rPr>
              <a:t>Finalize the CEOS Handbook on SDGs </a:t>
            </a:r>
            <a:r>
              <a:rPr lang="en-US" sz="1600" dirty="0"/>
              <a:t>for distribution at UNSC-49 (March 2018), 7th IAEG-SDGs meeting (March 2018), HLF (July 2018) and UN GGIM Plenary (August 2018)</a:t>
            </a:r>
          </a:p>
          <a:p>
            <a:pPr>
              <a:spcBef>
                <a:spcPts val="600"/>
              </a:spcBef>
            </a:pPr>
            <a:r>
              <a:rPr lang="en-US" sz="1600" b="1" kern="1200" dirty="0" smtClean="0">
                <a:solidFill>
                  <a:schemeClr val="accent6">
                    <a:lumMod val="75000"/>
                  </a:schemeClr>
                </a:solidFill>
              </a:rPr>
              <a:t>Participate </a:t>
            </a:r>
            <a:r>
              <a:rPr lang="en-US" sz="1600" b="1" kern="1200" dirty="0">
                <a:solidFill>
                  <a:schemeClr val="accent6">
                    <a:lumMod val="75000"/>
                  </a:schemeClr>
                </a:solidFill>
              </a:rPr>
              <a:t>in the SDG-related events </a:t>
            </a:r>
            <a:r>
              <a:rPr lang="en-US" sz="1600" dirty="0" smtClean="0"/>
              <a:t>(in </a:t>
            </a:r>
            <a:r>
              <a:rPr lang="en-US" sz="1600" dirty="0"/>
              <a:t>partnership with GEO) </a:t>
            </a:r>
            <a:r>
              <a:rPr lang="en-US" sz="1600" dirty="0" smtClean="0"/>
              <a:t>to continue raise awareness and </a:t>
            </a:r>
            <a:r>
              <a:rPr lang="en-US" sz="1600" dirty="0"/>
              <a:t>inform SDG stakeholders on the value of EO for the SDGs.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Contribute to the </a:t>
            </a:r>
            <a:r>
              <a:rPr lang="en-US" sz="1600" b="1" kern="1200" dirty="0">
                <a:solidFill>
                  <a:schemeClr val="accent6">
                    <a:lumMod val="75000"/>
                  </a:schemeClr>
                </a:solidFill>
              </a:rPr>
              <a:t>development of a GEO Portal on SDGs </a:t>
            </a:r>
            <a:r>
              <a:rPr lang="en-US" sz="1600" dirty="0"/>
              <a:t>(EO4SDG website) as a Knowledge Hub </a:t>
            </a:r>
            <a:r>
              <a:rPr lang="en-US" sz="1600" dirty="0" smtClean="0"/>
              <a:t>with </a:t>
            </a:r>
            <a:r>
              <a:rPr lang="en-US" sz="1600" dirty="0"/>
              <a:t>the provision of EO best case </a:t>
            </a:r>
            <a:r>
              <a:rPr lang="en-US" sz="1600" dirty="0" smtClean="0"/>
              <a:t>practices, </a:t>
            </a:r>
            <a:r>
              <a:rPr lang="en-US" sz="1600" dirty="0"/>
              <a:t>demonstration products, global/regional data sets, EO data processing and analytics Toolboxes.</a:t>
            </a:r>
          </a:p>
          <a:p>
            <a:pPr>
              <a:spcBef>
                <a:spcPts val="600"/>
              </a:spcBef>
            </a:pPr>
            <a:r>
              <a:rPr lang="en-US" sz="1600" b="1" kern="1200" dirty="0">
                <a:solidFill>
                  <a:schemeClr val="accent6">
                    <a:lumMod val="75000"/>
                  </a:schemeClr>
                </a:solidFill>
              </a:rPr>
              <a:t>Develop primers/flyers on the importance </a:t>
            </a:r>
            <a:r>
              <a:rPr lang="en-US" sz="1600" dirty="0"/>
              <a:t>of EO for </a:t>
            </a:r>
            <a:r>
              <a:rPr lang="en-US" sz="1600" dirty="0" smtClean="0"/>
              <a:t>SDGs (with GEO)</a:t>
            </a:r>
            <a:endParaRPr lang="en-US" sz="1600" dirty="0"/>
          </a:p>
          <a:p>
            <a:pPr>
              <a:spcBef>
                <a:spcPts val="600"/>
              </a:spcBef>
            </a:pPr>
            <a:endParaRPr lang="en-US" sz="1600" dirty="0" smtClean="0">
              <a:solidFill>
                <a:srgbClr val="FF0000"/>
              </a:solidFill>
            </a:endParaRPr>
          </a:p>
          <a:p>
            <a:pPr>
              <a:spcBef>
                <a:spcPts val="600"/>
              </a:spcBef>
            </a:pP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7" name="Round Same Side Corner Rectangle 6"/>
          <p:cNvSpPr/>
          <p:nvPr/>
        </p:nvSpPr>
        <p:spPr>
          <a:xfrm>
            <a:off x="7848600" y="762000"/>
            <a:ext cx="1295400" cy="387189"/>
          </a:xfrm>
          <a:prstGeom prst="round2SameRect">
            <a:avLst/>
          </a:prstGeom>
          <a:solidFill>
            <a:srgbClr val="C00000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</a:rPr>
              <a:t>With GEO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</a:endParaRPr>
          </a:p>
        </p:txBody>
      </p:sp>
      <p:pic>
        <p:nvPicPr>
          <p:cNvPr id="9" name="Picture 2" descr="Image result for earth observation 2030 agenda repor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68"/>
          <a:stretch/>
        </p:blipFill>
        <p:spPr bwMode="auto">
          <a:xfrm>
            <a:off x="6980806" y="2196979"/>
            <a:ext cx="1782194" cy="19878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75181" y="2085707"/>
            <a:ext cx="7024787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sz="1600" b="1" dirty="0"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2017 activities: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Contributed </a:t>
            </a:r>
            <a:r>
              <a:rPr lang="en-US" sz="1600" dirty="0"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to the production of a GEO-CEOS joint report on “</a:t>
            </a:r>
            <a:r>
              <a:rPr lang="en-US" sz="1600" b="1" dirty="0"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EO in service of the 2030 agenda for Sustainable Development</a:t>
            </a:r>
            <a:r>
              <a:rPr lang="en-US" sz="1600" dirty="0"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” (distributed at </a:t>
            </a:r>
            <a:r>
              <a:rPr lang="en-US" sz="1600" dirty="0" smtClean="0"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UNSC-48).</a:t>
            </a:r>
            <a:endParaRPr lang="en-US" sz="1600" dirty="0">
              <a:latin typeface="+mj-lt"/>
              <a:ea typeface="Arial Bold"/>
              <a:cs typeface="Arial" panose="020B0604020202020204" pitchFamily="34" charset="0"/>
              <a:sym typeface="Arial Bold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Initiated </a:t>
            </a:r>
            <a:r>
              <a:rPr lang="en-US" sz="1600" dirty="0" smtClean="0"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a </a:t>
            </a:r>
            <a:r>
              <a:rPr lang="en-US" sz="1600" dirty="0"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number of Primers on EO for SDGs (</a:t>
            </a:r>
            <a:r>
              <a:rPr lang="en-US" sz="1600" dirty="0" smtClean="0"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general, and </a:t>
            </a:r>
            <a:r>
              <a:rPr lang="en-US" sz="1600" dirty="0"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SDG 2)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Started the </a:t>
            </a:r>
            <a:r>
              <a:rPr lang="en-US" sz="1600" dirty="0"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production of a CEOS Handbook on SDGs</a:t>
            </a:r>
          </a:p>
        </p:txBody>
      </p:sp>
    </p:spTree>
    <p:extLst>
      <p:ext uri="{BB962C8B-B14F-4D97-AF65-F5344CB8AC3E}">
        <p14:creationId xmlns:p14="http://schemas.microsoft.com/office/powerpoint/2010/main" val="310750195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15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31188" y="2678368"/>
            <a:ext cx="8784212" cy="4179632"/>
          </a:xfrm>
        </p:spPr>
        <p:txBody>
          <a:bodyPr/>
          <a:lstStyle/>
          <a:p>
            <a:pPr marL="0" indent="0" algn="ctr">
              <a:spcBef>
                <a:spcPts val="600"/>
              </a:spcBef>
              <a:buNone/>
            </a:pPr>
            <a:r>
              <a:rPr lang="en-CA" sz="1600" b="1" i="1" dirty="0" smtClean="0"/>
              <a:t>The AHT SDG co-leads invite CEOS Principals to:</a:t>
            </a:r>
          </a:p>
          <a:p>
            <a:pPr marL="266700" indent="-266700">
              <a:spcBef>
                <a:spcPts val="600"/>
              </a:spcBef>
              <a:buFont typeface="Wingdings" charset="2"/>
              <a:buChar char="§"/>
            </a:pPr>
            <a:r>
              <a:rPr lang="en-CA" sz="1600" b="1" kern="1200" dirty="0">
                <a:solidFill>
                  <a:schemeClr val="accent6">
                    <a:lumMod val="75000"/>
                  </a:schemeClr>
                </a:solidFill>
              </a:rPr>
              <a:t>Welcome </a:t>
            </a:r>
            <a:r>
              <a:rPr lang="en-CA" sz="1600" b="1" kern="1200" dirty="0" smtClean="0">
                <a:solidFill>
                  <a:schemeClr val="accent6">
                    <a:lumMod val="75000"/>
                  </a:schemeClr>
                </a:solidFill>
              </a:rPr>
              <a:t>the </a:t>
            </a:r>
            <a:r>
              <a:rPr lang="en-CA" sz="1600" b="1" kern="1200" dirty="0">
                <a:solidFill>
                  <a:schemeClr val="accent6">
                    <a:lumMod val="75000"/>
                  </a:schemeClr>
                </a:solidFill>
              </a:rPr>
              <a:t>Implementation Plan </a:t>
            </a:r>
            <a:r>
              <a:rPr lang="en-CA" sz="1600" b="1" kern="1200" dirty="0">
                <a:solidFill>
                  <a:schemeClr val="accent6">
                    <a:lumMod val="75000"/>
                  </a:schemeClr>
                </a:solidFill>
              </a:rPr>
              <a:t>of the AHT SDG </a:t>
            </a:r>
            <a:r>
              <a:rPr lang="en-CA" sz="1600" dirty="0" smtClean="0"/>
              <a:t>for the year to come.</a:t>
            </a:r>
            <a:endParaRPr lang="en-CA" sz="1600" dirty="0" smtClean="0"/>
          </a:p>
          <a:p>
            <a:pPr marL="266700" indent="-266700">
              <a:spcBef>
                <a:spcPts val="600"/>
              </a:spcBef>
              <a:buFont typeface="Wingdings" charset="2"/>
              <a:buChar char="§"/>
            </a:pPr>
            <a:r>
              <a:rPr lang="en-CA" sz="1600" b="1" kern="1200" dirty="0">
                <a:solidFill>
                  <a:schemeClr val="accent6">
                    <a:lumMod val="75000"/>
                  </a:schemeClr>
                </a:solidFill>
              </a:rPr>
              <a:t>Support the work of the AHT SDG </a:t>
            </a:r>
            <a:r>
              <a:rPr lang="en-CA" sz="1600" dirty="0" smtClean="0"/>
              <a:t>by:</a:t>
            </a:r>
          </a:p>
          <a:p>
            <a:pPr marL="571500" lvl="1" indent="-266700">
              <a:spcBef>
                <a:spcPts val="600"/>
              </a:spcBef>
            </a:pPr>
            <a:r>
              <a:rPr lang="en-CA" sz="1600" dirty="0" smtClean="0"/>
              <a:t>Designating their principal Points Of Contacts (POC) on SDGs.</a:t>
            </a:r>
            <a:br>
              <a:rPr lang="en-CA" sz="1600" dirty="0" smtClean="0"/>
            </a:br>
            <a:r>
              <a:rPr lang="en-CA" sz="1600" dirty="0" smtClean="0"/>
              <a:t>(</a:t>
            </a:r>
            <a:r>
              <a:rPr lang="en-CA" sz="1600" i="1" dirty="0" smtClean="0"/>
              <a:t>for </a:t>
            </a:r>
            <a:r>
              <a:rPr lang="en-CA" sz="1600" i="1" dirty="0" smtClean="0"/>
              <a:t>each CEOS Agency willing </a:t>
            </a:r>
            <a:r>
              <a:rPr lang="en-CA" sz="1600" i="1" dirty="0" smtClean="0"/>
              <a:t>to participate to the AHT SDG</a:t>
            </a:r>
            <a:r>
              <a:rPr lang="en-CA" sz="1600" dirty="0" smtClean="0"/>
              <a:t>)</a:t>
            </a:r>
            <a:endParaRPr lang="en-CA" sz="1600" dirty="0" smtClean="0"/>
          </a:p>
          <a:p>
            <a:pPr marL="571500" lvl="1" indent="-266700">
              <a:spcBef>
                <a:spcPts val="600"/>
              </a:spcBef>
            </a:pPr>
            <a:r>
              <a:rPr lang="en-CA" sz="1600" dirty="0" smtClean="0"/>
              <a:t>Encouraging CEOS </a:t>
            </a:r>
            <a:r>
              <a:rPr lang="en-CA" sz="1600" dirty="0" smtClean="0"/>
              <a:t>Agencies to respond </a:t>
            </a:r>
            <a:r>
              <a:rPr lang="en-CA" sz="1600" dirty="0" smtClean="0"/>
              <a:t>positively to </a:t>
            </a:r>
            <a:r>
              <a:rPr lang="en-CA" sz="1600" dirty="0" smtClean="0"/>
              <a:t>future requests </a:t>
            </a:r>
            <a:r>
              <a:rPr lang="en-CA" sz="1600" dirty="0" smtClean="0"/>
              <a:t>from the AHT SDG when collecting information on and promoting </a:t>
            </a:r>
            <a:r>
              <a:rPr lang="en-CA" sz="1600" dirty="0" smtClean="0"/>
              <a:t>the value of EO </a:t>
            </a:r>
            <a:r>
              <a:rPr lang="en-CA" sz="1600" dirty="0" smtClean="0"/>
              <a:t>in </a:t>
            </a:r>
            <a:r>
              <a:rPr lang="en-CA" sz="1600" dirty="0" smtClean="0"/>
              <a:t>the SDG </a:t>
            </a:r>
            <a:r>
              <a:rPr lang="en-CA" sz="1600" dirty="0" smtClean="0"/>
              <a:t>process.</a:t>
            </a:r>
            <a:endParaRPr lang="en-CA" sz="1600" dirty="0" smtClean="0"/>
          </a:p>
          <a:p>
            <a:pPr marL="571500" lvl="1" indent="-266700">
              <a:spcBef>
                <a:spcPts val="600"/>
              </a:spcBef>
            </a:pPr>
            <a:r>
              <a:rPr lang="en-CA" sz="1600" dirty="0" smtClean="0"/>
              <a:t>improving the AHT </a:t>
            </a:r>
            <a:r>
              <a:rPr lang="en-CA" sz="1600" dirty="0" smtClean="0"/>
              <a:t>SDG workforces (time/efforts).</a:t>
            </a:r>
            <a:endParaRPr lang="en-CA" sz="1600" dirty="0" smtClean="0"/>
          </a:p>
          <a:p>
            <a:pPr marL="266700" indent="-266700">
              <a:spcBef>
                <a:spcPts val="600"/>
              </a:spcBef>
              <a:buFont typeface="Wingdings" charset="2"/>
              <a:buChar char="§"/>
            </a:pPr>
            <a:r>
              <a:rPr lang="en-CA" sz="1600" b="1" kern="1200" dirty="0">
                <a:solidFill>
                  <a:schemeClr val="accent6">
                    <a:lumMod val="75000"/>
                  </a:schemeClr>
                </a:solidFill>
              </a:rPr>
              <a:t>Ensure a favorable </a:t>
            </a:r>
            <a:r>
              <a:rPr lang="en-CA" sz="1600" b="1" kern="1200" dirty="0" smtClean="0">
                <a:solidFill>
                  <a:schemeClr val="accent6">
                    <a:lumMod val="75000"/>
                  </a:schemeClr>
                </a:solidFill>
              </a:rPr>
              <a:t>framework </a:t>
            </a:r>
            <a:r>
              <a:rPr lang="en-CA" sz="1600" dirty="0" smtClean="0"/>
              <a:t>for </a:t>
            </a:r>
            <a:r>
              <a:rPr lang="en-CA" sz="1600" dirty="0" smtClean="0"/>
              <a:t>CEOS </a:t>
            </a:r>
            <a:r>
              <a:rPr lang="en-CA" sz="1600" dirty="0" smtClean="0"/>
              <a:t>agencies and </a:t>
            </a:r>
            <a:br>
              <a:rPr lang="en-CA" sz="1600" dirty="0" smtClean="0"/>
            </a:br>
            <a:r>
              <a:rPr lang="en-CA" sz="1600" dirty="0" smtClean="0"/>
              <a:t>GEO partners to </a:t>
            </a:r>
            <a:r>
              <a:rPr lang="en-CA" sz="1600" dirty="0" smtClean="0"/>
              <a:t>continue collaborating on </a:t>
            </a:r>
            <a:r>
              <a:rPr lang="en-CA" sz="1600" dirty="0" smtClean="0"/>
              <a:t>SDGs.</a:t>
            </a:r>
            <a:endParaRPr lang="en-CA" sz="1600" dirty="0" smtClean="0"/>
          </a:p>
          <a:p>
            <a:pPr marL="266700" indent="-266700">
              <a:spcBef>
                <a:spcPts val="600"/>
              </a:spcBef>
              <a:buFont typeface="Wingdings" charset="2"/>
              <a:buChar char="§"/>
            </a:pPr>
            <a:r>
              <a:rPr lang="en-CA" sz="1600" b="1" kern="1200" dirty="0" smtClean="0">
                <a:solidFill>
                  <a:schemeClr val="accent6">
                    <a:lumMod val="75000"/>
                  </a:schemeClr>
                </a:solidFill>
              </a:rPr>
              <a:t>Renew </a:t>
            </a:r>
            <a:r>
              <a:rPr lang="en-CA" sz="1600" b="1" kern="1200" dirty="0">
                <a:solidFill>
                  <a:schemeClr val="accent6">
                    <a:lumMod val="75000"/>
                  </a:schemeClr>
                </a:solidFill>
              </a:rPr>
              <a:t>the AHT SDG for one year </a:t>
            </a:r>
            <a:r>
              <a:rPr lang="en-CA" sz="1600" dirty="0" smtClean="0"/>
              <a:t>with the objective</a:t>
            </a:r>
            <a:r>
              <a:rPr lang="en-CA" sz="1600" dirty="0"/>
              <a:t/>
            </a:r>
            <a:br>
              <a:rPr lang="en-CA" sz="1600" dirty="0"/>
            </a:br>
            <a:r>
              <a:rPr lang="en-CA" sz="1600" dirty="0"/>
              <a:t>to </a:t>
            </a:r>
            <a:r>
              <a:rPr lang="en-CA" sz="1600" dirty="0" smtClean="0"/>
              <a:t>have a </a:t>
            </a:r>
            <a:r>
              <a:rPr lang="en-CA" sz="1600" dirty="0"/>
              <a:t>permanent CEOS working group on SDGs </a:t>
            </a:r>
            <a:r>
              <a:rPr lang="en-CA" sz="1600" dirty="0" smtClean="0"/>
              <a:t/>
            </a:r>
            <a:br>
              <a:rPr lang="en-CA" sz="1600" dirty="0" smtClean="0"/>
            </a:br>
            <a:r>
              <a:rPr lang="en-CA" sz="1600" dirty="0" smtClean="0"/>
              <a:t>(</a:t>
            </a:r>
            <a:r>
              <a:rPr lang="en-CA" sz="1600" i="1" dirty="0" smtClean="0"/>
              <a:t>to </a:t>
            </a:r>
            <a:r>
              <a:rPr lang="en-CA" sz="1600" i="1" dirty="0"/>
              <a:t>be decided at CEOS Plenary 32 in October </a:t>
            </a:r>
            <a:r>
              <a:rPr lang="en-CA" sz="1600" i="1" dirty="0" smtClean="0"/>
              <a:t>2018</a:t>
            </a:r>
            <a:r>
              <a:rPr lang="en-CA" sz="1600" dirty="0" smtClean="0"/>
              <a:t>). </a:t>
            </a:r>
            <a:endParaRPr lang="en-CA" sz="1600" dirty="0" smtClean="0"/>
          </a:p>
          <a:p>
            <a:pPr marL="457200" lvl="1" indent="0">
              <a:buNone/>
            </a:pPr>
            <a:endParaRPr lang="en-CA" dirty="0" smtClean="0"/>
          </a:p>
          <a:p>
            <a:pPr lvl="1"/>
            <a:endParaRPr lang="en-CA" dirty="0" smtClean="0"/>
          </a:p>
          <a:p>
            <a:endParaRPr lang="en-CA" dirty="0" smtClean="0"/>
          </a:p>
          <a:p>
            <a:endParaRPr lang="en-AU" dirty="0"/>
          </a:p>
        </p:txBody>
      </p:sp>
      <p:sp>
        <p:nvSpPr>
          <p:cNvPr id="5" name="Rounded Rectangle 4"/>
          <p:cNvSpPr/>
          <p:nvPr/>
        </p:nvSpPr>
        <p:spPr>
          <a:xfrm>
            <a:off x="131189" y="1185148"/>
            <a:ext cx="8610601" cy="127694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1750" cap="flat">
            <a:solidFill>
              <a:schemeClr val="accent1">
                <a:lumMod val="50000"/>
              </a:schemeClr>
            </a:solidFill>
            <a:prstDash val="solid"/>
            <a:beve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6000" tIns="45719" rIns="36000" bIns="45719" numCol="1" spcCol="38100" rtlCol="0" anchor="ctr">
            <a:spAutoFit/>
          </a:bodyPr>
          <a:lstStyle/>
          <a:p>
            <a:pPr algn="ctr">
              <a:lnSpc>
                <a:spcPct val="100000"/>
              </a:lnSpc>
              <a:spcAft>
                <a:spcPts val="600"/>
              </a:spcAft>
            </a:pPr>
            <a:r>
              <a:rPr lang="en-CA" sz="1600" dirty="0" smtClean="0">
                <a:latin typeface="+mj-lt"/>
                <a:ea typeface="Arial Bold"/>
                <a:cs typeface="Arial" panose="020B0604020202020204" pitchFamily="34" charset="0"/>
              </a:rPr>
              <a:t>CEOS 30</a:t>
            </a:r>
            <a:r>
              <a:rPr lang="en-CA" sz="1600" baseline="30000" dirty="0" smtClean="0">
                <a:latin typeface="+mj-lt"/>
                <a:ea typeface="Arial Bold"/>
                <a:cs typeface="Arial" panose="020B0604020202020204" pitchFamily="34" charset="0"/>
              </a:rPr>
              <a:t>th</a:t>
            </a:r>
            <a:r>
              <a:rPr lang="en-CA" sz="1600" dirty="0" smtClean="0">
                <a:latin typeface="+mj-lt"/>
                <a:ea typeface="Arial Bold"/>
                <a:cs typeface="Arial" panose="020B0604020202020204" pitchFamily="34" charset="0"/>
              </a:rPr>
              <a:t> Plenary, Brisbane, 2016: </a:t>
            </a:r>
          </a:p>
          <a:p>
            <a:pPr algn="ctr">
              <a:lnSpc>
                <a:spcPct val="100000"/>
              </a:lnSpc>
            </a:pPr>
            <a:r>
              <a:rPr lang="en-CA" sz="1600" i="1" dirty="0" smtClean="0">
                <a:latin typeface="+mj-lt"/>
                <a:ea typeface="Arial Bold"/>
                <a:cs typeface="Arial" panose="020B0604020202020204" pitchFamily="34" charset="0"/>
              </a:rPr>
              <a:t>“In </a:t>
            </a:r>
            <a:r>
              <a:rPr lang="en-CA" sz="1600" i="1" dirty="0">
                <a:latin typeface="+mj-lt"/>
                <a:ea typeface="Arial Bold"/>
                <a:cs typeface="Arial" panose="020B0604020202020204" pitchFamily="34" charset="0"/>
              </a:rPr>
              <a:t>2017, the team will develop </a:t>
            </a:r>
            <a:r>
              <a:rPr lang="en-CA" sz="1600" b="1" i="1" dirty="0">
                <a:latin typeface="+mj-lt"/>
                <a:ea typeface="Arial Bold"/>
                <a:cs typeface="Arial" panose="020B0604020202020204" pitchFamily="34" charset="0"/>
              </a:rPr>
              <a:t>recommendations for CEOS Principals </a:t>
            </a:r>
            <a:r>
              <a:rPr lang="en-CA" sz="1600" i="1" dirty="0" smtClean="0">
                <a:latin typeface="+mj-lt"/>
                <a:ea typeface="Arial Bold"/>
                <a:cs typeface="Arial" panose="020B0604020202020204" pitchFamily="34" charset="0"/>
              </a:rPr>
              <a:t>on </a:t>
            </a:r>
            <a:r>
              <a:rPr lang="en-CA" sz="1600" i="1" dirty="0">
                <a:latin typeface="+mj-lt"/>
                <a:ea typeface="Arial Bold"/>
                <a:cs typeface="Arial" panose="020B0604020202020204" pitchFamily="34" charset="0"/>
              </a:rPr>
              <a:t>how CEOS should organise itself beyond 2017 </a:t>
            </a:r>
            <a:r>
              <a:rPr lang="en-CA" sz="1600" i="1" dirty="0" smtClean="0">
                <a:latin typeface="+mj-lt"/>
                <a:ea typeface="Arial Bold"/>
                <a:cs typeface="Arial" panose="020B0604020202020204" pitchFamily="34" charset="0"/>
              </a:rPr>
              <a:t>to </a:t>
            </a:r>
            <a:r>
              <a:rPr lang="en-CA" sz="1600" i="1" dirty="0">
                <a:latin typeface="+mj-lt"/>
                <a:ea typeface="Arial Bold"/>
                <a:cs typeface="Arial" panose="020B0604020202020204" pitchFamily="34" charset="0"/>
              </a:rPr>
              <a:t>support </a:t>
            </a:r>
            <a:r>
              <a:rPr lang="en-CA" sz="1600" i="1" dirty="0" smtClean="0">
                <a:latin typeface="+mj-lt"/>
                <a:ea typeface="Arial Bold"/>
                <a:cs typeface="Arial" panose="020B0604020202020204" pitchFamily="34" charset="0"/>
              </a:rPr>
              <a:t>CEOS </a:t>
            </a:r>
            <a:r>
              <a:rPr lang="en-CA" sz="1600" i="1" dirty="0">
                <a:latin typeface="+mj-lt"/>
                <a:ea typeface="Arial Bold"/>
                <a:cs typeface="Arial" panose="020B0604020202020204" pitchFamily="34" charset="0"/>
              </a:rPr>
              <a:t>engagement </a:t>
            </a:r>
            <a:r>
              <a:rPr lang="en-CA" sz="1600" i="1" dirty="0" smtClean="0">
                <a:latin typeface="+mj-lt"/>
                <a:ea typeface="Arial Bold"/>
                <a:cs typeface="Arial" panose="020B0604020202020204" pitchFamily="34" charset="0"/>
              </a:rPr>
              <a:t>on the </a:t>
            </a:r>
            <a:r>
              <a:rPr lang="en-CA" sz="1600" i="1" dirty="0">
                <a:latin typeface="+mj-lt"/>
                <a:ea typeface="Arial Bold"/>
                <a:cs typeface="Arial" panose="020B0604020202020204" pitchFamily="34" charset="0"/>
              </a:rPr>
              <a:t>SDG agenda, including </a:t>
            </a:r>
            <a:r>
              <a:rPr lang="en-CA" sz="1600" i="1" dirty="0" smtClean="0">
                <a:latin typeface="+mj-lt"/>
                <a:ea typeface="Arial Bold"/>
                <a:cs typeface="Arial" panose="020B0604020202020204" pitchFamily="34" charset="0"/>
              </a:rPr>
              <a:t>its </a:t>
            </a:r>
            <a:r>
              <a:rPr lang="en-CA" sz="1600" i="1" dirty="0">
                <a:latin typeface="+mj-lt"/>
                <a:ea typeface="Arial Bold"/>
                <a:cs typeface="Arial" panose="020B0604020202020204" pitchFamily="34" charset="0"/>
              </a:rPr>
              <a:t>relationship with </a:t>
            </a:r>
            <a:r>
              <a:rPr lang="en-CA" sz="1600" i="1" dirty="0" smtClean="0">
                <a:latin typeface="+mj-lt"/>
                <a:ea typeface="Arial Bold"/>
                <a:cs typeface="Arial" panose="020B0604020202020204" pitchFamily="34" charset="0"/>
              </a:rPr>
              <a:t>GEO”</a:t>
            </a:r>
            <a:endParaRPr lang="en-AU" sz="1600" i="1" dirty="0">
              <a:latin typeface="+mj-lt"/>
              <a:ea typeface="Arial Bold"/>
              <a:cs typeface="Arial" panose="020B0604020202020204" pitchFamily="34" charset="0"/>
            </a:endParaRPr>
          </a:p>
        </p:txBody>
      </p:sp>
      <p:pic>
        <p:nvPicPr>
          <p:cNvPr id="6" name="Picture 2" descr="http://ceos.org/wp-content/uploads/2017/03/IMG_254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3" t="31168" r="2817" b="8268"/>
          <a:stretch/>
        </p:blipFill>
        <p:spPr bwMode="auto">
          <a:xfrm>
            <a:off x="5852633" y="4997262"/>
            <a:ext cx="3256614" cy="15559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905000" y="154533"/>
            <a:ext cx="5638800" cy="787549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algn="l">
              <a:buNone/>
            </a:pPr>
            <a:r>
              <a:rPr lang="en-AU" sz="2600" b="1" dirty="0" smtClean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CEOS AHT SDG </a:t>
            </a:r>
            <a:br>
              <a:rPr lang="en-AU" sz="2600" b="1" dirty="0" smtClean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</a:br>
            <a:r>
              <a:rPr lang="en-AU" sz="2000" b="1" i="1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Way </a:t>
            </a:r>
            <a:r>
              <a:rPr lang="en-AU" sz="20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forward &amp; key recommendations</a:t>
            </a:r>
            <a:endParaRPr lang="en-AU" sz="2000" b="1" i="1" dirty="0">
              <a:solidFill>
                <a:schemeClr val="accent1">
                  <a:lumMod val="40000"/>
                  <a:lumOff val="60000"/>
                </a:schemeClr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592514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un sdg log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15" b="14286"/>
          <a:stretch/>
        </p:blipFill>
        <p:spPr bwMode="auto">
          <a:xfrm>
            <a:off x="533400" y="1160763"/>
            <a:ext cx="4876800" cy="3301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16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876800" y="2319117"/>
            <a:ext cx="3581400" cy="1338483"/>
          </a:xfrm>
        </p:spPr>
        <p:txBody>
          <a:bodyPr/>
          <a:lstStyle/>
          <a:p>
            <a:pPr marL="0" indent="0" algn="ctr">
              <a:buNone/>
            </a:pPr>
            <a:r>
              <a:rPr lang="en-AU" b="1" kern="1200" dirty="0">
                <a:solidFill>
                  <a:schemeClr val="accent6">
                    <a:lumMod val="75000"/>
                  </a:schemeClr>
                </a:solidFill>
              </a:rPr>
              <a:t>We look forward to </a:t>
            </a:r>
            <a:r>
              <a:rPr lang="en-AU" b="1" kern="1200" dirty="0" smtClean="0">
                <a:solidFill>
                  <a:schemeClr val="accent6">
                    <a:lumMod val="75000"/>
                  </a:schemeClr>
                </a:solidFill>
              </a:rPr>
              <a:t>working </a:t>
            </a:r>
            <a:r>
              <a:rPr lang="en-AU" b="1" kern="1200" dirty="0">
                <a:solidFill>
                  <a:schemeClr val="accent6">
                    <a:lumMod val="75000"/>
                  </a:schemeClr>
                </a:solidFill>
              </a:rPr>
              <a:t>closely (and </a:t>
            </a:r>
            <a:r>
              <a:rPr lang="en-AU" b="1" kern="1200" dirty="0" smtClean="0">
                <a:solidFill>
                  <a:schemeClr val="accent6">
                    <a:lumMod val="75000"/>
                  </a:schemeClr>
                </a:solidFill>
              </a:rPr>
              <a:t>sustainably!) </a:t>
            </a:r>
            <a:r>
              <a:rPr lang="en-AU" b="1" kern="1200" dirty="0">
                <a:solidFill>
                  <a:schemeClr val="accent6">
                    <a:lumMod val="75000"/>
                  </a:schemeClr>
                </a:solidFill>
              </a:rPr>
              <a:t>with you next year!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6839" y="4211124"/>
            <a:ext cx="7892543" cy="264687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AU" b="1" dirty="0" smtClean="0">
                <a:latin typeface="Arial" panose="020B0604020202020204" pitchFamily="34" charset="0"/>
                <a:cs typeface="Arial" panose="020B0604020202020204" pitchFamily="34" charset="0"/>
              </a:rPr>
              <a:t>Feel free to contact us:</a:t>
            </a:r>
            <a:endParaRPr lang="en-A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 latinLnBrk="1" hangingPunct="0"/>
            <a:r>
              <a:rPr lang="en-A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Eric Wood (USGS, </a:t>
            </a:r>
            <a:r>
              <a:rPr lang="en-AU" sz="1600" dirty="0">
                <a:latin typeface="Arial" panose="020B0604020202020204" pitchFamily="34" charset="0"/>
                <a:cs typeface="Arial" panose="020B0604020202020204" pitchFamily="34" charset="0"/>
              </a:rPr>
              <a:t>co-lead of the AHT </a:t>
            </a:r>
            <a:r>
              <a:rPr lang="en-A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SDG) </a:t>
            </a:r>
            <a:r>
              <a:rPr lang="en-AU" sz="16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woodec@usgs.gov</a:t>
            </a:r>
            <a:endParaRPr lang="en-A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 latinLnBrk="1" hangingPunct="0"/>
            <a:r>
              <a:rPr lang="en-A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Marc </a:t>
            </a:r>
            <a:r>
              <a:rPr lang="en-AU" sz="1600" dirty="0">
                <a:latin typeface="Arial" panose="020B0604020202020204" pitchFamily="34" charset="0"/>
                <a:cs typeface="Arial" panose="020B0604020202020204" pitchFamily="34" charset="0"/>
              </a:rPr>
              <a:t>Paganini (ESA, co-lead of the AHT </a:t>
            </a:r>
            <a:r>
              <a:rPr lang="en-A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SDG) </a:t>
            </a:r>
            <a:r>
              <a:rPr lang="en-AU" sz="16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marc.paganini@esa.int</a:t>
            </a:r>
            <a:r>
              <a:rPr lang="en-A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l" rtl="0" latinLnBrk="1" hangingPunct="0"/>
            <a:r>
              <a:rPr lang="en-A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Alex Held (CSIRO, CEOS Chair 2016 &amp; co-lead of the AHT SDG) </a:t>
            </a:r>
            <a:r>
              <a:rPr lang="en-AU" sz="1600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alex.held@csiro.au</a:t>
            </a:r>
            <a:r>
              <a:rPr lang="en-A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A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A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Flora Kerblat (CSIRO, AHT SDG team) </a:t>
            </a:r>
            <a:r>
              <a:rPr lang="en-AU" sz="1600" dirty="0" smtClean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flora.kerblat@csiro.au</a:t>
            </a:r>
            <a:endParaRPr lang="en-A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A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Kim Holloway (NASA/SEO, Communication) </a:t>
            </a:r>
            <a:r>
              <a:rPr lang="en-AU" sz="1600" dirty="0" smtClean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kim.e.Holloway@nasa.gov</a:t>
            </a:r>
            <a:r>
              <a:rPr lang="en-A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A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AU" b="1" dirty="0">
                <a:latin typeface="Arial" panose="020B0604020202020204" pitchFamily="34" charset="0"/>
                <a:cs typeface="Arial" panose="020B0604020202020204" pitchFamily="34" charset="0"/>
              </a:rPr>
              <a:t>CEOS w</a:t>
            </a:r>
            <a:r>
              <a:rPr lang="en-AU" b="1" dirty="0" smtClean="0">
                <a:latin typeface="Arial" panose="020B0604020202020204" pitchFamily="34" charset="0"/>
                <a:cs typeface="Arial" panose="020B0604020202020204" pitchFamily="34" charset="0"/>
              </a:rPr>
              <a:t>eb pages on </a:t>
            </a:r>
            <a:r>
              <a:rPr lang="en-AU" b="1" dirty="0">
                <a:latin typeface="Arial" panose="020B0604020202020204" pitchFamily="34" charset="0"/>
                <a:cs typeface="Arial" panose="020B0604020202020204" pitchFamily="34" charset="0"/>
              </a:rPr>
              <a:t>SDGs:</a:t>
            </a:r>
          </a:p>
          <a:p>
            <a:pPr algn="l" rtl="0" latinLnBrk="1" hangingPunct="0"/>
            <a:r>
              <a:rPr lang="en-AU" sz="1600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http://ceos.org/ourwork/ad-hoc-teams/sustainable-development-goals</a:t>
            </a:r>
            <a:r>
              <a:rPr lang="en-AU" sz="1600" dirty="0" smtClean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/</a:t>
            </a:r>
            <a:r>
              <a:rPr lang="en-A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AU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sz="quarter" idx="10"/>
          </p:nvPr>
        </p:nvSpPr>
        <p:spPr>
          <a:xfrm>
            <a:off x="2095500" y="2193745"/>
            <a:ext cx="1752600" cy="1235255"/>
          </a:xfrm>
        </p:spPr>
        <p:txBody>
          <a:bodyPr/>
          <a:lstStyle/>
          <a:p>
            <a:pPr marL="0" indent="0" algn="ctr">
              <a:buNone/>
            </a:pPr>
            <a:r>
              <a:rPr lang="en-AU" b="1" dirty="0"/>
              <a:t>Thanks </a:t>
            </a:r>
            <a:endParaRPr lang="en-AU" b="1" dirty="0" smtClean="0"/>
          </a:p>
          <a:p>
            <a:pPr marL="0" indent="0" algn="ctr">
              <a:buNone/>
            </a:pPr>
            <a:r>
              <a:rPr lang="en-AU" b="1" dirty="0" smtClean="0"/>
              <a:t>for </a:t>
            </a:r>
            <a:r>
              <a:rPr lang="en-AU" b="1" dirty="0"/>
              <a:t>your attention</a:t>
            </a:r>
          </a:p>
        </p:txBody>
      </p:sp>
    </p:spTree>
    <p:extLst>
      <p:ext uri="{BB962C8B-B14F-4D97-AF65-F5344CB8AC3E}">
        <p14:creationId xmlns:p14="http://schemas.microsoft.com/office/powerpoint/2010/main" val="216900407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8153400" cy="472440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400" dirty="0" smtClean="0"/>
              <a:t>Presenters should name </a:t>
            </a:r>
            <a:r>
              <a:rPr lang="en-US" sz="1400" dirty="0"/>
              <a:t>their files </a:t>
            </a:r>
            <a:r>
              <a:rPr lang="en-US" sz="1400" dirty="0" smtClean="0"/>
              <a:t>using the following convention: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400" dirty="0"/>
              <a:t>AgendaItemNumber_LastName_Subject_Version.pptx </a:t>
            </a:r>
            <a:r>
              <a:rPr lang="en-US" sz="1400" i="1" dirty="0"/>
              <a:t>(e.g</a:t>
            </a:r>
            <a:r>
              <a:rPr lang="en-US" sz="1400" i="1" dirty="0" smtClean="0"/>
              <a:t>., 1.5_Holloway_Communications_v2.pptx</a:t>
            </a:r>
            <a:r>
              <a:rPr lang="en-US" sz="1400" i="1" dirty="0"/>
              <a:t>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400" b="1" i="1" dirty="0" smtClean="0"/>
              <a:t>Reporting to support discussion or decision is encouraged</a:t>
            </a:r>
            <a:r>
              <a:rPr lang="en-US" sz="1400" dirty="0" smtClean="0"/>
              <a:t>, but historical context and detailed reporting should be provided as pre-meeting reading material or in background slides.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400" dirty="0" smtClean="0"/>
              <a:t>Materials should </a:t>
            </a:r>
            <a:r>
              <a:rPr lang="en-US" sz="1400" dirty="0"/>
              <a:t>explicitly </a:t>
            </a:r>
            <a:r>
              <a:rPr lang="en-US" sz="1400" dirty="0" smtClean="0"/>
              <a:t>highlight the </a:t>
            </a:r>
            <a:r>
              <a:rPr lang="en-US" sz="1400" dirty="0"/>
              <a:t>decisions, endorsements, outcomes, or actions </a:t>
            </a:r>
            <a:r>
              <a:rPr lang="en-US" sz="1400" dirty="0" smtClean="0"/>
              <a:t>you are seeking </a:t>
            </a:r>
            <a:r>
              <a:rPr lang="en-US" sz="1400" dirty="0"/>
              <a:t>at Plenary</a:t>
            </a:r>
            <a:r>
              <a:rPr lang="en-US" sz="1400" dirty="0" smtClean="0"/>
              <a:t>. The </a:t>
            </a:r>
            <a:r>
              <a:rPr lang="en-US" sz="1400" dirty="0"/>
              <a:t>more explicit you are with the required actions, the better. i.e</a:t>
            </a:r>
            <a:r>
              <a:rPr lang="en-US" sz="1400" dirty="0" smtClean="0"/>
              <a:t>., </a:t>
            </a:r>
            <a:r>
              <a:rPr lang="en-US" sz="1400" dirty="0"/>
              <a:t>do feel free to propose draft action text for consideration </a:t>
            </a:r>
            <a:r>
              <a:rPr lang="en-US" sz="1400" dirty="0" smtClean="0"/>
              <a:t>– </a:t>
            </a:r>
            <a:r>
              <a:rPr lang="en-US" sz="1400" dirty="0"/>
              <a:t>it may be revised, but will help </a:t>
            </a:r>
            <a:r>
              <a:rPr lang="en-US" sz="1400" dirty="0" smtClean="0"/>
              <a:t>with </a:t>
            </a:r>
            <a:r>
              <a:rPr lang="en-US" sz="1400" dirty="0"/>
              <a:t>the efficient preparation </a:t>
            </a:r>
            <a:r>
              <a:rPr lang="en-US" sz="1400" dirty="0" smtClean="0"/>
              <a:t>of the Plenary actions record.</a:t>
            </a:r>
            <a:endParaRPr lang="en-US" sz="14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400" dirty="0" smtClean="0"/>
              <a:t>Materials </a:t>
            </a:r>
            <a:r>
              <a:rPr lang="en-US" sz="1400" dirty="0"/>
              <a:t>should be sent to </a:t>
            </a:r>
            <a:r>
              <a:rPr lang="en-US" sz="1400" dirty="0" smtClean="0">
                <a:hlinkClick r:id="rId2"/>
              </a:rPr>
              <a:t>matthew@symbioscomms.com</a:t>
            </a:r>
            <a:r>
              <a:rPr lang="en-US" sz="1400" dirty="0" smtClean="0"/>
              <a:t> , </a:t>
            </a:r>
            <a:r>
              <a:rPr lang="en-US" sz="1400" dirty="0" smtClean="0">
                <a:hlinkClick r:id="rId3"/>
              </a:rPr>
              <a:t>todd.taylor.ctr@usgs.gov</a:t>
            </a:r>
            <a:r>
              <a:rPr lang="en-US" sz="1400" dirty="0" smtClean="0"/>
              <a:t> and </a:t>
            </a:r>
            <a:r>
              <a:rPr lang="en-US" sz="1400" smtClean="0">
                <a:hlinkClick r:id="rId4"/>
              </a:rPr>
              <a:t>kim.e.holloway@nasa.gov</a:t>
            </a:r>
            <a:endParaRPr lang="en-US" sz="1400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400" b="1" dirty="0" smtClean="0"/>
              <a:t>Documents </a:t>
            </a:r>
            <a:r>
              <a:rPr lang="en-US" sz="1400" b="1" dirty="0"/>
              <a:t>for endorsement</a:t>
            </a:r>
            <a:r>
              <a:rPr lang="en-US" sz="1400" b="1" dirty="0" smtClean="0"/>
              <a:t>: </a:t>
            </a:r>
            <a:r>
              <a:rPr lang="en-US" sz="1400" dirty="0"/>
              <a:t>no later than </a:t>
            </a:r>
            <a:r>
              <a:rPr lang="en-US" sz="1400" dirty="0" smtClean="0"/>
              <a:t>Wednesday </a:t>
            </a:r>
            <a:r>
              <a:rPr lang="en-AU" sz="1400" dirty="0" smtClean="0"/>
              <a:t>October 4</a:t>
            </a:r>
            <a:r>
              <a:rPr lang="en-AU" sz="1400" baseline="30000" dirty="0" smtClean="0"/>
              <a:t>th</a:t>
            </a:r>
            <a:endParaRPr lang="en-US" sz="1400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400" b="1" dirty="0" smtClean="0"/>
              <a:t>Presentations: </a:t>
            </a:r>
            <a:r>
              <a:rPr lang="en-US" sz="1400" dirty="0" smtClean="0"/>
              <a:t>no later </a:t>
            </a:r>
            <a:r>
              <a:rPr lang="en-US" sz="1400" dirty="0"/>
              <a:t>than </a:t>
            </a:r>
            <a:r>
              <a:rPr lang="en-US" sz="1400" dirty="0" smtClean="0"/>
              <a:t>Wednesday </a:t>
            </a:r>
            <a:r>
              <a:rPr lang="en-AU" sz="1400" dirty="0"/>
              <a:t>October </a:t>
            </a:r>
            <a:r>
              <a:rPr lang="en-AU" sz="1400" dirty="0" smtClean="0"/>
              <a:t>11</a:t>
            </a:r>
            <a:r>
              <a:rPr lang="en-AU" sz="1400" baseline="30000" dirty="0" smtClean="0"/>
              <a:t>th</a:t>
            </a:r>
            <a:endParaRPr lang="en-US" sz="14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uk-UA" smtClean="0"/>
              <a:t>2</a:t>
            </a:fld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2057400" y="304800"/>
            <a:ext cx="4953000" cy="533400"/>
          </a:xfrm>
        </p:spPr>
        <p:txBody>
          <a:bodyPr/>
          <a:lstStyle/>
          <a:p>
            <a:pPr lvl="0">
              <a:spcBef>
                <a:spcPts val="0"/>
              </a:spcBef>
              <a:buSzTx/>
              <a:defRPr/>
            </a:pPr>
            <a:r>
              <a:rPr lang="en-US" dirty="0" smtClean="0"/>
              <a:t>Presenter Guidance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3237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304800" y="1371600"/>
            <a:ext cx="8610600" cy="5181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alibri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alibri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4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alibri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alibri" pitchFamily="34" charset="0"/>
              <a:buChar char="•"/>
              <a:tabLst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Font typeface="Wingdings" charset="2"/>
              <a:buChar char="§"/>
            </a:pPr>
            <a:r>
              <a:rPr lang="en-AU" sz="1800" b="1" dirty="0" smtClean="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</a:rPr>
              <a:t>CEOS 30</a:t>
            </a:r>
            <a:r>
              <a:rPr lang="en-AU" sz="1800" b="1" baseline="30000" dirty="0" smtClean="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</a:rPr>
              <a:t>th</a:t>
            </a:r>
            <a:r>
              <a:rPr lang="en-AU" sz="1800" b="1" dirty="0" smtClean="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</a:rPr>
              <a:t> Plenary </a:t>
            </a:r>
            <a:r>
              <a:rPr lang="en-AU" sz="1800" dirty="0" smtClean="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</a:rPr>
              <a:t>(Brisbane, 2016) decided the creation of an Ad </a:t>
            </a:r>
            <a:r>
              <a:rPr lang="en-AU" sz="1800" dirty="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</a:rPr>
              <a:t>H</a:t>
            </a:r>
            <a:r>
              <a:rPr lang="en-AU" sz="1800" dirty="0" smtClean="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</a:rPr>
              <a:t>oc Team on SDGs </a:t>
            </a:r>
            <a:r>
              <a:rPr lang="en-AU" sz="1800" dirty="0" smtClean="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</a:rPr>
              <a:t>(</a:t>
            </a:r>
            <a:r>
              <a:rPr lang="en-AU" sz="1800" dirty="0" smtClean="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</a:rPr>
              <a:t>AHT SDG) </a:t>
            </a:r>
            <a:r>
              <a:rPr lang="en-AU" sz="1800" dirty="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</a:rPr>
              <a:t>until next p</a:t>
            </a:r>
            <a:r>
              <a:rPr lang="en-AU" sz="1800" dirty="0" smtClean="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</a:rPr>
              <a:t>lenary (CEOS </a:t>
            </a:r>
            <a:r>
              <a:rPr lang="en-AU" sz="1800" dirty="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</a:rPr>
              <a:t>31</a:t>
            </a:r>
            <a:r>
              <a:rPr lang="en-AU" sz="1800" baseline="30000" dirty="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</a:rPr>
              <a:t>st</a:t>
            </a:r>
            <a:r>
              <a:rPr lang="en-AU" sz="1800" dirty="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</a:rPr>
              <a:t> </a:t>
            </a:r>
            <a:r>
              <a:rPr lang="en-AU" sz="1800" dirty="0" smtClean="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</a:rPr>
              <a:t>Plenary</a:t>
            </a:r>
            <a:r>
              <a:rPr lang="en-AU" sz="1800" dirty="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</a:rPr>
              <a:t>, </a:t>
            </a:r>
            <a:r>
              <a:rPr lang="en-AU" sz="1800" dirty="0" smtClean="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</a:rPr>
              <a:t>Oct </a:t>
            </a:r>
            <a:r>
              <a:rPr lang="en-AU" sz="1800" dirty="0" smtClean="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</a:rPr>
              <a:t>2017)</a:t>
            </a:r>
          </a:p>
          <a:p>
            <a:pPr>
              <a:lnSpc>
                <a:spcPct val="100000"/>
              </a:lnSpc>
              <a:buFont typeface="Wingdings" charset="2"/>
              <a:buChar char="§"/>
            </a:pPr>
            <a:r>
              <a:rPr lang="en-AU" sz="1800" b="1" dirty="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</a:rPr>
              <a:t>3 </a:t>
            </a:r>
            <a:r>
              <a:rPr lang="en-AU" sz="1800" b="1" dirty="0" smtClean="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</a:rPr>
              <a:t>current co-leads</a:t>
            </a:r>
            <a:r>
              <a:rPr lang="en-AU" sz="1800" dirty="0" smtClean="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</a:rPr>
              <a:t> : CSIRO (A. Held), ESA (M. Paganini), USGS (E. Wood)</a:t>
            </a:r>
            <a:endParaRPr lang="en-AU" sz="1800" dirty="0">
              <a:solidFill>
                <a:srgbClr val="002569"/>
              </a:solidFill>
              <a:latin typeface="+mj-lt"/>
              <a:ea typeface="Arial Bold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Font typeface="Wingdings" charset="2"/>
              <a:buChar char="§"/>
            </a:pPr>
            <a:r>
              <a:rPr lang="en-AU" sz="1800" dirty="0" smtClean="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</a:rPr>
              <a:t>Today </a:t>
            </a:r>
            <a:r>
              <a:rPr lang="en-AU" sz="1800" b="1" dirty="0" smtClean="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</a:rPr>
              <a:t>~30 members </a:t>
            </a:r>
            <a:r>
              <a:rPr lang="en-AU" sz="1800" dirty="0" smtClean="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</a:rPr>
              <a:t>(mailing list) </a:t>
            </a:r>
            <a:endParaRPr lang="en-AU" sz="1800" i="1" dirty="0">
              <a:solidFill>
                <a:srgbClr val="002569"/>
              </a:solidFill>
              <a:latin typeface="+mj-lt"/>
              <a:ea typeface="Arial Bold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Font typeface="Wingdings" charset="2"/>
              <a:buChar char="§"/>
            </a:pPr>
            <a:r>
              <a:rPr lang="en-AU" sz="1800" b="1" dirty="0" smtClean="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</a:rPr>
              <a:t>AHT SDG face-to-face meetings in 2017</a:t>
            </a:r>
            <a:r>
              <a:rPr lang="en-AU" sz="1800" b="1" dirty="0" smtClean="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</a:rPr>
              <a:t>:</a:t>
            </a:r>
            <a:endParaRPr lang="en-AU" sz="1800" b="1" dirty="0" smtClean="0">
              <a:solidFill>
                <a:srgbClr val="002569"/>
              </a:solidFill>
              <a:latin typeface="+mj-lt"/>
              <a:ea typeface="Arial Bold"/>
              <a:cs typeface="Arial" panose="020B0604020202020204" pitchFamily="34" charset="0"/>
            </a:endParaRPr>
          </a:p>
          <a:p>
            <a:pPr marL="444500" indent="-250825">
              <a:lnSpc>
                <a:spcPct val="100000"/>
              </a:lnSpc>
              <a:spcBef>
                <a:spcPts val="400"/>
              </a:spcBef>
            </a:pPr>
            <a:r>
              <a:rPr lang="en-AU" sz="1800" dirty="0" smtClean="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hlinkClick r:id="rId3"/>
              </a:rPr>
              <a:t>Strategic meeting in Washington DC</a:t>
            </a:r>
            <a:r>
              <a:rPr lang="en-AU" sz="1800" dirty="0" smtClean="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</a:rPr>
              <a:t>, Embassy of Australia, </a:t>
            </a:r>
            <a:r>
              <a:rPr lang="en-AU" sz="1800" dirty="0" smtClean="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</a:rPr>
              <a:t/>
            </a:r>
            <a:br>
              <a:rPr lang="en-AU" sz="1800" dirty="0" smtClean="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</a:rPr>
            </a:br>
            <a:r>
              <a:rPr lang="en-AU" sz="1800" dirty="0" smtClean="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</a:rPr>
              <a:t>March 2017 (incl</a:t>
            </a:r>
            <a:r>
              <a:rPr lang="en-AU" sz="1800" dirty="0" smtClean="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</a:rPr>
              <a:t>. </a:t>
            </a:r>
            <a:r>
              <a:rPr lang="en-AU" sz="1800" dirty="0" smtClean="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</a:rPr>
              <a:t>GEO</a:t>
            </a:r>
            <a:r>
              <a:rPr lang="en-AU" sz="1800" dirty="0" smtClean="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</a:rPr>
              <a:t> &amp;</a:t>
            </a:r>
            <a:r>
              <a:rPr lang="en-AU" sz="1800" dirty="0" smtClean="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</a:rPr>
              <a:t> </a:t>
            </a:r>
            <a:r>
              <a:rPr lang="en-AU" sz="1800" dirty="0" smtClean="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</a:rPr>
              <a:t>external </a:t>
            </a:r>
            <a:r>
              <a:rPr lang="en-AU" sz="1800" dirty="0" smtClean="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</a:rPr>
              <a:t>stakeholders, </a:t>
            </a:r>
            <a:r>
              <a:rPr lang="en-AU" sz="1800" dirty="0" smtClean="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</a:rPr>
              <a:t>~25 people</a:t>
            </a:r>
            <a:r>
              <a:rPr lang="en-AU" sz="1800" dirty="0" smtClean="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</a:rPr>
              <a:t>)</a:t>
            </a:r>
            <a:endParaRPr lang="en-AU" sz="1800" dirty="0">
              <a:solidFill>
                <a:srgbClr val="002569"/>
              </a:solidFill>
              <a:latin typeface="+mj-lt"/>
              <a:ea typeface="Arial Bold"/>
              <a:cs typeface="Arial" panose="020B0604020202020204" pitchFamily="34" charset="0"/>
            </a:endParaRPr>
          </a:p>
          <a:p>
            <a:pPr marL="444500" indent="-250825">
              <a:lnSpc>
                <a:spcPct val="100000"/>
              </a:lnSpc>
              <a:spcBef>
                <a:spcPts val="400"/>
              </a:spcBef>
            </a:pPr>
            <a:r>
              <a:rPr lang="en-AU" sz="1800" dirty="0" smtClean="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</a:rPr>
              <a:t>Side-meeting in Paris, CEOS </a:t>
            </a:r>
            <a:r>
              <a:rPr lang="en-AU" sz="1800" dirty="0" smtClean="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</a:rPr>
              <a:t>SIT-32, April 2017</a:t>
            </a:r>
            <a:endParaRPr lang="en-AU" sz="1800" dirty="0" smtClean="0">
              <a:solidFill>
                <a:srgbClr val="002569"/>
              </a:solidFill>
              <a:latin typeface="+mj-lt"/>
              <a:ea typeface="Arial Bold"/>
              <a:cs typeface="Arial" panose="020B0604020202020204" pitchFamily="34" charset="0"/>
            </a:endParaRPr>
          </a:p>
          <a:p>
            <a:pPr marL="444500" indent="-250825">
              <a:lnSpc>
                <a:spcPct val="100000"/>
              </a:lnSpc>
              <a:spcBef>
                <a:spcPts val="400"/>
              </a:spcBef>
            </a:pPr>
            <a:r>
              <a:rPr lang="en-AU" sz="1800" dirty="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</a:rPr>
              <a:t>Side-meeting in </a:t>
            </a:r>
            <a:r>
              <a:rPr lang="en-AU" sz="1800" dirty="0" err="1" smtClean="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</a:rPr>
              <a:t>Frascati</a:t>
            </a:r>
            <a:r>
              <a:rPr lang="en-AU" sz="1800" dirty="0" smtClean="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</a:rPr>
              <a:t>, CEOS 2017 </a:t>
            </a:r>
            <a:r>
              <a:rPr lang="en-AU" sz="1800" dirty="0" smtClean="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</a:rPr>
              <a:t>TW, Sept 2017</a:t>
            </a:r>
            <a:endParaRPr lang="en-AU" sz="1800" dirty="0" smtClean="0">
              <a:solidFill>
                <a:srgbClr val="002569"/>
              </a:solidFill>
              <a:latin typeface="+mj-lt"/>
              <a:ea typeface="Arial Bold"/>
              <a:cs typeface="Arial" panose="020B0604020202020204" pitchFamily="34" charset="0"/>
            </a:endParaRPr>
          </a:p>
          <a:p>
            <a:pPr marL="444500" indent="-250825">
              <a:lnSpc>
                <a:spcPct val="100000"/>
              </a:lnSpc>
              <a:spcBef>
                <a:spcPts val="400"/>
              </a:spcBef>
            </a:pPr>
            <a:r>
              <a:rPr lang="en-AU" sz="1800" dirty="0" smtClean="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</a:rPr>
              <a:t>Side-meeting in Rapid City, CEOS </a:t>
            </a:r>
            <a:r>
              <a:rPr lang="en-AU" sz="1800" dirty="0">
                <a:solidFill>
                  <a:srgbClr val="002569"/>
                </a:solidFill>
                <a:ea typeface="Arial Bold"/>
                <a:cs typeface="Arial" panose="020B0604020202020204" pitchFamily="34" charset="0"/>
              </a:rPr>
              <a:t>31</a:t>
            </a:r>
            <a:r>
              <a:rPr lang="en-AU" sz="1800" baseline="30000" dirty="0">
                <a:solidFill>
                  <a:srgbClr val="002569"/>
                </a:solidFill>
                <a:ea typeface="Arial Bold"/>
                <a:cs typeface="Arial" panose="020B0604020202020204" pitchFamily="34" charset="0"/>
              </a:rPr>
              <a:t>st </a:t>
            </a:r>
            <a:r>
              <a:rPr lang="en-AU" sz="1800" dirty="0" smtClean="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</a:rPr>
              <a:t>Plenary, Oct 2017</a:t>
            </a:r>
            <a:endParaRPr lang="en-AU" sz="1800" b="1" dirty="0" smtClean="0">
              <a:solidFill>
                <a:srgbClr val="002569"/>
              </a:solidFill>
              <a:latin typeface="+mj-lt"/>
              <a:ea typeface="Arial Bold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Font typeface="Wingdings" charset="2"/>
              <a:buChar char="§"/>
            </a:pPr>
            <a:r>
              <a:rPr lang="en-AU" sz="1800" b="1" dirty="0" smtClean="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</a:rPr>
              <a:t>AHT SDG main outputs in 2017:</a:t>
            </a:r>
            <a:endParaRPr lang="en-AU" sz="1800" b="1" dirty="0" smtClean="0">
              <a:solidFill>
                <a:srgbClr val="002569"/>
              </a:solidFill>
              <a:latin typeface="+mj-lt"/>
              <a:ea typeface="Arial Bold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spcBef>
                <a:spcPts val="400"/>
              </a:spcBef>
              <a:buFont typeface="Arial" charset="0"/>
              <a:buChar char="•"/>
            </a:pPr>
            <a:r>
              <a:rPr lang="en-AU" sz="1800" dirty="0" smtClean="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</a:rPr>
              <a:t>AHT SDG </a:t>
            </a:r>
            <a:r>
              <a:rPr lang="en-AU" sz="1800" dirty="0" smtClean="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hlinkClick r:id="rId4"/>
              </a:rPr>
              <a:t>Terms of Reference </a:t>
            </a:r>
            <a:r>
              <a:rPr lang="en-AU" sz="1800" dirty="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</a:rPr>
              <a:t>produced for noting at </a:t>
            </a:r>
            <a:r>
              <a:rPr lang="en-AU" sz="1800" dirty="0" smtClean="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</a:rPr>
              <a:t>SIT-32 (Paris, April </a:t>
            </a:r>
            <a:r>
              <a:rPr lang="en-AU" sz="1800" dirty="0" smtClean="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</a:rPr>
              <a:t>2017)</a:t>
            </a:r>
          </a:p>
          <a:p>
            <a:pPr lvl="1">
              <a:lnSpc>
                <a:spcPct val="100000"/>
              </a:lnSpc>
              <a:spcBef>
                <a:spcPts val="400"/>
              </a:spcBef>
              <a:buFont typeface="Arial" charset="0"/>
              <a:buChar char="•"/>
            </a:pPr>
            <a:r>
              <a:rPr lang="en-AU" sz="1800" dirty="0" smtClean="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</a:rPr>
              <a:t>AHT </a:t>
            </a:r>
            <a:r>
              <a:rPr lang="en-AU" sz="1800" dirty="0" smtClean="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</a:rPr>
              <a:t>SDG </a:t>
            </a:r>
            <a:r>
              <a:rPr lang="en-AU" sz="1800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Arial Bold"/>
                <a:cs typeface="Arial" panose="020B0604020202020204" pitchFamily="34" charset="0"/>
              </a:rPr>
              <a:t>Implementation Plan </a:t>
            </a:r>
            <a:r>
              <a:rPr lang="en-AU" sz="1800" dirty="0" smtClean="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</a:rPr>
              <a:t>(</a:t>
            </a:r>
            <a:r>
              <a:rPr lang="en-AU" sz="1800" i="1" dirty="0" smtClean="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</a:rPr>
              <a:t>incl. </a:t>
            </a:r>
            <a:r>
              <a:rPr lang="en-AU" sz="1800" i="1" dirty="0" err="1" smtClean="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</a:rPr>
              <a:t>ToR</a:t>
            </a:r>
            <a:r>
              <a:rPr lang="en-AU" sz="1800" dirty="0" smtClean="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</a:rPr>
              <a:t>) produced for information </a:t>
            </a:r>
            <a:r>
              <a:rPr lang="en-AU" sz="1800" dirty="0" smtClean="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</a:rPr>
              <a:t>at CEOS 31</a:t>
            </a:r>
            <a:r>
              <a:rPr lang="en-AU" sz="1800" baseline="30000" dirty="0" smtClean="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</a:rPr>
              <a:t>st</a:t>
            </a:r>
            <a:r>
              <a:rPr lang="en-AU" sz="1800" dirty="0" smtClean="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</a:rPr>
              <a:t> Plenary</a:t>
            </a:r>
          </a:p>
          <a:p>
            <a:pPr lvl="1">
              <a:lnSpc>
                <a:spcPct val="100000"/>
              </a:lnSpc>
              <a:spcBef>
                <a:spcPts val="400"/>
              </a:spcBef>
              <a:buFont typeface="Arial" charset="0"/>
              <a:buChar char="•"/>
            </a:pPr>
            <a:r>
              <a:rPr lang="en-AU" sz="1800" dirty="0" smtClean="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</a:rPr>
              <a:t>Stock </a:t>
            </a:r>
            <a:r>
              <a:rPr lang="en-AU" sz="1800" dirty="0" smtClean="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</a:rPr>
              <a:t>of CEOS activities </a:t>
            </a:r>
            <a:r>
              <a:rPr lang="en-AU" sz="1800" dirty="0" smtClean="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</a:rPr>
              <a:t>on SDGs (</a:t>
            </a:r>
            <a:r>
              <a:rPr lang="en-AU" sz="1800" b="1" dirty="0">
                <a:solidFill>
                  <a:schemeClr val="accent6">
                    <a:lumMod val="75000"/>
                  </a:schemeClr>
                </a:solidFill>
                <a:latin typeface="+mj-lt"/>
                <a:ea typeface="Arial Bold"/>
                <a:cs typeface="Arial" panose="020B0604020202020204" pitchFamily="34" charset="0"/>
              </a:rPr>
              <a:t>CEOS</a:t>
            </a:r>
            <a:r>
              <a:rPr lang="en-AU" sz="1800" dirty="0" smtClean="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</a:rPr>
              <a:t> </a:t>
            </a:r>
            <a:r>
              <a:rPr lang="en-AU" sz="1800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Arial Bold"/>
                <a:cs typeface="Arial" panose="020B0604020202020204" pitchFamily="34" charset="0"/>
              </a:rPr>
              <a:t>Engagement </a:t>
            </a:r>
            <a:r>
              <a:rPr lang="en-AU" sz="1800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Arial Bold"/>
                <a:cs typeface="Arial" panose="020B0604020202020204" pitchFamily="34" charset="0"/>
              </a:rPr>
              <a:t>Compendium</a:t>
            </a:r>
            <a:r>
              <a:rPr lang="en-AU" sz="1800" dirty="0" smtClean="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</a:rPr>
              <a:t>): </a:t>
            </a:r>
            <a:r>
              <a:rPr lang="en-AU" sz="1800" dirty="0" smtClean="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</a:rPr>
              <a:t/>
            </a:r>
            <a:br>
              <a:rPr lang="en-AU" sz="1800" dirty="0" smtClean="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</a:rPr>
            </a:br>
            <a:r>
              <a:rPr lang="en-AU" sz="1800" dirty="0" smtClean="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</a:rPr>
              <a:t>online </a:t>
            </a:r>
            <a:r>
              <a:rPr lang="en-AU" sz="1800" dirty="0" smtClean="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</a:rPr>
              <a:t>survey, direct emailing, results </a:t>
            </a:r>
            <a:r>
              <a:rPr lang="en-AU" sz="1800" dirty="0" smtClean="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</a:rPr>
              <a:t>compiling (</a:t>
            </a:r>
            <a:r>
              <a:rPr lang="en-AU" sz="1800" i="1" dirty="0" smtClean="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</a:rPr>
              <a:t>in progress</a:t>
            </a:r>
            <a:r>
              <a:rPr lang="en-AU" sz="1800" dirty="0" smtClean="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</a:rPr>
              <a:t>)</a:t>
            </a:r>
            <a:endParaRPr lang="en-AU" sz="1800" dirty="0">
              <a:solidFill>
                <a:srgbClr val="002569"/>
              </a:solidFill>
              <a:latin typeface="+mj-lt"/>
              <a:ea typeface="Arial Bold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AU" sz="1800" dirty="0">
              <a:solidFill>
                <a:srgbClr val="002569"/>
              </a:solidFill>
              <a:latin typeface="+mj-lt"/>
              <a:ea typeface="Arial Bold"/>
              <a:cs typeface="Arial" panose="020B06040202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057400" y="152400"/>
            <a:ext cx="5638800" cy="787549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algn="l" defTabSz="914400"/>
            <a:r>
              <a:rPr lang="en-AU" sz="2600" b="1" dirty="0" smtClean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CEOS AHT SDG</a:t>
            </a:r>
          </a:p>
          <a:p>
            <a:pPr algn="l" defTabSz="914400"/>
            <a:r>
              <a:rPr lang="en-AU" sz="20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Background</a:t>
            </a:r>
            <a:endParaRPr lang="en-AU" sz="2000" b="1" i="1" dirty="0">
              <a:solidFill>
                <a:schemeClr val="accent1">
                  <a:lumMod val="40000"/>
                  <a:lumOff val="60000"/>
                </a:schemeClr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934200" y="2590800"/>
            <a:ext cx="2133600" cy="2057400"/>
            <a:chOff x="7162800" y="2667000"/>
            <a:chExt cx="1885236" cy="191452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45"/>
            <a:stretch/>
          </p:blipFill>
          <p:spPr>
            <a:xfrm>
              <a:off x="8105983" y="2667000"/>
              <a:ext cx="942053" cy="95387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05982" y="3620878"/>
              <a:ext cx="942054" cy="960647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2800" y="2667001"/>
              <a:ext cx="943183" cy="961799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3929" y="3620877"/>
              <a:ext cx="942054" cy="9606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7555344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763000" y="6400800"/>
            <a:ext cx="304800" cy="187285"/>
          </a:xfrm>
          <a:prstGeom prst="rect">
            <a:avLst/>
          </a:prstGeom>
        </p:spPr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4</a:t>
            </a:fld>
            <a:endParaRPr lang="uk-UA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057400" y="152400"/>
            <a:ext cx="5638800" cy="787549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algn="l" defTabSz="914400"/>
            <a:r>
              <a:rPr lang="en-AU" sz="2600" b="1" dirty="0" smtClean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CEOS AHT SDG: </a:t>
            </a:r>
            <a:br>
              <a:rPr lang="en-AU" sz="2600" b="1" dirty="0" smtClean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</a:br>
            <a:r>
              <a:rPr lang="en-AU" sz="20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Terms of Reference (</a:t>
            </a:r>
            <a:r>
              <a:rPr lang="en-AU" sz="2000" b="1" i="1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ToR</a:t>
            </a:r>
            <a:r>
              <a:rPr lang="en-AU" sz="20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)</a:t>
            </a:r>
            <a:endParaRPr lang="en-AU" sz="2000" b="1" i="1" dirty="0">
              <a:solidFill>
                <a:schemeClr val="accent1">
                  <a:lumMod val="40000"/>
                  <a:lumOff val="60000"/>
                </a:schemeClr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27380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381000" y="1422681"/>
            <a:ext cx="8402424" cy="459711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l">
              <a:spcBef>
                <a:spcPts val="600"/>
              </a:spcBef>
            </a:pPr>
            <a:r>
              <a:rPr lang="en-CA" dirty="0" smtClean="0">
                <a:latin typeface="+mj-ea"/>
                <a:cs typeface="Calibri" charset="0"/>
              </a:rPr>
              <a:t>In the global, complex </a:t>
            </a:r>
            <a:r>
              <a:rPr lang="en-CA" dirty="0">
                <a:latin typeface="+mj-ea"/>
                <a:cs typeface="Calibri" charset="0"/>
              </a:rPr>
              <a:t>and </a:t>
            </a:r>
            <a:r>
              <a:rPr lang="en-CA" dirty="0" smtClean="0">
                <a:latin typeface="+mj-ea"/>
                <a:cs typeface="Calibri" charset="0"/>
              </a:rPr>
              <a:t>continuously evolving </a:t>
            </a:r>
            <a:r>
              <a:rPr lang="en-CA" dirty="0">
                <a:latin typeface="+mj-ea"/>
                <a:cs typeface="Calibri" charset="0"/>
              </a:rPr>
              <a:t>SDG environment, </a:t>
            </a:r>
            <a:r>
              <a:rPr lang="en-CA" b="1" dirty="0">
                <a:latin typeface="+mj-ea"/>
                <a:cs typeface="Calibri" charset="0"/>
              </a:rPr>
              <a:t>the </a:t>
            </a:r>
            <a:r>
              <a:rPr lang="en-CA" b="1" dirty="0" smtClean="0">
                <a:latin typeface="+mj-ea"/>
                <a:cs typeface="Calibri" charset="0"/>
              </a:rPr>
              <a:t>AHT </a:t>
            </a:r>
            <a:r>
              <a:rPr lang="en-CA" b="1" dirty="0">
                <a:latin typeface="+mj-ea"/>
                <a:cs typeface="Calibri" charset="0"/>
              </a:rPr>
              <a:t>SDG</a:t>
            </a:r>
            <a:r>
              <a:rPr lang="en-CA" dirty="0">
                <a:latin typeface="+mj-ea"/>
                <a:cs typeface="Calibri" charset="0"/>
              </a:rPr>
              <a:t> aims </a:t>
            </a:r>
            <a:r>
              <a:rPr lang="en-CA" dirty="0" smtClean="0">
                <a:latin typeface="+mj-ea"/>
                <a:cs typeface="Calibri" charset="0"/>
              </a:rPr>
              <a:t>to:</a:t>
            </a:r>
            <a:endParaRPr lang="en-CA" dirty="0">
              <a:latin typeface="+mj-ea"/>
              <a:cs typeface="Calibri" charset="0"/>
            </a:endParaRPr>
          </a:p>
          <a:p>
            <a:pPr marL="285750" indent="-285750">
              <a:spcBef>
                <a:spcPts val="600"/>
              </a:spcBef>
              <a:buFont typeface="Wingdings" charset="2"/>
              <a:buChar char="§"/>
            </a:pPr>
            <a:r>
              <a:rPr lang="en-CA" b="1" dirty="0">
                <a:latin typeface="+mj-ea"/>
                <a:cs typeface="Calibri" charset="0"/>
              </a:rPr>
              <a:t>take stock of the UN processes </a:t>
            </a:r>
            <a:r>
              <a:rPr lang="en-CA" dirty="0">
                <a:latin typeface="+mj-ea"/>
                <a:cs typeface="Calibri" charset="0"/>
              </a:rPr>
              <a:t>in place for the SDG implementation and of the existing SDG </a:t>
            </a:r>
            <a:r>
              <a:rPr lang="en-CA" dirty="0" smtClean="0">
                <a:latin typeface="+mj-ea"/>
                <a:cs typeface="Calibri" charset="0"/>
              </a:rPr>
              <a:t>stakeholders; </a:t>
            </a:r>
            <a:endParaRPr lang="en-CA" dirty="0">
              <a:latin typeface="+mj-ea"/>
              <a:cs typeface="Calibri" charset="0"/>
            </a:endParaRPr>
          </a:p>
          <a:p>
            <a:pPr marL="285750" indent="-285750">
              <a:spcBef>
                <a:spcPts val="600"/>
              </a:spcBef>
              <a:buFont typeface="Wingdings" charset="2"/>
              <a:buChar char="§"/>
            </a:pPr>
            <a:r>
              <a:rPr lang="en-CA" dirty="0">
                <a:latin typeface="+mj-ea"/>
                <a:cs typeface="Calibri" charset="0"/>
              </a:rPr>
              <a:t>focus its activities around the unique role that CEOS should play as a </a:t>
            </a:r>
            <a:r>
              <a:rPr lang="en-CA" b="1" dirty="0">
                <a:latin typeface="+mj-ea"/>
                <a:cs typeface="Calibri" charset="0"/>
              </a:rPr>
              <a:t>coordination body of the Space community efforts to support the integration of satellite EO in support to the full realisation of the SDGs</a:t>
            </a:r>
            <a:r>
              <a:rPr lang="en-CA" b="1" dirty="0" smtClean="0">
                <a:latin typeface="+mj-ea"/>
                <a:cs typeface="Calibri" charset="0"/>
              </a:rPr>
              <a:t>.</a:t>
            </a:r>
          </a:p>
          <a:p>
            <a:pPr>
              <a:spcBef>
                <a:spcPts val="600"/>
              </a:spcBef>
            </a:pPr>
            <a:endParaRPr lang="en-CA" b="1" kern="1200" dirty="0" smtClean="0">
              <a:latin typeface="+mj-lt"/>
              <a:ea typeface="Arial Bold"/>
              <a:cs typeface="Arial" panose="020B0604020202020204" pitchFamily="34" charset="0"/>
            </a:endParaRPr>
          </a:p>
          <a:p>
            <a:pPr algn="l">
              <a:lnSpc>
                <a:spcPct val="115000"/>
              </a:lnSpc>
              <a:spcBef>
                <a:spcPts val="600"/>
              </a:spcBef>
            </a:pPr>
            <a:r>
              <a:rPr lang="en-CA" b="1" kern="1200" dirty="0" smtClean="0">
                <a:latin typeface="+mj-lt"/>
                <a:ea typeface="Arial Bold"/>
                <a:cs typeface="Arial" panose="020B0604020202020204" pitchFamily="34" charset="0"/>
              </a:rPr>
              <a:t>The </a:t>
            </a:r>
            <a:r>
              <a:rPr lang="en-CA" b="1" kern="1200" dirty="0">
                <a:latin typeface="+mj-lt"/>
                <a:ea typeface="Arial Bold"/>
                <a:cs typeface="Arial" panose="020B0604020202020204" pitchFamily="34" charset="0"/>
              </a:rPr>
              <a:t>AHT SDG can’t progress </a:t>
            </a:r>
            <a:r>
              <a:rPr lang="en-CA" b="1" kern="1200" dirty="0" smtClean="0">
                <a:latin typeface="+mj-lt"/>
                <a:ea typeface="Arial Bold"/>
                <a:cs typeface="Arial" panose="020B0604020202020204" pitchFamily="34" charset="0"/>
              </a:rPr>
              <a:t>alone: </a:t>
            </a:r>
            <a:r>
              <a:rPr lang="en-CA" b="1" kern="1200" dirty="0">
                <a:latin typeface="+mj-lt"/>
                <a:ea typeface="Arial Bold"/>
                <a:cs typeface="Arial" panose="020B0604020202020204" pitchFamily="34" charset="0"/>
              </a:rPr>
              <a:t>it relies on a </a:t>
            </a:r>
            <a:r>
              <a:rPr lang="en-CA" b="1" kern="1200" dirty="0" smtClean="0">
                <a:latin typeface="+mj-lt"/>
                <a:ea typeface="Arial Bold"/>
                <a:cs typeface="Arial" panose="020B0604020202020204" pitchFamily="34" charset="0"/>
              </a:rPr>
              <a:t>network </a:t>
            </a:r>
            <a:r>
              <a:rPr lang="en-CA" kern="1200" dirty="0" smtClean="0">
                <a:latin typeface="+mj-lt"/>
                <a:ea typeface="Arial Bold"/>
                <a:cs typeface="Arial" panose="020B0604020202020204" pitchFamily="34" charset="0"/>
              </a:rPr>
              <a:t>and mainly:</a:t>
            </a:r>
            <a:endParaRPr lang="en-CA" kern="1200" dirty="0" smtClean="0">
              <a:latin typeface="+mj-lt"/>
              <a:ea typeface="Arial Bold"/>
              <a:cs typeface="Arial" panose="020B0604020202020204" pitchFamily="34" charset="0"/>
            </a:endParaRPr>
          </a:p>
          <a:p>
            <a:pPr marL="285750" indent="-28575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CA" b="1" kern="1200" dirty="0" smtClean="0">
                <a:latin typeface="+mj-lt"/>
                <a:ea typeface="Arial Bold"/>
                <a:cs typeface="Arial" panose="020B0604020202020204" pitchFamily="34" charset="0"/>
              </a:rPr>
              <a:t>aligns </a:t>
            </a:r>
            <a:r>
              <a:rPr lang="en-CA" b="1" kern="1200" dirty="0">
                <a:latin typeface="+mj-lt"/>
                <a:ea typeface="Arial Bold"/>
                <a:cs typeface="Arial" panose="020B0604020202020204" pitchFamily="34" charset="0"/>
              </a:rPr>
              <a:t>its engagement </a:t>
            </a:r>
            <a:r>
              <a:rPr lang="en-CA" b="1" kern="1200" dirty="0" smtClean="0">
                <a:latin typeface="+mj-lt"/>
                <a:ea typeface="Arial Bold"/>
                <a:cs typeface="Arial" panose="020B0604020202020204" pitchFamily="34" charset="0"/>
              </a:rPr>
              <a:t>in </a:t>
            </a:r>
            <a:r>
              <a:rPr lang="en-CA" b="1" kern="1200" dirty="0">
                <a:latin typeface="+mj-lt"/>
                <a:ea typeface="Arial Bold"/>
                <a:cs typeface="Arial" panose="020B0604020202020204" pitchFamily="34" charset="0"/>
              </a:rPr>
              <a:t>the context of </a:t>
            </a:r>
            <a:r>
              <a:rPr lang="en-CA" b="1" kern="1200" dirty="0" smtClean="0">
                <a:latin typeface="+mj-lt"/>
                <a:ea typeface="Arial Bold"/>
                <a:cs typeface="Arial" panose="020B0604020202020204" pitchFamily="34" charset="0"/>
              </a:rPr>
              <a:t>             </a:t>
            </a:r>
            <a:r>
              <a:rPr lang="en-CA" kern="1200" dirty="0" smtClean="0">
                <a:latin typeface="+mj-lt"/>
                <a:ea typeface="Arial Bold"/>
                <a:cs typeface="Arial" panose="020B0604020202020204" pitchFamily="34" charset="0"/>
              </a:rPr>
              <a:t/>
            </a:r>
            <a:br>
              <a:rPr lang="en-CA" kern="1200" dirty="0" smtClean="0">
                <a:latin typeface="+mj-lt"/>
                <a:ea typeface="Arial Bold"/>
                <a:cs typeface="Arial" panose="020B0604020202020204" pitchFamily="34" charset="0"/>
              </a:rPr>
            </a:br>
            <a:r>
              <a:rPr lang="en-CA" kern="1200" dirty="0" smtClean="0">
                <a:latin typeface="+mj-lt"/>
                <a:ea typeface="Arial Bold"/>
                <a:cs typeface="Arial" panose="020B0604020202020204" pitchFamily="34" charset="0"/>
              </a:rPr>
              <a:t>(</a:t>
            </a:r>
            <a:r>
              <a:rPr lang="en-CA" kern="1200" dirty="0" smtClean="0">
                <a:latin typeface="+mj-lt"/>
                <a:ea typeface="Arial Bold"/>
                <a:cs typeface="Arial" panose="020B0604020202020204" pitchFamily="34" charset="0"/>
              </a:rPr>
              <a:t>Programme </a:t>
            </a:r>
            <a:r>
              <a:rPr lang="en-CA" kern="1200" dirty="0">
                <a:latin typeface="+mj-lt"/>
                <a:ea typeface="Arial Bold"/>
                <a:cs typeface="Arial" panose="020B0604020202020204" pitchFamily="34" charset="0"/>
              </a:rPr>
              <a:t>Board, </a:t>
            </a:r>
            <a:r>
              <a:rPr lang="en-CA" kern="1200" dirty="0" smtClean="0">
                <a:latin typeface="+mj-lt"/>
                <a:ea typeface="Arial Bold"/>
                <a:cs typeface="Arial" panose="020B0604020202020204" pitchFamily="34" charset="0"/>
              </a:rPr>
              <a:t>Engagement </a:t>
            </a:r>
            <a:r>
              <a:rPr lang="en-CA" kern="1200" dirty="0">
                <a:latin typeface="+mj-lt"/>
                <a:ea typeface="Arial Bold"/>
                <a:cs typeface="Arial" panose="020B0604020202020204" pitchFamily="34" charset="0"/>
              </a:rPr>
              <a:t>Strategy, </a:t>
            </a:r>
            <a:r>
              <a:rPr lang="en-CA" kern="1200" dirty="0" smtClean="0">
                <a:latin typeface="+mj-lt"/>
                <a:ea typeface="Arial Bold"/>
                <a:cs typeface="Arial" panose="020B0604020202020204" pitchFamily="34" charset="0"/>
              </a:rPr>
              <a:t>and its EO4SDGs initiative) </a:t>
            </a:r>
            <a:endParaRPr lang="en-CA" kern="1200" dirty="0">
              <a:latin typeface="+mj-lt"/>
              <a:ea typeface="Arial Bold"/>
              <a:cs typeface="Arial" panose="020B0604020202020204" pitchFamily="34" charset="0"/>
            </a:endParaRPr>
          </a:p>
          <a:p>
            <a:pPr marL="285750" indent="-28575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CA" b="1" kern="1200" dirty="0" smtClean="0">
                <a:latin typeface="+mj-lt"/>
                <a:ea typeface="Arial Bold"/>
                <a:cs typeface="Arial" panose="020B0604020202020204" pitchFamily="34" charset="0"/>
              </a:rPr>
              <a:t>builds on established relationships </a:t>
            </a:r>
            <a:r>
              <a:rPr lang="en-CA" kern="1200" dirty="0" smtClean="0">
                <a:latin typeface="+mj-lt"/>
                <a:ea typeface="Arial Bold"/>
                <a:cs typeface="Arial" panose="020B0604020202020204" pitchFamily="34" charset="0"/>
              </a:rPr>
              <a:t>the </a:t>
            </a:r>
            <a:r>
              <a:rPr lang="en-CA" kern="1200" dirty="0" smtClean="0">
                <a:latin typeface="+mj-lt"/>
                <a:ea typeface="Arial Bold"/>
                <a:cs typeface="Arial" panose="020B0604020202020204" pitchFamily="34" charset="0"/>
              </a:rPr>
              <a:t>CEOS Agencies have with </a:t>
            </a:r>
            <a:r>
              <a:rPr lang="en-CA" kern="1200" dirty="0" smtClean="0">
                <a:latin typeface="+mj-lt"/>
                <a:ea typeface="Arial Bold"/>
                <a:cs typeface="Arial" panose="020B0604020202020204" pitchFamily="34" charset="0"/>
              </a:rPr>
              <a:t>UN </a:t>
            </a:r>
            <a:r>
              <a:rPr lang="en-CA" kern="1200" dirty="0">
                <a:latin typeface="+mj-lt"/>
                <a:ea typeface="Arial Bold"/>
                <a:cs typeface="Arial" panose="020B0604020202020204" pitchFamily="34" charset="0"/>
              </a:rPr>
              <a:t>agencies (</a:t>
            </a:r>
            <a:r>
              <a:rPr lang="en-CA" kern="1200" dirty="0" smtClean="0">
                <a:latin typeface="+mj-lt"/>
                <a:ea typeface="Arial Bold"/>
                <a:cs typeface="Arial" panose="020B0604020202020204" pitchFamily="34" charset="0"/>
              </a:rPr>
              <a:t>custodians),</a:t>
            </a:r>
            <a:r>
              <a:rPr lang="en-CA" dirty="0" smtClean="0">
                <a:solidFill>
                  <a:srgbClr val="000000"/>
                </a:solidFill>
                <a:latin typeface="+mj-lt"/>
                <a:ea typeface="+mj-ea"/>
                <a:cs typeface="Calibri" charset="0"/>
              </a:rPr>
              <a:t> </a:t>
            </a:r>
            <a:r>
              <a:rPr lang="en-CA" kern="1200" dirty="0" smtClean="0">
                <a:latin typeface="+mj-lt"/>
                <a:ea typeface="Arial Bold"/>
                <a:cs typeface="Arial" panose="020B0604020202020204" pitchFamily="34" charset="0"/>
              </a:rPr>
              <a:t>individual </a:t>
            </a:r>
            <a:r>
              <a:rPr lang="en-CA" kern="1200" dirty="0" smtClean="0">
                <a:latin typeface="+mj-lt"/>
                <a:ea typeface="Arial Bold"/>
                <a:cs typeface="Arial" panose="020B0604020202020204" pitchFamily="34" charset="0"/>
              </a:rPr>
              <a:t>countries (incl. </a:t>
            </a:r>
            <a:r>
              <a:rPr lang="en-CA" kern="1200" dirty="0">
                <a:latin typeface="+mj-lt"/>
                <a:ea typeface="Arial Bold"/>
                <a:cs typeface="Arial" panose="020B0604020202020204" pitchFamily="34" charset="0"/>
              </a:rPr>
              <a:t>national </a:t>
            </a:r>
            <a:r>
              <a:rPr lang="en-CA" kern="1200" dirty="0" smtClean="0">
                <a:latin typeface="+mj-lt"/>
                <a:ea typeface="Arial Bold"/>
                <a:cs typeface="Arial" panose="020B0604020202020204" pitchFamily="34" charset="0"/>
              </a:rPr>
              <a:t>statistics), </a:t>
            </a:r>
            <a:r>
              <a:rPr lang="en-CA" kern="1200" dirty="0" smtClean="0">
                <a:latin typeface="+mj-lt"/>
                <a:ea typeface="Arial Bold"/>
                <a:cs typeface="Arial" panose="020B0604020202020204" pitchFamily="34" charset="0"/>
              </a:rPr>
              <a:t>and other SDG stakeholders (</a:t>
            </a:r>
            <a:r>
              <a:rPr lang="en-CA" kern="1200" dirty="0" err="1" smtClean="0">
                <a:latin typeface="+mj-lt"/>
                <a:ea typeface="Arial Bold"/>
                <a:cs typeface="Arial" panose="020B0604020202020204" pitchFamily="34" charset="0"/>
              </a:rPr>
              <a:t>eg</a:t>
            </a:r>
            <a:r>
              <a:rPr lang="en-CA" kern="1200" dirty="0">
                <a:latin typeface="+mj-lt"/>
                <a:ea typeface="Arial Bold"/>
                <a:cs typeface="Arial" panose="020B0604020202020204" pitchFamily="34" charset="0"/>
              </a:rPr>
              <a:t>. </a:t>
            </a:r>
            <a:r>
              <a:rPr lang="en-CA" kern="1200" dirty="0" smtClean="0">
                <a:latin typeface="+mj-lt"/>
                <a:ea typeface="Arial Bold"/>
                <a:cs typeface="Arial" panose="020B0604020202020204" pitchFamily="34" charset="0"/>
              </a:rPr>
              <a:t>foundations, universities</a:t>
            </a:r>
            <a:r>
              <a:rPr lang="en-CA" kern="1200" dirty="0">
                <a:latin typeface="+mj-lt"/>
                <a:ea typeface="Arial Bold"/>
                <a:cs typeface="Arial" panose="020B0604020202020204" pitchFamily="34" charset="0"/>
              </a:rPr>
              <a:t>, development </a:t>
            </a:r>
            <a:r>
              <a:rPr lang="en-CA" kern="1200" dirty="0" smtClean="0">
                <a:latin typeface="+mj-lt"/>
                <a:ea typeface="Arial Bold"/>
                <a:cs typeface="Arial" panose="020B0604020202020204" pitchFamily="34" charset="0"/>
              </a:rPr>
              <a:t>banks).</a:t>
            </a:r>
            <a:endParaRPr lang="en-US" kern="1200" dirty="0">
              <a:latin typeface="+mj-lt"/>
              <a:ea typeface="Arial Bold"/>
              <a:cs typeface="Arial" panose="020B0604020202020204" pitchFamily="34" charset="0"/>
            </a:endParaRPr>
          </a:p>
        </p:txBody>
      </p:sp>
      <p:pic>
        <p:nvPicPr>
          <p:cNvPr id="2050" name="Picture 2" descr="Image result for geo earth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267200"/>
            <a:ext cx="715892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668254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057400" y="152400"/>
            <a:ext cx="5638800" cy="787549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algn="l" defTabSz="914400"/>
            <a:r>
              <a:rPr lang="en-AU" sz="2600" b="1" dirty="0" smtClean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CEOS AHT SDG: </a:t>
            </a:r>
            <a:br>
              <a:rPr lang="en-AU" sz="2600" b="1" dirty="0" smtClean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</a:br>
            <a:r>
              <a:rPr lang="en-AU" sz="20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Terms of Reference (</a:t>
            </a:r>
            <a:r>
              <a:rPr lang="en-AU" sz="2000" b="1" i="1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ToR</a:t>
            </a:r>
            <a:r>
              <a:rPr lang="en-AU" sz="20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)</a:t>
            </a:r>
            <a:endParaRPr lang="en-AU" sz="2000" b="1" i="1" dirty="0">
              <a:solidFill>
                <a:schemeClr val="accent1">
                  <a:lumMod val="40000"/>
                  <a:lumOff val="60000"/>
                </a:schemeClr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</a:endParaRPr>
          </a:p>
        </p:txBody>
      </p:sp>
      <p:sp>
        <p:nvSpPr>
          <p:cNvPr id="6" name="Content Placeholder 5"/>
          <p:cNvSpPr txBox="1">
            <a:spLocks noGrp="1"/>
          </p:cNvSpPr>
          <p:nvPr>
            <p:ph sz="quarter" idx="10"/>
          </p:nvPr>
        </p:nvSpPr>
        <p:spPr>
          <a:xfrm>
            <a:off x="381000" y="1219200"/>
            <a:ext cx="8382000" cy="707886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 marL="298450" indent="-285750">
              <a:tabLst>
                <a:tab pos="298450" algn="l"/>
              </a:tabLs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1pPr>
            <a:lvl2pPr marL="742950" indent="-285750">
              <a:tabLst>
                <a:tab pos="298450" algn="l"/>
              </a:tabLs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2pPr>
            <a:lvl3pPr marL="1143000" indent="-228600">
              <a:tabLst>
                <a:tab pos="298450" algn="l"/>
              </a:tabLs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3pPr>
            <a:lvl4pPr marL="1600200" indent="-228600">
              <a:tabLst>
                <a:tab pos="298450" algn="l"/>
              </a:tabLs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4pPr>
            <a:lvl5pPr marL="2057400" indent="-228600">
              <a:tabLst>
                <a:tab pos="298450" algn="l"/>
              </a:tabLs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8450" algn="l"/>
              </a:tabLs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8450" algn="l"/>
              </a:tabLs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8450" algn="l"/>
              </a:tabLs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8450" algn="l"/>
              </a:tabLs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9pPr>
          </a:lstStyle>
          <a:p>
            <a:pPr marL="12700" indent="0" algn="ctr">
              <a:spcBef>
                <a:spcPts val="400"/>
              </a:spcBef>
              <a:buClr>
                <a:srgbClr val="2865A2"/>
              </a:buClr>
              <a:buSzPct val="120000"/>
              <a:buNone/>
              <a:defRPr/>
            </a:pPr>
            <a:r>
              <a:rPr lang="en-US" altLang="en-US" sz="2000" dirty="0" smtClean="0">
                <a:solidFill>
                  <a:schemeClr val="bg1"/>
                </a:solidFill>
                <a:latin typeface="+mj-lt"/>
              </a:rPr>
              <a:t>The </a:t>
            </a:r>
            <a:r>
              <a:rPr lang="en-US" altLang="en-US" sz="2000" dirty="0">
                <a:solidFill>
                  <a:schemeClr val="bg1"/>
                </a:solidFill>
                <a:latin typeface="+mj-lt"/>
              </a:rPr>
              <a:t>AHT </a:t>
            </a:r>
            <a:r>
              <a:rPr lang="en-US" altLang="en-US" sz="2000" dirty="0" smtClean="0">
                <a:solidFill>
                  <a:schemeClr val="bg1"/>
                </a:solidFill>
                <a:latin typeface="+mj-lt"/>
              </a:rPr>
              <a:t>SDG </a:t>
            </a:r>
            <a:r>
              <a:rPr lang="en-US" altLang="en-US" sz="2000" dirty="0">
                <a:solidFill>
                  <a:schemeClr val="bg1"/>
                </a:solidFill>
                <a:latin typeface="+mj-lt"/>
              </a:rPr>
              <a:t>will assess, showcase and promote EO contribution </a:t>
            </a:r>
            <a:r>
              <a:rPr lang="en-US" altLang="en-US" sz="2000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en-US" altLang="en-US" sz="2000" dirty="0" smtClean="0">
                <a:solidFill>
                  <a:schemeClr val="bg1"/>
                </a:solidFill>
                <a:latin typeface="+mj-lt"/>
              </a:rPr>
            </a:br>
            <a:r>
              <a:rPr lang="en-US" altLang="en-US" sz="2000" dirty="0" smtClean="0">
                <a:solidFill>
                  <a:schemeClr val="bg1"/>
                </a:solidFill>
                <a:latin typeface="+mj-lt"/>
              </a:rPr>
              <a:t>to SDG </a:t>
            </a:r>
            <a:r>
              <a:rPr lang="en-US" altLang="en-US" sz="2000" dirty="0">
                <a:solidFill>
                  <a:schemeClr val="bg1"/>
                </a:solidFill>
                <a:latin typeface="+mj-lt"/>
              </a:rPr>
              <a:t>T</a:t>
            </a:r>
            <a:r>
              <a:rPr lang="en-US" altLang="en-US" sz="2000" dirty="0" smtClean="0">
                <a:solidFill>
                  <a:schemeClr val="bg1"/>
                </a:solidFill>
                <a:latin typeface="+mj-lt"/>
              </a:rPr>
              <a:t>argets </a:t>
            </a:r>
            <a:r>
              <a:rPr lang="en-US" altLang="en-US" sz="2000" dirty="0">
                <a:solidFill>
                  <a:schemeClr val="bg1"/>
                </a:solidFill>
                <a:latin typeface="+mj-lt"/>
              </a:rPr>
              <a:t>and </a:t>
            </a:r>
            <a:r>
              <a:rPr lang="en-US" altLang="en-US" sz="2000" dirty="0" smtClean="0">
                <a:solidFill>
                  <a:schemeClr val="bg1"/>
                </a:solidFill>
                <a:latin typeface="+mj-lt"/>
              </a:rPr>
              <a:t>Indicators</a:t>
            </a:r>
            <a:endParaRPr lang="en-US" altLang="en-US" sz="2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0" y="2078028"/>
            <a:ext cx="8382000" cy="4170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en-US" sz="2400" b="1" kern="1200" dirty="0">
                <a:latin typeface="+mj-lt"/>
                <a:ea typeface="Arial Bold"/>
                <a:cs typeface="Arial" panose="020B0604020202020204" pitchFamily="34" charset="0"/>
              </a:rPr>
              <a:t>CEOS AHT SDG </a:t>
            </a:r>
            <a:r>
              <a:rPr lang="en-US" sz="2400" b="1" kern="1200" dirty="0" smtClean="0">
                <a:latin typeface="+mj-lt"/>
                <a:ea typeface="Arial Bold"/>
                <a:cs typeface="Arial" panose="020B0604020202020204" pitchFamily="34" charset="0"/>
              </a:rPr>
              <a:t>– </a:t>
            </a:r>
            <a:r>
              <a:rPr lang="en-US" sz="2400" b="1" kern="1200" dirty="0" err="1" smtClean="0">
                <a:latin typeface="+mj-lt"/>
                <a:ea typeface="Arial Bold"/>
                <a:cs typeface="Arial" panose="020B0604020202020204" pitchFamily="34" charset="0"/>
              </a:rPr>
              <a:t>ToRs</a:t>
            </a:r>
            <a:r>
              <a:rPr lang="en-US" sz="2400" b="1" kern="1200" dirty="0" smtClean="0">
                <a:latin typeface="+mj-lt"/>
                <a:ea typeface="Arial Bold"/>
                <a:cs typeface="Arial" panose="020B0604020202020204" pitchFamily="34" charset="0"/>
              </a:rPr>
              <a:t> (summary):</a:t>
            </a:r>
          </a:p>
          <a:p>
            <a:pPr marL="285750" indent="-285750">
              <a:spcBef>
                <a:spcPts val="600"/>
              </a:spcBef>
              <a:buFont typeface="Wingdings" charset="2"/>
              <a:buChar char="§"/>
              <a:defRPr/>
            </a:pPr>
            <a:r>
              <a:rPr lang="en-US" b="1" kern="1200" dirty="0" smtClean="0">
                <a:latin typeface="+mj-lt"/>
                <a:ea typeface="Arial Bold"/>
                <a:cs typeface="Arial" panose="020B0604020202020204" pitchFamily="34" charset="0"/>
              </a:rPr>
              <a:t>Coordinate </a:t>
            </a:r>
            <a:r>
              <a:rPr lang="en-US" b="1" kern="1200" dirty="0">
                <a:latin typeface="+mj-lt"/>
                <a:ea typeface="Arial Bold"/>
                <a:cs typeface="Arial" panose="020B0604020202020204" pitchFamily="34" charset="0"/>
              </a:rPr>
              <a:t>the efforts of CEOS agencies and </a:t>
            </a:r>
            <a:r>
              <a:rPr lang="en-US" b="1" kern="1200" dirty="0" smtClean="0">
                <a:latin typeface="+mj-lt"/>
                <a:ea typeface="Arial Bold"/>
                <a:cs typeface="Arial" panose="020B0604020202020204" pitchFamily="34" charset="0"/>
              </a:rPr>
              <a:t>channel CEOS </a:t>
            </a:r>
            <a:r>
              <a:rPr lang="en-US" b="1" kern="1200" dirty="0">
                <a:latin typeface="+mj-lt"/>
                <a:ea typeface="Arial Bold"/>
                <a:cs typeface="Arial" panose="020B0604020202020204" pitchFamily="34" charset="0"/>
              </a:rPr>
              <a:t>support to the </a:t>
            </a:r>
            <a:r>
              <a:rPr lang="en-US" b="1" kern="1200" dirty="0" smtClean="0">
                <a:latin typeface="+mj-lt"/>
                <a:ea typeface="Arial Bold"/>
                <a:cs typeface="Arial" panose="020B0604020202020204" pitchFamily="34" charset="0"/>
              </a:rPr>
              <a:t>UN process</a:t>
            </a:r>
            <a:r>
              <a:rPr lang="en-US" kern="1200" dirty="0" smtClean="0">
                <a:latin typeface="+mj-lt"/>
                <a:ea typeface="Arial Bold"/>
                <a:cs typeface="Arial" panose="020B0604020202020204" pitchFamily="34" charset="0"/>
              </a:rPr>
              <a:t> </a:t>
            </a:r>
            <a:r>
              <a:rPr lang="en-US" b="1" kern="1200" dirty="0" smtClean="0">
                <a:latin typeface="+mj-lt"/>
                <a:ea typeface="Arial Bold"/>
                <a:cs typeface="Arial" panose="020B0604020202020204" pitchFamily="34" charset="0"/>
              </a:rPr>
              <a:t>on SDGs through GEO </a:t>
            </a:r>
            <a:r>
              <a:rPr lang="en-US" kern="1200" dirty="0">
                <a:latin typeface="+mj-lt"/>
                <a:ea typeface="Arial Bold"/>
                <a:cs typeface="Arial" panose="020B0604020202020204" pitchFamily="34" charset="0"/>
              </a:rPr>
              <a:t>(</a:t>
            </a:r>
            <a:r>
              <a:rPr lang="en-US" kern="1200" dirty="0" smtClean="0">
                <a:latin typeface="+mj-lt"/>
                <a:ea typeface="Arial Bold"/>
                <a:cs typeface="Arial" panose="020B0604020202020204" pitchFamily="34" charset="0"/>
              </a:rPr>
              <a:t>showcases</a:t>
            </a:r>
            <a:r>
              <a:rPr lang="en-US" kern="1200" dirty="0">
                <a:latin typeface="+mj-lt"/>
                <a:ea typeface="Arial Bold"/>
                <a:cs typeface="Arial" panose="020B0604020202020204" pitchFamily="34" charset="0"/>
              </a:rPr>
              <a:t>, </a:t>
            </a:r>
            <a:r>
              <a:rPr lang="en-US" kern="1200" dirty="0" smtClean="0">
                <a:latin typeface="+mj-lt"/>
                <a:ea typeface="Arial Bold"/>
                <a:cs typeface="Arial" panose="020B0604020202020204" pitchFamily="34" charset="0"/>
              </a:rPr>
              <a:t>promotion, </a:t>
            </a:r>
            <a:r>
              <a:rPr lang="en-US" kern="1200" dirty="0">
                <a:latin typeface="+mj-lt"/>
                <a:ea typeface="Arial Bold"/>
                <a:cs typeface="Arial" panose="020B0604020202020204" pitchFamily="34" charset="0"/>
              </a:rPr>
              <a:t>etc.).</a:t>
            </a:r>
          </a:p>
          <a:p>
            <a:pPr marL="285750" indent="-285750">
              <a:spcBef>
                <a:spcPts val="600"/>
              </a:spcBef>
              <a:buFont typeface="Wingdings" charset="2"/>
              <a:buChar char="§"/>
              <a:defRPr/>
            </a:pPr>
            <a:r>
              <a:rPr lang="en-US" b="1" kern="1200" dirty="0">
                <a:latin typeface="+mj-lt"/>
                <a:ea typeface="Arial Bold"/>
                <a:cs typeface="Arial" panose="020B0604020202020204" pitchFamily="34" charset="0"/>
              </a:rPr>
              <a:t>Provide a forum for sharing/communicating EO best practices</a:t>
            </a:r>
            <a:r>
              <a:rPr lang="en-US" kern="1200" dirty="0">
                <a:latin typeface="+mj-lt"/>
                <a:ea typeface="Arial Bold"/>
                <a:cs typeface="Arial" panose="020B0604020202020204" pitchFamily="34" charset="0"/>
              </a:rPr>
              <a:t> in support to the SDGs in collaboration with GEO.</a:t>
            </a:r>
          </a:p>
          <a:p>
            <a:pPr marL="285750" indent="-285750">
              <a:spcBef>
                <a:spcPts val="600"/>
              </a:spcBef>
              <a:buFont typeface="Wingdings" charset="2"/>
              <a:buChar char="§"/>
              <a:defRPr/>
            </a:pPr>
            <a:r>
              <a:rPr lang="en-AU" b="1" kern="1200" dirty="0">
                <a:latin typeface="+mj-lt"/>
                <a:ea typeface="Arial Bold"/>
                <a:cs typeface="Arial" panose="020B0604020202020204" pitchFamily="34" charset="0"/>
              </a:rPr>
              <a:t>Analyse</a:t>
            </a:r>
            <a:r>
              <a:rPr lang="en-AU" kern="1200" dirty="0">
                <a:latin typeface="+mj-lt"/>
                <a:ea typeface="Arial Bold"/>
                <a:cs typeface="Arial" panose="020B0604020202020204" pitchFamily="34" charset="0"/>
              </a:rPr>
              <a:t> </a:t>
            </a:r>
            <a:r>
              <a:rPr lang="en-AU" b="1" kern="1200" dirty="0">
                <a:latin typeface="+mj-lt"/>
                <a:ea typeface="Arial Bold"/>
                <a:cs typeface="Arial" panose="020B0604020202020204" pitchFamily="34" charset="0"/>
              </a:rPr>
              <a:t>new opportunities for satellite-based EO to support </a:t>
            </a:r>
            <a:r>
              <a:rPr lang="en-AU" b="1" kern="1200" dirty="0" smtClean="0">
                <a:latin typeface="+mj-lt"/>
                <a:ea typeface="Arial Bold"/>
                <a:cs typeface="Arial" panose="020B0604020202020204" pitchFamily="34" charset="0"/>
              </a:rPr>
              <a:t>SDG </a:t>
            </a:r>
            <a:r>
              <a:rPr lang="en-AU" b="1" kern="1200" dirty="0">
                <a:latin typeface="+mj-lt"/>
                <a:ea typeface="Arial Bold"/>
                <a:cs typeface="Arial" panose="020B0604020202020204" pitchFamily="34" charset="0"/>
              </a:rPr>
              <a:t>Targets and Indicators </a:t>
            </a:r>
            <a:r>
              <a:rPr lang="en-AU" kern="1200" dirty="0">
                <a:latin typeface="+mj-lt"/>
                <a:ea typeface="Arial Bold"/>
                <a:cs typeface="Arial" panose="020B0604020202020204" pitchFamily="34" charset="0"/>
              </a:rPr>
              <a:t>(methods, data, indicators</a:t>
            </a:r>
            <a:r>
              <a:rPr lang="en-AU" kern="1200" dirty="0" smtClean="0">
                <a:latin typeface="+mj-lt"/>
                <a:ea typeface="Arial Bold"/>
                <a:cs typeface="Arial" panose="020B0604020202020204" pitchFamily="34" charset="0"/>
              </a:rPr>
              <a:t>), </a:t>
            </a:r>
            <a:r>
              <a:rPr lang="en-AU" kern="1200" dirty="0">
                <a:latin typeface="+mj-lt"/>
                <a:ea typeface="Arial Bold"/>
                <a:cs typeface="Arial" panose="020B0604020202020204" pitchFamily="34" charset="0"/>
              </a:rPr>
              <a:t>in part via enhanced engagement of CEOS agencies within the GEO initiatives and flagships. </a:t>
            </a:r>
            <a:endParaRPr lang="en-US" kern="1200" dirty="0">
              <a:latin typeface="+mj-lt"/>
              <a:ea typeface="Arial Bold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buFont typeface="Wingdings" charset="2"/>
              <a:buChar char="§"/>
              <a:defRPr/>
            </a:pPr>
            <a:r>
              <a:rPr lang="en-CA" b="1" kern="1200" dirty="0">
                <a:latin typeface="+mj-lt"/>
                <a:ea typeface="Arial Bold"/>
                <a:cs typeface="Arial" panose="020B0604020202020204" pitchFamily="34" charset="0"/>
              </a:rPr>
              <a:t>Engage with relevant authoritative SDG </a:t>
            </a:r>
            <a:r>
              <a:rPr lang="en-CA" b="1" kern="1200" dirty="0" smtClean="0">
                <a:latin typeface="+mj-lt"/>
                <a:ea typeface="Arial Bold"/>
                <a:cs typeface="Arial" panose="020B0604020202020204" pitchFamily="34" charset="0"/>
              </a:rPr>
              <a:t>stakeholders </a:t>
            </a:r>
            <a:r>
              <a:rPr lang="en-CA" i="1" kern="1200" dirty="0" smtClean="0">
                <a:latin typeface="+mj-lt"/>
                <a:ea typeface="Arial Bold"/>
                <a:cs typeface="Arial" panose="020B0604020202020204" pitchFamily="34" charset="0"/>
              </a:rPr>
              <a:t>inside</a:t>
            </a:r>
            <a:r>
              <a:rPr lang="en-CA" kern="1200" dirty="0" smtClean="0">
                <a:latin typeface="+mj-lt"/>
                <a:ea typeface="Arial Bold"/>
                <a:cs typeface="Arial" panose="020B0604020202020204" pitchFamily="34" charset="0"/>
              </a:rPr>
              <a:t> </a:t>
            </a:r>
            <a:r>
              <a:rPr lang="en-CA" kern="1200" dirty="0">
                <a:latin typeface="+mj-lt"/>
                <a:ea typeface="Arial Bold"/>
                <a:cs typeface="Arial" panose="020B0604020202020204" pitchFamily="34" charset="0"/>
              </a:rPr>
              <a:t>(</a:t>
            </a:r>
            <a:r>
              <a:rPr lang="en-CA" kern="1200" dirty="0" err="1">
                <a:latin typeface="+mj-lt"/>
                <a:ea typeface="Arial Bold"/>
                <a:cs typeface="Arial" panose="020B0604020202020204" pitchFamily="34" charset="0"/>
              </a:rPr>
              <a:t>eg</a:t>
            </a:r>
            <a:r>
              <a:rPr lang="en-CA" kern="1200" dirty="0">
                <a:latin typeface="+mj-lt"/>
                <a:ea typeface="Arial Bold"/>
                <a:cs typeface="Arial" panose="020B0604020202020204" pitchFamily="34" charset="0"/>
              </a:rPr>
              <a:t>. </a:t>
            </a:r>
            <a:r>
              <a:rPr lang="en-CA" kern="1200" dirty="0" smtClean="0">
                <a:latin typeface="+mj-lt"/>
                <a:ea typeface="Arial Bold"/>
                <a:cs typeface="Arial" panose="020B0604020202020204" pitchFamily="34" charset="0"/>
              </a:rPr>
              <a:t>IAEG-SDGs/UNSD, UN GGIM, WGGI</a:t>
            </a:r>
            <a:r>
              <a:rPr lang="en-CA" kern="1200" dirty="0">
                <a:latin typeface="+mj-lt"/>
                <a:ea typeface="Arial Bold"/>
                <a:cs typeface="Arial" panose="020B0604020202020204" pitchFamily="34" charset="0"/>
              </a:rPr>
              <a:t>, </a:t>
            </a:r>
            <a:r>
              <a:rPr lang="en-CA" kern="1200" dirty="0" smtClean="0">
                <a:latin typeface="+mj-lt"/>
                <a:ea typeface="Arial Bold"/>
                <a:cs typeface="Arial" panose="020B0604020202020204" pitchFamily="34" charset="0"/>
              </a:rPr>
              <a:t>Custodian </a:t>
            </a:r>
            <a:r>
              <a:rPr lang="en-CA" kern="1200" dirty="0">
                <a:latin typeface="+mj-lt"/>
                <a:ea typeface="Arial Bold"/>
                <a:cs typeface="Arial" panose="020B0604020202020204" pitchFamily="34" charset="0"/>
              </a:rPr>
              <a:t>agencies) and </a:t>
            </a:r>
            <a:r>
              <a:rPr lang="en-CA" i="1" kern="1200" dirty="0">
                <a:latin typeface="+mj-lt"/>
                <a:ea typeface="Arial Bold"/>
                <a:cs typeface="Arial" panose="020B0604020202020204" pitchFamily="34" charset="0"/>
              </a:rPr>
              <a:t>outside</a:t>
            </a:r>
            <a:r>
              <a:rPr lang="en-CA" kern="1200" dirty="0">
                <a:latin typeface="+mj-lt"/>
                <a:ea typeface="Arial Bold"/>
                <a:cs typeface="Arial" panose="020B0604020202020204" pitchFamily="34" charset="0"/>
              </a:rPr>
              <a:t> the UN system (</a:t>
            </a:r>
            <a:r>
              <a:rPr lang="en-CA" kern="1200" dirty="0" err="1">
                <a:latin typeface="+mj-lt"/>
                <a:ea typeface="Arial Bold"/>
                <a:cs typeface="Arial" panose="020B0604020202020204" pitchFamily="34" charset="0"/>
              </a:rPr>
              <a:t>eg</a:t>
            </a:r>
            <a:r>
              <a:rPr lang="en-CA" kern="1200" dirty="0">
                <a:latin typeface="+mj-lt"/>
                <a:ea typeface="Arial Bold"/>
                <a:cs typeface="Arial" panose="020B0604020202020204" pitchFamily="34" charset="0"/>
              </a:rPr>
              <a:t>. GPSDD, IISD, WBG, Foundations). </a:t>
            </a:r>
            <a:r>
              <a:rPr lang="en-US" kern="1200" dirty="0">
                <a:latin typeface="+mj-lt"/>
                <a:ea typeface="Arial Bold"/>
                <a:cs typeface="Arial" panose="020B0604020202020204" pitchFamily="34" charset="0"/>
              </a:rPr>
              <a:t> </a:t>
            </a:r>
          </a:p>
          <a:p>
            <a:pPr marL="285750" indent="-285750">
              <a:spcBef>
                <a:spcPts val="600"/>
              </a:spcBef>
              <a:buFont typeface="Wingdings" charset="2"/>
              <a:buChar char="§"/>
              <a:defRPr/>
            </a:pPr>
            <a:r>
              <a:rPr lang="en-CA" kern="1200" dirty="0">
                <a:latin typeface="+mj-lt"/>
                <a:ea typeface="Arial Bold"/>
                <a:cs typeface="Arial" panose="020B0604020202020204" pitchFamily="34" charset="0"/>
              </a:rPr>
              <a:t>Use </a:t>
            </a:r>
            <a:r>
              <a:rPr lang="en-CA" b="1" kern="1200" dirty="0">
                <a:latin typeface="+mj-lt"/>
                <a:ea typeface="Arial Bold"/>
                <a:cs typeface="Arial" panose="020B0604020202020204" pitchFamily="34" charset="0"/>
              </a:rPr>
              <a:t>CEOS assets and bodies </a:t>
            </a:r>
            <a:r>
              <a:rPr lang="en-CA" kern="1200" dirty="0">
                <a:latin typeface="+mj-lt"/>
                <a:ea typeface="Arial Bold"/>
                <a:cs typeface="Arial" panose="020B0604020202020204" pitchFamily="34" charset="0"/>
              </a:rPr>
              <a:t>(</a:t>
            </a:r>
            <a:r>
              <a:rPr lang="en-CA" kern="1200" dirty="0" err="1">
                <a:latin typeface="+mj-lt"/>
                <a:ea typeface="Arial Bold"/>
                <a:cs typeface="Arial" panose="020B0604020202020204" pitchFamily="34" charset="0"/>
              </a:rPr>
              <a:t>WGCapD</a:t>
            </a:r>
            <a:r>
              <a:rPr lang="en-CA" kern="1200" dirty="0">
                <a:latin typeface="+mj-lt"/>
                <a:ea typeface="Arial Bold"/>
                <a:cs typeface="Arial" panose="020B0604020202020204" pitchFamily="34" charset="0"/>
              </a:rPr>
              <a:t>, AHT FDA, etc.) to </a:t>
            </a:r>
            <a:r>
              <a:rPr lang="en-CA" b="1" kern="1200" dirty="0">
                <a:latin typeface="+mj-lt"/>
                <a:ea typeface="Arial Bold"/>
                <a:cs typeface="Arial" panose="020B0604020202020204" pitchFamily="34" charset="0"/>
              </a:rPr>
              <a:t>build and strengthen EO capacities</a:t>
            </a:r>
            <a:r>
              <a:rPr lang="en-CA" kern="1200" dirty="0">
                <a:latin typeface="+mj-lt"/>
                <a:ea typeface="Arial Bold"/>
                <a:cs typeface="Arial" panose="020B0604020202020204" pitchFamily="34" charset="0"/>
              </a:rPr>
              <a:t> at all levels of the </a:t>
            </a:r>
            <a:r>
              <a:rPr lang="en-CA" kern="1200" dirty="0" smtClean="0">
                <a:latin typeface="+mj-lt"/>
                <a:ea typeface="Arial Bold"/>
                <a:cs typeface="Arial" panose="020B0604020202020204" pitchFamily="34" charset="0"/>
              </a:rPr>
              <a:t>UN </a:t>
            </a:r>
            <a:r>
              <a:rPr lang="en-CA" kern="1200" dirty="0">
                <a:latin typeface="+mj-lt"/>
                <a:ea typeface="Arial Bold"/>
                <a:cs typeface="Arial" panose="020B0604020202020204" pitchFamily="34" charset="0"/>
              </a:rPr>
              <a:t>SDGs implementation.</a:t>
            </a:r>
            <a:r>
              <a:rPr lang="en-US" kern="1200" dirty="0">
                <a:latin typeface="+mj-lt"/>
                <a:ea typeface="Arial Bold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7103549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6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447800"/>
            <a:ext cx="8610600" cy="4724400"/>
          </a:xfrm>
        </p:spPr>
        <p:txBody>
          <a:bodyPr/>
          <a:lstStyle/>
          <a:p>
            <a:pPr marL="457200" indent="-457200">
              <a:spcBef>
                <a:spcPts val="600"/>
              </a:spcBef>
              <a:buClr>
                <a:srgbClr val="002569"/>
              </a:buClr>
              <a:buFont typeface="+mj-lt"/>
              <a:buAutoNum type="arabicPeriod"/>
            </a:pPr>
            <a:r>
              <a:rPr lang="en-US" sz="2200" dirty="0" smtClean="0"/>
              <a:t>Compile &amp; maintain a </a:t>
            </a:r>
            <a:r>
              <a:rPr lang="en-US" sz="2200" b="1" dirty="0" smtClean="0"/>
              <a:t>compendium of CEOS Agencies’ engagement on SDGs </a:t>
            </a:r>
            <a:endParaRPr lang="en-US" sz="2200" dirty="0"/>
          </a:p>
          <a:p>
            <a:pPr marL="457200" indent="-457200">
              <a:spcBef>
                <a:spcPts val="600"/>
              </a:spcBef>
              <a:buClr>
                <a:srgbClr val="002569"/>
              </a:buClr>
              <a:buFont typeface="+mj-lt"/>
              <a:buAutoNum type="arabicPeriod"/>
            </a:pPr>
            <a:r>
              <a:rPr lang="en-US" sz="2200" dirty="0" smtClean="0"/>
              <a:t>Define </a:t>
            </a:r>
            <a:r>
              <a:rPr lang="en-US" sz="2200" dirty="0"/>
              <a:t>a </a:t>
            </a:r>
            <a:r>
              <a:rPr lang="en-US" sz="2200" b="1" dirty="0" smtClean="0"/>
              <a:t>coherent, flexible </a:t>
            </a:r>
            <a:r>
              <a:rPr lang="en-US" sz="2200" b="1" dirty="0"/>
              <a:t>and adaptive </a:t>
            </a:r>
            <a:r>
              <a:rPr lang="en-US" sz="2200" b="1" dirty="0" smtClean="0"/>
              <a:t>CEOS </a:t>
            </a:r>
            <a:r>
              <a:rPr lang="en-US" sz="2200" b="1" dirty="0"/>
              <a:t>engagement plan </a:t>
            </a:r>
            <a:r>
              <a:rPr lang="en-US" sz="2200" dirty="0"/>
              <a:t>on </a:t>
            </a:r>
            <a:r>
              <a:rPr lang="en-US" sz="2200" dirty="0" smtClean="0"/>
              <a:t>SDGs</a:t>
            </a:r>
          </a:p>
          <a:p>
            <a:pPr marL="457200" indent="-457200">
              <a:spcBef>
                <a:spcPts val="600"/>
              </a:spcBef>
              <a:buClr>
                <a:srgbClr val="002569"/>
              </a:buClr>
              <a:buFont typeface="+mj-lt"/>
              <a:buAutoNum type="arabicPeriod"/>
            </a:pPr>
            <a:r>
              <a:rPr lang="en-US" sz="2200" dirty="0" smtClean="0"/>
              <a:t>Coordinate </a:t>
            </a:r>
            <a:r>
              <a:rPr lang="en-US" sz="2200" b="1" dirty="0"/>
              <a:t>CEOS support to GEO-led SDG </a:t>
            </a:r>
            <a:r>
              <a:rPr lang="en-US" sz="2200" b="1" dirty="0" smtClean="0"/>
              <a:t>activities</a:t>
            </a:r>
          </a:p>
          <a:p>
            <a:pPr marL="457200" indent="-457200">
              <a:spcBef>
                <a:spcPts val="600"/>
              </a:spcBef>
              <a:buClr>
                <a:srgbClr val="002569"/>
              </a:buClr>
              <a:buFont typeface="+mj-lt"/>
              <a:buAutoNum type="arabicPeriod"/>
            </a:pPr>
            <a:r>
              <a:rPr lang="en-US" sz="2200" dirty="0" smtClean="0"/>
              <a:t>Review and assess </a:t>
            </a:r>
            <a:r>
              <a:rPr lang="en-US" sz="2200" dirty="0"/>
              <a:t>the </a:t>
            </a:r>
            <a:r>
              <a:rPr lang="en-US" sz="2200" b="1" dirty="0" smtClean="0"/>
              <a:t>contribution </a:t>
            </a:r>
            <a:r>
              <a:rPr lang="en-US" sz="2200" b="1" dirty="0"/>
              <a:t>of EO to the SDG Targets and Indicators </a:t>
            </a:r>
            <a:endParaRPr lang="en-US" sz="2200" b="1" dirty="0" smtClean="0"/>
          </a:p>
          <a:p>
            <a:pPr marL="457200" indent="-457200">
              <a:spcBef>
                <a:spcPts val="600"/>
              </a:spcBef>
              <a:buClr>
                <a:srgbClr val="002569"/>
              </a:buClr>
              <a:buFont typeface="+mj-lt"/>
              <a:buAutoNum type="arabicPeriod"/>
            </a:pPr>
            <a:r>
              <a:rPr lang="en-US" sz="2200" dirty="0" smtClean="0"/>
              <a:t>Demonstrate, showcase and </a:t>
            </a:r>
            <a:r>
              <a:rPr lang="en-US" sz="2200" b="1" dirty="0" smtClean="0"/>
              <a:t>foster the added-value of EO </a:t>
            </a:r>
            <a:r>
              <a:rPr lang="en-US" sz="2200" b="1" dirty="0" smtClean="0"/>
              <a:t>in </a:t>
            </a:r>
            <a:r>
              <a:rPr lang="en-US" sz="2200" b="1" dirty="0" smtClean="0"/>
              <a:t>the SDG monitoring &amp; reporting process </a:t>
            </a:r>
          </a:p>
          <a:p>
            <a:pPr marL="457200" indent="-457200">
              <a:spcBef>
                <a:spcPts val="600"/>
              </a:spcBef>
              <a:buClr>
                <a:srgbClr val="002569"/>
              </a:buClr>
              <a:buFont typeface="+mj-lt"/>
              <a:buAutoNum type="arabicPeriod"/>
            </a:pPr>
            <a:r>
              <a:rPr lang="en-US" sz="2200" dirty="0" smtClean="0"/>
              <a:t>Facilitate</a:t>
            </a:r>
            <a:r>
              <a:rPr lang="en-US" sz="2200" b="1" dirty="0" smtClean="0"/>
              <a:t> uptake </a:t>
            </a:r>
            <a:r>
              <a:rPr lang="en-US" sz="2200" b="1" dirty="0"/>
              <a:t>of </a:t>
            </a:r>
            <a:r>
              <a:rPr lang="en-US" sz="2200" b="1" dirty="0" smtClean="0"/>
              <a:t>EO </a:t>
            </a:r>
            <a:r>
              <a:rPr lang="en-US" sz="2200" b="1" dirty="0"/>
              <a:t>by </a:t>
            </a:r>
            <a:r>
              <a:rPr lang="en-US" sz="2200" b="1" dirty="0" smtClean="0"/>
              <a:t>SDG stakeholders </a:t>
            </a:r>
            <a:r>
              <a:rPr lang="en-US" sz="2200" dirty="0" smtClean="0"/>
              <a:t>(</a:t>
            </a:r>
            <a:r>
              <a:rPr lang="en-US" sz="2200" dirty="0" err="1" smtClean="0"/>
              <a:t>eg</a:t>
            </a:r>
            <a:r>
              <a:rPr lang="en-US" sz="2200" dirty="0" smtClean="0"/>
              <a:t>. </a:t>
            </a:r>
            <a:r>
              <a:rPr lang="en-US" sz="2200" dirty="0" smtClean="0"/>
              <a:t>National S</a:t>
            </a:r>
            <a:r>
              <a:rPr lang="en-US" sz="2200" dirty="0" smtClean="0"/>
              <a:t>tatistics</a:t>
            </a:r>
            <a:r>
              <a:rPr lang="en-US" sz="2200" dirty="0" smtClean="0"/>
              <a:t>)</a:t>
            </a:r>
          </a:p>
          <a:p>
            <a:pPr marL="457200" indent="-457200">
              <a:spcBef>
                <a:spcPts val="600"/>
              </a:spcBef>
              <a:buClr>
                <a:srgbClr val="002569"/>
              </a:buClr>
              <a:buFont typeface="+mj-lt"/>
              <a:buAutoNum type="arabicPeriod"/>
            </a:pPr>
            <a:r>
              <a:rPr lang="en-US" sz="2200" dirty="0" smtClean="0"/>
              <a:t>Develop </a:t>
            </a:r>
            <a:r>
              <a:rPr lang="en-US" sz="2200" b="1" dirty="0" smtClean="0"/>
              <a:t>impactful</a:t>
            </a:r>
            <a:r>
              <a:rPr lang="en-US" sz="2200" dirty="0" smtClean="0"/>
              <a:t> </a:t>
            </a:r>
            <a:r>
              <a:rPr lang="en-US" sz="2200" b="1" dirty="0" smtClean="0"/>
              <a:t>Communication &amp; Outreach activities </a:t>
            </a:r>
            <a:r>
              <a:rPr lang="en-US" sz="2200" dirty="0" smtClean="0"/>
              <a:t>on EO for SDGs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057400" y="152400"/>
            <a:ext cx="5638800" cy="787549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algn="l">
              <a:buNone/>
            </a:pPr>
            <a:r>
              <a:rPr lang="en-AU" sz="2600" b="1" dirty="0" smtClean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AHT SDG Implementation Plan</a:t>
            </a:r>
            <a:br>
              <a:rPr lang="en-AU" sz="2600" b="1" dirty="0" smtClean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</a:br>
            <a:r>
              <a:rPr lang="en-AU" sz="20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Key elements</a:t>
            </a:r>
            <a:endParaRPr lang="en-AU" sz="2000" b="1" i="1" dirty="0">
              <a:solidFill>
                <a:schemeClr val="accent1">
                  <a:lumMod val="40000"/>
                  <a:lumOff val="60000"/>
                </a:schemeClr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92134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7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04800" y="1295400"/>
            <a:ext cx="8610600" cy="5334000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US" sz="1600" b="1" dirty="0" smtClean="0"/>
              <a:t>Objective</a:t>
            </a:r>
            <a:r>
              <a:rPr lang="en-US" sz="1600" dirty="0" smtClean="0"/>
              <a:t>: Collect and centralize </a:t>
            </a:r>
            <a:r>
              <a:rPr lang="en-US" sz="1600" dirty="0"/>
              <a:t>information across CEOS Agencies on their SDG engagement and related activities, through online surveys and other consultation channels.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1600" b="1" i="1" dirty="0" smtClean="0"/>
              <a:t>Why?</a:t>
            </a:r>
            <a:r>
              <a:rPr lang="en-US" sz="1600" i="1" dirty="0" smtClean="0"/>
              <a:t> </a:t>
            </a:r>
            <a:r>
              <a:rPr lang="en-US" sz="1600" i="1" dirty="0"/>
              <a:t>For CEOS internal use, to </a:t>
            </a:r>
            <a:r>
              <a:rPr lang="en-US" sz="1600" i="1" dirty="0" smtClean="0"/>
              <a:t>get Agencies’ points </a:t>
            </a:r>
            <a:r>
              <a:rPr lang="en-US" sz="1600" i="1" dirty="0"/>
              <a:t>of </a:t>
            </a:r>
            <a:r>
              <a:rPr lang="en-US" sz="1600" i="1" dirty="0" smtClean="0"/>
              <a:t>contact, </a:t>
            </a:r>
            <a:r>
              <a:rPr lang="en-US" sz="1600" i="1" dirty="0"/>
              <a:t>identify strengths and weaknesses in CEOS collective engagement, and better coordinate / align / optimize CEOS agencies' </a:t>
            </a:r>
            <a:r>
              <a:rPr lang="en-US" sz="1600" i="1" dirty="0" smtClean="0"/>
              <a:t>activities on SDGs.</a:t>
            </a:r>
            <a:endParaRPr lang="en-US" sz="1600" i="1" dirty="0"/>
          </a:p>
          <a:p>
            <a:pPr marL="0" indent="0">
              <a:spcBef>
                <a:spcPts val="1200"/>
              </a:spcBef>
              <a:buNone/>
            </a:pPr>
            <a:endParaRPr lang="en-US" sz="1600" b="1" dirty="0" smtClean="0"/>
          </a:p>
          <a:p>
            <a:pPr marL="0" indent="0">
              <a:spcBef>
                <a:spcPts val="1200"/>
              </a:spcBef>
              <a:buNone/>
            </a:pPr>
            <a:endParaRPr lang="en-US" sz="1600" b="1" dirty="0"/>
          </a:p>
          <a:p>
            <a:pPr marL="0" indent="0">
              <a:spcBef>
                <a:spcPts val="1200"/>
              </a:spcBef>
              <a:buNone/>
            </a:pPr>
            <a:endParaRPr lang="en-US" sz="1600" b="1" dirty="0" smtClean="0"/>
          </a:p>
          <a:p>
            <a:pPr marL="0" indent="0">
              <a:spcBef>
                <a:spcPts val="1200"/>
              </a:spcBef>
              <a:buNone/>
            </a:pPr>
            <a:endParaRPr lang="en-US" sz="1600" b="1" dirty="0"/>
          </a:p>
          <a:p>
            <a:pPr marL="0" indent="0">
              <a:spcBef>
                <a:spcPts val="1200"/>
              </a:spcBef>
              <a:buNone/>
            </a:pPr>
            <a:endParaRPr lang="en-US" sz="1600" b="1" dirty="0" smtClean="0"/>
          </a:p>
          <a:p>
            <a:pPr marL="0" indent="0">
              <a:spcBef>
                <a:spcPts val="1200"/>
              </a:spcBef>
              <a:buNone/>
            </a:pPr>
            <a:endParaRPr lang="en-US" sz="1600" b="1" dirty="0" smtClean="0"/>
          </a:p>
          <a:p>
            <a:pPr marL="0" indent="0">
              <a:spcBef>
                <a:spcPts val="1200"/>
              </a:spcBef>
              <a:buNone/>
            </a:pPr>
            <a:r>
              <a:rPr lang="en-US" sz="1600" b="1" dirty="0" smtClean="0"/>
              <a:t>2018</a:t>
            </a:r>
            <a:r>
              <a:rPr lang="en-US" sz="1600" b="1" dirty="0" smtClean="0"/>
              <a:t>+ activities:</a:t>
            </a:r>
          </a:p>
          <a:p>
            <a:pPr>
              <a:spcBef>
                <a:spcPts val="600"/>
              </a:spcBef>
              <a:buFont typeface="Wingdings" charset="2"/>
              <a:buChar char="§"/>
            </a:pPr>
            <a:r>
              <a:rPr lang="en-US" sz="1600" b="1" kern="1200" dirty="0">
                <a:solidFill>
                  <a:schemeClr val="accent6">
                    <a:lumMod val="75000"/>
                  </a:schemeClr>
                </a:solidFill>
              </a:rPr>
              <a:t>Maintain </a:t>
            </a:r>
            <a:r>
              <a:rPr lang="en-US" sz="1600" b="1" kern="1200" dirty="0" smtClean="0">
                <a:solidFill>
                  <a:schemeClr val="accent6">
                    <a:lumMod val="75000"/>
                  </a:schemeClr>
                </a:solidFill>
              </a:rPr>
              <a:t>a </a:t>
            </a:r>
            <a:r>
              <a:rPr lang="en-US" sz="1600" b="1" kern="1200" dirty="0">
                <a:solidFill>
                  <a:schemeClr val="accent6">
                    <a:lumMod val="75000"/>
                  </a:schemeClr>
                </a:solidFill>
              </a:rPr>
              <a:t>CEOS Engagement Compendium </a:t>
            </a:r>
            <a:r>
              <a:rPr lang="en-US" sz="1600" b="1" kern="1200" dirty="0">
                <a:solidFill>
                  <a:schemeClr val="accent6">
                    <a:lumMod val="75000"/>
                  </a:schemeClr>
                </a:solidFill>
              </a:rPr>
              <a:t>on SDGs</a:t>
            </a:r>
            <a:r>
              <a:rPr lang="en-US" sz="1600" b="1" dirty="0"/>
              <a:t> </a:t>
            </a:r>
            <a:r>
              <a:rPr lang="en-US" sz="1600" dirty="0" smtClean="0"/>
              <a:t>as a living database </a:t>
            </a:r>
            <a:r>
              <a:rPr lang="en-US" sz="1600" dirty="0" smtClean="0"/>
              <a:t>(</a:t>
            </a:r>
            <a:r>
              <a:rPr lang="en-US" sz="1600" i="1" dirty="0" smtClean="0"/>
              <a:t>Excel </a:t>
            </a:r>
            <a:r>
              <a:rPr lang="en-US" sz="1600" i="1" dirty="0" smtClean="0"/>
              <a:t>document to be available on CEOS Document Management</a:t>
            </a:r>
            <a:r>
              <a:rPr lang="en-US" sz="1600" dirty="0" smtClean="0"/>
              <a:t>), </a:t>
            </a:r>
            <a:r>
              <a:rPr lang="en-US" sz="1600" dirty="0"/>
              <a:t>with </a:t>
            </a:r>
            <a:r>
              <a:rPr lang="en-US" sz="1600" dirty="0" smtClean="0"/>
              <a:t>up-to-date </a:t>
            </a:r>
            <a:r>
              <a:rPr lang="en-US" sz="1600" dirty="0"/>
              <a:t>information on Agencies’ engagement, for consultation by all CEOS </a:t>
            </a:r>
            <a:r>
              <a:rPr lang="en-US" sz="1600" dirty="0" smtClean="0"/>
              <a:t>Agencies</a:t>
            </a:r>
            <a:endParaRPr lang="en-US" sz="1600" dirty="0"/>
          </a:p>
          <a:p>
            <a:pPr>
              <a:spcBef>
                <a:spcPts val="600"/>
              </a:spcBef>
            </a:pPr>
            <a:endParaRPr lang="en-US" sz="2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057400" y="152400"/>
            <a:ext cx="5638800" cy="787549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algn="l">
              <a:buNone/>
            </a:pPr>
            <a:r>
              <a:rPr lang="en-AU" sz="2600" b="1" dirty="0" smtClean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AHT SDG Implementation Plan</a:t>
            </a:r>
            <a:br>
              <a:rPr lang="en-AU" sz="2600" b="1" dirty="0" smtClean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</a:br>
            <a:r>
              <a:rPr lang="en-AU" sz="20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1. Compendium of Agencies’ engagement </a:t>
            </a:r>
            <a:endParaRPr lang="en-AU" sz="2000" b="1" i="1" dirty="0">
              <a:solidFill>
                <a:schemeClr val="accent1">
                  <a:lumMod val="40000"/>
                  <a:lumOff val="60000"/>
                </a:schemeClr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5729" y="2845643"/>
            <a:ext cx="7257246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sz="1600" b="1" dirty="0"/>
              <a:t>2017 activities:</a:t>
            </a:r>
          </a:p>
          <a:p>
            <a:pPr marL="285750" indent="-285750">
              <a:spcBef>
                <a:spcPts val="600"/>
              </a:spcBef>
              <a:buFont typeface="Wingdings" charset="2"/>
              <a:buChar char="§"/>
            </a:pPr>
            <a:r>
              <a:rPr lang="en-US" sz="1600" dirty="0" smtClean="0"/>
              <a:t>An </a:t>
            </a:r>
            <a:r>
              <a:rPr lang="en-US" sz="1600" b="1" dirty="0" smtClean="0"/>
              <a:t>online </a:t>
            </a:r>
            <a:r>
              <a:rPr lang="en-US" sz="1600" b="1" dirty="0"/>
              <a:t>survey </a:t>
            </a:r>
            <a:r>
              <a:rPr lang="en-US" sz="1600" dirty="0"/>
              <a:t>was designed and circulated to get basic information </a:t>
            </a:r>
            <a:r>
              <a:rPr lang="en-US" sz="1600" dirty="0" smtClean="0"/>
              <a:t>on Agencies engagement: </a:t>
            </a:r>
            <a:r>
              <a:rPr lang="en-US" sz="1600" dirty="0" err="1"/>
              <a:t>PoCs</a:t>
            </a:r>
            <a:r>
              <a:rPr lang="en-US" sz="1600" dirty="0"/>
              <a:t>, GEO/CEOS activities on SDGs, UN </a:t>
            </a:r>
            <a:r>
              <a:rPr lang="en-US" sz="1600" dirty="0" smtClean="0"/>
              <a:t>system, international/regional </a:t>
            </a:r>
            <a:r>
              <a:rPr lang="en-US" sz="1600" dirty="0"/>
              <a:t>initiatives, National Statistical Offices, internal projects related to SDGs, </a:t>
            </a:r>
            <a:r>
              <a:rPr lang="en-US" sz="1600" dirty="0" smtClean="0"/>
              <a:t>global/regional datasets.</a:t>
            </a:r>
            <a:endParaRPr lang="en-US" sz="1500" i="1" dirty="0"/>
          </a:p>
          <a:p>
            <a:pPr marL="285750" lvl="3" indent="-285750">
              <a:spcBef>
                <a:spcPts val="600"/>
              </a:spcBef>
              <a:buFont typeface="Wingdings" charset="2"/>
              <a:buChar char="§"/>
            </a:pPr>
            <a:r>
              <a:rPr lang="en-US" sz="1600" dirty="0"/>
              <a:t>Only a few </a:t>
            </a:r>
            <a:r>
              <a:rPr lang="en-US" sz="1600" dirty="0" smtClean="0"/>
              <a:t>responses: we hope to get </a:t>
            </a:r>
            <a:r>
              <a:rPr lang="en-US" sz="1600" dirty="0" smtClean="0"/>
              <a:t>effective and </a:t>
            </a:r>
            <a:r>
              <a:rPr lang="en-US" sz="1600" dirty="0"/>
              <a:t>constructive responses from CEOS </a:t>
            </a:r>
            <a:r>
              <a:rPr lang="en-US" sz="1600" dirty="0" smtClean="0"/>
              <a:t>Agencies in the coming </a:t>
            </a:r>
            <a:r>
              <a:rPr lang="en-US" sz="1600" dirty="0" smtClean="0"/>
              <a:t>months through a simplified approach.</a:t>
            </a:r>
            <a:endParaRPr lang="en-US" sz="1600" dirty="0"/>
          </a:p>
          <a:p>
            <a:pPr marL="285750" lvl="1" indent="-285750">
              <a:spcBef>
                <a:spcPts val="600"/>
              </a:spcBef>
              <a:buFont typeface="Wingdings" charset="2"/>
              <a:buChar char="§"/>
            </a:pPr>
            <a:r>
              <a:rPr lang="en-US" sz="1600" dirty="0"/>
              <a:t>Engagement Compendium will be </a:t>
            </a:r>
            <a:r>
              <a:rPr lang="en-US" sz="1600" dirty="0" smtClean="0"/>
              <a:t>completed </a:t>
            </a:r>
            <a:r>
              <a:rPr lang="en-US" sz="1600" dirty="0" smtClean="0"/>
              <a:t>following </a:t>
            </a:r>
            <a:r>
              <a:rPr lang="en-US" sz="1600" dirty="0"/>
              <a:t>CEOS 31 Plenary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7398271" y="2514600"/>
            <a:ext cx="1669529" cy="2492860"/>
            <a:chOff x="7398271" y="2555128"/>
            <a:chExt cx="2241029" cy="268953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l="28370" t="8696" r="27732" b="9226"/>
            <a:stretch/>
          </p:blipFill>
          <p:spPr>
            <a:xfrm>
              <a:off x="7398271" y="2555128"/>
              <a:ext cx="1738859" cy="18288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/>
            <a:srcRect l="27750" t="7404" r="28750" b="12596"/>
            <a:stretch/>
          </p:blipFill>
          <p:spPr>
            <a:xfrm>
              <a:off x="7810500" y="3352800"/>
              <a:ext cx="1828800" cy="189186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46238491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8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04800" y="1295400"/>
            <a:ext cx="8610600" cy="5334000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Summary of Responses received so far … (</a:t>
            </a:r>
            <a:r>
              <a:rPr lang="en-US" sz="1600" b="1" kern="1200" dirty="0" smtClean="0">
                <a:solidFill>
                  <a:schemeClr val="accent6">
                    <a:lumMod val="75000"/>
                  </a:schemeClr>
                </a:solidFill>
              </a:rPr>
              <a:t>Compendium) </a:t>
            </a:r>
            <a:r>
              <a:rPr lang="en-US" sz="1600" i="1" dirty="0" smtClean="0"/>
              <a:t>living database (Excel sheet), for </a:t>
            </a:r>
            <a:r>
              <a:rPr lang="en-US" sz="1600" i="1" dirty="0"/>
              <a:t>consultation by all CEOS </a:t>
            </a:r>
            <a:r>
              <a:rPr lang="en-US" sz="1600" i="1" dirty="0" smtClean="0"/>
              <a:t>Agencies </a:t>
            </a:r>
            <a:r>
              <a:rPr lang="en-US" sz="1600" i="1" u="sng" dirty="0" smtClean="0"/>
              <a:t>(to be uploaded soon to CEOS Management System)</a:t>
            </a:r>
            <a:endParaRPr lang="en-US" sz="1600" i="1" u="sng" dirty="0"/>
          </a:p>
          <a:p>
            <a:pPr>
              <a:spcBef>
                <a:spcPts val="600"/>
              </a:spcBef>
            </a:pPr>
            <a:endParaRPr lang="en-US" sz="2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057400" y="152400"/>
            <a:ext cx="5638800" cy="787549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algn="l">
              <a:buNone/>
            </a:pPr>
            <a:r>
              <a:rPr lang="en-AU" sz="2600" b="1" dirty="0" smtClean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AHT SDG Implementation Plan</a:t>
            </a:r>
            <a:br>
              <a:rPr lang="en-AU" sz="2600" b="1" dirty="0" smtClean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</a:br>
            <a:r>
              <a:rPr lang="en-AU" sz="20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1. Compendium of Agencies’ engagement </a:t>
            </a:r>
            <a:endParaRPr lang="en-AU" sz="2000" b="1" i="1" dirty="0">
              <a:solidFill>
                <a:schemeClr val="accent1">
                  <a:lumMod val="40000"/>
                  <a:lumOff val="60000"/>
                </a:schemeClr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8176205"/>
              </p:ext>
            </p:extLst>
          </p:nvPr>
        </p:nvGraphicFramePr>
        <p:xfrm>
          <a:off x="300087" y="1981200"/>
          <a:ext cx="8382001" cy="4389120"/>
        </p:xfrm>
        <a:graphic>
          <a:graphicData uri="http://schemas.openxmlformats.org/drawingml/2006/table">
            <a:tbl>
              <a:tblPr firstRow="1" bandRow="1">
                <a:tableStyleId>{33BA23B1-9221-436E-865A-0063620EA4FD}</a:tableStyleId>
              </a:tblPr>
              <a:tblGrid>
                <a:gridCol w="1423865"/>
                <a:gridCol w="1316404"/>
                <a:gridCol w="1370135"/>
                <a:gridCol w="1450731"/>
                <a:gridCol w="1370135"/>
                <a:gridCol w="1450731"/>
              </a:tblGrid>
              <a:tr h="1338704">
                <a:tc>
                  <a:txBody>
                    <a:bodyPr/>
                    <a:lstStyle/>
                    <a:p>
                      <a:pPr algn="ctr"/>
                      <a:endParaRPr lang="en-AU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r>
                        <a:rPr lang="en-AU" i="0" smtClean="0"/>
                        <a:t>1. Agency SDG Point of Contact (POC)		</a:t>
                      </a:r>
                      <a:endParaRPr lang="en-AU" i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r>
                        <a:rPr lang="en-AU" i="0" dirty="0" smtClean="0"/>
                        <a:t>2. CEOS Entities, GEO Flagships, Initiatives, and/or other SDG-related activities the Agency is part of (or willing to be a part of)		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r>
                        <a:rPr lang="en-AU" i="0" dirty="0" smtClean="0"/>
                        <a:t>3. Global / national partnerships related to EO &amp; the SDGs	</a:t>
                      </a:r>
                      <a:endParaRPr lang="en-AU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r>
                        <a:rPr lang="en-AU" i="0" dirty="0" smtClean="0"/>
                        <a:t>4. SDG Targets or Indicators (specifically promoted in the Agency)</a:t>
                      </a:r>
                      <a:endParaRPr lang="en-AU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r>
                        <a:rPr lang="en-AU" i="0" smtClean="0"/>
                        <a:t>5. Global / Regional Datasets: [primary datasets to help achieve the SDGs]"</a:t>
                      </a:r>
                      <a:endParaRPr lang="en-AU" i="0" dirty="0"/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AU" sz="1400" i="0" dirty="0" smtClean="0"/>
                        <a:t>CSIRO</a:t>
                      </a:r>
                      <a:endParaRPr lang="en-AU" sz="14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AU" sz="1800" i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X</a:t>
                      </a:r>
                      <a:endParaRPr lang="en-AU" sz="1800" i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AU" sz="1800" i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X</a:t>
                      </a:r>
                      <a:endParaRPr lang="en-AU" sz="1800" i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AU" sz="1800" i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X</a:t>
                      </a:r>
                      <a:endParaRPr lang="en-AU" sz="1800" i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AU" sz="1800" i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X</a:t>
                      </a:r>
                      <a:endParaRPr lang="en-AU" sz="1800" i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AU" sz="1800" i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X</a:t>
                      </a:r>
                      <a:endParaRPr lang="en-AU" sz="1800" i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AU" sz="1400" i="0" dirty="0" smtClean="0"/>
                        <a:t>DLR</a:t>
                      </a:r>
                      <a:endParaRPr lang="en-AU" sz="14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18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F79646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+mj-lt"/>
                          <a:cs typeface="+mj-cs"/>
                          <a:sym typeface="Calibri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18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F79646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+mj-lt"/>
                          <a:cs typeface="+mj-cs"/>
                          <a:sym typeface="Calibri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18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F79646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+mj-lt"/>
                          <a:cs typeface="+mj-cs"/>
                          <a:sym typeface="Calibri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18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F79646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+mj-lt"/>
                          <a:cs typeface="+mj-cs"/>
                          <a:sym typeface="Calibri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AU" sz="18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F79646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+mj-lt"/>
                        <a:cs typeface="+mj-cs"/>
                        <a:sym typeface="Calibri"/>
                      </a:endParaRPr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AU" sz="1400" i="0" dirty="0" smtClean="0"/>
                        <a:t>EC</a:t>
                      </a:r>
                      <a:endParaRPr lang="en-AU" sz="14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18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F79646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+mj-lt"/>
                          <a:cs typeface="+mj-cs"/>
                          <a:sym typeface="Calibri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AU" sz="18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F79646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+mj-lt"/>
                        <a:cs typeface="+mj-cs"/>
                        <a:sym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AU" sz="18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F79646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+mj-lt"/>
                        <a:cs typeface="+mj-cs"/>
                        <a:sym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AU" sz="18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F79646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+mj-lt"/>
                        <a:cs typeface="+mj-cs"/>
                        <a:sym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AU" sz="18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F79646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+mj-lt"/>
                        <a:cs typeface="+mj-cs"/>
                        <a:sym typeface="Calibri"/>
                      </a:endParaRPr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AU" sz="1400" i="0" dirty="0" smtClean="0"/>
                        <a:t>ESA</a:t>
                      </a:r>
                      <a:endParaRPr lang="en-AU" sz="14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18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F79646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+mj-lt"/>
                          <a:cs typeface="+mj-cs"/>
                          <a:sym typeface="Calibri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18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F79646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+mj-lt"/>
                          <a:cs typeface="+mj-cs"/>
                          <a:sym typeface="Calibri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18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F79646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+mj-lt"/>
                          <a:cs typeface="+mj-cs"/>
                          <a:sym typeface="Calibri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18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F79646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+mj-lt"/>
                          <a:cs typeface="+mj-cs"/>
                          <a:sym typeface="Calibri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18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F79646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+mj-lt"/>
                          <a:cs typeface="+mj-cs"/>
                          <a:sym typeface="Calibri"/>
                        </a:rPr>
                        <a:t>X</a:t>
                      </a:r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AU" sz="1400" i="0" dirty="0" smtClean="0"/>
                        <a:t>JAXA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18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F79646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+mj-lt"/>
                          <a:cs typeface="+mj-cs"/>
                          <a:sym typeface="Calibri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18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F79646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+mj-lt"/>
                          <a:cs typeface="+mj-cs"/>
                          <a:sym typeface="Calibri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18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F79646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+mj-lt"/>
                          <a:cs typeface="+mj-cs"/>
                          <a:sym typeface="Calibri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18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F79646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+mj-lt"/>
                          <a:cs typeface="+mj-cs"/>
                          <a:sym typeface="Calibri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18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F79646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+mj-lt"/>
                          <a:cs typeface="+mj-cs"/>
                          <a:sym typeface="Calibri"/>
                        </a:rPr>
                        <a:t>X</a:t>
                      </a:r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AU" sz="1400" i="0" dirty="0" smtClean="0"/>
                        <a:t>NASA</a:t>
                      </a:r>
                      <a:endParaRPr lang="en-AU" sz="14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18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F79646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+mj-lt"/>
                          <a:cs typeface="+mj-cs"/>
                          <a:sym typeface="Calibri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AU" sz="18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F79646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+mj-lt"/>
                        <a:cs typeface="+mj-cs"/>
                        <a:sym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AU" sz="18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F79646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+mj-lt"/>
                        <a:cs typeface="+mj-cs"/>
                        <a:sym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AU" sz="18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F79646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+mj-lt"/>
                        <a:cs typeface="+mj-cs"/>
                        <a:sym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AU" sz="18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F79646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+mj-lt"/>
                        <a:cs typeface="+mj-cs"/>
                        <a:sym typeface="Calibri"/>
                      </a:endParaRPr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AU" sz="1400" i="0" dirty="0" smtClean="0"/>
                        <a:t>NOAA</a:t>
                      </a:r>
                      <a:endParaRPr lang="en-AU" sz="14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18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F79646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+mj-lt"/>
                          <a:cs typeface="+mj-cs"/>
                          <a:sym typeface="Calibri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18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F79646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+mj-lt"/>
                          <a:cs typeface="+mj-cs"/>
                          <a:sym typeface="Calibri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18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F79646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+mj-lt"/>
                          <a:cs typeface="+mj-cs"/>
                          <a:sym typeface="Calibri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18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F79646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+mj-lt"/>
                          <a:cs typeface="+mj-cs"/>
                          <a:sym typeface="Calibri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18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F79646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+mj-lt"/>
                          <a:cs typeface="+mj-cs"/>
                          <a:sym typeface="Calibri"/>
                        </a:rPr>
                        <a:t>X</a:t>
                      </a:r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AU" sz="1400" i="0" dirty="0" smtClean="0"/>
                        <a:t>USGS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18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F79646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+mj-lt"/>
                          <a:cs typeface="+mj-cs"/>
                          <a:sym typeface="Calibri"/>
                        </a:rPr>
                        <a:t>X</a:t>
                      </a:r>
                      <a:endParaRPr kumimoji="0" lang="en-AU" sz="1000" b="1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2569"/>
                        </a:solidFill>
                        <a:effectLst/>
                        <a:uLnTx/>
                        <a:uFillTx/>
                        <a:latin typeface="+mj-lt"/>
                        <a:cs typeface="+mj-cs"/>
                        <a:sym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AU" sz="1000" b="1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2569"/>
                        </a:solidFill>
                        <a:effectLst/>
                        <a:uLnTx/>
                        <a:uFillTx/>
                        <a:latin typeface="+mj-lt"/>
                        <a:cs typeface="+mj-cs"/>
                        <a:sym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AU" sz="1000" b="1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2569"/>
                        </a:solidFill>
                        <a:effectLst/>
                        <a:uLnTx/>
                        <a:uFillTx/>
                        <a:latin typeface="+mj-lt"/>
                        <a:cs typeface="+mj-cs"/>
                        <a:sym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AU" sz="1000" b="1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2569"/>
                        </a:solidFill>
                        <a:effectLst/>
                        <a:uLnTx/>
                        <a:uFillTx/>
                        <a:latin typeface="+mj-lt"/>
                        <a:cs typeface="+mj-cs"/>
                        <a:sym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AU" sz="1000" b="1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2569"/>
                        </a:solidFill>
                        <a:effectLst/>
                        <a:uLnTx/>
                        <a:uFillTx/>
                        <a:latin typeface="+mj-lt"/>
                        <a:cs typeface="+mj-cs"/>
                        <a:sym typeface="Calibri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Content Placeholder 5"/>
          <p:cNvSpPr txBox="1">
            <a:spLocks noGrp="1"/>
          </p:cNvSpPr>
          <p:nvPr>
            <p:ph sz="quarter" idx="10"/>
          </p:nvPr>
        </p:nvSpPr>
        <p:spPr>
          <a:xfrm rot="20468221">
            <a:off x="1981198" y="4191689"/>
            <a:ext cx="5791200" cy="78483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>
            <a:lvl1pPr marL="298450" indent="-285750">
              <a:tabLst>
                <a:tab pos="298450" algn="l"/>
              </a:tabLs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1pPr>
            <a:lvl2pPr marL="742950" indent="-285750">
              <a:tabLst>
                <a:tab pos="298450" algn="l"/>
              </a:tabLs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2pPr>
            <a:lvl3pPr marL="1143000" indent="-228600">
              <a:tabLst>
                <a:tab pos="298450" algn="l"/>
              </a:tabLs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3pPr>
            <a:lvl4pPr marL="1600200" indent="-228600">
              <a:tabLst>
                <a:tab pos="298450" algn="l"/>
              </a:tabLs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4pPr>
            <a:lvl5pPr marL="2057400" indent="-228600">
              <a:tabLst>
                <a:tab pos="298450" algn="l"/>
              </a:tabLs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8450" algn="l"/>
              </a:tabLs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8450" algn="l"/>
              </a:tabLs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8450" algn="l"/>
              </a:tabLs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8450" algn="l"/>
              </a:tabLs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9pPr>
          </a:lstStyle>
          <a:p>
            <a:pPr marL="12700" indent="0" algn="ctr">
              <a:spcBef>
                <a:spcPts val="400"/>
              </a:spcBef>
              <a:buClr>
                <a:srgbClr val="2865A2"/>
              </a:buClr>
              <a:buSzPct val="120000"/>
              <a:buNone/>
              <a:defRPr/>
            </a:pPr>
            <a:r>
              <a:rPr lang="en-US" altLang="en-US" sz="15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More to add? New thoughts? Please send us (Kim/Flora) more information so we stay up-to-date, and able to provide inputs when needed (conferences, workshops, articles, …)</a:t>
            </a:r>
            <a:endParaRPr lang="en-US" altLang="en-US" sz="1500" b="1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4196975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9</a:t>
            </a:fld>
            <a:endParaRPr lang="uk-UA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057400" y="152400"/>
            <a:ext cx="6400800" cy="787549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algn="l">
              <a:buNone/>
            </a:pPr>
            <a:r>
              <a:rPr lang="en-AU" sz="2600" b="1" dirty="0" smtClean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AHT SDG Implementation Plan</a:t>
            </a:r>
            <a:br>
              <a:rPr lang="en-AU" sz="2600" b="1" dirty="0" smtClean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</a:br>
            <a:r>
              <a:rPr lang="en-AU" sz="20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2</a:t>
            </a:r>
            <a:r>
              <a:rPr lang="en-AU" sz="2000" b="1" i="1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. </a:t>
            </a:r>
            <a:r>
              <a:rPr lang="en-AU" sz="20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CEOS </a:t>
            </a:r>
            <a:r>
              <a:rPr lang="en-AU" sz="2000" b="1" i="1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engagement </a:t>
            </a:r>
            <a:r>
              <a:rPr lang="en-AU" sz="20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on </a:t>
            </a:r>
            <a:r>
              <a:rPr lang="en-AU" sz="2000" b="1" i="1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SDGs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0"/>
          </p:nvPr>
        </p:nvSpPr>
        <p:spPr>
          <a:xfrm>
            <a:off x="212103" y="1295400"/>
            <a:ext cx="8686800" cy="4953000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US" sz="1600" b="1" dirty="0" smtClean="0"/>
              <a:t>Objective</a:t>
            </a:r>
            <a:r>
              <a:rPr lang="en-US" sz="1600" dirty="0" smtClean="0"/>
              <a:t>: </a:t>
            </a:r>
            <a:r>
              <a:rPr lang="en-US" sz="1600" dirty="0"/>
              <a:t>Develop a consistent and coherent CEOS engagement strategy on SDGs.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1600" b="1" i="1" dirty="0" smtClean="0"/>
              <a:t>Why? </a:t>
            </a:r>
            <a:r>
              <a:rPr lang="en-US" sz="1600" i="1" dirty="0" smtClean="0"/>
              <a:t>To identify, maximize </a:t>
            </a:r>
            <a:r>
              <a:rPr lang="en-US" sz="1600" i="1" dirty="0"/>
              <a:t>CEOS </a:t>
            </a:r>
            <a:r>
              <a:rPr lang="en-US" sz="1600" i="1" dirty="0" smtClean="0"/>
              <a:t>efforts and available </a:t>
            </a:r>
            <a:r>
              <a:rPr lang="en-US" sz="1600" i="1" dirty="0"/>
              <a:t>resources on SDGs for a higher impact </a:t>
            </a:r>
            <a:r>
              <a:rPr lang="en-US" sz="1600" i="1" dirty="0" smtClean="0"/>
              <a:t>(on the </a:t>
            </a:r>
            <a:r>
              <a:rPr lang="en-US" sz="1600" i="1" dirty="0"/>
              <a:t>use of EO in SDGs) and tangible benefits for CEOS agencies.</a:t>
            </a:r>
          </a:p>
          <a:p>
            <a:pPr marL="0" indent="0">
              <a:spcBef>
                <a:spcPts val="1200"/>
              </a:spcBef>
              <a:buNone/>
            </a:pPr>
            <a:endParaRPr lang="en-US" sz="1600" b="1" dirty="0" smtClean="0"/>
          </a:p>
          <a:p>
            <a:pPr marL="0" indent="0">
              <a:spcBef>
                <a:spcPts val="1200"/>
              </a:spcBef>
              <a:buNone/>
            </a:pPr>
            <a:endParaRPr lang="en-US" sz="1600" b="1" dirty="0"/>
          </a:p>
          <a:p>
            <a:pPr marL="0" indent="0">
              <a:spcBef>
                <a:spcPts val="1200"/>
              </a:spcBef>
              <a:buNone/>
            </a:pPr>
            <a:endParaRPr lang="en-US" sz="1600" b="1" dirty="0" smtClean="0"/>
          </a:p>
          <a:p>
            <a:pPr marL="0" indent="0">
              <a:spcBef>
                <a:spcPts val="1200"/>
              </a:spcBef>
              <a:buNone/>
            </a:pPr>
            <a:endParaRPr lang="en-US" sz="1600" b="1" dirty="0"/>
          </a:p>
          <a:p>
            <a:pPr marL="0" indent="0">
              <a:spcBef>
                <a:spcPts val="1200"/>
              </a:spcBef>
              <a:buNone/>
            </a:pPr>
            <a:r>
              <a:rPr lang="en-US" sz="1600" b="1" dirty="0" smtClean="0"/>
              <a:t>2018</a:t>
            </a:r>
            <a:r>
              <a:rPr lang="en-US" sz="1600" b="1" dirty="0"/>
              <a:t>+ activities:</a:t>
            </a:r>
          </a:p>
          <a:p>
            <a:pPr>
              <a:spcBef>
                <a:spcPts val="600"/>
              </a:spcBef>
              <a:buFont typeface="Wingdings" charset="2"/>
              <a:buChar char="§"/>
            </a:pPr>
            <a:r>
              <a:rPr lang="en-US" sz="1600" b="1" kern="1200" dirty="0">
                <a:solidFill>
                  <a:schemeClr val="accent6">
                    <a:lumMod val="75000"/>
                  </a:schemeClr>
                </a:solidFill>
              </a:rPr>
              <a:t>Detailed analysis of CEOS Agencies’ engagement </a:t>
            </a:r>
            <a:r>
              <a:rPr lang="en-US" sz="1600" dirty="0"/>
              <a:t>on SDG Targets and Indicators with identification of strengths and </a:t>
            </a:r>
            <a:r>
              <a:rPr lang="en-US" sz="1600" dirty="0" smtClean="0"/>
              <a:t>gaps.</a:t>
            </a:r>
            <a:endParaRPr lang="en-US" sz="1600" dirty="0"/>
          </a:p>
          <a:p>
            <a:pPr>
              <a:spcBef>
                <a:spcPts val="600"/>
              </a:spcBef>
              <a:buFont typeface="Wingdings" charset="2"/>
              <a:buChar char="§"/>
            </a:pPr>
            <a:r>
              <a:rPr lang="en-US" sz="1600" b="1" kern="1200" dirty="0">
                <a:solidFill>
                  <a:schemeClr val="accent6">
                    <a:lumMod val="75000"/>
                  </a:schemeClr>
                </a:solidFill>
              </a:rPr>
              <a:t>Define an effective </a:t>
            </a:r>
            <a:r>
              <a:rPr lang="en-US" sz="1600" b="1" kern="1200" dirty="0">
                <a:solidFill>
                  <a:schemeClr val="accent6">
                    <a:lumMod val="75000"/>
                  </a:schemeClr>
                </a:solidFill>
              </a:rPr>
              <a:t>engagement strategy </a:t>
            </a:r>
            <a:r>
              <a:rPr lang="en-US" sz="1600" dirty="0" smtClean="0"/>
              <a:t>with:</a:t>
            </a:r>
            <a:endParaRPr lang="en-US" sz="1600" dirty="0"/>
          </a:p>
          <a:p>
            <a:pPr lvl="1">
              <a:spcBef>
                <a:spcPts val="600"/>
              </a:spcBef>
            </a:pPr>
            <a:r>
              <a:rPr lang="en-US" sz="1600" b="1" dirty="0" smtClean="0"/>
              <a:t>GEO</a:t>
            </a:r>
            <a:r>
              <a:rPr lang="en-US" sz="1600" dirty="0" smtClean="0"/>
              <a:t> </a:t>
            </a:r>
            <a:r>
              <a:rPr lang="en-US" sz="1600" dirty="0"/>
              <a:t>(EO4SDGs initiative, GEO Program Board, GEO activities)</a:t>
            </a:r>
          </a:p>
          <a:p>
            <a:pPr lvl="1">
              <a:spcBef>
                <a:spcPts val="600"/>
              </a:spcBef>
            </a:pPr>
            <a:r>
              <a:rPr lang="en-US" sz="1600" b="1" dirty="0" smtClean="0"/>
              <a:t>UN system/International </a:t>
            </a:r>
            <a:r>
              <a:rPr lang="en-US" sz="1600" b="1" dirty="0"/>
              <a:t>organizations</a:t>
            </a:r>
            <a:r>
              <a:rPr lang="en-US" sz="1600" dirty="0"/>
              <a:t>: </a:t>
            </a:r>
            <a:r>
              <a:rPr lang="en-US" sz="1600" dirty="0" smtClean="0"/>
              <a:t>UNSD, IAEG-SDG WGGI, UN-GGIM</a:t>
            </a:r>
            <a:r>
              <a:rPr lang="en-US" sz="1600" dirty="0"/>
              <a:t>, </a:t>
            </a:r>
            <a:r>
              <a:rPr lang="en-US" sz="1600" dirty="0" smtClean="0"/>
              <a:t>GPSDD, </a:t>
            </a:r>
            <a:r>
              <a:rPr lang="en-US" sz="1600" dirty="0"/>
              <a:t>S&amp;T Innovation </a:t>
            </a:r>
            <a:r>
              <a:rPr lang="en-US" sz="1600" dirty="0" smtClean="0"/>
              <a:t>Forum, </a:t>
            </a:r>
            <a:r>
              <a:rPr lang="en-US" sz="1600" dirty="0"/>
              <a:t>Custodian </a:t>
            </a:r>
            <a:r>
              <a:rPr lang="en-US" sz="1600" dirty="0" smtClean="0"/>
              <a:t>Agencies, </a:t>
            </a:r>
            <a:r>
              <a:rPr lang="en-US" sz="1600" dirty="0"/>
              <a:t>IFIs, Foundations…) 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en-US" sz="16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</a:rPr>
              <a:t>(* </a:t>
            </a:r>
            <a:r>
              <a:rPr lang="en-US" sz="1600" kern="1200" dirty="0">
                <a:solidFill>
                  <a:schemeClr val="accent6">
                    <a:lumMod val="75000"/>
                  </a:schemeClr>
                </a:solidFill>
              </a:rPr>
              <a:t>participation of CEOS associate members to be better encouraged &amp; strengthened</a:t>
            </a:r>
            <a:r>
              <a:rPr lang="en-US" sz="1600" dirty="0"/>
              <a:t>)</a:t>
            </a:r>
          </a:p>
          <a:p>
            <a:pPr lvl="1">
              <a:spcBef>
                <a:spcPts val="600"/>
              </a:spcBef>
            </a:pPr>
            <a:r>
              <a:rPr lang="en-US" sz="1600" b="1" dirty="0"/>
              <a:t>C</a:t>
            </a:r>
            <a:r>
              <a:rPr lang="en-US" sz="1600" b="1" dirty="0" smtClean="0"/>
              <a:t>ountries</a:t>
            </a:r>
            <a:r>
              <a:rPr lang="en-US" sz="1600" dirty="0" smtClean="0"/>
              <a:t>: </a:t>
            </a:r>
            <a:r>
              <a:rPr lang="en-US" sz="1600" dirty="0"/>
              <a:t>National Statistical Offices (NSOs) and line ministries.</a:t>
            </a:r>
          </a:p>
          <a:p>
            <a:pPr>
              <a:spcBef>
                <a:spcPts val="600"/>
              </a:spcBef>
            </a:pPr>
            <a:endParaRPr lang="en-US" sz="1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Round Same Side Corner Rectangle 3"/>
          <p:cNvSpPr/>
          <p:nvPr/>
        </p:nvSpPr>
        <p:spPr>
          <a:xfrm>
            <a:off x="7848600" y="984411"/>
            <a:ext cx="1295400" cy="387189"/>
          </a:xfrm>
          <a:prstGeom prst="round2SameRect">
            <a:avLst/>
          </a:prstGeom>
          <a:solidFill>
            <a:srgbClr val="C00000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</a:rPr>
              <a:t>With GEO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1166" y="2159422"/>
            <a:ext cx="3442355" cy="1945479"/>
          </a:xfrm>
          <a:prstGeom prst="rect">
            <a:avLst/>
          </a:prstGeom>
        </p:spPr>
      </p:pic>
      <p:sp>
        <p:nvSpPr>
          <p:cNvPr id="43" name="Rectangle 42"/>
          <p:cNvSpPr/>
          <p:nvPr/>
        </p:nvSpPr>
        <p:spPr>
          <a:xfrm>
            <a:off x="241955" y="2362200"/>
            <a:ext cx="515921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sz="1600" b="1" dirty="0">
                <a:latin typeface="+mj-lt"/>
              </a:rPr>
              <a:t>2017 activities:</a:t>
            </a:r>
          </a:p>
          <a:p>
            <a:pPr marL="285750" indent="-285750">
              <a:spcBef>
                <a:spcPts val="600"/>
              </a:spcBef>
              <a:buFont typeface="Wingdings" charset="2"/>
              <a:buChar char="§"/>
            </a:pPr>
            <a:r>
              <a:rPr lang="en-US" sz="1600" dirty="0">
                <a:latin typeface="+mj-lt"/>
              </a:rPr>
              <a:t>Attained a firm grasp on the SDGs landscape and identified </a:t>
            </a:r>
            <a:r>
              <a:rPr lang="en-US" sz="1600" dirty="0" smtClean="0">
                <a:latin typeface="+mj-lt"/>
              </a:rPr>
              <a:t>key </a:t>
            </a:r>
            <a:r>
              <a:rPr lang="en-US" sz="1600" dirty="0">
                <a:latin typeface="+mj-lt"/>
              </a:rPr>
              <a:t>SDG stakeholders</a:t>
            </a:r>
            <a:r>
              <a:rPr lang="en-US" sz="1600" dirty="0" smtClean="0">
                <a:latin typeface="+mj-lt"/>
              </a:rPr>
              <a:t>.</a:t>
            </a:r>
            <a:endParaRPr lang="en-US" sz="1600" dirty="0">
              <a:latin typeface="+mj-lt"/>
            </a:endParaRPr>
          </a:p>
          <a:p>
            <a:pPr marL="285750" indent="-285750">
              <a:spcBef>
                <a:spcPts val="600"/>
              </a:spcBef>
              <a:buFont typeface="Wingdings" charset="2"/>
              <a:buChar char="§"/>
            </a:pPr>
            <a:r>
              <a:rPr lang="en-US" sz="1600" dirty="0">
                <a:latin typeface="+mj-lt"/>
              </a:rPr>
              <a:t>A</a:t>
            </a:r>
            <a:r>
              <a:rPr lang="en-US" sz="1600" dirty="0" smtClean="0">
                <a:latin typeface="+mj-lt"/>
              </a:rPr>
              <a:t>nalysis </a:t>
            </a:r>
            <a:r>
              <a:rPr lang="en-US" sz="1600" dirty="0">
                <a:latin typeface="+mj-lt"/>
              </a:rPr>
              <a:t>of CEOS Agencies’ engagement on SDGs (output of IP 1 </a:t>
            </a:r>
            <a:r>
              <a:rPr lang="mr-IN" sz="1600" dirty="0">
                <a:latin typeface="+mj-lt"/>
              </a:rPr>
              <a:t>–</a:t>
            </a:r>
            <a:r>
              <a:rPr lang="en-US" sz="1600" dirty="0">
                <a:latin typeface="+mj-lt"/>
              </a:rPr>
              <a:t> just started).</a:t>
            </a:r>
          </a:p>
        </p:txBody>
      </p:sp>
    </p:spTree>
    <p:extLst>
      <p:ext uri="{BB962C8B-B14F-4D97-AF65-F5344CB8AC3E}">
        <p14:creationId xmlns:p14="http://schemas.microsoft.com/office/powerpoint/2010/main" val="284386462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9270</TotalTime>
  <Words>2227</Words>
  <Application>Microsoft Macintosh PowerPoint</Application>
  <PresentationFormat>On-screen Show (4:3)</PresentationFormat>
  <Paragraphs>236</Paragraphs>
  <Slides>16</Slides>
  <Notes>4</Notes>
  <HiddenSlides>2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Arial Bold</vt:lpstr>
      <vt:lpstr>Avenir Roman</vt:lpstr>
      <vt:lpstr>Calibri</vt:lpstr>
      <vt:lpstr>Courier New</vt:lpstr>
      <vt:lpstr>Droid Serif</vt:lpstr>
      <vt:lpstr>Helvetica</vt:lpstr>
      <vt:lpstr>MS PGothic</vt:lpstr>
      <vt:lpstr>Proxima Nova Regular</vt:lpstr>
      <vt:lpstr>Wingdings</vt:lpstr>
      <vt:lpstr>Arial</vt:lpstr>
      <vt:lpstr>Default</vt:lpstr>
      <vt:lpstr>Ad Toc Team on Sustainable Development Goals  (AHT SDG)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Brian R. Williams</dc:creator>
  <cp:lastModifiedBy>Marc Paganini</cp:lastModifiedBy>
  <cp:revision>223</cp:revision>
  <dcterms:modified xsi:type="dcterms:W3CDTF">2017-10-15T21:37:37Z</dcterms:modified>
</cp:coreProperties>
</file>