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6" r:id="rId2"/>
    <p:sldId id="326" r:id="rId3"/>
    <p:sldId id="327" r:id="rId4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61"/>
    <p:restoredTop sz="93710"/>
  </p:normalViewPr>
  <p:slideViewPr>
    <p:cSldViewPr>
      <p:cViewPr varScale="1">
        <p:scale>
          <a:sx n="97" d="100"/>
          <a:sy n="97" d="100"/>
        </p:scale>
        <p:origin x="1808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3"/>
            <a:ext cx="502968" cy="230832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tx2"/>
                </a:solidFill>
              </a:defRPr>
            </a:lvl1pPr>
          </a:lstStyle>
          <a:p>
            <a:fld id="{C8E38066-F069-41C9-B38D-47DB557F2632}" type="slidenum">
              <a:rPr lang="en-GB" smtClean="0">
                <a:solidFill>
                  <a:srgbClr val="1F497D"/>
                </a:solidFill>
              </a:rPr>
              <a:pPr/>
              <a:t>‹#›</a:t>
            </a:fld>
            <a:endParaRPr lang="en-GB" dirty="0">
              <a:solidFill>
                <a:srgbClr val="1F497D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47878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22789" y="2613901"/>
            <a:ext cx="4025411" cy="27200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r>
              <a:rPr lang="it-IT" sz="3600" u="sng" dirty="0" err="1"/>
              <a:t>Proposed</a:t>
            </a:r>
            <a:r>
              <a:rPr lang="it-IT" sz="3600" u="sng" dirty="0"/>
              <a:t> </a:t>
            </a:r>
            <a:r>
              <a:rPr lang="it-IT" sz="3600" u="sng" dirty="0" err="1"/>
              <a:t>Followup</a:t>
            </a:r>
            <a:r>
              <a:rPr lang="it-IT" sz="3600" u="sng" dirty="0"/>
              <a:t> </a:t>
            </a:r>
            <a:br>
              <a:rPr lang="it-IT" sz="3600" u="sng" dirty="0"/>
            </a:br>
            <a:br>
              <a:rPr lang="it-IT" sz="2800" dirty="0"/>
            </a:br>
            <a:r>
              <a:rPr lang="it-IT" sz="2800" dirty="0"/>
              <a:t>Space </a:t>
            </a:r>
            <a:r>
              <a:rPr lang="it-IT" sz="2800" dirty="0" err="1"/>
              <a:t>Climate</a:t>
            </a:r>
            <a:r>
              <a:rPr lang="it-IT" sz="2800" dirty="0"/>
              <a:t> </a:t>
            </a:r>
            <a:r>
              <a:rPr lang="it-IT" sz="2800" dirty="0" err="1"/>
              <a:t>Observatory</a:t>
            </a:r>
            <a:r>
              <a:rPr lang="it-IT" sz="2800" dirty="0"/>
              <a:t> side-session </a:t>
            </a:r>
            <a:r>
              <a:rPr lang="it-IT" sz="2800" dirty="0" err="1"/>
              <a:t>discussions</a:t>
            </a:r>
            <a:endParaRPr lang="it-IT" sz="2800" dirty="0">
              <a:effectLst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50498" y="4392611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489839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sz="2800" dirty="0">
                <a:solidFill>
                  <a:schemeClr val="tx2"/>
                </a:solidFill>
              </a:rPr>
              <a:t>Recommend that SCO review available documents addressing how Earth Observations address the Paris Agreement Articles, from: </a:t>
            </a:r>
            <a:r>
              <a:rPr lang="en-US" sz="2800" dirty="0" err="1">
                <a:solidFill>
                  <a:schemeClr val="tx2"/>
                </a:solidFill>
              </a:rPr>
              <a:t>i</a:t>
            </a:r>
            <a:r>
              <a:rPr lang="en-US" sz="2800" dirty="0">
                <a:solidFill>
                  <a:schemeClr val="tx2"/>
                </a:solidFill>
              </a:rPr>
              <a:t>) CEOS, ii) GCOS and iii) GEO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800" dirty="0">
                <a:solidFill>
                  <a:schemeClr val="tx2"/>
                </a:solidFill>
              </a:rPr>
              <a:t>CEOS to send a letter to CNES suggesting the approach required for CEOS to consider information on the SCO, its scope and relevance to existing activities.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2</a:t>
            </a:fld>
            <a:endParaRPr lang="uk-U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1981200" y="304800"/>
            <a:ext cx="5562600" cy="533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>
                <a:solidFill>
                  <a:schemeClr val="bg2"/>
                </a:solidFill>
              </a:rPr>
              <a:t>Conclusion of Discussions</a:t>
            </a:r>
          </a:p>
        </p:txBody>
      </p:sp>
    </p:spTree>
    <p:extLst>
      <p:ext uri="{BB962C8B-B14F-4D97-AF65-F5344CB8AC3E}">
        <p14:creationId xmlns:p14="http://schemas.microsoft.com/office/powerpoint/2010/main" val="4026899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8DAD936-FB79-0249-B795-C41E3E79E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38066-F069-41C9-B38D-47DB557F2632}" type="slidenum">
              <a:rPr lang="en-GB" smtClean="0">
                <a:solidFill>
                  <a:srgbClr val="1F497D"/>
                </a:solidFill>
              </a:rPr>
              <a:pPr/>
              <a:t>3</a:t>
            </a:fld>
            <a:endParaRPr lang="en-GB" dirty="0">
              <a:solidFill>
                <a:srgbClr val="1F497D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34F5B6-4E9A-7241-833D-D19700005F6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98793" y="1534009"/>
            <a:ext cx="8229600" cy="4937760"/>
          </a:xfrm>
        </p:spPr>
        <p:txBody>
          <a:bodyPr/>
          <a:lstStyle/>
          <a:p>
            <a:r>
              <a:rPr lang="en-GB" b="1" dirty="0"/>
              <a:t>Description should be consistent with internationally agreed terminology</a:t>
            </a:r>
          </a:p>
          <a:p>
            <a:r>
              <a:rPr lang="en-GB" b="1" dirty="0"/>
              <a:t>Space agency contribution (added-value) should be clearly identified - especially if emphasis is put on the local adaptation scale issues.</a:t>
            </a:r>
          </a:p>
          <a:p>
            <a:r>
              <a:rPr lang="en-GB" b="1" dirty="0"/>
              <a:t>SCO should take advantage of tried-and-tested approaches for Space Agency engagement i.e. Statement of Requirements (for adaptation)</a:t>
            </a:r>
          </a:p>
          <a:p>
            <a:r>
              <a:rPr lang="en-GB" b="1" dirty="0"/>
              <a:t>A </a:t>
            </a:r>
            <a:r>
              <a:rPr lang="en-GB" b="1" u="sng" dirty="0"/>
              <a:t>stable</a:t>
            </a:r>
            <a:r>
              <a:rPr lang="en-GB" b="1" dirty="0"/>
              <a:t> set of objectives should be identified for the mid-term (5 years)</a:t>
            </a:r>
          </a:p>
          <a:p>
            <a:r>
              <a:rPr lang="en-GB" b="1" dirty="0"/>
              <a:t>A near-term (2 year) timeline should be identified for implementation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F2DB5DC3-D793-9941-BF67-92F124D6680A}"/>
              </a:ext>
            </a:extLst>
          </p:cNvPr>
          <p:cNvSpPr txBox="1">
            <a:spLocks/>
          </p:cNvSpPr>
          <p:nvPr/>
        </p:nvSpPr>
        <p:spPr>
          <a:xfrm>
            <a:off x="1981200" y="304800"/>
            <a:ext cx="5562600" cy="533400"/>
          </a:xfrm>
        </p:spPr>
        <p:txBody>
          <a:bodyPr>
            <a:normAutofit fontScale="92500"/>
          </a:bodyPr>
          <a:lstStyle>
            <a:lvl1pPr marL="342900" indent="-342900">
              <a:spcBef>
                <a:spcPts val="500"/>
              </a:spcBef>
              <a:buSzPct val="100000"/>
              <a:buFont typeface="Arial"/>
              <a:buChar char="•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  <a:lvl2pPr marL="768927" indent="-311727">
              <a:spcBef>
                <a:spcPts val="500"/>
              </a:spcBef>
              <a:buSzPct val="100000"/>
              <a:buFont typeface="Arial"/>
              <a:buChar char="•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marL="1188719" indent="-274319">
              <a:spcBef>
                <a:spcPts val="500"/>
              </a:spcBef>
              <a:buSzPct val="100000"/>
              <a:buFont typeface="Arial"/>
              <a:buChar char="o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marL="1676400" indent="-304800">
              <a:spcBef>
                <a:spcPts val="500"/>
              </a:spcBef>
              <a:buSzPct val="100000"/>
              <a:buFont typeface="Arial"/>
              <a:buChar char="▪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marL="2171700" indent="-342900">
              <a:spcBef>
                <a:spcPts val="500"/>
              </a:spcBef>
              <a:buSzPct val="100000"/>
              <a:buFont typeface="Arial"/>
              <a:buChar char="•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22860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27432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32004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36576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marL="0" indent="0" defTabSz="914400">
              <a:buFont typeface="Arial"/>
              <a:buNone/>
            </a:pPr>
            <a:r>
              <a:rPr lang="en-GB" sz="2800" dirty="0">
                <a:solidFill>
                  <a:schemeClr val="bg2"/>
                </a:solidFill>
              </a:rPr>
              <a:t>Items for CEOS letter to CNES/SCO</a:t>
            </a:r>
          </a:p>
        </p:txBody>
      </p:sp>
    </p:spTree>
    <p:extLst>
      <p:ext uri="{BB962C8B-B14F-4D97-AF65-F5344CB8AC3E}">
        <p14:creationId xmlns:p14="http://schemas.microsoft.com/office/powerpoint/2010/main" val="66793988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9162</TotalTime>
  <Words>157</Words>
  <Application>Microsoft Macintosh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Arial Bold</vt:lpstr>
      <vt:lpstr>Avenir Roman</vt:lpstr>
      <vt:lpstr>Calibri</vt:lpstr>
      <vt:lpstr>Droid Serif</vt:lpstr>
      <vt:lpstr>Helvetica</vt:lpstr>
      <vt:lpstr>Default</vt:lpstr>
      <vt:lpstr>Proposed Followup   Space Climate Observatory side-session discussions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Microsoft Office User</cp:lastModifiedBy>
  <cp:revision>149</cp:revision>
  <dcterms:modified xsi:type="dcterms:W3CDTF">2018-10-16T15:52:50Z</dcterms:modified>
</cp:coreProperties>
</file>