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309" r:id="rId3"/>
    <p:sldId id="339" r:id="rId4"/>
    <p:sldId id="311" r:id="rId5"/>
    <p:sldId id="326" r:id="rId6"/>
    <p:sldId id="313" r:id="rId7"/>
    <p:sldId id="314" r:id="rId8"/>
    <p:sldId id="318" r:id="rId9"/>
    <p:sldId id="316" r:id="rId10"/>
    <p:sldId id="308" r:id="rId11"/>
    <p:sldId id="319" r:id="rId12"/>
    <p:sldId id="340" r:id="rId13"/>
    <p:sldId id="317" r:id="rId14"/>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61"/>
    <p:restoredTop sz="93710"/>
  </p:normalViewPr>
  <p:slideViewPr>
    <p:cSldViewPr>
      <p:cViewPr varScale="1">
        <p:scale>
          <a:sx n="97" d="100"/>
          <a:sy n="97" d="100"/>
        </p:scale>
        <p:origin x="1808"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E37BDE-1E16-4497-8123-4D9E05ECC396}" type="slidenum">
              <a:rPr lang="en-US" smtClean="0"/>
              <a:t>5</a:t>
            </a:fld>
            <a:endParaRPr lang="en-US"/>
          </a:p>
        </p:txBody>
      </p:sp>
    </p:spTree>
    <p:extLst>
      <p:ext uri="{BB962C8B-B14F-4D97-AF65-F5344CB8AC3E}">
        <p14:creationId xmlns:p14="http://schemas.microsoft.com/office/powerpoint/2010/main" val="342307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17197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CEOS</a:t>
            </a:r>
            <a:r>
              <a:rPr lang="en-AU" sz="1100" i="1" baseline="0" dirty="0">
                <a:solidFill>
                  <a:schemeClr val="tx2"/>
                </a:solidFill>
                <a:latin typeface="+mj-ea"/>
                <a:ea typeface="+mj-ea"/>
                <a:cs typeface="Proxima Nova Regular"/>
                <a:sym typeface="Proxima Nova Regular"/>
              </a:rPr>
              <a:t> Plenary 20</a:t>
            </a:r>
            <a:r>
              <a:rPr lang="en-AU" sz="1100" i="1" dirty="0">
                <a:solidFill>
                  <a:schemeClr val="tx2"/>
                </a:solidFill>
                <a:latin typeface="+mj-ea"/>
                <a:ea typeface="+mj-ea"/>
                <a:cs typeface="Proxima Nova Regular"/>
                <a:sym typeface="Proxima Nova Regular"/>
              </a:rPr>
              <a:t>18, 17-18 October</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a:prstGeom prst="rect">
            <a:avLst/>
          </a:prstGeom>
        </p:spPr>
        <p:txBody>
          <a:bodyPr/>
          <a:lstStyle/>
          <a:p>
            <a:r>
              <a:rPr kumimoji="0" lang="en-US"/>
              <a:t>Click to edit Master title style</a:t>
            </a:r>
          </a:p>
        </p:txBody>
      </p:sp>
      <p:sp>
        <p:nvSpPr>
          <p:cNvPr id="6" name="Slide Number Placeholder 5"/>
          <p:cNvSpPr>
            <a:spLocks noGrp="1"/>
          </p:cNvSpPr>
          <p:nvPr>
            <p:ph type="sldNum" sz="quarter" idx="12"/>
          </p:nvPr>
        </p:nvSpPr>
        <p:spPr>
          <a:xfrm>
            <a:off x="612648" y="6356353"/>
            <a:ext cx="502968" cy="230832"/>
          </a:xfrm>
          <a:prstGeom prst="rect">
            <a:avLst/>
          </a:prstGeom>
        </p:spPr>
        <p:txBody>
          <a:bodyPr/>
          <a:lstStyle>
            <a:lvl1pPr>
              <a:defRPr sz="900">
                <a:solidFill>
                  <a:schemeClr val="tx2"/>
                </a:solidFill>
              </a:defRPr>
            </a:lvl1pPr>
          </a:lstStyle>
          <a:p>
            <a:fld id="{C8E38066-F069-41C9-B38D-47DB557F2632}" type="slidenum">
              <a:rPr lang="en-GB" smtClean="0">
                <a:solidFill>
                  <a:srgbClr val="1F497D"/>
                </a:solidFill>
              </a:rPr>
              <a:pPr/>
              <a:t>‹#›</a:t>
            </a:fld>
            <a:endParaRPr lang="en-GB" dirty="0">
              <a:solidFill>
                <a:srgbClr val="1F497D"/>
              </a:solidFill>
            </a:endParaRPr>
          </a:p>
        </p:txBody>
      </p:sp>
      <p:sp>
        <p:nvSpPr>
          <p:cNvPr id="8" name="Content Placeholder 7"/>
          <p:cNvSpPr>
            <a:spLocks noGrp="1"/>
          </p:cNvSpPr>
          <p:nvPr>
            <p:ph sz="quarter" idx="1"/>
          </p:nvPr>
        </p:nvSpPr>
        <p:spPr>
          <a:xfrm>
            <a:off x="457200" y="1219200"/>
            <a:ext cx="8229600" cy="4937760"/>
          </a:xfrm>
          <a:prstGeom prst="rect">
            <a:avLst/>
          </a:prstGeo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1478786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3.xml"/><Relationship Id="rId4" Type="http://schemas.openxmlformats.org/officeDocument/2006/relationships/image" Target="../media/image8.tiff"/></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613901"/>
            <a:ext cx="7454411"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r>
              <a:rPr lang="it-IT" dirty="0" err="1"/>
              <a:t>Proposed</a:t>
            </a:r>
            <a:r>
              <a:rPr lang="it-IT" dirty="0"/>
              <a:t> Way </a:t>
            </a:r>
            <a:r>
              <a:rPr lang="it-IT" dirty="0" err="1"/>
              <a:t>Forward</a:t>
            </a:r>
            <a:r>
              <a:rPr lang="it-IT" dirty="0"/>
              <a:t> for CEOS on GHG </a:t>
            </a:r>
            <a:r>
              <a:rPr lang="it-IT" dirty="0" err="1"/>
              <a:t>Observations</a:t>
            </a:r>
            <a:r>
              <a:rPr lang="it-IT" dirty="0"/>
              <a:t> </a:t>
            </a:r>
            <a:endParaRPr lang="it-IT" dirty="0">
              <a:effectLs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US" dirty="0">
                <a:solidFill>
                  <a:srgbClr val="FFFFFF"/>
                </a:solidFill>
                <a:latin typeface="+mj-lt"/>
                <a:ea typeface="Arial Bold"/>
                <a:cs typeface="Arial Bold"/>
                <a:sym typeface="Arial Bold"/>
              </a:rPr>
              <a:t>Mark Dowell, European Commission</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CEOS Plenary 2018</a:t>
            </a:r>
          </a:p>
          <a:p>
            <a:pPr lvl="0" defTabSz="914400">
              <a:lnSpc>
                <a:spcPct val="150000"/>
              </a:lnSpc>
              <a:defRPr>
                <a:solidFill>
                  <a:srgbClr val="000000"/>
                </a:solidFill>
              </a:defRPr>
            </a:pPr>
            <a:r>
              <a:rPr dirty="0">
                <a:solidFill>
                  <a:srgbClr val="FFFFFF"/>
                </a:solidFill>
                <a:latin typeface="+mj-lt"/>
                <a:ea typeface="Arial Bold"/>
                <a:cs typeface="Arial Bold"/>
                <a:sym typeface="Arial Bold"/>
              </a:rPr>
              <a:t>Agenda Item #</a:t>
            </a:r>
            <a:r>
              <a:rPr lang="en-US" dirty="0">
                <a:solidFill>
                  <a:srgbClr val="FFFFFF"/>
                </a:solidFill>
                <a:latin typeface="+mj-lt"/>
                <a:ea typeface="Arial Bold"/>
                <a:cs typeface="Arial Bold"/>
                <a:sym typeface="Arial Bold"/>
              </a:rPr>
              <a:t> 3.6</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US" dirty="0">
                <a:solidFill>
                  <a:srgbClr val="FFFFFF"/>
                </a:solidFill>
                <a:latin typeface="+mj-lt"/>
                <a:ea typeface="Arial Bold"/>
                <a:cs typeface="Arial Bold"/>
                <a:sym typeface="Arial Bold"/>
              </a:rPr>
              <a:t>Brussels, Belgium</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17 – 18 October 2018</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652" y="1214754"/>
            <a:ext cx="6172200" cy="486054"/>
          </a:xfrm>
        </p:spPr>
        <p:txBody>
          <a:bodyPr>
            <a:normAutofit fontScale="90000"/>
          </a:bodyPr>
          <a:lstStyle/>
          <a:p>
            <a:r>
              <a:rPr lang="en-US" dirty="0">
                <a:solidFill>
                  <a:schemeClr val="bg1"/>
                </a:solidFill>
              </a:rPr>
              <a:t>Conclusion</a:t>
            </a:r>
            <a:endParaRPr lang="en-GB" dirty="0">
              <a:solidFill>
                <a:schemeClr val="bg1"/>
              </a:solidFill>
            </a:endParaRPr>
          </a:p>
        </p:txBody>
      </p:sp>
      <p:sp>
        <p:nvSpPr>
          <p:cNvPr id="3" name="Content Placeholder 2"/>
          <p:cNvSpPr>
            <a:spLocks noGrp="1"/>
          </p:cNvSpPr>
          <p:nvPr>
            <p:ph idx="1"/>
          </p:nvPr>
        </p:nvSpPr>
        <p:spPr>
          <a:xfrm>
            <a:off x="337133" y="1905000"/>
            <a:ext cx="8377238" cy="3883892"/>
          </a:xfrm>
        </p:spPr>
        <p:txBody>
          <a:bodyPr>
            <a:normAutofit fontScale="85000" lnSpcReduction="20000"/>
          </a:bodyPr>
          <a:lstStyle/>
          <a:p>
            <a:r>
              <a:rPr lang="en-US" dirty="0">
                <a:solidFill>
                  <a:schemeClr val="tx2"/>
                </a:solidFill>
              </a:rPr>
              <a:t>There is an increasingly strong policy demand for coordinated provision of information on GHGs</a:t>
            </a:r>
            <a:r>
              <a:rPr lang="en-GB" dirty="0">
                <a:solidFill>
                  <a:schemeClr val="tx2"/>
                </a:solidFill>
              </a:rPr>
              <a:t> (both from UNFCCC/SBSTA and GCOS)</a:t>
            </a:r>
          </a:p>
          <a:p>
            <a:r>
              <a:rPr lang="en-GB" dirty="0">
                <a:solidFill>
                  <a:schemeClr val="tx2"/>
                </a:solidFill>
              </a:rPr>
              <a:t>This has strong synergies with the successful existing collaboration between CEOS and CGMS  on more traditional Systematic Observations (ECVs, CDRs)</a:t>
            </a:r>
          </a:p>
          <a:p>
            <a:r>
              <a:rPr lang="en-US" dirty="0">
                <a:solidFill>
                  <a:schemeClr val="tx2"/>
                </a:solidFill>
              </a:rPr>
              <a:t>The </a:t>
            </a:r>
            <a:r>
              <a:rPr lang="en-US" i="1" dirty="0" err="1">
                <a:solidFill>
                  <a:schemeClr val="tx2"/>
                </a:solidFill>
              </a:rPr>
              <a:t>adhoc</a:t>
            </a:r>
            <a:r>
              <a:rPr lang="en-US" dirty="0">
                <a:solidFill>
                  <a:schemeClr val="tx2"/>
                </a:solidFill>
              </a:rPr>
              <a:t> collaboration between CEOS and CGMS agencies in preparing the draft whitepaper on the GHG Constellation has proved to be effective, and brought complimentary competences to the existing team</a:t>
            </a:r>
          </a:p>
          <a:p>
            <a:r>
              <a:rPr lang="en-US" dirty="0">
                <a:solidFill>
                  <a:schemeClr val="tx2"/>
                </a:solidFill>
              </a:rPr>
              <a:t>A number of options are available for a more structured collaboration on GHG monitoring, taking advantage of existing CEOS (and CGMS entities) of these would result in considerable added-value. </a:t>
            </a:r>
          </a:p>
          <a:p>
            <a:r>
              <a:rPr lang="en-US" dirty="0">
                <a:solidFill>
                  <a:schemeClr val="tx2"/>
                </a:solidFill>
              </a:rPr>
              <a:t>…</a:t>
            </a:r>
          </a:p>
          <a:p>
            <a:endParaRPr lang="en-US" dirty="0">
              <a:solidFill>
                <a:schemeClr val="tx2"/>
              </a:solidFill>
            </a:endParaRPr>
          </a:p>
        </p:txBody>
      </p:sp>
      <p:sp>
        <p:nvSpPr>
          <p:cNvPr id="5" name="TextBox 4">
            <a:extLst>
              <a:ext uri="{FF2B5EF4-FFF2-40B4-BE49-F238E27FC236}">
                <a16:creationId xmlns:a16="http://schemas.microsoft.com/office/drawing/2014/main" id="{7B365707-5EFF-E945-BC59-41AC637EB4FE}"/>
              </a:ext>
            </a:extLst>
          </p:cNvPr>
          <p:cNvSpPr txBox="1"/>
          <p:nvPr/>
        </p:nvSpPr>
        <p:spPr>
          <a:xfrm>
            <a:off x="1981200" y="152400"/>
            <a:ext cx="525780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2800" b="0" i="0" u="none" strike="noStrike" cap="none" spc="0" normalizeH="0" baseline="0" dirty="0">
                <a:ln>
                  <a:noFill/>
                </a:ln>
                <a:solidFill>
                  <a:schemeClr val="bg1"/>
                </a:solidFill>
                <a:effectLst/>
                <a:uFillTx/>
              </a:rPr>
              <a:t>Conclusions</a:t>
            </a:r>
          </a:p>
        </p:txBody>
      </p:sp>
    </p:spTree>
    <p:extLst>
      <p:ext uri="{BB962C8B-B14F-4D97-AF65-F5344CB8AC3E}">
        <p14:creationId xmlns:p14="http://schemas.microsoft.com/office/powerpoint/2010/main" val="1093062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B2580-CD28-7542-9D1B-58DA7A805C4B}"/>
              </a:ext>
            </a:extLst>
          </p:cNvPr>
          <p:cNvSpPr>
            <a:spLocks noGrp="1"/>
          </p:cNvSpPr>
          <p:nvPr>
            <p:ph type="title"/>
          </p:nvPr>
        </p:nvSpPr>
        <p:spPr>
          <a:xfrm>
            <a:off x="1905000" y="152400"/>
            <a:ext cx="6781800" cy="990600"/>
          </a:xfrm>
        </p:spPr>
        <p:txBody>
          <a:bodyPr/>
          <a:lstStyle/>
          <a:p>
            <a:pPr algn="l"/>
            <a:r>
              <a:rPr lang="en-GB" dirty="0"/>
              <a:t>Analysis Since SIT-TW</a:t>
            </a:r>
          </a:p>
        </p:txBody>
      </p:sp>
      <p:sp>
        <p:nvSpPr>
          <p:cNvPr id="3" name="Slide Number Placeholder 2">
            <a:extLst>
              <a:ext uri="{FF2B5EF4-FFF2-40B4-BE49-F238E27FC236}">
                <a16:creationId xmlns:a16="http://schemas.microsoft.com/office/drawing/2014/main" id="{A5DC8097-8B80-7746-8427-699653CD21C6}"/>
              </a:ext>
            </a:extLst>
          </p:cNvPr>
          <p:cNvSpPr>
            <a:spLocks noGrp="1"/>
          </p:cNvSpPr>
          <p:nvPr>
            <p:ph type="sldNum" sz="quarter" idx="12"/>
          </p:nvPr>
        </p:nvSpPr>
        <p:spPr/>
        <p:txBody>
          <a:bodyPr/>
          <a:lstStyle/>
          <a:p>
            <a:fld id="{C8E38066-F069-41C9-B38D-47DB557F2632}" type="slidenum">
              <a:rPr lang="en-GB" smtClean="0">
                <a:solidFill>
                  <a:srgbClr val="1F497D"/>
                </a:solidFill>
              </a:rPr>
              <a:pPr/>
              <a:t>11</a:t>
            </a:fld>
            <a:endParaRPr lang="en-GB" dirty="0">
              <a:solidFill>
                <a:srgbClr val="1F497D"/>
              </a:solidFill>
            </a:endParaRPr>
          </a:p>
        </p:txBody>
      </p:sp>
      <p:sp>
        <p:nvSpPr>
          <p:cNvPr id="4" name="Content Placeholder 3">
            <a:extLst>
              <a:ext uri="{FF2B5EF4-FFF2-40B4-BE49-F238E27FC236}">
                <a16:creationId xmlns:a16="http://schemas.microsoft.com/office/drawing/2014/main" id="{C4044F30-B7E3-2649-A70B-793CCF3E7493}"/>
              </a:ext>
            </a:extLst>
          </p:cNvPr>
          <p:cNvSpPr>
            <a:spLocks noGrp="1"/>
          </p:cNvSpPr>
          <p:nvPr>
            <p:ph sz="quarter" idx="1"/>
          </p:nvPr>
        </p:nvSpPr>
        <p:spPr>
          <a:xfrm>
            <a:off x="152400" y="1219200"/>
            <a:ext cx="8915400" cy="4937760"/>
          </a:xfrm>
        </p:spPr>
        <p:txBody>
          <a:bodyPr/>
          <a:lstStyle/>
          <a:p>
            <a:r>
              <a:rPr lang="en-GB" dirty="0"/>
              <a:t>At SIT-TW D. Crisp hosted a side session to discuss how high-level Actions in GHG report could/should be addressed </a:t>
            </a:r>
          </a:p>
          <a:p>
            <a:r>
              <a:rPr lang="en-GB" dirty="0"/>
              <a:t>Since SIT-TW J. Schulz and M. Dowell have:</a:t>
            </a:r>
          </a:p>
          <a:p>
            <a:pPr lvl="1"/>
            <a:r>
              <a:rPr lang="en-GB" dirty="0"/>
              <a:t>mapped activities listed in way forward section of report and, (see suppl. document)</a:t>
            </a:r>
          </a:p>
          <a:p>
            <a:pPr lvl="1"/>
            <a:r>
              <a:rPr lang="en-GB" dirty="0"/>
              <a:t>investigated necessary changes to </a:t>
            </a:r>
            <a:r>
              <a:rPr lang="en-GB" dirty="0" err="1"/>
              <a:t>WGClimate</a:t>
            </a:r>
            <a:r>
              <a:rPr lang="en-GB" dirty="0"/>
              <a:t> </a:t>
            </a:r>
            <a:r>
              <a:rPr lang="en-GB" dirty="0" err="1"/>
              <a:t>ToR</a:t>
            </a:r>
            <a:r>
              <a:rPr lang="en-GB" dirty="0"/>
              <a:t> (see  suppl. document)</a:t>
            </a:r>
          </a:p>
          <a:p>
            <a:r>
              <a:rPr lang="en-GB" dirty="0">
                <a:solidFill>
                  <a:srgbClr val="FF0000"/>
                </a:solidFill>
              </a:rPr>
              <a:t>Outcome of analysis:</a:t>
            </a:r>
          </a:p>
          <a:p>
            <a:pPr lvl="1"/>
            <a:r>
              <a:rPr lang="en-GB" dirty="0"/>
              <a:t>Confirmed, need for multiple “actors” contributing to advancing activities</a:t>
            </a:r>
          </a:p>
          <a:p>
            <a:pPr lvl="1"/>
            <a:r>
              <a:rPr lang="en-GB" dirty="0"/>
              <a:t>Confirmed, </a:t>
            </a:r>
            <a:r>
              <a:rPr lang="en-GB" dirty="0" err="1"/>
              <a:t>WGClimate</a:t>
            </a:r>
            <a:r>
              <a:rPr lang="en-GB" dirty="0"/>
              <a:t> dedicated task group is best positioned for activities at interface to external stakeholders</a:t>
            </a:r>
          </a:p>
          <a:p>
            <a:pPr lvl="1"/>
            <a:r>
              <a:rPr lang="en-GB" dirty="0"/>
              <a:t>Confirmed minimal changes needed to </a:t>
            </a:r>
            <a:r>
              <a:rPr lang="en-GB" dirty="0" err="1"/>
              <a:t>WGClimate</a:t>
            </a:r>
            <a:r>
              <a:rPr lang="en-GB" dirty="0"/>
              <a:t> </a:t>
            </a:r>
            <a:r>
              <a:rPr lang="en-GB" dirty="0" err="1"/>
              <a:t>ToR</a:t>
            </a:r>
            <a:endParaRPr lang="en-GB" dirty="0"/>
          </a:p>
          <a:p>
            <a:endParaRPr lang="en-GB" dirty="0"/>
          </a:p>
        </p:txBody>
      </p:sp>
    </p:spTree>
    <p:extLst>
      <p:ext uri="{BB962C8B-B14F-4D97-AF65-F5344CB8AC3E}">
        <p14:creationId xmlns:p14="http://schemas.microsoft.com/office/powerpoint/2010/main" val="2185800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57C1D-086C-DD43-AD39-09997A40311C}"/>
              </a:ext>
            </a:extLst>
          </p:cNvPr>
          <p:cNvSpPr>
            <a:spLocks noGrp="1"/>
          </p:cNvSpPr>
          <p:nvPr>
            <p:ph type="title"/>
          </p:nvPr>
        </p:nvSpPr>
        <p:spPr>
          <a:xfrm>
            <a:off x="1981200" y="152400"/>
            <a:ext cx="6705600" cy="990600"/>
          </a:xfrm>
        </p:spPr>
        <p:txBody>
          <a:bodyPr/>
          <a:lstStyle/>
          <a:p>
            <a:pPr algn="l"/>
            <a:r>
              <a:rPr lang="en-GB" dirty="0"/>
              <a:t>Proposal</a:t>
            </a:r>
          </a:p>
        </p:txBody>
      </p:sp>
      <p:sp>
        <p:nvSpPr>
          <p:cNvPr id="3" name="Slide Number Placeholder 2">
            <a:extLst>
              <a:ext uri="{FF2B5EF4-FFF2-40B4-BE49-F238E27FC236}">
                <a16:creationId xmlns:a16="http://schemas.microsoft.com/office/drawing/2014/main" id="{C5E6087E-FACF-BE49-8789-3E1CAD1142AE}"/>
              </a:ext>
            </a:extLst>
          </p:cNvPr>
          <p:cNvSpPr>
            <a:spLocks noGrp="1"/>
          </p:cNvSpPr>
          <p:nvPr>
            <p:ph type="sldNum" sz="quarter" idx="12"/>
          </p:nvPr>
        </p:nvSpPr>
        <p:spPr/>
        <p:txBody>
          <a:bodyPr/>
          <a:lstStyle/>
          <a:p>
            <a:fld id="{C8E38066-F069-41C9-B38D-47DB557F2632}" type="slidenum">
              <a:rPr lang="en-GB" smtClean="0">
                <a:solidFill>
                  <a:srgbClr val="1F497D"/>
                </a:solidFill>
              </a:rPr>
              <a:pPr/>
              <a:t>12</a:t>
            </a:fld>
            <a:endParaRPr lang="en-GB" dirty="0">
              <a:solidFill>
                <a:srgbClr val="1F497D"/>
              </a:solidFill>
            </a:endParaRPr>
          </a:p>
        </p:txBody>
      </p:sp>
      <p:sp>
        <p:nvSpPr>
          <p:cNvPr id="4" name="Content Placeholder 3">
            <a:extLst>
              <a:ext uri="{FF2B5EF4-FFF2-40B4-BE49-F238E27FC236}">
                <a16:creationId xmlns:a16="http://schemas.microsoft.com/office/drawing/2014/main" id="{7AF9A835-FB72-9742-A2A4-75F73E12EA67}"/>
              </a:ext>
            </a:extLst>
          </p:cNvPr>
          <p:cNvSpPr>
            <a:spLocks noGrp="1"/>
          </p:cNvSpPr>
          <p:nvPr>
            <p:ph sz="quarter" idx="1"/>
          </p:nvPr>
        </p:nvSpPr>
        <p:spPr>
          <a:xfrm>
            <a:off x="304800" y="1369142"/>
            <a:ext cx="8610600" cy="5181600"/>
          </a:xfrm>
        </p:spPr>
        <p:txBody>
          <a:bodyPr/>
          <a:lstStyle/>
          <a:p>
            <a:r>
              <a:rPr lang="en-GB" dirty="0"/>
              <a:t>Create a </a:t>
            </a:r>
            <a:r>
              <a:rPr lang="en-GB" u="sng" dirty="0"/>
              <a:t>well identified task </a:t>
            </a:r>
            <a:r>
              <a:rPr lang="en-GB" dirty="0"/>
              <a:t>within </a:t>
            </a:r>
            <a:r>
              <a:rPr lang="en-GB" dirty="0" err="1"/>
              <a:t>WGClimate</a:t>
            </a:r>
            <a:r>
              <a:rPr lang="en-GB" dirty="0"/>
              <a:t> addressing GHG monitoring (Action </a:t>
            </a:r>
            <a:r>
              <a:rPr lang="en-GB" dirty="0" err="1"/>
              <a:t>WGClimate</a:t>
            </a:r>
            <a:r>
              <a:rPr lang="en-GB" dirty="0"/>
              <a:t> to decide how this would be implemented - by SIT-34)</a:t>
            </a:r>
          </a:p>
          <a:p>
            <a:r>
              <a:rPr lang="en-GB" dirty="0" err="1"/>
              <a:t>WGClimate</a:t>
            </a:r>
            <a:r>
              <a:rPr lang="en-GB" dirty="0"/>
              <a:t> to details roadmap based on activities from whitepaper + output from </a:t>
            </a:r>
            <a:r>
              <a:rPr lang="en-GB" dirty="0" err="1"/>
              <a:t>Ispra</a:t>
            </a:r>
            <a:r>
              <a:rPr lang="en-GB" dirty="0"/>
              <a:t> GHG workshop (draft SIT-34)</a:t>
            </a:r>
          </a:p>
          <a:p>
            <a:r>
              <a:rPr lang="en-GB" dirty="0" err="1"/>
              <a:t>WGClimate</a:t>
            </a:r>
            <a:r>
              <a:rPr lang="en-GB" dirty="0"/>
              <a:t> to establish appropriate links, cross-representation, with AC-VC and WGCV ACSG. </a:t>
            </a:r>
          </a:p>
          <a:p>
            <a:r>
              <a:rPr lang="en-GB" dirty="0"/>
              <a:t>Relevant CEOS Agencies to dedicate appropriate resources to task</a:t>
            </a:r>
          </a:p>
          <a:p>
            <a:r>
              <a:rPr lang="en-GB" dirty="0"/>
              <a:t>Task would also include existing coordination layer for CEOS Carbon Strategy</a:t>
            </a:r>
          </a:p>
          <a:p>
            <a:r>
              <a:rPr lang="en-GB" dirty="0"/>
              <a:t>Update of </a:t>
            </a:r>
            <a:r>
              <a:rPr lang="en-GB" dirty="0" err="1"/>
              <a:t>WGClimate</a:t>
            </a:r>
            <a:r>
              <a:rPr lang="en-GB" dirty="0"/>
              <a:t> </a:t>
            </a:r>
            <a:r>
              <a:rPr lang="en-GB" dirty="0" err="1"/>
              <a:t>ToR</a:t>
            </a:r>
            <a:r>
              <a:rPr lang="en-GB" dirty="0"/>
              <a:t> (also to be confirmed by CGMS)</a:t>
            </a:r>
          </a:p>
          <a:p>
            <a:endParaRPr lang="en-GB" dirty="0"/>
          </a:p>
        </p:txBody>
      </p:sp>
    </p:spTree>
    <p:extLst>
      <p:ext uri="{BB962C8B-B14F-4D97-AF65-F5344CB8AC3E}">
        <p14:creationId xmlns:p14="http://schemas.microsoft.com/office/powerpoint/2010/main" val="2279638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34527-C00A-7D40-B703-C38A6A8B9A5A}"/>
              </a:ext>
            </a:extLst>
          </p:cNvPr>
          <p:cNvSpPr>
            <a:spLocks noGrp="1"/>
          </p:cNvSpPr>
          <p:nvPr>
            <p:ph type="title"/>
          </p:nvPr>
        </p:nvSpPr>
        <p:spPr>
          <a:xfrm>
            <a:off x="1752600" y="228600"/>
            <a:ext cx="6705600" cy="990600"/>
          </a:xfrm>
        </p:spPr>
        <p:txBody>
          <a:bodyPr/>
          <a:lstStyle/>
          <a:p>
            <a:pPr algn="l"/>
            <a:r>
              <a:rPr lang="en-GB" dirty="0"/>
              <a:t>Asked to Plenary – for Decision</a:t>
            </a:r>
          </a:p>
        </p:txBody>
      </p:sp>
      <p:sp>
        <p:nvSpPr>
          <p:cNvPr id="3" name="Slide Number Placeholder 2">
            <a:extLst>
              <a:ext uri="{FF2B5EF4-FFF2-40B4-BE49-F238E27FC236}">
                <a16:creationId xmlns:a16="http://schemas.microsoft.com/office/drawing/2014/main" id="{62FEC1F9-8517-EE40-AA84-434F9C1A904B}"/>
              </a:ext>
            </a:extLst>
          </p:cNvPr>
          <p:cNvSpPr>
            <a:spLocks noGrp="1"/>
          </p:cNvSpPr>
          <p:nvPr>
            <p:ph type="sldNum" sz="quarter" idx="12"/>
          </p:nvPr>
        </p:nvSpPr>
        <p:spPr/>
        <p:txBody>
          <a:bodyPr/>
          <a:lstStyle/>
          <a:p>
            <a:fld id="{C8E38066-F069-41C9-B38D-47DB557F2632}" type="slidenum">
              <a:rPr lang="en-GB" smtClean="0">
                <a:solidFill>
                  <a:srgbClr val="1F497D"/>
                </a:solidFill>
              </a:rPr>
              <a:pPr/>
              <a:t>13</a:t>
            </a:fld>
            <a:endParaRPr lang="en-GB" dirty="0">
              <a:solidFill>
                <a:srgbClr val="1F497D"/>
              </a:solidFill>
            </a:endParaRPr>
          </a:p>
        </p:txBody>
      </p:sp>
      <p:sp>
        <p:nvSpPr>
          <p:cNvPr id="4" name="Content Placeholder 3">
            <a:extLst>
              <a:ext uri="{FF2B5EF4-FFF2-40B4-BE49-F238E27FC236}">
                <a16:creationId xmlns:a16="http://schemas.microsoft.com/office/drawing/2014/main" id="{2ACFFFDB-287B-EF44-9732-CA34E6EC66C6}"/>
              </a:ext>
            </a:extLst>
          </p:cNvPr>
          <p:cNvSpPr>
            <a:spLocks noGrp="1"/>
          </p:cNvSpPr>
          <p:nvPr>
            <p:ph sz="quarter" idx="1"/>
          </p:nvPr>
        </p:nvSpPr>
        <p:spPr>
          <a:xfrm>
            <a:off x="457200" y="1742731"/>
            <a:ext cx="8458200" cy="4709160"/>
          </a:xfrm>
        </p:spPr>
        <p:txBody>
          <a:bodyPr/>
          <a:lstStyle/>
          <a:p>
            <a:pPr marL="457200" lvl="0" indent="-457200">
              <a:buFont typeface="+mj-lt"/>
              <a:buAutoNum type="arabicPeriod"/>
            </a:pPr>
            <a:r>
              <a:rPr lang="en-GB" i="1" dirty="0"/>
              <a:t>Confirm the interest in pursuing a structured collaboration between CEOS and CGMS in the area Greenhouse Gas observations and monitoring</a:t>
            </a:r>
            <a:endParaRPr lang="it-IT" dirty="0"/>
          </a:p>
          <a:p>
            <a:pPr marL="457200" lvl="0" indent="-457200">
              <a:buFont typeface="+mj-lt"/>
              <a:buAutoNum type="arabicPeriod"/>
            </a:pPr>
            <a:r>
              <a:rPr lang="en-GB" i="1" dirty="0"/>
              <a:t>Confirm that the options considered for this collaboration, </a:t>
            </a:r>
            <a:r>
              <a:rPr lang="en-US" i="1" dirty="0"/>
              <a:t>were appropriate</a:t>
            </a:r>
            <a:endParaRPr lang="it-IT" dirty="0"/>
          </a:p>
          <a:p>
            <a:pPr marL="457200" lvl="0" indent="-457200">
              <a:buFont typeface="+mj-lt"/>
              <a:buAutoNum type="arabicPeriod"/>
            </a:pPr>
            <a:r>
              <a:rPr lang="en-GB" i="1" dirty="0"/>
              <a:t>Agree that the proposed solution is appropriate, and that the implications of it's implementation are understood and acceptable</a:t>
            </a:r>
          </a:p>
          <a:p>
            <a:pPr marL="457200" lvl="0" indent="-457200">
              <a:buFont typeface="+mj-lt"/>
              <a:buAutoNum type="arabicPeriod"/>
            </a:pPr>
            <a:r>
              <a:rPr lang="it-IT" i="1" dirty="0" err="1"/>
              <a:t>Agree</a:t>
            </a:r>
            <a:r>
              <a:rPr lang="it-IT" i="1" dirty="0"/>
              <a:t> </a:t>
            </a:r>
            <a:r>
              <a:rPr lang="it-IT" i="1" dirty="0" err="1"/>
              <a:t>that</a:t>
            </a:r>
            <a:r>
              <a:rPr lang="it-IT" i="1" dirty="0"/>
              <a:t> the </a:t>
            </a:r>
            <a:r>
              <a:rPr lang="it-IT" i="1" dirty="0" err="1"/>
              <a:t>proposed</a:t>
            </a:r>
            <a:r>
              <a:rPr lang="it-IT" i="1" dirty="0"/>
              <a:t> </a:t>
            </a:r>
            <a:r>
              <a:rPr lang="it-IT" i="1" dirty="0" err="1"/>
              <a:t>timeline</a:t>
            </a:r>
            <a:r>
              <a:rPr lang="it-IT" i="1" dirty="0"/>
              <a:t> for </a:t>
            </a:r>
            <a:r>
              <a:rPr lang="it-IT" i="1" dirty="0" err="1"/>
              <a:t>implementation</a:t>
            </a:r>
            <a:r>
              <a:rPr lang="it-IT" i="1" dirty="0"/>
              <a:t> </a:t>
            </a:r>
            <a:r>
              <a:rPr lang="it-IT" i="1" dirty="0" err="1"/>
              <a:t>is</a:t>
            </a:r>
            <a:r>
              <a:rPr lang="it-IT" i="1" dirty="0"/>
              <a:t> appropriate and </a:t>
            </a:r>
            <a:r>
              <a:rPr lang="it-IT" i="1" dirty="0" err="1"/>
              <a:t>that</a:t>
            </a:r>
            <a:r>
              <a:rPr lang="it-IT" i="1" dirty="0"/>
              <a:t> the </a:t>
            </a:r>
            <a:r>
              <a:rPr lang="it-IT" i="1" dirty="0" err="1"/>
              <a:t>draft</a:t>
            </a:r>
            <a:r>
              <a:rPr lang="it-IT" i="1" dirty="0"/>
              <a:t> </a:t>
            </a:r>
            <a:r>
              <a:rPr lang="it-IT" i="1" dirty="0" err="1"/>
              <a:t>ToR</a:t>
            </a:r>
            <a:r>
              <a:rPr lang="it-IT" i="1" dirty="0"/>
              <a:t> and </a:t>
            </a:r>
            <a:r>
              <a:rPr lang="it-IT" i="1" dirty="0" err="1"/>
              <a:t>governance</a:t>
            </a:r>
            <a:r>
              <a:rPr lang="it-IT" i="1" dirty="0"/>
              <a:t> </a:t>
            </a:r>
            <a:r>
              <a:rPr lang="it-IT" i="1" dirty="0" err="1"/>
              <a:t>arrangement</a:t>
            </a:r>
            <a:r>
              <a:rPr lang="it-IT" i="1" dirty="0"/>
              <a:t> are </a:t>
            </a:r>
            <a:r>
              <a:rPr lang="it-IT" i="1" dirty="0" err="1"/>
              <a:t>acceptable</a:t>
            </a:r>
            <a:endParaRPr lang="it-IT" i="1" dirty="0"/>
          </a:p>
          <a:p>
            <a:endParaRPr lang="en-GB" dirty="0"/>
          </a:p>
        </p:txBody>
      </p:sp>
    </p:spTree>
    <p:extLst>
      <p:ext uri="{BB962C8B-B14F-4D97-AF65-F5344CB8AC3E}">
        <p14:creationId xmlns:p14="http://schemas.microsoft.com/office/powerpoint/2010/main" val="1259671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371600"/>
            <a:ext cx="8229600" cy="3394472"/>
          </a:xfrm>
        </p:spPr>
        <p:txBody>
          <a:bodyPr>
            <a:noAutofit/>
          </a:bodyPr>
          <a:lstStyle/>
          <a:p>
            <a:pPr marL="0" indent="0">
              <a:buNone/>
            </a:pPr>
            <a:r>
              <a:rPr lang="en-US" sz="1600" b="1" dirty="0"/>
              <a:t>Specific Chair Initiative : Laying the foundation for an international CO2 and GHG monitoring system</a:t>
            </a:r>
            <a:endParaRPr lang="en-GB" sz="1600" dirty="0"/>
          </a:p>
          <a:p>
            <a:pPr marL="0" indent="0">
              <a:buNone/>
            </a:pPr>
            <a:endParaRPr lang="en-US" sz="1600" dirty="0"/>
          </a:p>
          <a:p>
            <a:pPr marL="0" indent="0">
              <a:buNone/>
            </a:pPr>
            <a:r>
              <a:rPr lang="en-US" sz="1600" dirty="0"/>
              <a:t>Three specific activities are foreseen for advancing this effort in 2017-2018:</a:t>
            </a:r>
          </a:p>
          <a:p>
            <a:pPr marL="0" indent="0">
              <a:buNone/>
            </a:pPr>
            <a:endParaRPr lang="en-US" sz="1600" dirty="0"/>
          </a:p>
          <a:p>
            <a:pPr marL="385763" indent="-385763">
              <a:buFont typeface="+mj-lt"/>
              <a:buAutoNum type="arabicPeriod"/>
            </a:pPr>
            <a:r>
              <a:rPr lang="en-US" sz="1600" dirty="0"/>
              <a:t>Facilitate the completion and follow-on activities of the </a:t>
            </a:r>
            <a:r>
              <a:rPr lang="en-US" sz="1600" b="1" dirty="0"/>
              <a:t>AC-VC whitepaper on defining an optimum constellation for CO2 and GHG monitoring</a:t>
            </a:r>
            <a:r>
              <a:rPr lang="en-US" sz="1600" dirty="0"/>
              <a:t>, including the joint competences of CEOS and CGMS, and in the general framework of the continued implementation of the CEOS Carbon Strategy</a:t>
            </a:r>
          </a:p>
          <a:p>
            <a:pPr marL="385763" indent="-385763">
              <a:buFont typeface="+mj-lt"/>
              <a:buAutoNum type="arabicPeriod"/>
            </a:pPr>
            <a:r>
              <a:rPr lang="en-US" sz="1600" b="1" dirty="0">
                <a:solidFill>
                  <a:srgbClr val="00B050"/>
                </a:solidFill>
              </a:rPr>
              <a:t>Advance the relationship with CGMS for an operationally implemented and sustained observation capability</a:t>
            </a:r>
            <a:r>
              <a:rPr lang="en-US" sz="1600" dirty="0">
                <a:solidFill>
                  <a:srgbClr val="00B050"/>
                </a:solidFill>
              </a:rPr>
              <a:t>. Consider establishing a formal working relationship between CEOS and CGMS as with the successful ongoing relationship on Systematic Observations of ECVs in support of UNFCCC.</a:t>
            </a:r>
            <a:endParaRPr lang="en-GB" sz="1600" dirty="0">
              <a:solidFill>
                <a:srgbClr val="00B050"/>
              </a:solidFill>
            </a:endParaRPr>
          </a:p>
          <a:p>
            <a:pPr marL="385763" indent="-385763">
              <a:buFont typeface="+mj-lt"/>
              <a:buAutoNum type="arabicPeriod"/>
            </a:pPr>
            <a:r>
              <a:rPr lang="en-US" sz="1600" b="1" dirty="0"/>
              <a:t>Place the space segment in the broader context of a fully sustained system for CO2 monitoring</a:t>
            </a:r>
            <a:r>
              <a:rPr lang="en-US" sz="1600" dirty="0"/>
              <a:t>. Individual CEOS Agencies have counterparts in their individual countries/regions who have responsibility for Inventories, the required modelling, in-situ infrastructure and the ground segment elements.</a:t>
            </a:r>
          </a:p>
        </p:txBody>
      </p:sp>
      <p:sp>
        <p:nvSpPr>
          <p:cNvPr id="2" name="Slide Number Placeholder 1"/>
          <p:cNvSpPr>
            <a:spLocks noGrp="1"/>
          </p:cNvSpPr>
          <p:nvPr>
            <p:ph type="sldNum" sz="quarter" idx="4294967295"/>
          </p:nvPr>
        </p:nvSpPr>
        <p:spPr>
          <a:xfrm>
            <a:off x="7239000" y="6546850"/>
            <a:ext cx="1905000" cy="246221"/>
          </a:xfrm>
        </p:spPr>
        <p:txBody>
          <a:bodyPr/>
          <a:lstStyle/>
          <a:p>
            <a:fld id="{86CB4B4D-7CA3-9044-876B-883B54F8677D}" type="slidenum">
              <a:rPr lang="uk-UA" smtClean="0"/>
              <a:pPr/>
              <a:t>2</a:t>
            </a:fld>
            <a:endParaRPr lang="uk-UA" dirty="0"/>
          </a:p>
        </p:txBody>
      </p:sp>
      <p:sp>
        <p:nvSpPr>
          <p:cNvPr id="4" name="Content Placeholder 3"/>
          <p:cNvSpPr>
            <a:spLocks noGrp="1"/>
          </p:cNvSpPr>
          <p:nvPr>
            <p:ph sz="quarter" idx="4294967295"/>
          </p:nvPr>
        </p:nvSpPr>
        <p:spPr>
          <a:xfrm>
            <a:off x="2209800" y="412135"/>
            <a:ext cx="4800600" cy="400050"/>
          </a:xfrm>
        </p:spPr>
        <p:txBody>
          <a:bodyPr>
            <a:normAutofit/>
          </a:bodyPr>
          <a:lstStyle/>
          <a:p>
            <a:pPr marL="0" indent="0">
              <a:buNone/>
            </a:pPr>
            <a:r>
              <a:rPr lang="en-GB" sz="2000" dirty="0">
                <a:solidFill>
                  <a:schemeClr val="bg1"/>
                </a:solidFill>
              </a:rPr>
              <a:t>  CEOS CGMS collaboration on GHG</a:t>
            </a:r>
          </a:p>
        </p:txBody>
      </p:sp>
    </p:spTree>
    <p:extLst>
      <p:ext uri="{BB962C8B-B14F-4D97-AF65-F5344CB8AC3E}">
        <p14:creationId xmlns:p14="http://schemas.microsoft.com/office/powerpoint/2010/main" val="3158345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5255"/>
            <a:ext cx="7239000" cy="1143000"/>
          </a:xfrm>
        </p:spPr>
        <p:txBody>
          <a:bodyPr/>
          <a:lstStyle/>
          <a:p>
            <a:pPr algn="ctr"/>
            <a:r>
              <a:rPr lang="en-US" dirty="0"/>
              <a:t>COP-23/SBSTA-47</a:t>
            </a:r>
          </a:p>
        </p:txBody>
      </p:sp>
      <p:sp>
        <p:nvSpPr>
          <p:cNvPr id="4" name="Slide Number Placeholder 3"/>
          <p:cNvSpPr>
            <a:spLocks noGrp="1"/>
          </p:cNvSpPr>
          <p:nvPr>
            <p:ph type="sldNum" sz="quarter" idx="12"/>
          </p:nvPr>
        </p:nvSpPr>
        <p:spPr>
          <a:xfrm>
            <a:off x="7239000" y="6546850"/>
            <a:ext cx="1905000" cy="246221"/>
          </a:xfrm>
        </p:spPr>
        <p:txBody>
          <a:bodyPr/>
          <a:lstStyle/>
          <a:p>
            <a:fld id="{58768E1A-8455-4611-8763-3FA1B747F6B6}" type="slidenum">
              <a:rPr lang="en-US" smtClean="0"/>
              <a:t>3</a:t>
            </a:fld>
            <a:endParaRPr lang="en-US"/>
          </a:p>
        </p:txBody>
      </p:sp>
      <p:pic>
        <p:nvPicPr>
          <p:cNvPr id="5" name="Picture 4"/>
          <p:cNvPicPr>
            <a:picLocks noChangeAspect="1"/>
          </p:cNvPicPr>
          <p:nvPr/>
        </p:nvPicPr>
        <p:blipFill>
          <a:blip r:embed="rId2"/>
          <a:stretch>
            <a:fillRect/>
          </a:stretch>
        </p:blipFill>
        <p:spPr>
          <a:xfrm>
            <a:off x="851414" y="1408583"/>
            <a:ext cx="7717872" cy="2595092"/>
          </a:xfrm>
          <a:prstGeom prst="rect">
            <a:avLst/>
          </a:prstGeom>
        </p:spPr>
      </p:pic>
      <p:pic>
        <p:nvPicPr>
          <p:cNvPr id="6" name="Picture 5"/>
          <p:cNvPicPr>
            <a:picLocks noChangeAspect="1"/>
          </p:cNvPicPr>
          <p:nvPr/>
        </p:nvPicPr>
        <p:blipFill>
          <a:blip r:embed="rId3"/>
          <a:stretch>
            <a:fillRect/>
          </a:stretch>
        </p:blipFill>
        <p:spPr>
          <a:xfrm>
            <a:off x="851414" y="4267200"/>
            <a:ext cx="7717872" cy="1752600"/>
          </a:xfrm>
          <a:prstGeom prst="rect">
            <a:avLst/>
          </a:prstGeom>
          <a:ln>
            <a:solidFill>
              <a:schemeClr val="accent1"/>
            </a:solidFill>
          </a:ln>
        </p:spPr>
      </p:pic>
    </p:spTree>
    <p:extLst>
      <p:ext uri="{BB962C8B-B14F-4D97-AF65-F5344CB8AC3E}">
        <p14:creationId xmlns:p14="http://schemas.microsoft.com/office/powerpoint/2010/main" val="2345567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32772"/>
            <a:ext cx="6172200" cy="857250"/>
          </a:xfrm>
        </p:spPr>
        <p:txBody>
          <a:bodyPr/>
          <a:lstStyle/>
          <a:p>
            <a:pPr algn="ctr"/>
            <a:r>
              <a:rPr lang="en-US" dirty="0"/>
              <a:t>COP-23/SBSTA-47 </a:t>
            </a:r>
          </a:p>
        </p:txBody>
      </p:sp>
      <p:sp>
        <p:nvSpPr>
          <p:cNvPr id="4" name="Slide Number Placeholder 3"/>
          <p:cNvSpPr>
            <a:spLocks noGrp="1"/>
          </p:cNvSpPr>
          <p:nvPr>
            <p:ph type="sldNum" sz="quarter" idx="4294967295"/>
          </p:nvPr>
        </p:nvSpPr>
        <p:spPr>
          <a:xfrm>
            <a:off x="6572250" y="5767389"/>
            <a:ext cx="1428750" cy="246221"/>
          </a:xfrm>
          <a:prstGeom prst="rect">
            <a:avLst/>
          </a:prstGeom>
        </p:spPr>
        <p:txBody>
          <a:bodyPr/>
          <a:lstStyle/>
          <a:p>
            <a:fld id="{58768E1A-8455-4611-8763-3FA1B747F6B6}" type="slidenum">
              <a:rPr lang="en-US" smtClean="0"/>
              <a:t>4</a:t>
            </a:fld>
            <a:endParaRPr lang="en-US"/>
          </a:p>
        </p:txBody>
      </p:sp>
      <p:pic>
        <p:nvPicPr>
          <p:cNvPr id="5" name="Picture 4"/>
          <p:cNvPicPr>
            <a:picLocks noChangeAspect="1"/>
          </p:cNvPicPr>
          <p:nvPr/>
        </p:nvPicPr>
        <p:blipFill>
          <a:blip r:embed="rId2"/>
          <a:stretch>
            <a:fillRect/>
          </a:stretch>
        </p:blipFill>
        <p:spPr>
          <a:xfrm>
            <a:off x="1142203" y="2027218"/>
            <a:ext cx="2917889" cy="1670903"/>
          </a:xfrm>
          <a:prstGeom prst="rect">
            <a:avLst/>
          </a:prstGeom>
        </p:spPr>
      </p:pic>
      <p:pic>
        <p:nvPicPr>
          <p:cNvPr id="6" name="Picture 5"/>
          <p:cNvPicPr>
            <a:picLocks noChangeAspect="1"/>
          </p:cNvPicPr>
          <p:nvPr/>
        </p:nvPicPr>
        <p:blipFill>
          <a:blip r:embed="rId3"/>
          <a:stretch>
            <a:fillRect/>
          </a:stretch>
        </p:blipFill>
        <p:spPr>
          <a:xfrm>
            <a:off x="4060092" y="2233580"/>
            <a:ext cx="3908608" cy="1258180"/>
          </a:xfrm>
          <a:prstGeom prst="rect">
            <a:avLst/>
          </a:prstGeom>
        </p:spPr>
      </p:pic>
      <p:pic>
        <p:nvPicPr>
          <p:cNvPr id="7" name="Picture 6"/>
          <p:cNvPicPr>
            <a:picLocks noChangeAspect="1"/>
          </p:cNvPicPr>
          <p:nvPr/>
        </p:nvPicPr>
        <p:blipFill>
          <a:blip r:embed="rId4"/>
          <a:stretch>
            <a:fillRect/>
          </a:stretch>
        </p:blipFill>
        <p:spPr>
          <a:xfrm>
            <a:off x="1096471" y="3771854"/>
            <a:ext cx="6872229" cy="1294748"/>
          </a:xfrm>
          <a:prstGeom prst="rect">
            <a:avLst/>
          </a:prstGeom>
        </p:spPr>
      </p:pic>
      <p:sp>
        <p:nvSpPr>
          <p:cNvPr id="3" name="TextBox 2">
            <a:extLst>
              <a:ext uri="{FF2B5EF4-FFF2-40B4-BE49-F238E27FC236}">
                <a16:creationId xmlns:a16="http://schemas.microsoft.com/office/drawing/2014/main" id="{B9D2EBA6-8281-B548-8DC0-BEBB33848D92}"/>
              </a:ext>
            </a:extLst>
          </p:cNvPr>
          <p:cNvSpPr txBox="1"/>
          <p:nvPr/>
        </p:nvSpPr>
        <p:spPr>
          <a:xfrm>
            <a:off x="685800" y="5578876"/>
            <a:ext cx="8648519" cy="62324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spAutoFit/>
          </a:bodyPr>
          <a:lstStyle/>
          <a:p>
            <a:pPr defTabSz="342900" latinLnBrk="1" hangingPunct="0"/>
            <a:r>
              <a:rPr lang="en-GB" b="1" dirty="0">
                <a:solidFill>
                  <a:srgbClr val="002569"/>
                </a:solidFill>
              </a:rPr>
              <a:t>Considerable support in the RSO negotiations from Japan and EU delegations</a:t>
            </a:r>
          </a:p>
          <a:p>
            <a:pPr defTabSz="342900" latinLnBrk="1" hangingPunct="0"/>
            <a:r>
              <a:rPr lang="en-GB" b="1" dirty="0"/>
              <a:t>Especially for Conclusions 9 &amp; 12</a:t>
            </a:r>
            <a:endParaRPr lang="en-GB" b="1" dirty="0">
              <a:solidFill>
                <a:srgbClr val="002569"/>
              </a:solidFill>
            </a:endParaRPr>
          </a:p>
        </p:txBody>
      </p:sp>
    </p:spTree>
    <p:extLst>
      <p:ext uri="{BB962C8B-B14F-4D97-AF65-F5344CB8AC3E}">
        <p14:creationId xmlns:p14="http://schemas.microsoft.com/office/powerpoint/2010/main" val="3386706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3636" y="139658"/>
            <a:ext cx="7273953" cy="886479"/>
          </a:xfrm>
        </p:spPr>
        <p:txBody>
          <a:bodyPr/>
          <a:lstStyle/>
          <a:p>
            <a:pPr algn="l"/>
            <a:r>
              <a:rPr lang="en-US" sz="3200" dirty="0">
                <a:solidFill>
                  <a:schemeClr val="bg2"/>
                </a:solidFill>
                <a:latin typeface="Arial" charset="0"/>
              </a:rPr>
              <a:t>Timely inputs to Policy context</a:t>
            </a:r>
          </a:p>
        </p:txBody>
      </p:sp>
      <p:sp>
        <p:nvSpPr>
          <p:cNvPr id="6" name="Slide Number Placeholder 5"/>
          <p:cNvSpPr>
            <a:spLocks noGrp="1"/>
          </p:cNvSpPr>
          <p:nvPr>
            <p:ph type="sldNum" sz="quarter" idx="12"/>
          </p:nvPr>
        </p:nvSpPr>
        <p:spPr>
          <a:xfrm>
            <a:off x="7239000" y="6546850"/>
            <a:ext cx="1905000" cy="246221"/>
          </a:xfrm>
        </p:spPr>
        <p:txBody>
          <a:bodyPr/>
          <a:lstStyle/>
          <a:p>
            <a:fld id="{58768E1A-8455-4611-8763-3FA1B747F6B6}" type="slidenum">
              <a:rPr lang="en-US" smtClean="0"/>
              <a:t>5</a:t>
            </a:fld>
            <a:endParaRPr lang="en-US"/>
          </a:p>
        </p:txBody>
      </p:sp>
      <p:sp>
        <p:nvSpPr>
          <p:cNvPr id="7" name="Chevron 6"/>
          <p:cNvSpPr/>
          <p:nvPr/>
        </p:nvSpPr>
        <p:spPr>
          <a:xfrm>
            <a:off x="1459080" y="3251538"/>
            <a:ext cx="471876" cy="702078"/>
          </a:xfrm>
          <a:prstGeom prst="chevron">
            <a:avLst>
              <a:gd name="adj" fmla="val 1665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8" name="Chevron 7"/>
          <p:cNvSpPr/>
          <p:nvPr/>
        </p:nvSpPr>
        <p:spPr>
          <a:xfrm>
            <a:off x="1880695" y="3251538"/>
            <a:ext cx="471876" cy="702078"/>
          </a:xfrm>
          <a:prstGeom prst="chevron">
            <a:avLst>
              <a:gd name="adj" fmla="val 1665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9" name="Chevron 8"/>
          <p:cNvSpPr/>
          <p:nvPr/>
        </p:nvSpPr>
        <p:spPr>
          <a:xfrm>
            <a:off x="2304479" y="3251538"/>
            <a:ext cx="471876" cy="702078"/>
          </a:xfrm>
          <a:prstGeom prst="chevron">
            <a:avLst>
              <a:gd name="adj" fmla="val 1665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10" name="Chevron 9"/>
          <p:cNvSpPr/>
          <p:nvPr/>
        </p:nvSpPr>
        <p:spPr>
          <a:xfrm>
            <a:off x="2729281" y="3251538"/>
            <a:ext cx="471876" cy="702078"/>
          </a:xfrm>
          <a:prstGeom prst="chevron">
            <a:avLst>
              <a:gd name="adj" fmla="val 1665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11" name="Chevron 10"/>
          <p:cNvSpPr/>
          <p:nvPr/>
        </p:nvSpPr>
        <p:spPr>
          <a:xfrm>
            <a:off x="3150897" y="3251538"/>
            <a:ext cx="471876" cy="702078"/>
          </a:xfrm>
          <a:prstGeom prst="chevron">
            <a:avLst>
              <a:gd name="adj" fmla="val 1665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12" name="Chevron 11"/>
          <p:cNvSpPr/>
          <p:nvPr/>
        </p:nvSpPr>
        <p:spPr>
          <a:xfrm>
            <a:off x="3572512" y="3251538"/>
            <a:ext cx="471876" cy="702078"/>
          </a:xfrm>
          <a:prstGeom prst="chevron">
            <a:avLst>
              <a:gd name="adj" fmla="val 1665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13" name="Chevron 12"/>
          <p:cNvSpPr/>
          <p:nvPr/>
        </p:nvSpPr>
        <p:spPr>
          <a:xfrm>
            <a:off x="3996296" y="3251538"/>
            <a:ext cx="471876" cy="702078"/>
          </a:xfrm>
          <a:prstGeom prst="chevron">
            <a:avLst>
              <a:gd name="adj" fmla="val 1665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14" name="Chevron 13"/>
          <p:cNvSpPr/>
          <p:nvPr/>
        </p:nvSpPr>
        <p:spPr>
          <a:xfrm>
            <a:off x="4413906" y="3251538"/>
            <a:ext cx="471876" cy="702078"/>
          </a:xfrm>
          <a:prstGeom prst="chevron">
            <a:avLst>
              <a:gd name="adj" fmla="val 1665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15" name="Chevron 14"/>
          <p:cNvSpPr/>
          <p:nvPr/>
        </p:nvSpPr>
        <p:spPr>
          <a:xfrm>
            <a:off x="4835522" y="3251538"/>
            <a:ext cx="471876" cy="702078"/>
          </a:xfrm>
          <a:prstGeom prst="chevron">
            <a:avLst>
              <a:gd name="adj" fmla="val 1665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16" name="Chevron 15"/>
          <p:cNvSpPr/>
          <p:nvPr/>
        </p:nvSpPr>
        <p:spPr>
          <a:xfrm>
            <a:off x="5257138" y="3251538"/>
            <a:ext cx="471876" cy="702078"/>
          </a:xfrm>
          <a:prstGeom prst="chevron">
            <a:avLst>
              <a:gd name="adj" fmla="val 1665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17" name="Chevron 16"/>
          <p:cNvSpPr/>
          <p:nvPr/>
        </p:nvSpPr>
        <p:spPr>
          <a:xfrm>
            <a:off x="5674461" y="3251538"/>
            <a:ext cx="471876" cy="702078"/>
          </a:xfrm>
          <a:prstGeom prst="chevron">
            <a:avLst>
              <a:gd name="adj" fmla="val 1665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18" name="Chevron 17"/>
          <p:cNvSpPr/>
          <p:nvPr/>
        </p:nvSpPr>
        <p:spPr>
          <a:xfrm>
            <a:off x="6101642" y="3251538"/>
            <a:ext cx="471876" cy="702078"/>
          </a:xfrm>
          <a:prstGeom prst="chevron">
            <a:avLst>
              <a:gd name="adj" fmla="val 1665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19" name="Chevron 18"/>
          <p:cNvSpPr/>
          <p:nvPr/>
        </p:nvSpPr>
        <p:spPr>
          <a:xfrm>
            <a:off x="6523258" y="3251538"/>
            <a:ext cx="471876" cy="702078"/>
          </a:xfrm>
          <a:prstGeom prst="chevron">
            <a:avLst>
              <a:gd name="adj" fmla="val 1665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20" name="Chevron 19"/>
          <p:cNvSpPr/>
          <p:nvPr/>
        </p:nvSpPr>
        <p:spPr>
          <a:xfrm>
            <a:off x="6944874" y="3251538"/>
            <a:ext cx="471876" cy="702078"/>
          </a:xfrm>
          <a:prstGeom prst="chevron">
            <a:avLst>
              <a:gd name="adj" fmla="val 1665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21" name="Chevron 20"/>
          <p:cNvSpPr/>
          <p:nvPr/>
        </p:nvSpPr>
        <p:spPr>
          <a:xfrm>
            <a:off x="7368658" y="3251538"/>
            <a:ext cx="471876" cy="702078"/>
          </a:xfrm>
          <a:prstGeom prst="chevron">
            <a:avLst>
              <a:gd name="adj" fmla="val 1665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schemeClr val="tx1"/>
              </a:solidFill>
            </a:endParaRPr>
          </a:p>
        </p:txBody>
      </p:sp>
      <p:sp>
        <p:nvSpPr>
          <p:cNvPr id="22" name="TextBox 21"/>
          <p:cNvSpPr txBox="1"/>
          <p:nvPr/>
        </p:nvSpPr>
        <p:spPr>
          <a:xfrm>
            <a:off x="1299256" y="2087361"/>
            <a:ext cx="1088761" cy="507831"/>
          </a:xfrm>
          <a:prstGeom prst="rect">
            <a:avLst/>
          </a:prstGeom>
          <a:noFill/>
        </p:spPr>
        <p:txBody>
          <a:bodyPr wrap="none" rtlCol="0">
            <a:spAutoFit/>
          </a:bodyPr>
          <a:lstStyle/>
          <a:p>
            <a:pPr algn="ctr"/>
            <a:r>
              <a:rPr lang="nl-BE" sz="1350" b="1" dirty="0"/>
              <a:t>Paris </a:t>
            </a:r>
          </a:p>
          <a:p>
            <a:pPr algn="ctr"/>
            <a:r>
              <a:rPr lang="nl-BE" sz="1350" b="1" dirty="0"/>
              <a:t>Agreement</a:t>
            </a:r>
          </a:p>
        </p:txBody>
      </p:sp>
      <p:sp>
        <p:nvSpPr>
          <p:cNvPr id="23" name="TextBox 22"/>
          <p:cNvSpPr txBox="1"/>
          <p:nvPr/>
        </p:nvSpPr>
        <p:spPr>
          <a:xfrm>
            <a:off x="4450206" y="1745576"/>
            <a:ext cx="1152831" cy="715581"/>
          </a:xfrm>
          <a:prstGeom prst="rect">
            <a:avLst/>
          </a:prstGeom>
          <a:noFill/>
        </p:spPr>
        <p:txBody>
          <a:bodyPr wrap="square" rtlCol="0">
            <a:spAutoFit/>
          </a:bodyPr>
          <a:lstStyle/>
          <a:p>
            <a:pPr algn="ctr"/>
            <a:r>
              <a:rPr lang="nl-BE" sz="1350" dirty="0">
                <a:solidFill>
                  <a:srgbClr val="C00000"/>
                </a:solidFill>
              </a:rPr>
              <a:t>Global Stock</a:t>
            </a:r>
          </a:p>
          <a:p>
            <a:pPr algn="ctr"/>
            <a:r>
              <a:rPr lang="nl-BE" sz="1350" dirty="0">
                <a:solidFill>
                  <a:srgbClr val="C00000"/>
                </a:solidFill>
              </a:rPr>
              <a:t>Take 1</a:t>
            </a:r>
          </a:p>
        </p:txBody>
      </p:sp>
      <p:cxnSp>
        <p:nvCxnSpPr>
          <p:cNvPr id="26" name="Straight Arrow Connector 25"/>
          <p:cNvCxnSpPr>
            <a:endCxn id="22" idx="2"/>
          </p:cNvCxnSpPr>
          <p:nvPr/>
        </p:nvCxnSpPr>
        <p:spPr>
          <a:xfrm flipH="1" flipV="1">
            <a:off x="1843637" y="2595191"/>
            <a:ext cx="669" cy="6641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796084" y="4251694"/>
            <a:ext cx="893870" cy="461665"/>
          </a:xfrm>
          <a:prstGeom prst="rect">
            <a:avLst/>
          </a:prstGeom>
          <a:noFill/>
          <a:ln>
            <a:solidFill>
              <a:srgbClr val="1E4494"/>
            </a:solidFill>
          </a:ln>
        </p:spPr>
        <p:txBody>
          <a:bodyPr wrap="square" lIns="0" rIns="0" rtlCol="0">
            <a:spAutoFit/>
          </a:bodyPr>
          <a:lstStyle/>
          <a:p>
            <a:pPr algn="ctr"/>
            <a:r>
              <a:rPr lang="nl-BE" sz="1200" dirty="0">
                <a:solidFill>
                  <a:schemeClr val="tx2"/>
                </a:solidFill>
              </a:rPr>
              <a:t>CO2 Follow-up Report</a:t>
            </a:r>
          </a:p>
        </p:txBody>
      </p:sp>
      <p:sp>
        <p:nvSpPr>
          <p:cNvPr id="30" name="TextBox 29"/>
          <p:cNvSpPr txBox="1"/>
          <p:nvPr/>
        </p:nvSpPr>
        <p:spPr>
          <a:xfrm>
            <a:off x="2315785" y="5113438"/>
            <a:ext cx="1071050" cy="646331"/>
          </a:xfrm>
          <a:prstGeom prst="rect">
            <a:avLst/>
          </a:prstGeom>
          <a:noFill/>
          <a:ln>
            <a:solidFill>
              <a:srgbClr val="1E4494"/>
            </a:solidFill>
          </a:ln>
        </p:spPr>
        <p:txBody>
          <a:bodyPr wrap="square" rtlCol="0">
            <a:spAutoFit/>
          </a:bodyPr>
          <a:lstStyle/>
          <a:p>
            <a:pPr algn="ctr"/>
            <a:r>
              <a:rPr lang="nl-BE" sz="1200" dirty="0">
                <a:solidFill>
                  <a:schemeClr val="tx2"/>
                </a:solidFill>
              </a:rPr>
              <a:t>Mission Requirement Document</a:t>
            </a:r>
          </a:p>
        </p:txBody>
      </p:sp>
      <p:sp>
        <p:nvSpPr>
          <p:cNvPr id="31" name="TextBox 30"/>
          <p:cNvSpPr txBox="1"/>
          <p:nvPr/>
        </p:nvSpPr>
        <p:spPr>
          <a:xfrm>
            <a:off x="6553200" y="1828800"/>
            <a:ext cx="1164486" cy="507831"/>
          </a:xfrm>
          <a:prstGeom prst="rect">
            <a:avLst/>
          </a:prstGeom>
          <a:noFill/>
        </p:spPr>
        <p:txBody>
          <a:bodyPr wrap="square" rtlCol="0">
            <a:spAutoFit/>
          </a:bodyPr>
          <a:lstStyle/>
          <a:p>
            <a:pPr algn="ctr"/>
            <a:r>
              <a:rPr lang="nl-BE" sz="1350" dirty="0">
                <a:solidFill>
                  <a:srgbClr val="C00000"/>
                </a:solidFill>
              </a:rPr>
              <a:t>Global Stock</a:t>
            </a:r>
          </a:p>
          <a:p>
            <a:pPr algn="ctr"/>
            <a:r>
              <a:rPr lang="nl-BE" sz="1350" dirty="0">
                <a:solidFill>
                  <a:srgbClr val="C00000"/>
                </a:solidFill>
              </a:rPr>
              <a:t>Take 2</a:t>
            </a:r>
          </a:p>
        </p:txBody>
      </p:sp>
      <p:sp>
        <p:nvSpPr>
          <p:cNvPr id="32" name="TextBox 31"/>
          <p:cNvSpPr txBox="1"/>
          <p:nvPr/>
        </p:nvSpPr>
        <p:spPr>
          <a:xfrm>
            <a:off x="4418146" y="2431376"/>
            <a:ext cx="1263009" cy="646331"/>
          </a:xfrm>
          <a:prstGeom prst="rect">
            <a:avLst/>
          </a:prstGeom>
          <a:noFill/>
        </p:spPr>
        <p:txBody>
          <a:bodyPr wrap="square" rtlCol="0">
            <a:spAutoFit/>
          </a:bodyPr>
          <a:lstStyle/>
          <a:p>
            <a:pPr algn="ctr"/>
            <a:r>
              <a:rPr lang="nl-BE" sz="1200" dirty="0"/>
              <a:t>using inventories of 2021</a:t>
            </a:r>
          </a:p>
        </p:txBody>
      </p:sp>
      <p:sp>
        <p:nvSpPr>
          <p:cNvPr id="33" name="TextBox 32"/>
          <p:cNvSpPr txBox="1"/>
          <p:nvPr/>
        </p:nvSpPr>
        <p:spPr>
          <a:xfrm>
            <a:off x="6607513" y="2278976"/>
            <a:ext cx="1267016" cy="646331"/>
          </a:xfrm>
          <a:prstGeom prst="rect">
            <a:avLst/>
          </a:prstGeom>
          <a:noFill/>
        </p:spPr>
        <p:txBody>
          <a:bodyPr wrap="square" rtlCol="0">
            <a:spAutoFit/>
          </a:bodyPr>
          <a:lstStyle/>
          <a:p>
            <a:pPr algn="ctr"/>
            <a:r>
              <a:rPr lang="nl-BE" sz="1200" dirty="0"/>
              <a:t>using inventories of 2026</a:t>
            </a:r>
          </a:p>
        </p:txBody>
      </p:sp>
      <p:sp>
        <p:nvSpPr>
          <p:cNvPr id="34" name="Down Arrow 33"/>
          <p:cNvSpPr/>
          <p:nvPr/>
        </p:nvSpPr>
        <p:spPr>
          <a:xfrm>
            <a:off x="5516963" y="4027144"/>
            <a:ext cx="845399" cy="1156560"/>
          </a:xfrm>
          <a:prstGeom prst="downArrow">
            <a:avLst>
              <a:gd name="adj1" fmla="val 60096"/>
              <a:gd name="adj2" fmla="val 50000"/>
            </a:avLst>
          </a:prstGeom>
          <a:effectLst>
            <a:outerShdw blurRad="50800" dist="50800" dir="5400000" sx="2000" sy="2000" algn="ctr" rotWithShape="0">
              <a:srgbClr val="000000">
                <a:alpha val="8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35" name="TextBox 34"/>
          <p:cNvSpPr txBox="1"/>
          <p:nvPr/>
        </p:nvSpPr>
        <p:spPr>
          <a:xfrm>
            <a:off x="5257139" y="5118955"/>
            <a:ext cx="1537270" cy="1015663"/>
          </a:xfrm>
          <a:prstGeom prst="rect">
            <a:avLst/>
          </a:prstGeom>
          <a:noFill/>
        </p:spPr>
        <p:txBody>
          <a:bodyPr wrap="square" rtlCol="0">
            <a:spAutoFit/>
          </a:bodyPr>
          <a:lstStyle/>
          <a:p>
            <a:pPr algn="ctr"/>
            <a:r>
              <a:rPr lang="nl-BE" sz="1500" dirty="0" err="1">
                <a:solidFill>
                  <a:schemeClr val="accent1"/>
                </a:solidFill>
              </a:rPr>
              <a:t>Launch</a:t>
            </a:r>
            <a:r>
              <a:rPr lang="nl-BE" sz="1500" dirty="0">
                <a:solidFill>
                  <a:schemeClr val="accent1"/>
                </a:solidFill>
              </a:rPr>
              <a:t> target for</a:t>
            </a:r>
          </a:p>
          <a:p>
            <a:pPr algn="ctr"/>
            <a:r>
              <a:rPr lang="nl-BE" sz="1500" dirty="0">
                <a:solidFill>
                  <a:schemeClr val="accent1"/>
                </a:solidFill>
              </a:rPr>
              <a:t>Copernicus S-7</a:t>
            </a:r>
          </a:p>
          <a:p>
            <a:pPr algn="ctr"/>
            <a:r>
              <a:rPr lang="nl-BE" sz="1500" dirty="0">
                <a:solidFill>
                  <a:schemeClr val="accent1"/>
                </a:solidFill>
              </a:rPr>
              <a:t>constellation</a:t>
            </a:r>
          </a:p>
        </p:txBody>
      </p:sp>
      <p:sp>
        <p:nvSpPr>
          <p:cNvPr id="36" name="TextBox 35"/>
          <p:cNvSpPr txBox="1"/>
          <p:nvPr/>
        </p:nvSpPr>
        <p:spPr>
          <a:xfrm>
            <a:off x="2296643" y="2963506"/>
            <a:ext cx="569387" cy="300082"/>
          </a:xfrm>
          <a:prstGeom prst="rect">
            <a:avLst/>
          </a:prstGeom>
          <a:noFill/>
        </p:spPr>
        <p:txBody>
          <a:bodyPr wrap="none" rtlCol="0">
            <a:spAutoFit/>
          </a:bodyPr>
          <a:lstStyle/>
          <a:p>
            <a:r>
              <a:rPr lang="nl-BE" sz="1350"/>
              <a:t>2017</a:t>
            </a:r>
            <a:endParaRPr lang="nl-BE" sz="1350" dirty="0">
              <a:solidFill>
                <a:srgbClr val="FF0000"/>
              </a:solidFill>
            </a:endParaRPr>
          </a:p>
        </p:txBody>
      </p:sp>
      <p:sp>
        <p:nvSpPr>
          <p:cNvPr id="37" name="TextBox 36"/>
          <p:cNvSpPr txBox="1"/>
          <p:nvPr/>
        </p:nvSpPr>
        <p:spPr>
          <a:xfrm>
            <a:off x="3880819" y="2951456"/>
            <a:ext cx="569387" cy="300082"/>
          </a:xfrm>
          <a:prstGeom prst="rect">
            <a:avLst/>
          </a:prstGeom>
          <a:noFill/>
        </p:spPr>
        <p:txBody>
          <a:bodyPr wrap="none" rtlCol="0">
            <a:spAutoFit/>
          </a:bodyPr>
          <a:lstStyle/>
          <a:p>
            <a:r>
              <a:rPr lang="nl-BE" sz="1350" dirty="0"/>
              <a:t>2021</a:t>
            </a:r>
            <a:endParaRPr lang="nl-BE" sz="1350" dirty="0">
              <a:solidFill>
                <a:srgbClr val="FF0000"/>
              </a:solidFill>
            </a:endParaRPr>
          </a:p>
        </p:txBody>
      </p:sp>
      <p:sp>
        <p:nvSpPr>
          <p:cNvPr id="38" name="TextBox 37"/>
          <p:cNvSpPr txBox="1"/>
          <p:nvPr/>
        </p:nvSpPr>
        <p:spPr>
          <a:xfrm>
            <a:off x="4816923" y="2972250"/>
            <a:ext cx="569387" cy="300082"/>
          </a:xfrm>
          <a:prstGeom prst="rect">
            <a:avLst/>
          </a:prstGeom>
          <a:noFill/>
        </p:spPr>
        <p:txBody>
          <a:bodyPr wrap="none" rtlCol="0">
            <a:spAutoFit/>
          </a:bodyPr>
          <a:lstStyle/>
          <a:p>
            <a:r>
              <a:rPr lang="nl-BE" sz="1350" dirty="0">
                <a:solidFill>
                  <a:srgbClr val="C00000"/>
                </a:solidFill>
              </a:rPr>
              <a:t>2023</a:t>
            </a:r>
          </a:p>
        </p:txBody>
      </p:sp>
      <p:sp>
        <p:nvSpPr>
          <p:cNvPr id="39" name="TextBox 38"/>
          <p:cNvSpPr txBox="1"/>
          <p:nvPr/>
        </p:nvSpPr>
        <p:spPr>
          <a:xfrm>
            <a:off x="6041059" y="2951456"/>
            <a:ext cx="569387" cy="300082"/>
          </a:xfrm>
          <a:prstGeom prst="rect">
            <a:avLst/>
          </a:prstGeom>
          <a:noFill/>
        </p:spPr>
        <p:txBody>
          <a:bodyPr wrap="none" rtlCol="0">
            <a:spAutoFit/>
          </a:bodyPr>
          <a:lstStyle/>
          <a:p>
            <a:r>
              <a:rPr lang="nl-BE" sz="1350" dirty="0"/>
              <a:t>2026</a:t>
            </a:r>
            <a:endParaRPr lang="nl-BE" sz="1350" dirty="0">
              <a:solidFill>
                <a:srgbClr val="FF0000"/>
              </a:solidFill>
            </a:endParaRPr>
          </a:p>
        </p:txBody>
      </p:sp>
      <p:sp>
        <p:nvSpPr>
          <p:cNvPr id="40" name="TextBox 39"/>
          <p:cNvSpPr txBox="1"/>
          <p:nvPr/>
        </p:nvSpPr>
        <p:spPr>
          <a:xfrm>
            <a:off x="6905155" y="2951456"/>
            <a:ext cx="569387" cy="300082"/>
          </a:xfrm>
          <a:prstGeom prst="rect">
            <a:avLst/>
          </a:prstGeom>
          <a:noFill/>
        </p:spPr>
        <p:txBody>
          <a:bodyPr wrap="none" rtlCol="0">
            <a:spAutoFit/>
          </a:bodyPr>
          <a:lstStyle/>
          <a:p>
            <a:r>
              <a:rPr lang="nl-BE" sz="1350" dirty="0">
                <a:solidFill>
                  <a:srgbClr val="C00000"/>
                </a:solidFill>
              </a:rPr>
              <a:t>2028</a:t>
            </a:r>
          </a:p>
        </p:txBody>
      </p:sp>
      <p:sp>
        <p:nvSpPr>
          <p:cNvPr id="41" name="TextBox 40"/>
          <p:cNvSpPr txBox="1"/>
          <p:nvPr/>
        </p:nvSpPr>
        <p:spPr>
          <a:xfrm>
            <a:off x="1321802" y="2960402"/>
            <a:ext cx="569387" cy="300082"/>
          </a:xfrm>
          <a:prstGeom prst="rect">
            <a:avLst/>
          </a:prstGeom>
          <a:noFill/>
        </p:spPr>
        <p:txBody>
          <a:bodyPr wrap="none" rtlCol="0">
            <a:spAutoFit/>
          </a:bodyPr>
          <a:lstStyle/>
          <a:p>
            <a:r>
              <a:rPr lang="nl-BE" sz="1350" dirty="0"/>
              <a:t>2015</a:t>
            </a:r>
            <a:endParaRPr lang="nl-BE" sz="1350" dirty="0">
              <a:solidFill>
                <a:srgbClr val="FF0000"/>
              </a:solidFill>
            </a:endParaRPr>
          </a:p>
        </p:txBody>
      </p:sp>
      <p:pic>
        <p:nvPicPr>
          <p:cNvPr id="42" name="Image 1"/>
          <p:cNvPicPr>
            <a:picLocks noChangeAspect="1"/>
          </p:cNvPicPr>
          <p:nvPr/>
        </p:nvPicPr>
        <p:blipFill>
          <a:blip r:embed="rId3"/>
          <a:stretch>
            <a:fillRect/>
          </a:stretch>
        </p:blipFill>
        <p:spPr>
          <a:xfrm>
            <a:off x="988039" y="4063147"/>
            <a:ext cx="765810" cy="1050290"/>
          </a:xfrm>
          <a:prstGeom prst="rect">
            <a:avLst/>
          </a:prstGeom>
          <a:effectLst>
            <a:outerShdw blurRad="76200" dir="18900000" sy="23000" kx="-1200000" algn="bl" rotWithShape="0">
              <a:prstClr val="black">
                <a:alpha val="20000"/>
              </a:prstClr>
            </a:outerShdw>
          </a:effectLst>
        </p:spPr>
      </p:pic>
      <p:cxnSp>
        <p:nvCxnSpPr>
          <p:cNvPr id="43" name="Straight Arrow Connector 42"/>
          <p:cNvCxnSpPr/>
          <p:nvPr/>
        </p:nvCxnSpPr>
        <p:spPr>
          <a:xfrm>
            <a:off x="1609833" y="3971618"/>
            <a:ext cx="0" cy="2160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Isosceles Triangle 2"/>
          <p:cNvSpPr/>
          <p:nvPr/>
        </p:nvSpPr>
        <p:spPr>
          <a:xfrm flipV="1">
            <a:off x="2965220" y="4063146"/>
            <a:ext cx="2605053" cy="414779"/>
          </a:xfrm>
          <a:prstGeom prst="triangle">
            <a:avLst>
              <a:gd name="adj" fmla="val 10000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p:cNvSpPr txBox="1"/>
          <p:nvPr/>
        </p:nvSpPr>
        <p:spPr>
          <a:xfrm>
            <a:off x="3150897" y="4311293"/>
            <a:ext cx="1537270" cy="784830"/>
          </a:xfrm>
          <a:prstGeom prst="rect">
            <a:avLst/>
          </a:prstGeom>
          <a:noFill/>
        </p:spPr>
        <p:txBody>
          <a:bodyPr wrap="square" rtlCol="0">
            <a:spAutoFit/>
          </a:bodyPr>
          <a:lstStyle/>
          <a:p>
            <a:pPr algn="ctr"/>
            <a:r>
              <a:rPr lang="nl-BE" sz="1500" dirty="0" err="1">
                <a:solidFill>
                  <a:schemeClr val="accent1"/>
                </a:solidFill>
              </a:rPr>
              <a:t>Initial</a:t>
            </a:r>
            <a:r>
              <a:rPr lang="nl-BE" sz="1500" dirty="0">
                <a:solidFill>
                  <a:schemeClr val="accent1"/>
                </a:solidFill>
              </a:rPr>
              <a:t> system </a:t>
            </a:r>
            <a:r>
              <a:rPr lang="nl-BE" sz="1500" dirty="0" err="1">
                <a:solidFill>
                  <a:schemeClr val="accent1"/>
                </a:solidFill>
              </a:rPr>
              <a:t>capacity</a:t>
            </a:r>
            <a:r>
              <a:rPr lang="nl-BE" sz="1500" dirty="0">
                <a:solidFill>
                  <a:schemeClr val="accent1"/>
                </a:solidFill>
              </a:rPr>
              <a:t> built up</a:t>
            </a:r>
          </a:p>
        </p:txBody>
      </p:sp>
      <p:cxnSp>
        <p:nvCxnSpPr>
          <p:cNvPr id="46" name="Straight Arrow Connector 45"/>
          <p:cNvCxnSpPr/>
          <p:nvPr/>
        </p:nvCxnSpPr>
        <p:spPr>
          <a:xfrm>
            <a:off x="2473929" y="3993141"/>
            <a:ext cx="0" cy="2160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735008" y="3973138"/>
            <a:ext cx="0" cy="11007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flipV="1">
            <a:off x="2042824" y="2879449"/>
            <a:ext cx="647130" cy="1897"/>
          </a:xfrm>
          <a:prstGeom prst="straightConnector1">
            <a:avLst/>
          </a:prstGeom>
          <a:ln w="57150" cmpd="sng">
            <a:solidFill>
              <a:srgbClr val="1E4494"/>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094616" y="2581263"/>
            <a:ext cx="1415214" cy="300082"/>
          </a:xfrm>
          <a:prstGeom prst="rect">
            <a:avLst/>
          </a:prstGeom>
          <a:noFill/>
          <a:ln>
            <a:noFill/>
          </a:ln>
        </p:spPr>
        <p:txBody>
          <a:bodyPr wrap="square" rtlCol="0">
            <a:spAutoFit/>
          </a:bodyPr>
          <a:lstStyle/>
          <a:p>
            <a:r>
              <a:rPr lang="nl-BE" sz="1350" dirty="0">
                <a:solidFill>
                  <a:schemeClr val="tx2"/>
                </a:solidFill>
              </a:rPr>
              <a:t>CO</a:t>
            </a:r>
            <a:r>
              <a:rPr lang="nl-BE" sz="1350" baseline="-25000" dirty="0">
                <a:solidFill>
                  <a:schemeClr val="tx2"/>
                </a:solidFill>
              </a:rPr>
              <a:t>2</a:t>
            </a:r>
            <a:r>
              <a:rPr lang="nl-BE" sz="1350" dirty="0">
                <a:solidFill>
                  <a:schemeClr val="tx2"/>
                </a:solidFill>
              </a:rPr>
              <a:t> </a:t>
            </a:r>
            <a:r>
              <a:rPr lang="nl-BE" sz="1350" dirty="0" err="1">
                <a:solidFill>
                  <a:schemeClr val="tx2"/>
                </a:solidFill>
              </a:rPr>
              <a:t>Task</a:t>
            </a:r>
            <a:r>
              <a:rPr lang="nl-BE" sz="1350" dirty="0">
                <a:solidFill>
                  <a:schemeClr val="tx2"/>
                </a:solidFill>
              </a:rPr>
              <a:t> Force </a:t>
            </a:r>
          </a:p>
        </p:txBody>
      </p:sp>
      <p:cxnSp>
        <p:nvCxnSpPr>
          <p:cNvPr id="50" name="Straight Arrow Connector 49"/>
          <p:cNvCxnSpPr/>
          <p:nvPr/>
        </p:nvCxnSpPr>
        <p:spPr>
          <a:xfrm flipH="1">
            <a:off x="2689955" y="2879449"/>
            <a:ext cx="1459527" cy="1"/>
          </a:xfrm>
          <a:prstGeom prst="straightConnector1">
            <a:avLst/>
          </a:prstGeom>
          <a:ln w="57150" cmpd="sng">
            <a:solidFill>
              <a:srgbClr val="1E4494"/>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Down Arrow 50"/>
          <p:cNvSpPr/>
          <p:nvPr/>
        </p:nvSpPr>
        <p:spPr>
          <a:xfrm rot="16200000">
            <a:off x="6733290" y="3440192"/>
            <a:ext cx="765881" cy="1660618"/>
          </a:xfrm>
          <a:prstGeom prst="downArrow">
            <a:avLst>
              <a:gd name="adj1" fmla="val 60096"/>
              <a:gd name="adj2" fmla="val 42359"/>
            </a:avLst>
          </a:prstGeom>
          <a:solidFill>
            <a:schemeClr val="accent2"/>
          </a:solidFill>
          <a:ln>
            <a:solidFill>
              <a:srgbClr val="FFC000"/>
            </a:solidFill>
          </a:ln>
          <a:effectLst>
            <a:outerShdw blurRad="50800" dist="50800" dir="5400000" sx="2000" sy="2000" algn="ctr" rotWithShape="0">
              <a:srgbClr val="000000">
                <a:alpha val="8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Tree>
    <p:extLst>
      <p:ext uri="{BB962C8B-B14F-4D97-AF65-F5344CB8AC3E}">
        <p14:creationId xmlns:p14="http://schemas.microsoft.com/office/powerpoint/2010/main" val="239036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1" grpId="0"/>
      <p:bldP spid="32" grpId="0"/>
      <p:bldP spid="33" grpId="0"/>
      <p:bldP spid="34" grpId="0" animBg="1"/>
      <p:bldP spid="35" grpId="0"/>
      <p:bldP spid="3" grpId="0" animBg="1"/>
      <p:bldP spid="45" grpId="0"/>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6245" y="304800"/>
            <a:ext cx="6186488" cy="594066"/>
          </a:xfrm>
        </p:spPr>
        <p:txBody>
          <a:bodyPr/>
          <a:lstStyle/>
          <a:p>
            <a:pPr algn="l"/>
            <a:r>
              <a:rPr lang="en-US" sz="2100" dirty="0"/>
              <a:t>CEOS CGMS Coordination on GHG monitoring - options</a:t>
            </a:r>
          </a:p>
        </p:txBody>
      </p:sp>
      <p:sp>
        <p:nvSpPr>
          <p:cNvPr id="3" name="Content Placeholder 2"/>
          <p:cNvSpPr>
            <a:spLocks noGrp="1"/>
          </p:cNvSpPr>
          <p:nvPr>
            <p:ph idx="1"/>
          </p:nvPr>
        </p:nvSpPr>
        <p:spPr>
          <a:xfrm>
            <a:off x="1223629" y="2071688"/>
            <a:ext cx="7291721" cy="3695700"/>
          </a:xfrm>
        </p:spPr>
        <p:txBody>
          <a:bodyPr>
            <a:normAutofit fontScale="85000" lnSpcReduction="10000"/>
          </a:bodyPr>
          <a:lstStyle/>
          <a:p>
            <a:pPr>
              <a:spcBef>
                <a:spcPts val="0"/>
              </a:spcBef>
              <a:buSzTx/>
              <a:buFont typeface="+mj-lt"/>
              <a:buAutoNum type="arabicPeriod"/>
              <a:defRPr/>
            </a:pPr>
            <a:r>
              <a:rPr lang="en-US" dirty="0"/>
              <a:t>Continue </a:t>
            </a:r>
            <a:r>
              <a:rPr lang="en-US" i="1" dirty="0" err="1"/>
              <a:t>adhoc</a:t>
            </a:r>
            <a:r>
              <a:rPr lang="en-US" dirty="0"/>
              <a:t> collaboration  in context of CEOS Carbon Strategy Actions e.g. as-in joint efforts on AC-VC Whitepaper</a:t>
            </a:r>
          </a:p>
          <a:p>
            <a:pPr>
              <a:spcBef>
                <a:spcPts val="0"/>
              </a:spcBef>
              <a:buSzTx/>
              <a:buFont typeface="+mj-lt"/>
              <a:buAutoNum type="arabicPeriod"/>
              <a:defRPr/>
            </a:pPr>
            <a:r>
              <a:rPr lang="en-US" dirty="0">
                <a:solidFill>
                  <a:srgbClr val="00B050"/>
                </a:solidFill>
              </a:rPr>
              <a:t>Establish a sub-group/task (</a:t>
            </a:r>
            <a:r>
              <a:rPr lang="en-US" u="sng" dirty="0">
                <a:solidFill>
                  <a:srgbClr val="00B050"/>
                </a:solidFill>
              </a:rPr>
              <a:t>with dedicated resources</a:t>
            </a:r>
            <a:r>
              <a:rPr lang="en-US" dirty="0">
                <a:solidFill>
                  <a:srgbClr val="00B050"/>
                </a:solidFill>
              </a:rPr>
              <a:t>) in context of existing standing WG i.e. Joint WG on Climate</a:t>
            </a:r>
          </a:p>
          <a:p>
            <a:pPr>
              <a:spcBef>
                <a:spcPts val="0"/>
              </a:spcBef>
              <a:buSzTx/>
              <a:buFont typeface="+mj-lt"/>
              <a:buAutoNum type="arabicPeriod"/>
              <a:defRPr/>
            </a:pPr>
            <a:r>
              <a:rPr lang="en-US" dirty="0">
                <a:solidFill>
                  <a:srgbClr val="00B050"/>
                </a:solidFill>
              </a:rPr>
              <a:t>Extend the current CEOS Atmospheric Composition Virtual Constellation to be a Joint CEOS-CGMS Virtual Constellation</a:t>
            </a:r>
          </a:p>
          <a:p>
            <a:pPr>
              <a:spcBef>
                <a:spcPts val="0"/>
              </a:spcBef>
              <a:buSzTx/>
              <a:buFont typeface="+mj-lt"/>
              <a:buAutoNum type="arabicPeriod"/>
              <a:defRPr/>
            </a:pPr>
            <a:r>
              <a:rPr lang="en-US" dirty="0"/>
              <a:t>Establish a dedicated Joint WG specifically  on Carbon /GHG observations </a:t>
            </a:r>
          </a:p>
          <a:p>
            <a:pPr marL="0" indent="0">
              <a:spcBef>
                <a:spcPts val="0"/>
              </a:spcBef>
              <a:buSzTx/>
              <a:buNone/>
              <a:defRPr/>
            </a:pPr>
            <a:endParaRPr lang="en-US" dirty="0"/>
          </a:p>
          <a:p>
            <a:pPr marL="0" indent="0">
              <a:spcBef>
                <a:spcPts val="0"/>
              </a:spcBef>
              <a:buSzTx/>
              <a:buNone/>
              <a:defRPr/>
            </a:pPr>
            <a:r>
              <a:rPr lang="en-US" dirty="0"/>
              <a:t>Assess/discuss these different options both within CEOS and CGMS - propose a preferred option</a:t>
            </a:r>
          </a:p>
        </p:txBody>
      </p:sp>
      <p:sp>
        <p:nvSpPr>
          <p:cNvPr id="4" name="Slide Number Placeholder 3"/>
          <p:cNvSpPr>
            <a:spLocks noGrp="1"/>
          </p:cNvSpPr>
          <p:nvPr>
            <p:ph type="sldNum" sz="quarter" idx="4294967295"/>
          </p:nvPr>
        </p:nvSpPr>
        <p:spPr>
          <a:xfrm>
            <a:off x="6572250" y="5767388"/>
            <a:ext cx="1428750" cy="246221"/>
          </a:xfrm>
          <a:prstGeom prst="rect">
            <a:avLst/>
          </a:prstGeom>
        </p:spPr>
        <p:txBody>
          <a:bodyPr/>
          <a:lstStyle/>
          <a:p>
            <a:pPr>
              <a:defRPr/>
            </a:pPr>
            <a:fld id="{B267997F-B99A-4ACF-AE94-2B1F29C1394A}" type="slidenum">
              <a:rPr lang="en-GB" smtClean="0"/>
              <a:pPr>
                <a:defRPr/>
              </a:pPr>
              <a:t>6</a:t>
            </a:fld>
            <a:endParaRPr lang="en-GB" dirty="0"/>
          </a:p>
        </p:txBody>
      </p:sp>
    </p:spTree>
    <p:extLst>
      <p:ext uri="{BB962C8B-B14F-4D97-AF65-F5344CB8AC3E}">
        <p14:creationId xmlns:p14="http://schemas.microsoft.com/office/powerpoint/2010/main" val="4082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ECA3-4C49-9F47-8083-67FED1F472A1}"/>
              </a:ext>
            </a:extLst>
          </p:cNvPr>
          <p:cNvSpPr>
            <a:spLocks noGrp="1"/>
          </p:cNvSpPr>
          <p:nvPr>
            <p:ph type="title"/>
          </p:nvPr>
        </p:nvSpPr>
        <p:spPr>
          <a:xfrm>
            <a:off x="1871662" y="1092995"/>
            <a:ext cx="6129338" cy="445796"/>
          </a:xfrm>
        </p:spPr>
        <p:txBody>
          <a:bodyPr/>
          <a:lstStyle/>
          <a:p>
            <a:pPr algn="l"/>
            <a:r>
              <a:rPr lang="en-GB" sz="2100" dirty="0"/>
              <a:t>Pros and Cons of Options 2 &amp; 3</a:t>
            </a:r>
          </a:p>
        </p:txBody>
      </p:sp>
      <p:graphicFrame>
        <p:nvGraphicFramePr>
          <p:cNvPr id="5" name="Content Placeholder 4">
            <a:extLst>
              <a:ext uri="{FF2B5EF4-FFF2-40B4-BE49-F238E27FC236}">
                <a16:creationId xmlns:a16="http://schemas.microsoft.com/office/drawing/2014/main" id="{EC693C59-1C33-DF4C-A592-AC2E08FE242C}"/>
              </a:ext>
            </a:extLst>
          </p:cNvPr>
          <p:cNvGraphicFramePr>
            <a:graphicFrameLocks noGrp="1"/>
          </p:cNvGraphicFramePr>
          <p:nvPr>
            <p:ph idx="1"/>
            <p:extLst>
              <p:ext uri="{D42A27DB-BD31-4B8C-83A1-F6EECF244321}">
                <p14:modId xmlns:p14="http://schemas.microsoft.com/office/powerpoint/2010/main" val="2343484828"/>
              </p:ext>
            </p:extLst>
          </p:nvPr>
        </p:nvGraphicFramePr>
        <p:xfrm>
          <a:off x="381000" y="1315893"/>
          <a:ext cx="8534401" cy="5527911"/>
        </p:xfrm>
        <a:graphic>
          <a:graphicData uri="http://schemas.openxmlformats.org/drawingml/2006/table">
            <a:tbl>
              <a:tblPr firstRow="1" bandRow="1">
                <a:tableStyleId>{5940675A-B579-460E-94D1-54222C63F5DA}</a:tableStyleId>
              </a:tblPr>
              <a:tblGrid>
                <a:gridCol w="701039">
                  <a:extLst>
                    <a:ext uri="{9D8B030D-6E8A-4147-A177-3AD203B41FA5}">
                      <a16:colId xmlns:a16="http://schemas.microsoft.com/office/drawing/2014/main" val="3581163358"/>
                    </a:ext>
                  </a:extLst>
                </a:gridCol>
                <a:gridCol w="3773104">
                  <a:extLst>
                    <a:ext uri="{9D8B030D-6E8A-4147-A177-3AD203B41FA5}">
                      <a16:colId xmlns:a16="http://schemas.microsoft.com/office/drawing/2014/main" val="1334072882"/>
                    </a:ext>
                  </a:extLst>
                </a:gridCol>
                <a:gridCol w="4060258">
                  <a:extLst>
                    <a:ext uri="{9D8B030D-6E8A-4147-A177-3AD203B41FA5}">
                      <a16:colId xmlns:a16="http://schemas.microsoft.com/office/drawing/2014/main" val="1038990158"/>
                    </a:ext>
                  </a:extLst>
                </a:gridCol>
              </a:tblGrid>
              <a:tr h="712869">
                <a:tc>
                  <a:txBody>
                    <a:bodyPr/>
                    <a:lstStyle/>
                    <a:p>
                      <a:endParaRPr lang="en-GB" sz="1100" dirty="0"/>
                    </a:p>
                  </a:txBody>
                  <a:tcPr marL="68580" marR="68580" marT="34290" marB="34290"/>
                </a:tc>
                <a:tc>
                  <a:txBody>
                    <a:bodyPr/>
                    <a:lstStyle/>
                    <a:p>
                      <a:pPr algn="ctr"/>
                      <a:r>
                        <a:rPr lang="en-GB" sz="2000" b="1" dirty="0"/>
                        <a:t>Option 2</a:t>
                      </a:r>
                    </a:p>
                    <a:p>
                      <a:pPr algn="ctr"/>
                      <a:r>
                        <a:rPr lang="en-GB" sz="2000" b="1" dirty="0"/>
                        <a:t>Subgroup/Task to Joint </a:t>
                      </a:r>
                      <a:r>
                        <a:rPr lang="en-GB" sz="2000" b="1" dirty="0" err="1"/>
                        <a:t>WGClimate</a:t>
                      </a:r>
                      <a:endParaRPr lang="en-GB" sz="2000" b="1" dirty="0"/>
                    </a:p>
                  </a:txBody>
                  <a:tcPr marL="68580" marR="68580" marT="34290" marB="34290"/>
                </a:tc>
                <a:tc>
                  <a:txBody>
                    <a:bodyPr/>
                    <a:lstStyle/>
                    <a:p>
                      <a:pPr algn="ctr"/>
                      <a:r>
                        <a:rPr lang="en-GB" sz="2000" b="1" dirty="0"/>
                        <a:t>Option 3</a:t>
                      </a:r>
                    </a:p>
                    <a:p>
                      <a:pPr algn="ctr"/>
                      <a:r>
                        <a:rPr lang="en-GB" sz="2000" b="1" dirty="0"/>
                        <a:t>Joint AC-VC </a:t>
                      </a:r>
                    </a:p>
                  </a:txBody>
                  <a:tcPr marL="68580" marR="68580" marT="34290" marB="34290"/>
                </a:tc>
                <a:extLst>
                  <a:ext uri="{0D108BD9-81ED-4DB2-BD59-A6C34878D82A}">
                    <a16:rowId xmlns:a16="http://schemas.microsoft.com/office/drawing/2014/main" val="4006469280"/>
                  </a:ext>
                </a:extLst>
              </a:tr>
              <a:tr h="3011074">
                <a:tc>
                  <a:txBody>
                    <a:bodyPr/>
                    <a:lstStyle/>
                    <a:p>
                      <a:pPr algn="l"/>
                      <a:r>
                        <a:rPr lang="en-GB" sz="1200" b="1" dirty="0"/>
                        <a:t>Pros</a:t>
                      </a:r>
                    </a:p>
                  </a:txBody>
                  <a:tcPr marL="68580" marR="68580" marT="34290" marB="34290"/>
                </a:tc>
                <a:tc>
                  <a:txBody>
                    <a:bodyPr/>
                    <a:lstStyle/>
                    <a:p>
                      <a:pPr marL="171450" indent="-171450" algn="l">
                        <a:buFont typeface="Arial" panose="020B0604020202020204" pitchFamily="34" charset="0"/>
                        <a:buChar char="•"/>
                      </a:pPr>
                      <a:r>
                        <a:rPr lang="en-GB" sz="1200" b="1" dirty="0"/>
                        <a:t>The Joint CEOS-CGMS </a:t>
                      </a:r>
                      <a:r>
                        <a:rPr lang="en-GB" sz="1200" b="1" dirty="0" err="1"/>
                        <a:t>WGClimate</a:t>
                      </a:r>
                      <a:r>
                        <a:rPr lang="en-GB" sz="1200" b="1" dirty="0"/>
                        <a:t> already exists, just need to decide on assigning subgroup lead maybe update </a:t>
                      </a:r>
                      <a:r>
                        <a:rPr lang="en-GB" sz="1200" b="1" dirty="0" err="1"/>
                        <a:t>ToR</a:t>
                      </a:r>
                      <a:endParaRPr lang="en-GB" sz="1200" b="1" dirty="0"/>
                    </a:p>
                    <a:p>
                      <a:pPr marL="171450" indent="-171450" algn="l">
                        <a:buFont typeface="Arial" panose="020B0604020202020204" pitchFamily="34" charset="0"/>
                        <a:buChar char="•"/>
                      </a:pPr>
                      <a:r>
                        <a:rPr lang="en-GB" sz="1200" b="1" dirty="0"/>
                        <a:t>Existing and strong working relationship with GCOS and UNFCCC/SBSTA</a:t>
                      </a:r>
                    </a:p>
                    <a:p>
                      <a:pPr marL="171450" indent="-171450" algn="l">
                        <a:buFont typeface="Arial" panose="020B0604020202020204" pitchFamily="34" charset="0"/>
                        <a:buChar char="•"/>
                      </a:pPr>
                      <a:r>
                        <a:rPr lang="en-GB" sz="1200" b="1" dirty="0"/>
                        <a:t>May provide basis for longer-term home for CEOS Carbon Strategy Action</a:t>
                      </a:r>
                    </a:p>
                    <a:p>
                      <a:pPr marL="171450" indent="-171450" algn="l">
                        <a:buFont typeface="Arial" panose="020B0604020202020204" pitchFamily="34" charset="0"/>
                        <a:buChar char="•"/>
                      </a:pPr>
                      <a:r>
                        <a:rPr lang="en-GB" sz="1200" b="1" dirty="0"/>
                        <a:t>Will Ensure that the GHG products requirements/improvement process follows same being implemented for other ECVs/CDRs</a:t>
                      </a:r>
                    </a:p>
                    <a:p>
                      <a:pPr marL="171450" indent="-171450" algn="l">
                        <a:buFont typeface="Arial" panose="020B0604020202020204" pitchFamily="34" charset="0"/>
                        <a:buChar char="•"/>
                      </a:pPr>
                      <a:r>
                        <a:rPr lang="en-GB" sz="1200" b="1" dirty="0"/>
                        <a:t>Take advantage of other ECVs associated to the natural Carbon Cycle</a:t>
                      </a:r>
                    </a:p>
                  </a:txBody>
                  <a:tcPr marL="68580" marR="68580" marT="34290" marB="34290"/>
                </a:tc>
                <a:tc>
                  <a:txBody>
                    <a:bodyPr/>
                    <a:lstStyle/>
                    <a:p>
                      <a:pPr marL="171450" indent="-171450" algn="l">
                        <a:buFont typeface="Arial" panose="020B0604020202020204" pitchFamily="34" charset="0"/>
                        <a:buChar char="•"/>
                      </a:pPr>
                      <a:r>
                        <a:rPr lang="en-GB" sz="1200" b="1" dirty="0"/>
                        <a:t>Could build on existing </a:t>
                      </a:r>
                      <a:r>
                        <a:rPr lang="en-GB" sz="1200" b="1" i="1" dirty="0" err="1"/>
                        <a:t>adhoc</a:t>
                      </a:r>
                      <a:r>
                        <a:rPr lang="en-GB" sz="1200" b="1" dirty="0"/>
                        <a:t> collaboration started in context of GHG Whitepaper</a:t>
                      </a:r>
                    </a:p>
                    <a:p>
                      <a:pPr marL="171450" indent="-171450" algn="l">
                        <a:buFont typeface="Arial" panose="020B0604020202020204" pitchFamily="34" charset="0"/>
                        <a:buChar char="•"/>
                      </a:pPr>
                      <a:r>
                        <a:rPr lang="en-GB" sz="1200" b="1" dirty="0"/>
                        <a:t>If focus is primarily on building  physical constellation, based on GHG Whitepaper, then competence are within VC</a:t>
                      </a:r>
                    </a:p>
                    <a:p>
                      <a:pPr marL="171450" indent="-171450" algn="l">
                        <a:buFont typeface="Arial" panose="020B0604020202020204" pitchFamily="34" charset="0"/>
                        <a:buChar char="•"/>
                      </a:pPr>
                      <a:r>
                        <a:rPr lang="en-GB" sz="1200" b="1" dirty="0"/>
                        <a:t>Would provide an additional “model” of collaboration between CEOS and CGMS</a:t>
                      </a:r>
                    </a:p>
                    <a:p>
                      <a:pPr marL="171450" indent="-171450" algn="l">
                        <a:buFont typeface="Arial" panose="020B0604020202020204" pitchFamily="34" charset="0"/>
                        <a:buChar char="•"/>
                      </a:pPr>
                      <a:r>
                        <a:rPr lang="en-GB" sz="1200" b="1" dirty="0"/>
                        <a:t>GHG may not be only area of CEOS-CGMS collaboration within AC-VC e.g. Air Quality</a:t>
                      </a:r>
                    </a:p>
                  </a:txBody>
                  <a:tcPr marL="68580" marR="68580" marT="34290" marB="34290"/>
                </a:tc>
                <a:extLst>
                  <a:ext uri="{0D108BD9-81ED-4DB2-BD59-A6C34878D82A}">
                    <a16:rowId xmlns:a16="http://schemas.microsoft.com/office/drawing/2014/main" val="2363831182"/>
                  </a:ext>
                </a:extLst>
              </a:tr>
              <a:tr h="1457657">
                <a:tc>
                  <a:txBody>
                    <a:bodyPr/>
                    <a:lstStyle/>
                    <a:p>
                      <a:pPr algn="l"/>
                      <a:r>
                        <a:rPr lang="en-GB" sz="1200" b="1" dirty="0"/>
                        <a:t>Cons</a:t>
                      </a:r>
                    </a:p>
                  </a:txBody>
                  <a:tcPr marL="68580" marR="68580" marT="34290" marB="34290"/>
                </a:tc>
                <a:tc>
                  <a:txBody>
                    <a:bodyPr/>
                    <a:lstStyle/>
                    <a:p>
                      <a:pPr marL="171450" indent="-171450" algn="l">
                        <a:buFont typeface="Arial" panose="020B0604020202020204" pitchFamily="34" charset="0"/>
                        <a:buChar char="•"/>
                      </a:pPr>
                      <a:r>
                        <a:rPr lang="en-GB" sz="1200" b="1" dirty="0"/>
                        <a:t>Enlarges scope/mandate of </a:t>
                      </a:r>
                      <a:r>
                        <a:rPr lang="en-GB" sz="1200" b="1" dirty="0" err="1"/>
                        <a:t>WGClimate</a:t>
                      </a:r>
                      <a:endParaRPr lang="en-GB" sz="1200" b="1" dirty="0"/>
                    </a:p>
                    <a:p>
                      <a:pPr marL="171450" indent="-171450" algn="l">
                        <a:buFont typeface="Arial" panose="020B0604020202020204" pitchFamily="34" charset="0"/>
                        <a:buChar char="•"/>
                      </a:pPr>
                      <a:r>
                        <a:rPr lang="en-GB" sz="1200" b="1" dirty="0"/>
                        <a:t>Would need </a:t>
                      </a:r>
                      <a:r>
                        <a:rPr lang="en-GB" sz="1200" b="1" dirty="0" err="1"/>
                        <a:t>dedicted</a:t>
                      </a:r>
                      <a:r>
                        <a:rPr lang="en-GB" sz="1200" b="1" dirty="0"/>
                        <a:t> resources competences for CEOS agencies to </a:t>
                      </a:r>
                      <a:r>
                        <a:rPr lang="en-GB" sz="1200" b="1" dirty="0" err="1"/>
                        <a:t>WGClimate</a:t>
                      </a:r>
                      <a:endParaRPr lang="en-GB" sz="1200" b="1" dirty="0"/>
                    </a:p>
                    <a:p>
                      <a:pPr marL="171450" indent="-171450" algn="l">
                        <a:buFont typeface="Arial" panose="020B0604020202020204" pitchFamily="34" charset="0"/>
                        <a:buChar char="•"/>
                      </a:pPr>
                      <a:r>
                        <a:rPr lang="en-GB" sz="1200" b="1" dirty="0"/>
                        <a:t>Would need strong dialogue between </a:t>
                      </a:r>
                      <a:r>
                        <a:rPr lang="en-GB" sz="1200" b="1" dirty="0" err="1"/>
                        <a:t>WGClimate</a:t>
                      </a:r>
                      <a:r>
                        <a:rPr lang="en-GB" sz="1200" b="1" dirty="0"/>
                        <a:t> and AC-VC</a:t>
                      </a:r>
                    </a:p>
                  </a:txBody>
                  <a:tcPr marL="68580" marR="68580" marT="34290" marB="34290"/>
                </a:tc>
                <a:tc>
                  <a:txBody>
                    <a:bodyPr/>
                    <a:lstStyle/>
                    <a:p>
                      <a:pPr marL="171450" indent="-171450" algn="l">
                        <a:buFont typeface="Arial" panose="020B0604020202020204" pitchFamily="34" charset="0"/>
                        <a:buChar char="•"/>
                      </a:pPr>
                      <a:r>
                        <a:rPr lang="en-GB" sz="1200" b="1" dirty="0"/>
                        <a:t>Concern on creating  parallel track with SBSTA and GCOS</a:t>
                      </a:r>
                    </a:p>
                    <a:p>
                      <a:pPr marL="171450" indent="-171450" algn="l">
                        <a:buFont typeface="Arial" panose="020B0604020202020204" pitchFamily="34" charset="0"/>
                        <a:buChar char="•"/>
                      </a:pPr>
                      <a:r>
                        <a:rPr lang="en-GB" sz="1200" b="1" dirty="0"/>
                        <a:t>Risks to remain disconnected to other activities of CEOS Carbon Strategy</a:t>
                      </a:r>
                    </a:p>
                  </a:txBody>
                  <a:tcPr marL="68580" marR="68580" marT="34290" marB="34290"/>
                </a:tc>
                <a:extLst>
                  <a:ext uri="{0D108BD9-81ED-4DB2-BD59-A6C34878D82A}">
                    <a16:rowId xmlns:a16="http://schemas.microsoft.com/office/drawing/2014/main" val="4076698848"/>
                  </a:ext>
                </a:extLst>
              </a:tr>
            </a:tbl>
          </a:graphicData>
        </a:graphic>
      </p:graphicFrame>
      <p:sp>
        <p:nvSpPr>
          <p:cNvPr id="4" name="Slide Number Placeholder 3">
            <a:extLst>
              <a:ext uri="{FF2B5EF4-FFF2-40B4-BE49-F238E27FC236}">
                <a16:creationId xmlns:a16="http://schemas.microsoft.com/office/drawing/2014/main" id="{ECACEED6-CBAC-C742-A7C4-06DB65CC86E0}"/>
              </a:ext>
            </a:extLst>
          </p:cNvPr>
          <p:cNvSpPr>
            <a:spLocks noGrp="1"/>
          </p:cNvSpPr>
          <p:nvPr>
            <p:ph type="sldNum" sz="quarter" idx="4294967295"/>
          </p:nvPr>
        </p:nvSpPr>
        <p:spPr>
          <a:xfrm>
            <a:off x="6572250" y="5767388"/>
            <a:ext cx="1428750" cy="246221"/>
          </a:xfrm>
          <a:prstGeom prst="rect">
            <a:avLst/>
          </a:prstGeom>
        </p:spPr>
        <p:txBody>
          <a:bodyPr/>
          <a:lstStyle/>
          <a:p>
            <a:pPr>
              <a:defRPr/>
            </a:pPr>
            <a:fld id="{B267997F-B99A-4ACF-AE94-2B1F29C1394A}" type="slidenum">
              <a:rPr lang="en-GB" smtClean="0"/>
              <a:pPr>
                <a:defRPr/>
              </a:pPr>
              <a:t>7</a:t>
            </a:fld>
            <a:endParaRPr lang="en-GB" dirty="0"/>
          </a:p>
        </p:txBody>
      </p:sp>
    </p:spTree>
    <p:extLst>
      <p:ext uri="{BB962C8B-B14F-4D97-AF65-F5344CB8AC3E}">
        <p14:creationId xmlns:p14="http://schemas.microsoft.com/office/powerpoint/2010/main" val="920728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F0C52-A30A-0440-ACD2-81B27A3F4B97}"/>
              </a:ext>
            </a:extLst>
          </p:cNvPr>
          <p:cNvSpPr>
            <a:spLocks noGrp="1"/>
          </p:cNvSpPr>
          <p:nvPr>
            <p:ph type="title"/>
          </p:nvPr>
        </p:nvSpPr>
        <p:spPr>
          <a:xfrm>
            <a:off x="1845365" y="308723"/>
            <a:ext cx="6858000" cy="990600"/>
          </a:xfrm>
        </p:spPr>
        <p:txBody>
          <a:bodyPr/>
          <a:lstStyle/>
          <a:p>
            <a:pPr algn="l"/>
            <a:r>
              <a:rPr lang="en-GB" dirty="0"/>
              <a:t>Conclusion from CGMS-46</a:t>
            </a:r>
          </a:p>
        </p:txBody>
      </p:sp>
      <p:sp>
        <p:nvSpPr>
          <p:cNvPr id="3" name="Slide Number Placeholder 2">
            <a:extLst>
              <a:ext uri="{FF2B5EF4-FFF2-40B4-BE49-F238E27FC236}">
                <a16:creationId xmlns:a16="http://schemas.microsoft.com/office/drawing/2014/main" id="{18083EDA-E77A-2344-90BB-E42EAD774AE5}"/>
              </a:ext>
            </a:extLst>
          </p:cNvPr>
          <p:cNvSpPr>
            <a:spLocks noGrp="1"/>
          </p:cNvSpPr>
          <p:nvPr>
            <p:ph type="sldNum" sz="quarter" idx="12"/>
          </p:nvPr>
        </p:nvSpPr>
        <p:spPr/>
        <p:txBody>
          <a:bodyPr/>
          <a:lstStyle/>
          <a:p>
            <a:fld id="{C8E38066-F069-41C9-B38D-47DB557F2632}" type="slidenum">
              <a:rPr lang="en-GB" smtClean="0">
                <a:solidFill>
                  <a:srgbClr val="1F497D"/>
                </a:solidFill>
              </a:rPr>
              <a:pPr/>
              <a:t>8</a:t>
            </a:fld>
            <a:endParaRPr lang="en-GB" dirty="0">
              <a:solidFill>
                <a:srgbClr val="1F497D"/>
              </a:solidFill>
            </a:endParaRPr>
          </a:p>
        </p:txBody>
      </p:sp>
      <p:sp>
        <p:nvSpPr>
          <p:cNvPr id="4" name="Content Placeholder 3">
            <a:extLst>
              <a:ext uri="{FF2B5EF4-FFF2-40B4-BE49-F238E27FC236}">
                <a16:creationId xmlns:a16="http://schemas.microsoft.com/office/drawing/2014/main" id="{A45A18C2-06B7-7E49-A148-B982660DC639}"/>
              </a:ext>
            </a:extLst>
          </p:cNvPr>
          <p:cNvSpPr>
            <a:spLocks noGrp="1"/>
          </p:cNvSpPr>
          <p:nvPr>
            <p:ph sz="quarter" idx="1"/>
          </p:nvPr>
        </p:nvSpPr>
        <p:spPr>
          <a:xfrm>
            <a:off x="228600" y="1299323"/>
            <a:ext cx="8763000" cy="4937760"/>
          </a:xfrm>
        </p:spPr>
        <p:txBody>
          <a:bodyPr/>
          <a:lstStyle/>
          <a:p>
            <a:pPr marL="0" indent="0">
              <a:buNone/>
            </a:pPr>
            <a:r>
              <a:rPr lang="en-GB" sz="1600" dirty="0"/>
              <a:t>“…CGMS was requested to confirm its interest in pursuing a more structured collaboration with CEOS on GHG monitoring and provide comments or preferences on the options presented.</a:t>
            </a:r>
            <a:endParaRPr lang="it-IT" sz="1600" dirty="0"/>
          </a:p>
          <a:p>
            <a:pPr marL="0" indent="0">
              <a:buNone/>
            </a:pPr>
            <a:r>
              <a:rPr lang="en-GB" sz="1600" dirty="0"/>
              <a:t> </a:t>
            </a:r>
            <a:endParaRPr lang="it-IT" sz="1600" dirty="0"/>
          </a:p>
          <a:p>
            <a:pPr marL="0" indent="0">
              <a:buNone/>
            </a:pPr>
            <a:r>
              <a:rPr lang="en-GB" sz="1600" dirty="0"/>
              <a:t>In the discussion it was noted that </a:t>
            </a:r>
            <a:r>
              <a:rPr lang="en-GB" sz="1600" b="1" dirty="0"/>
              <a:t>whilst recognising the technical capabilities of the CEOS AC-VC team and the support it is providing in terms of drafting the White Paper, concerns were raised by several members that it may not be the most suitable entity to lead activities with strategic implications and reporting to various bodies like UNFCCC and SBSTA. </a:t>
            </a:r>
            <a:r>
              <a:rPr lang="en-GB" sz="1600" dirty="0"/>
              <a:t>It was also noted that JWG Climate has </a:t>
            </a:r>
            <a:r>
              <a:rPr lang="en-GB" sz="1600" dirty="0" err="1"/>
              <a:t>domstrated</a:t>
            </a:r>
            <a:r>
              <a:rPr lang="en-GB" sz="1600" dirty="0"/>
              <a:t> its ability to take on board complex and heavy tasks and deliver on schedule. Furthermore </a:t>
            </a:r>
            <a:r>
              <a:rPr lang="en-GB" sz="1600" dirty="0" err="1"/>
              <a:t>JWGClimate</a:t>
            </a:r>
            <a:r>
              <a:rPr lang="en-GB" sz="1600" dirty="0"/>
              <a:t> already has all the reporting lines in place. Whilst having concerns on the workload it was noted that the situation is now improving. </a:t>
            </a:r>
            <a:endParaRPr lang="it-IT" sz="1600" dirty="0"/>
          </a:p>
          <a:p>
            <a:pPr marL="0" indent="0">
              <a:buNone/>
            </a:pPr>
            <a:r>
              <a:rPr lang="en-GB" sz="1600" dirty="0"/>
              <a:t> </a:t>
            </a:r>
            <a:endParaRPr lang="it-IT" sz="1600" dirty="0"/>
          </a:p>
          <a:p>
            <a:pPr marL="0" indent="0">
              <a:buNone/>
            </a:pPr>
            <a:r>
              <a:rPr lang="en-GB" sz="1600" dirty="0"/>
              <a:t>…The CGMS Plenary then decided on the following Action:</a:t>
            </a:r>
            <a:endParaRPr lang="it-IT" sz="1600" dirty="0"/>
          </a:p>
          <a:p>
            <a:pPr marL="0" indent="0">
              <a:buNone/>
            </a:pPr>
            <a:r>
              <a:rPr lang="en-GB" sz="1600" dirty="0"/>
              <a:t> </a:t>
            </a:r>
            <a:endParaRPr lang="it-IT" sz="1600" dirty="0"/>
          </a:p>
          <a:p>
            <a:pPr marL="0" indent="0">
              <a:buNone/>
            </a:pPr>
            <a:r>
              <a:rPr lang="en-GB" sz="1600" b="1" dirty="0"/>
              <a:t>Action: </a:t>
            </a:r>
            <a:r>
              <a:rPr lang="en-GB" sz="1600" b="1" dirty="0" err="1"/>
              <a:t>JWGClimate</a:t>
            </a:r>
            <a:r>
              <a:rPr lang="en-GB" sz="1600" b="1" dirty="0"/>
              <a:t> to complete their analysis of the feasibility of establishing a subgroup on CO2/GHG in JWG Climate</a:t>
            </a:r>
            <a:endParaRPr lang="it-IT" sz="1600" dirty="0"/>
          </a:p>
          <a:p>
            <a:pPr marL="0" indent="0">
              <a:buNone/>
            </a:pPr>
            <a:r>
              <a:rPr lang="en-US" sz="1600" dirty="0"/>
              <a:t>…</a:t>
            </a:r>
            <a:endParaRPr lang="it-IT" sz="1600" dirty="0"/>
          </a:p>
          <a:p>
            <a:pPr marL="0" indent="0">
              <a:buNone/>
            </a:pPr>
            <a:r>
              <a:rPr lang="en-GB" sz="1600" b="1" dirty="0"/>
              <a:t>Recommendation:</a:t>
            </a:r>
            <a:r>
              <a:rPr lang="en-GB" sz="1600" dirty="0"/>
              <a:t> </a:t>
            </a:r>
            <a:r>
              <a:rPr lang="en-GB" sz="1600" b="1" dirty="0"/>
              <a:t>CGMS to recommend to the CEOS Chair the establishment of a subgroup within </a:t>
            </a:r>
            <a:r>
              <a:rPr lang="en-GB" sz="1600" b="1" dirty="0" err="1"/>
              <a:t>JWGClimate</a:t>
            </a:r>
            <a:r>
              <a:rPr lang="en-GB" sz="1600" b="1" dirty="0"/>
              <a:t> for the coordination of greenhouse gas monitoring activities.”</a:t>
            </a:r>
            <a:endParaRPr lang="it-IT" sz="1600" dirty="0"/>
          </a:p>
        </p:txBody>
      </p:sp>
    </p:spTree>
    <p:extLst>
      <p:ext uri="{BB962C8B-B14F-4D97-AF65-F5344CB8AC3E}">
        <p14:creationId xmlns:p14="http://schemas.microsoft.com/office/powerpoint/2010/main" val="4047029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091777" y="2686784"/>
            <a:ext cx="1479366" cy="90726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Joint </a:t>
            </a:r>
          </a:p>
          <a:p>
            <a:pPr algn="ctr"/>
            <a:r>
              <a:rPr lang="en-US" dirty="0" err="1"/>
              <a:t>WGClimate</a:t>
            </a:r>
            <a:endParaRPr lang="en-US" dirty="0"/>
          </a:p>
        </p:txBody>
      </p:sp>
      <p:sp>
        <p:nvSpPr>
          <p:cNvPr id="6" name="Rounded Rectangle 5"/>
          <p:cNvSpPr/>
          <p:nvPr/>
        </p:nvSpPr>
        <p:spPr>
          <a:xfrm>
            <a:off x="4754182" y="4588885"/>
            <a:ext cx="1616834" cy="958124"/>
          </a:xfrm>
          <a:prstGeom prst="roundRect">
            <a:avLst/>
          </a:prstGeom>
          <a:solidFill>
            <a:schemeClr val="bg2">
              <a:lumMod val="9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Atmospheric Composition - VC</a:t>
            </a:r>
          </a:p>
        </p:txBody>
      </p:sp>
      <p:sp>
        <p:nvSpPr>
          <p:cNvPr id="7" name="Rounded Rectangle 6"/>
          <p:cNvSpPr/>
          <p:nvPr/>
        </p:nvSpPr>
        <p:spPr>
          <a:xfrm>
            <a:off x="5392712" y="2669675"/>
            <a:ext cx="1520635" cy="870319"/>
          </a:xfrm>
          <a:prstGeom prst="roundRect">
            <a:avLst/>
          </a:prstGeom>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t>CEOS Carbon Strategy (CCS</a:t>
            </a:r>
            <a:r>
              <a:rPr lang="en-US" sz="1600" dirty="0"/>
              <a:t>)</a:t>
            </a:r>
          </a:p>
        </p:txBody>
      </p:sp>
      <p:sp>
        <p:nvSpPr>
          <p:cNvPr id="8" name="Rounded Rectangle 7"/>
          <p:cNvSpPr/>
          <p:nvPr/>
        </p:nvSpPr>
        <p:spPr>
          <a:xfrm>
            <a:off x="2083935" y="1509091"/>
            <a:ext cx="1616834" cy="672969"/>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a:t>GCOS/UNFCCC</a:t>
            </a:r>
          </a:p>
        </p:txBody>
      </p:sp>
      <p:sp>
        <p:nvSpPr>
          <p:cNvPr id="9" name="Rounded Rectangle 8"/>
          <p:cNvSpPr/>
          <p:nvPr/>
        </p:nvSpPr>
        <p:spPr>
          <a:xfrm>
            <a:off x="5334000" y="1509091"/>
            <a:ext cx="1616834" cy="672969"/>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200" dirty="0"/>
          </a:p>
          <a:p>
            <a:pPr algn="ctr"/>
            <a:endParaRPr lang="en-US" sz="1200" dirty="0"/>
          </a:p>
          <a:p>
            <a:pPr algn="ctr"/>
            <a:r>
              <a:rPr lang="en-US" sz="1200" dirty="0"/>
              <a:t>WMO IG3IS</a:t>
            </a:r>
          </a:p>
          <a:p>
            <a:pPr algn="ctr"/>
            <a:r>
              <a:rPr lang="en-US" sz="1200" dirty="0"/>
              <a:t>GEO Carbon &amp; GHG</a:t>
            </a:r>
          </a:p>
          <a:p>
            <a:pPr algn="ctr"/>
            <a:endParaRPr lang="en-US" sz="1200" dirty="0"/>
          </a:p>
        </p:txBody>
      </p:sp>
      <p:cxnSp>
        <p:nvCxnSpPr>
          <p:cNvPr id="13" name="Straight Arrow Connector 12"/>
          <p:cNvCxnSpPr>
            <a:cxnSpLocks/>
          </p:cNvCxnSpPr>
          <p:nvPr/>
        </p:nvCxnSpPr>
        <p:spPr>
          <a:xfrm flipH="1">
            <a:off x="3390899" y="4046497"/>
            <a:ext cx="664335" cy="552735"/>
          </a:xfrm>
          <a:prstGeom prst="straightConnector1">
            <a:avLst/>
          </a:prstGeom>
          <a:ln w="76200">
            <a:solidFill>
              <a:schemeClr val="tx1"/>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a:cxnSpLocks/>
          </p:cNvCxnSpPr>
          <p:nvPr/>
        </p:nvCxnSpPr>
        <p:spPr>
          <a:xfrm flipV="1">
            <a:off x="3723066" y="2131146"/>
            <a:ext cx="1610934" cy="1241824"/>
          </a:xfrm>
          <a:prstGeom prst="straightConnector1">
            <a:avLst/>
          </a:prstGeom>
          <a:ln w="76200">
            <a:solidFill>
              <a:schemeClr val="tx1"/>
            </a:solidFill>
            <a:prstDash val="sysDash"/>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9" name="Straight Arrow Connector 18"/>
          <p:cNvCxnSpPr>
            <a:stCxn id="8" idx="2"/>
          </p:cNvCxnSpPr>
          <p:nvPr/>
        </p:nvCxnSpPr>
        <p:spPr>
          <a:xfrm flipH="1">
            <a:off x="2892352" y="2182060"/>
            <a:ext cx="1" cy="479063"/>
          </a:xfrm>
          <a:prstGeom prst="straightConnector1">
            <a:avLst/>
          </a:prstGeom>
          <a:ln w="76200">
            <a:solidFill>
              <a:schemeClr val="tx1"/>
            </a:solidFill>
            <a:prstDash val="sysDot"/>
            <a:headEnd type="triangle" w="med" len="med"/>
            <a:tailEnd type="none" w="med" len="med"/>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a:off x="6132436" y="2182062"/>
            <a:ext cx="0" cy="470505"/>
          </a:xfrm>
          <a:prstGeom prst="straightConnector1">
            <a:avLst/>
          </a:prstGeom>
          <a:ln w="76200">
            <a:solidFill>
              <a:schemeClr val="tx1"/>
            </a:solidFill>
            <a:prstDash val="sysDot"/>
            <a:headEnd type="triangle" w="med" len="med"/>
            <a:tailEnd type="none" w="med" len="med"/>
          </a:ln>
        </p:spPr>
        <p:style>
          <a:lnRef idx="3">
            <a:schemeClr val="dk1"/>
          </a:lnRef>
          <a:fillRef idx="0">
            <a:schemeClr val="dk1"/>
          </a:fillRef>
          <a:effectRef idx="2">
            <a:schemeClr val="dk1"/>
          </a:effectRef>
          <a:fontRef idx="minor">
            <a:schemeClr val="tx1"/>
          </a:fontRef>
        </p:style>
      </p:cxnSp>
      <p:sp>
        <p:nvSpPr>
          <p:cNvPr id="26" name="Double Brace 25"/>
          <p:cNvSpPr/>
          <p:nvPr/>
        </p:nvSpPr>
        <p:spPr>
          <a:xfrm>
            <a:off x="5655809" y="3753740"/>
            <a:ext cx="1257539" cy="590273"/>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969" dirty="0"/>
              <a:t>CCS Actions for the Atmospheric Domain </a:t>
            </a:r>
          </a:p>
        </p:txBody>
      </p:sp>
      <p:sp>
        <p:nvSpPr>
          <p:cNvPr id="29" name="Double Brace 28"/>
          <p:cNvSpPr/>
          <p:nvPr/>
        </p:nvSpPr>
        <p:spPr>
          <a:xfrm>
            <a:off x="1881627" y="3789322"/>
            <a:ext cx="1257539" cy="51435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969" dirty="0"/>
              <a:t>Addressing GHG relevant GCOS Actions e.g. T71</a:t>
            </a:r>
          </a:p>
        </p:txBody>
      </p:sp>
      <p:sp>
        <p:nvSpPr>
          <p:cNvPr id="30" name="Double Brace 29"/>
          <p:cNvSpPr/>
          <p:nvPr/>
        </p:nvSpPr>
        <p:spPr>
          <a:xfrm>
            <a:off x="3664353" y="2101342"/>
            <a:ext cx="1257539" cy="590273"/>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969" dirty="0"/>
              <a:t>Initiatives on Carbon relevant ECVs, input for SBSTA</a:t>
            </a:r>
          </a:p>
        </p:txBody>
      </p:sp>
      <p:sp>
        <p:nvSpPr>
          <p:cNvPr id="31" name="Double Brace 30"/>
          <p:cNvSpPr/>
          <p:nvPr/>
        </p:nvSpPr>
        <p:spPr>
          <a:xfrm>
            <a:off x="1480116" y="2263331"/>
            <a:ext cx="1257539" cy="337913"/>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969" dirty="0"/>
              <a:t>Reporting SBSTA</a:t>
            </a:r>
            <a:r>
              <a:rPr lang="en-US" sz="969"/>
              <a:t>, formal GCOS </a:t>
            </a:r>
            <a:r>
              <a:rPr lang="en-US" sz="969" dirty="0"/>
              <a:t>link</a:t>
            </a:r>
          </a:p>
        </p:txBody>
      </p:sp>
      <p:sp>
        <p:nvSpPr>
          <p:cNvPr id="32" name="Double Brace 31"/>
          <p:cNvSpPr/>
          <p:nvPr/>
        </p:nvSpPr>
        <p:spPr>
          <a:xfrm>
            <a:off x="6287844" y="2256911"/>
            <a:ext cx="1257539" cy="337913"/>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969" dirty="0"/>
              <a:t>Space Agency input to GEO Initiative</a:t>
            </a:r>
          </a:p>
        </p:txBody>
      </p:sp>
      <p:sp>
        <p:nvSpPr>
          <p:cNvPr id="3" name="Content Placeholder 2">
            <a:extLst>
              <a:ext uri="{FF2B5EF4-FFF2-40B4-BE49-F238E27FC236}">
                <a16:creationId xmlns:a16="http://schemas.microsoft.com/office/drawing/2014/main" id="{A7DBBABE-5D52-B842-9867-859CC5460E45}"/>
              </a:ext>
            </a:extLst>
          </p:cNvPr>
          <p:cNvSpPr>
            <a:spLocks noGrp="1"/>
          </p:cNvSpPr>
          <p:nvPr>
            <p:ph sz="quarter" idx="11"/>
          </p:nvPr>
        </p:nvSpPr>
        <p:spPr>
          <a:xfrm>
            <a:off x="2151343" y="1085850"/>
            <a:ext cx="4859057" cy="400050"/>
          </a:xfrm>
        </p:spPr>
        <p:txBody>
          <a:bodyPr>
            <a:normAutofit fontScale="92500" lnSpcReduction="10000"/>
          </a:bodyPr>
          <a:lstStyle/>
          <a:p>
            <a:r>
              <a:rPr lang="en-GB" dirty="0"/>
              <a:t>Option 2 </a:t>
            </a:r>
          </a:p>
        </p:txBody>
      </p:sp>
      <p:sp>
        <p:nvSpPr>
          <p:cNvPr id="20" name="Rounded Rectangle 19">
            <a:extLst>
              <a:ext uri="{FF2B5EF4-FFF2-40B4-BE49-F238E27FC236}">
                <a16:creationId xmlns:a16="http://schemas.microsoft.com/office/drawing/2014/main" id="{0A9ED710-D4B5-D34B-B45B-7C2B5B0C3E29}"/>
              </a:ext>
            </a:extLst>
          </p:cNvPr>
          <p:cNvSpPr/>
          <p:nvPr/>
        </p:nvSpPr>
        <p:spPr>
          <a:xfrm>
            <a:off x="3390899" y="3283867"/>
            <a:ext cx="2171700" cy="673788"/>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err="1"/>
              <a:t>WGClimate</a:t>
            </a:r>
            <a:r>
              <a:rPr lang="en-US" sz="1400" dirty="0"/>
              <a:t> Task on GHG monitoring</a:t>
            </a:r>
          </a:p>
        </p:txBody>
      </p:sp>
      <p:sp>
        <p:nvSpPr>
          <p:cNvPr id="22" name="Double Brace 21">
            <a:extLst>
              <a:ext uri="{FF2B5EF4-FFF2-40B4-BE49-F238E27FC236}">
                <a16:creationId xmlns:a16="http://schemas.microsoft.com/office/drawing/2014/main" id="{FFCB8812-5AC6-084B-95AA-F05BF62EB8FC}"/>
              </a:ext>
            </a:extLst>
          </p:cNvPr>
          <p:cNvSpPr/>
          <p:nvPr/>
        </p:nvSpPr>
        <p:spPr>
          <a:xfrm>
            <a:off x="3768532" y="6073780"/>
            <a:ext cx="1257539" cy="590273"/>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969" dirty="0"/>
              <a:t>Joint meetings with </a:t>
            </a:r>
            <a:r>
              <a:rPr lang="en-US" sz="969" dirty="0" err="1"/>
              <a:t>WGClimate</a:t>
            </a:r>
            <a:endParaRPr lang="en-US" sz="969" dirty="0"/>
          </a:p>
        </p:txBody>
      </p:sp>
      <p:sp>
        <p:nvSpPr>
          <p:cNvPr id="21" name="Rounded Rectangle 20">
            <a:extLst>
              <a:ext uri="{FF2B5EF4-FFF2-40B4-BE49-F238E27FC236}">
                <a16:creationId xmlns:a16="http://schemas.microsoft.com/office/drawing/2014/main" id="{6B4FFB06-B150-C34F-B1F7-C4AB8505CE77}"/>
              </a:ext>
            </a:extLst>
          </p:cNvPr>
          <p:cNvSpPr/>
          <p:nvPr/>
        </p:nvSpPr>
        <p:spPr>
          <a:xfrm>
            <a:off x="2516676" y="4588885"/>
            <a:ext cx="1616834" cy="958124"/>
          </a:xfrm>
          <a:prstGeom prst="roundRect">
            <a:avLst/>
          </a:prstGeom>
          <a:solidFill>
            <a:schemeClr val="bg2">
              <a:lumMod val="9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WGCV </a:t>
            </a:r>
          </a:p>
          <a:p>
            <a:pPr algn="ctr"/>
            <a:r>
              <a:rPr lang="en-US" dirty="0"/>
              <a:t>ACSG</a:t>
            </a:r>
          </a:p>
        </p:txBody>
      </p:sp>
      <p:cxnSp>
        <p:nvCxnSpPr>
          <p:cNvPr id="24" name="Straight Arrow Connector 23">
            <a:extLst>
              <a:ext uri="{FF2B5EF4-FFF2-40B4-BE49-F238E27FC236}">
                <a16:creationId xmlns:a16="http://schemas.microsoft.com/office/drawing/2014/main" id="{73CB41F8-5FB1-F947-8021-2C35884E955B}"/>
              </a:ext>
            </a:extLst>
          </p:cNvPr>
          <p:cNvCxnSpPr>
            <a:cxnSpLocks/>
            <a:endCxn id="6" idx="0"/>
          </p:cNvCxnSpPr>
          <p:nvPr/>
        </p:nvCxnSpPr>
        <p:spPr>
          <a:xfrm>
            <a:off x="4893434" y="4004201"/>
            <a:ext cx="669165" cy="584684"/>
          </a:xfrm>
          <a:prstGeom prst="straightConnector1">
            <a:avLst/>
          </a:prstGeom>
          <a:ln w="76200">
            <a:solidFill>
              <a:schemeClr val="tx1"/>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328BEC38-C497-624B-A9EF-031E10C4EC4D}"/>
              </a:ext>
            </a:extLst>
          </p:cNvPr>
          <p:cNvCxnSpPr>
            <a:cxnSpLocks/>
            <a:stCxn id="6" idx="1"/>
            <a:endCxn id="21" idx="3"/>
          </p:cNvCxnSpPr>
          <p:nvPr/>
        </p:nvCxnSpPr>
        <p:spPr>
          <a:xfrm flipH="1">
            <a:off x="4133510" y="5067947"/>
            <a:ext cx="620672" cy="0"/>
          </a:xfrm>
          <a:prstGeom prst="straightConnector1">
            <a:avLst/>
          </a:prstGeom>
          <a:ln w="76200">
            <a:solidFill>
              <a:schemeClr val="tx1"/>
            </a:solidFill>
            <a:headEnd type="triangle"/>
            <a:tailEnd type="triangle"/>
          </a:ln>
        </p:spPr>
        <p:style>
          <a:lnRef idx="3">
            <a:schemeClr val="dk1"/>
          </a:lnRef>
          <a:fillRef idx="0">
            <a:schemeClr val="dk1"/>
          </a:fillRef>
          <a:effectRef idx="2">
            <a:schemeClr val="dk1"/>
          </a:effectRef>
          <a:fontRef idx="minor">
            <a:schemeClr val="tx1"/>
          </a:fontRef>
        </p:style>
      </p:cxnSp>
      <p:sp>
        <p:nvSpPr>
          <p:cNvPr id="33" name="Rounded Rectangle 32">
            <a:extLst>
              <a:ext uri="{FF2B5EF4-FFF2-40B4-BE49-F238E27FC236}">
                <a16:creationId xmlns:a16="http://schemas.microsoft.com/office/drawing/2014/main" id="{00819143-BF1F-0C40-A30F-C7B0F6E1C2F9}"/>
              </a:ext>
            </a:extLst>
          </p:cNvPr>
          <p:cNvSpPr/>
          <p:nvPr/>
        </p:nvSpPr>
        <p:spPr>
          <a:xfrm>
            <a:off x="1087587" y="5326493"/>
            <a:ext cx="1616834" cy="672969"/>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200" dirty="0"/>
          </a:p>
          <a:p>
            <a:pPr algn="ctr"/>
            <a:endParaRPr lang="en-US" sz="1200" dirty="0"/>
          </a:p>
          <a:p>
            <a:pPr algn="ctr"/>
            <a:r>
              <a:rPr lang="en-US" sz="1600" dirty="0"/>
              <a:t>GSICS</a:t>
            </a:r>
          </a:p>
          <a:p>
            <a:pPr algn="ctr"/>
            <a:endParaRPr lang="en-US" sz="1200" dirty="0"/>
          </a:p>
        </p:txBody>
      </p:sp>
      <p:sp>
        <p:nvSpPr>
          <p:cNvPr id="17" name="TextBox 16">
            <a:extLst>
              <a:ext uri="{FF2B5EF4-FFF2-40B4-BE49-F238E27FC236}">
                <a16:creationId xmlns:a16="http://schemas.microsoft.com/office/drawing/2014/main" id="{3C4C0F6B-DF56-834F-8587-2FDA34FC76E6}"/>
              </a:ext>
            </a:extLst>
          </p:cNvPr>
          <p:cNvSpPr txBox="1"/>
          <p:nvPr/>
        </p:nvSpPr>
        <p:spPr>
          <a:xfrm>
            <a:off x="2250122" y="352720"/>
            <a:ext cx="3747178"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chemeClr val="bg1"/>
                </a:solidFill>
                <a:effectLst/>
                <a:uFillTx/>
              </a:rPr>
              <a:t>Possible “Hybrid” Scenario</a:t>
            </a:r>
          </a:p>
        </p:txBody>
      </p:sp>
      <p:sp>
        <p:nvSpPr>
          <p:cNvPr id="34" name="Rounded Rectangle 33">
            <a:extLst>
              <a:ext uri="{FF2B5EF4-FFF2-40B4-BE49-F238E27FC236}">
                <a16:creationId xmlns:a16="http://schemas.microsoft.com/office/drawing/2014/main" id="{6F5ACCCB-7751-A248-947E-5BCE57D16FC1}"/>
              </a:ext>
            </a:extLst>
          </p:cNvPr>
          <p:cNvSpPr/>
          <p:nvPr/>
        </p:nvSpPr>
        <p:spPr>
          <a:xfrm>
            <a:off x="6098000" y="5289183"/>
            <a:ext cx="1616834" cy="672969"/>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200" dirty="0"/>
          </a:p>
          <a:p>
            <a:pPr algn="ctr"/>
            <a:endParaRPr lang="en-US" sz="1200" dirty="0"/>
          </a:p>
          <a:p>
            <a:pPr algn="ctr"/>
            <a:r>
              <a:rPr lang="en-US" sz="1600" dirty="0"/>
              <a:t>CGMS representation</a:t>
            </a:r>
          </a:p>
          <a:p>
            <a:pPr algn="ctr"/>
            <a:endParaRPr lang="en-US" sz="1200" dirty="0"/>
          </a:p>
        </p:txBody>
      </p:sp>
    </p:spTree>
    <p:extLst>
      <p:ext uri="{BB962C8B-B14F-4D97-AF65-F5344CB8AC3E}">
        <p14:creationId xmlns:p14="http://schemas.microsoft.com/office/powerpoint/2010/main" val="1061687615"/>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9054</TotalTime>
  <Words>1063</Words>
  <Application>Microsoft Macintosh PowerPoint</Application>
  <PresentationFormat>On-screen Show (4:3)</PresentationFormat>
  <Paragraphs>144</Paragraphs>
  <Slides>13</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Arial Bold</vt:lpstr>
      <vt:lpstr>Avenir Roman</vt:lpstr>
      <vt:lpstr>Calibri</vt:lpstr>
      <vt:lpstr>Courier New</vt:lpstr>
      <vt:lpstr>Droid Serif</vt:lpstr>
      <vt:lpstr>Helvetica</vt:lpstr>
      <vt:lpstr>Proxima Nova Regular</vt:lpstr>
      <vt:lpstr>Wingdings</vt:lpstr>
      <vt:lpstr>Default</vt:lpstr>
      <vt:lpstr>Proposed Way Forward for CEOS on GHG Observations </vt:lpstr>
      <vt:lpstr>PowerPoint Presentation</vt:lpstr>
      <vt:lpstr>COP-23/SBSTA-47</vt:lpstr>
      <vt:lpstr>COP-23/SBSTA-47 </vt:lpstr>
      <vt:lpstr>Timely inputs to Policy context</vt:lpstr>
      <vt:lpstr>CEOS CGMS Coordination on GHG monitoring - options</vt:lpstr>
      <vt:lpstr>Pros and Cons of Options 2 &amp; 3</vt:lpstr>
      <vt:lpstr>Conclusion from CGMS-46</vt:lpstr>
      <vt:lpstr>PowerPoint Presentation</vt:lpstr>
      <vt:lpstr>Conclusion</vt:lpstr>
      <vt:lpstr>Analysis Since SIT-TW</vt:lpstr>
      <vt:lpstr>Proposal</vt:lpstr>
      <vt:lpstr>Asked to Plenary – for Decision</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Microsoft Office User</cp:lastModifiedBy>
  <cp:revision>149</cp:revision>
  <dcterms:modified xsi:type="dcterms:W3CDTF">2018-10-16T15:52:56Z</dcterms:modified>
</cp:coreProperties>
</file>