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301" r:id="rId3"/>
    <p:sldId id="289" r:id="rId4"/>
    <p:sldId id="284" r:id="rId5"/>
    <p:sldId id="285" r:id="rId6"/>
    <p:sldId id="291" r:id="rId7"/>
    <p:sldId id="293" r:id="rId8"/>
    <p:sldId id="292" r:id="rId9"/>
    <p:sldId id="290" r:id="rId10"/>
    <p:sldId id="294" r:id="rId11"/>
    <p:sldId id="297" r:id="rId12"/>
    <p:sldId id="296" r:id="rId13"/>
    <p:sldId id="295" r:id="rId14"/>
    <p:sldId id="300" r:id="rId15"/>
    <p:sldId id="298" r:id="rId16"/>
    <p:sldId id="299" r:id="rId17"/>
  </p:sldIdLst>
  <p:sldSz cx="12195175" cy="6859588"/>
  <p:notesSz cx="6797675" cy="9926638"/>
  <p:defaultTextStyle>
    <a:defPPr>
      <a:defRPr lang="de-DE"/>
    </a:defPPr>
    <a:lvl1pPr marL="0" algn="l" defTabSz="9140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45" algn="l" defTabSz="9140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91" algn="l" defTabSz="9140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36" algn="l" defTabSz="9140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81" algn="l" defTabSz="9140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26" algn="l" defTabSz="9140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71" algn="l" defTabSz="9140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18" algn="l" defTabSz="9140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62" algn="l" defTabSz="9140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6868"/>
    <a:srgbClr val="0000FF"/>
    <a:srgbClr val="2D2DB4"/>
    <a:srgbClr val="4F8CCF"/>
    <a:srgbClr val="7DD3D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7186" autoAdjust="0"/>
  </p:normalViewPr>
  <p:slideViewPr>
    <p:cSldViewPr>
      <p:cViewPr>
        <p:scale>
          <a:sx n="110" d="100"/>
          <a:sy n="110" d="100"/>
        </p:scale>
        <p:origin x="-552" y="-516"/>
      </p:cViewPr>
      <p:guideLst>
        <p:guide orient="horz" pos="2161"/>
        <p:guide pos="3842"/>
      </p:guideLst>
    </p:cSldViewPr>
  </p:slideViewPr>
  <p:outlineViewPr>
    <p:cViewPr>
      <p:scale>
        <a:sx n="33" d="100"/>
        <a:sy n="33" d="100"/>
      </p:scale>
      <p:origin x="0" y="25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772" y="-90"/>
      </p:cViewPr>
      <p:guideLst>
        <p:guide orient="horz" pos="3127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372DDF-9072-4C0C-9F40-7D71E478E528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514CCB-C500-4610-83E3-9B192480B381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Remote Sensing from space</a:t>
          </a:r>
          <a:endParaRPr lang="en-US" dirty="0"/>
        </a:p>
      </dgm:t>
    </dgm:pt>
    <dgm:pt modelId="{3078231D-9EC1-4560-9A7F-FA17A343A785}" type="parTrans" cxnId="{52633388-51FF-4D1E-9C60-4F8E1BD677F2}">
      <dgm:prSet/>
      <dgm:spPr/>
      <dgm:t>
        <a:bodyPr/>
        <a:lstStyle/>
        <a:p>
          <a:endParaRPr lang="en-US"/>
        </a:p>
      </dgm:t>
    </dgm:pt>
    <dgm:pt modelId="{DC120C54-6C33-468F-8C22-47CE97AA7230}" type="sibTrans" cxnId="{52633388-51FF-4D1E-9C60-4F8E1BD677F2}">
      <dgm:prSet/>
      <dgm:spPr/>
      <dgm:t>
        <a:bodyPr/>
        <a:lstStyle/>
        <a:p>
          <a:endParaRPr lang="en-US"/>
        </a:p>
      </dgm:t>
    </dgm:pt>
    <dgm:pt modelId="{A83AC2B1-810C-484A-A7A4-6CFBE6ECE21C}">
      <dgm:prSet phldrT="[Text]"/>
      <dgm:spPr/>
      <dgm:t>
        <a:bodyPr/>
        <a:lstStyle/>
        <a:p>
          <a:r>
            <a:rPr lang="en-US" dirty="0" smtClean="0"/>
            <a:t>Validation Infrastructure</a:t>
          </a:r>
          <a:endParaRPr lang="en-US" dirty="0"/>
        </a:p>
      </dgm:t>
    </dgm:pt>
    <dgm:pt modelId="{8E1A9687-879D-4335-90C8-BF9AAC5E3590}" type="parTrans" cxnId="{5B01FF90-4227-43CE-8BF6-D5CD50631BEF}">
      <dgm:prSet/>
      <dgm:spPr/>
      <dgm:t>
        <a:bodyPr/>
        <a:lstStyle/>
        <a:p>
          <a:endParaRPr lang="en-US"/>
        </a:p>
      </dgm:t>
    </dgm:pt>
    <dgm:pt modelId="{3D76DE91-E94B-427E-82AE-B16ADF77C49C}" type="sibTrans" cxnId="{5B01FF90-4227-43CE-8BF6-D5CD50631BEF}">
      <dgm:prSet/>
      <dgm:spPr/>
      <dgm:t>
        <a:bodyPr/>
        <a:lstStyle/>
        <a:p>
          <a:endParaRPr lang="en-US"/>
        </a:p>
      </dgm:t>
    </dgm:pt>
    <dgm:pt modelId="{E5DBBF03-71A8-422A-9DD5-156C9EFA1D11}" type="pres">
      <dgm:prSet presAssocID="{BE372DDF-9072-4C0C-9F40-7D71E478E52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F46F6A-0E2F-48E7-859D-6142481151CE}" type="pres">
      <dgm:prSet presAssocID="{0A514CCB-C500-4610-83E3-9B192480B381}" presName="arrow" presStyleLbl="node1" presStyleIdx="0" presStyleCnt="2" custScaleX="68238" custRadScaleRad="63282" custRadScaleInc="-6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52A6C-4D06-48E5-9CC1-6CE2B31DA44B}" type="pres">
      <dgm:prSet presAssocID="{A83AC2B1-810C-484A-A7A4-6CFBE6ECE21C}" presName="arrow" presStyleLbl="node1" presStyleIdx="1" presStyleCnt="2" custScaleX="68238" custRadScaleRad="100016" custRadScaleInc="5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1940EE-F0EF-4FAB-99CC-1AC2A7157B9D}" type="presOf" srcId="{A83AC2B1-810C-484A-A7A4-6CFBE6ECE21C}" destId="{88E52A6C-4D06-48E5-9CC1-6CE2B31DA44B}" srcOrd="0" destOrd="0" presId="urn:microsoft.com/office/officeart/2005/8/layout/arrow5"/>
    <dgm:cxn modelId="{5E7890B1-D133-4D15-918C-9D6AEB5E05FB}" type="presOf" srcId="{BE372DDF-9072-4C0C-9F40-7D71E478E528}" destId="{E5DBBF03-71A8-422A-9DD5-156C9EFA1D11}" srcOrd="0" destOrd="0" presId="urn:microsoft.com/office/officeart/2005/8/layout/arrow5"/>
    <dgm:cxn modelId="{52633388-51FF-4D1E-9C60-4F8E1BD677F2}" srcId="{BE372DDF-9072-4C0C-9F40-7D71E478E528}" destId="{0A514CCB-C500-4610-83E3-9B192480B381}" srcOrd="0" destOrd="0" parTransId="{3078231D-9EC1-4560-9A7F-FA17A343A785}" sibTransId="{DC120C54-6C33-468F-8C22-47CE97AA7230}"/>
    <dgm:cxn modelId="{5B01FF90-4227-43CE-8BF6-D5CD50631BEF}" srcId="{BE372DDF-9072-4C0C-9F40-7D71E478E528}" destId="{A83AC2B1-810C-484A-A7A4-6CFBE6ECE21C}" srcOrd="1" destOrd="0" parTransId="{8E1A9687-879D-4335-90C8-BF9AAC5E3590}" sibTransId="{3D76DE91-E94B-427E-82AE-B16ADF77C49C}"/>
    <dgm:cxn modelId="{9518BF9E-FBA5-4A3C-ABAA-DAAE888E7D1F}" type="presOf" srcId="{0A514CCB-C500-4610-83E3-9B192480B381}" destId="{99F46F6A-0E2F-48E7-859D-6142481151CE}" srcOrd="0" destOrd="0" presId="urn:microsoft.com/office/officeart/2005/8/layout/arrow5"/>
    <dgm:cxn modelId="{58F4A46E-C2DA-44E3-A128-69498BE4771C}" type="presParOf" srcId="{E5DBBF03-71A8-422A-9DD5-156C9EFA1D11}" destId="{99F46F6A-0E2F-48E7-859D-6142481151CE}" srcOrd="0" destOrd="0" presId="urn:microsoft.com/office/officeart/2005/8/layout/arrow5"/>
    <dgm:cxn modelId="{7D12C11E-CA1C-4A0D-9AA7-67EE0A1E5345}" type="presParOf" srcId="{E5DBBF03-71A8-422A-9DD5-156C9EFA1D11}" destId="{88E52A6C-4D06-48E5-9CC1-6CE2B31DA44B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E852FD-AADF-4470-899B-7D8A03E600FD}" type="doc">
      <dgm:prSet loTypeId="urn:microsoft.com/office/officeart/2005/8/layout/cycle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F546007-A4C7-4D08-AB90-1045DBFEEC2A}">
      <dgm:prSet phldrT="[Text]" custT="1"/>
      <dgm:spPr/>
      <dgm:t>
        <a:bodyPr/>
        <a:lstStyle/>
        <a:p>
          <a:r>
            <a:rPr lang="de-DE" sz="1800" b="1" dirty="0" smtClean="0"/>
            <a:t>ECV </a:t>
          </a:r>
          <a:r>
            <a:rPr lang="de-DE" sz="1800" b="1" dirty="0" err="1" smtClean="0"/>
            <a:t>Inventory</a:t>
          </a:r>
          <a:endParaRPr lang="de-DE" sz="1800" b="1" dirty="0"/>
        </a:p>
      </dgm:t>
    </dgm:pt>
    <dgm:pt modelId="{BDC6A3A3-4F4B-4ACA-B582-77D880D766D5}" type="parTrans" cxnId="{D4B8B083-6E40-4D61-BD01-A581DA1F1F43}">
      <dgm:prSet/>
      <dgm:spPr/>
      <dgm:t>
        <a:bodyPr/>
        <a:lstStyle/>
        <a:p>
          <a:endParaRPr lang="de-DE"/>
        </a:p>
      </dgm:t>
    </dgm:pt>
    <dgm:pt modelId="{AF6824D9-E8A2-4B27-89E3-AF5586B709A4}" type="sibTrans" cxnId="{D4B8B083-6E40-4D61-BD01-A581DA1F1F43}">
      <dgm:prSet/>
      <dgm:spPr/>
      <dgm:t>
        <a:bodyPr/>
        <a:lstStyle/>
        <a:p>
          <a:endParaRPr lang="de-DE"/>
        </a:p>
      </dgm:t>
    </dgm:pt>
    <dgm:pt modelId="{A907D5F4-E10E-40A3-949F-56A2AB1E2D2D}">
      <dgm:prSet phldrT="[Text]" custT="1"/>
      <dgm:spPr/>
      <dgm:t>
        <a:bodyPr/>
        <a:lstStyle/>
        <a:p>
          <a:r>
            <a:rPr lang="de-DE" sz="1800" b="1" dirty="0" smtClean="0"/>
            <a:t>Gap Analysis &amp; </a:t>
          </a:r>
          <a:r>
            <a:rPr lang="de-DE" sz="1800" b="1" dirty="0" err="1" smtClean="0"/>
            <a:t>Recs</a:t>
          </a:r>
          <a:r>
            <a:rPr lang="de-DE" sz="1800" b="1" dirty="0" smtClean="0"/>
            <a:t>.</a:t>
          </a:r>
          <a:endParaRPr lang="de-DE" sz="1800" b="1" dirty="0"/>
        </a:p>
      </dgm:t>
    </dgm:pt>
    <dgm:pt modelId="{3124F1E0-C88C-4C1E-B0BE-C1AAC9A82808}" type="parTrans" cxnId="{B2F342FF-E782-4DDA-85A6-5EF614A2F645}">
      <dgm:prSet/>
      <dgm:spPr/>
      <dgm:t>
        <a:bodyPr/>
        <a:lstStyle/>
        <a:p>
          <a:endParaRPr lang="de-DE"/>
        </a:p>
      </dgm:t>
    </dgm:pt>
    <dgm:pt modelId="{392F9462-128A-47EE-A158-72B0A34EB3ED}" type="sibTrans" cxnId="{B2F342FF-E782-4DDA-85A6-5EF614A2F645}">
      <dgm:prSet/>
      <dgm:spPr/>
      <dgm:t>
        <a:bodyPr/>
        <a:lstStyle/>
        <a:p>
          <a:endParaRPr lang="de-DE"/>
        </a:p>
      </dgm:t>
    </dgm:pt>
    <dgm:pt modelId="{0EB9043C-0DA3-4E4A-A2C9-8FB809836AD5}">
      <dgm:prSet phldrT="[Text]" custT="1"/>
      <dgm:spPr/>
      <dgm:t>
        <a:bodyPr/>
        <a:lstStyle/>
        <a:p>
          <a:r>
            <a:rPr lang="de-DE" sz="1800" b="1" dirty="0" smtClean="0"/>
            <a:t>Action Plan</a:t>
          </a:r>
          <a:endParaRPr lang="de-DE" sz="1800" b="1" dirty="0"/>
        </a:p>
      </dgm:t>
    </dgm:pt>
    <dgm:pt modelId="{E03A071B-4094-425E-8980-011CFAC8F354}" type="parTrans" cxnId="{377D0DC7-B0B9-4F55-838B-B8E64B947BFD}">
      <dgm:prSet/>
      <dgm:spPr/>
      <dgm:t>
        <a:bodyPr/>
        <a:lstStyle/>
        <a:p>
          <a:endParaRPr lang="de-DE"/>
        </a:p>
      </dgm:t>
    </dgm:pt>
    <dgm:pt modelId="{65F53E65-22F0-4641-BE97-9347FE7324E2}" type="sibTrans" cxnId="{377D0DC7-B0B9-4F55-838B-B8E64B947BFD}">
      <dgm:prSet/>
      <dgm:spPr/>
      <dgm:t>
        <a:bodyPr/>
        <a:lstStyle/>
        <a:p>
          <a:endParaRPr lang="de-DE"/>
        </a:p>
      </dgm:t>
    </dgm:pt>
    <dgm:pt modelId="{4C15F765-9D9E-46A6-980E-82294175155B}" type="pres">
      <dgm:prSet presAssocID="{EDE852FD-AADF-4470-899B-7D8A03E600F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501C4E7-09B0-4930-AE8B-D20B399C037A}" type="pres">
      <dgm:prSet presAssocID="{DF546007-A4C7-4D08-AB90-1045DBFEEC2A}" presName="dummy" presStyleCnt="0"/>
      <dgm:spPr/>
    </dgm:pt>
    <dgm:pt modelId="{1B89C768-8633-416C-8933-32F90A4B4D5C}" type="pres">
      <dgm:prSet presAssocID="{DF546007-A4C7-4D08-AB90-1045DBFEEC2A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0382EB2-9EA1-44E5-A6EF-B6B520401F94}" type="pres">
      <dgm:prSet presAssocID="{AF6824D9-E8A2-4B27-89E3-AF5586B709A4}" presName="sibTrans" presStyleLbl="node1" presStyleIdx="0" presStyleCnt="3"/>
      <dgm:spPr/>
      <dgm:t>
        <a:bodyPr/>
        <a:lstStyle/>
        <a:p>
          <a:endParaRPr lang="de-DE"/>
        </a:p>
      </dgm:t>
    </dgm:pt>
    <dgm:pt modelId="{65DD4BB4-5012-4508-82C5-0A4065C71591}" type="pres">
      <dgm:prSet presAssocID="{A907D5F4-E10E-40A3-949F-56A2AB1E2D2D}" presName="dummy" presStyleCnt="0"/>
      <dgm:spPr/>
    </dgm:pt>
    <dgm:pt modelId="{A197B38F-B97E-41ED-B2C1-74707F1F0008}" type="pres">
      <dgm:prSet presAssocID="{A907D5F4-E10E-40A3-949F-56A2AB1E2D2D}" presName="node" presStyleLbl="revTx" presStyleIdx="1" presStyleCnt="3" custScaleX="155412" custRadScaleRad="10108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2BAF01D-B729-4FA8-8A74-DC6C2C24E4C1}" type="pres">
      <dgm:prSet presAssocID="{392F9462-128A-47EE-A158-72B0A34EB3ED}" presName="sibTrans" presStyleLbl="node1" presStyleIdx="1" presStyleCnt="3"/>
      <dgm:spPr/>
      <dgm:t>
        <a:bodyPr/>
        <a:lstStyle/>
        <a:p>
          <a:endParaRPr lang="de-DE"/>
        </a:p>
      </dgm:t>
    </dgm:pt>
    <dgm:pt modelId="{EC0C5B4F-4DD9-434B-8F89-6F36455418E3}" type="pres">
      <dgm:prSet presAssocID="{0EB9043C-0DA3-4E4A-A2C9-8FB809836AD5}" presName="dummy" presStyleCnt="0"/>
      <dgm:spPr/>
    </dgm:pt>
    <dgm:pt modelId="{22BA026C-B609-42B6-AD11-09E316A0345E}" type="pres">
      <dgm:prSet presAssocID="{0EB9043C-0DA3-4E4A-A2C9-8FB809836AD5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C8594BF-EF38-4911-A226-BEA97165D77D}" type="pres">
      <dgm:prSet presAssocID="{65F53E65-22F0-4641-BE97-9347FE7324E2}" presName="sibTrans" presStyleLbl="node1" presStyleIdx="2" presStyleCnt="3"/>
      <dgm:spPr/>
      <dgm:t>
        <a:bodyPr/>
        <a:lstStyle/>
        <a:p>
          <a:endParaRPr lang="de-DE"/>
        </a:p>
      </dgm:t>
    </dgm:pt>
  </dgm:ptLst>
  <dgm:cxnLst>
    <dgm:cxn modelId="{C28DC5BB-379E-4E2C-99E1-C90246F7DCE2}" type="presOf" srcId="{DF546007-A4C7-4D08-AB90-1045DBFEEC2A}" destId="{1B89C768-8633-416C-8933-32F90A4B4D5C}" srcOrd="0" destOrd="0" presId="urn:microsoft.com/office/officeart/2005/8/layout/cycle1"/>
    <dgm:cxn modelId="{1FF39F26-5D27-439F-A24A-3BAED18F885A}" type="presOf" srcId="{392F9462-128A-47EE-A158-72B0A34EB3ED}" destId="{D2BAF01D-B729-4FA8-8A74-DC6C2C24E4C1}" srcOrd="0" destOrd="0" presId="urn:microsoft.com/office/officeart/2005/8/layout/cycle1"/>
    <dgm:cxn modelId="{B2F342FF-E782-4DDA-85A6-5EF614A2F645}" srcId="{EDE852FD-AADF-4470-899B-7D8A03E600FD}" destId="{A907D5F4-E10E-40A3-949F-56A2AB1E2D2D}" srcOrd="1" destOrd="0" parTransId="{3124F1E0-C88C-4C1E-B0BE-C1AAC9A82808}" sibTransId="{392F9462-128A-47EE-A158-72B0A34EB3ED}"/>
    <dgm:cxn modelId="{377D0DC7-B0B9-4F55-838B-B8E64B947BFD}" srcId="{EDE852FD-AADF-4470-899B-7D8A03E600FD}" destId="{0EB9043C-0DA3-4E4A-A2C9-8FB809836AD5}" srcOrd="2" destOrd="0" parTransId="{E03A071B-4094-425E-8980-011CFAC8F354}" sibTransId="{65F53E65-22F0-4641-BE97-9347FE7324E2}"/>
    <dgm:cxn modelId="{0D52F94F-4F61-4561-A857-F9BEEE318F7C}" type="presOf" srcId="{0EB9043C-0DA3-4E4A-A2C9-8FB809836AD5}" destId="{22BA026C-B609-42B6-AD11-09E316A0345E}" srcOrd="0" destOrd="0" presId="urn:microsoft.com/office/officeart/2005/8/layout/cycle1"/>
    <dgm:cxn modelId="{1C72C45F-B6F1-4F45-B176-36D59F9C769F}" type="presOf" srcId="{A907D5F4-E10E-40A3-949F-56A2AB1E2D2D}" destId="{A197B38F-B97E-41ED-B2C1-74707F1F0008}" srcOrd="0" destOrd="0" presId="urn:microsoft.com/office/officeart/2005/8/layout/cycle1"/>
    <dgm:cxn modelId="{D4B8B083-6E40-4D61-BD01-A581DA1F1F43}" srcId="{EDE852FD-AADF-4470-899B-7D8A03E600FD}" destId="{DF546007-A4C7-4D08-AB90-1045DBFEEC2A}" srcOrd="0" destOrd="0" parTransId="{BDC6A3A3-4F4B-4ACA-B582-77D880D766D5}" sibTransId="{AF6824D9-E8A2-4B27-89E3-AF5586B709A4}"/>
    <dgm:cxn modelId="{82A3630D-BB4D-42CE-B850-0281359CECB9}" type="presOf" srcId="{EDE852FD-AADF-4470-899B-7D8A03E600FD}" destId="{4C15F765-9D9E-46A6-980E-82294175155B}" srcOrd="0" destOrd="0" presId="urn:microsoft.com/office/officeart/2005/8/layout/cycle1"/>
    <dgm:cxn modelId="{2681D09D-C507-46D5-8676-B5E1957A900A}" type="presOf" srcId="{AF6824D9-E8A2-4B27-89E3-AF5586B709A4}" destId="{F0382EB2-9EA1-44E5-A6EF-B6B520401F94}" srcOrd="0" destOrd="0" presId="urn:microsoft.com/office/officeart/2005/8/layout/cycle1"/>
    <dgm:cxn modelId="{B45A9A36-D9A7-4E39-93AA-6206D4EECDAD}" type="presOf" srcId="{65F53E65-22F0-4641-BE97-9347FE7324E2}" destId="{EC8594BF-EF38-4911-A226-BEA97165D77D}" srcOrd="0" destOrd="0" presId="urn:microsoft.com/office/officeart/2005/8/layout/cycle1"/>
    <dgm:cxn modelId="{86FB6009-C45C-4E65-9717-4F1A9D179F3F}" type="presParOf" srcId="{4C15F765-9D9E-46A6-980E-82294175155B}" destId="{E501C4E7-09B0-4930-AE8B-D20B399C037A}" srcOrd="0" destOrd="0" presId="urn:microsoft.com/office/officeart/2005/8/layout/cycle1"/>
    <dgm:cxn modelId="{203EC523-3164-4185-869F-34617F4CFCA1}" type="presParOf" srcId="{4C15F765-9D9E-46A6-980E-82294175155B}" destId="{1B89C768-8633-416C-8933-32F90A4B4D5C}" srcOrd="1" destOrd="0" presId="urn:microsoft.com/office/officeart/2005/8/layout/cycle1"/>
    <dgm:cxn modelId="{4621593E-91F5-4C6C-A1E0-D281E6E20A23}" type="presParOf" srcId="{4C15F765-9D9E-46A6-980E-82294175155B}" destId="{F0382EB2-9EA1-44E5-A6EF-B6B520401F94}" srcOrd="2" destOrd="0" presId="urn:microsoft.com/office/officeart/2005/8/layout/cycle1"/>
    <dgm:cxn modelId="{5CF75BC0-7651-4FF5-94DA-D765E39834E0}" type="presParOf" srcId="{4C15F765-9D9E-46A6-980E-82294175155B}" destId="{65DD4BB4-5012-4508-82C5-0A4065C71591}" srcOrd="3" destOrd="0" presId="urn:microsoft.com/office/officeart/2005/8/layout/cycle1"/>
    <dgm:cxn modelId="{7138E8BC-8E58-4F9C-B4F3-CE8EB114A1A5}" type="presParOf" srcId="{4C15F765-9D9E-46A6-980E-82294175155B}" destId="{A197B38F-B97E-41ED-B2C1-74707F1F0008}" srcOrd="4" destOrd="0" presId="urn:microsoft.com/office/officeart/2005/8/layout/cycle1"/>
    <dgm:cxn modelId="{5E3D3453-E4C4-4E36-B482-30B79AA98D12}" type="presParOf" srcId="{4C15F765-9D9E-46A6-980E-82294175155B}" destId="{D2BAF01D-B729-4FA8-8A74-DC6C2C24E4C1}" srcOrd="5" destOrd="0" presId="urn:microsoft.com/office/officeart/2005/8/layout/cycle1"/>
    <dgm:cxn modelId="{44161F72-08A4-4C54-9A34-63C62982D728}" type="presParOf" srcId="{4C15F765-9D9E-46A6-980E-82294175155B}" destId="{EC0C5B4F-4DD9-434B-8F89-6F36455418E3}" srcOrd="6" destOrd="0" presId="urn:microsoft.com/office/officeart/2005/8/layout/cycle1"/>
    <dgm:cxn modelId="{39A964D1-9EEF-4B4D-B5F3-303003021C28}" type="presParOf" srcId="{4C15F765-9D9E-46A6-980E-82294175155B}" destId="{22BA026C-B609-42B6-AD11-09E316A0345E}" srcOrd="7" destOrd="0" presId="urn:microsoft.com/office/officeart/2005/8/layout/cycle1"/>
    <dgm:cxn modelId="{047578DF-9FC9-4406-8050-056ECB4FC7AE}" type="presParOf" srcId="{4C15F765-9D9E-46A6-980E-82294175155B}" destId="{EC8594BF-EF38-4911-A226-BEA97165D77D}" srcOrd="8" destOrd="0" presId="urn:microsoft.com/office/officeart/2005/8/layout/cycle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46F6A-0E2F-48E7-859D-6142481151CE}">
      <dsp:nvSpPr>
        <dsp:cNvPr id="0" name=""/>
        <dsp:cNvSpPr/>
      </dsp:nvSpPr>
      <dsp:spPr>
        <a:xfrm rot="16200000">
          <a:off x="609572" y="12816"/>
          <a:ext cx="1072180" cy="1571237"/>
        </a:xfrm>
        <a:prstGeom prst="downArrow">
          <a:avLst>
            <a:gd name="adj1" fmla="val 50000"/>
            <a:gd name="adj2" fmla="val 35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Remote Sensing from space</a:t>
          </a:r>
          <a:endParaRPr lang="en-US" sz="1200" kern="1200" dirty="0"/>
        </a:p>
      </dsp:txBody>
      <dsp:txXfrm rot="5400000">
        <a:off x="360044" y="530389"/>
        <a:ext cx="1383606" cy="536090"/>
      </dsp:txXfrm>
    </dsp:sp>
    <dsp:sp modelId="{88E52A6C-4D06-48E5-9CC1-6CE2B31DA44B}">
      <dsp:nvSpPr>
        <dsp:cNvPr id="0" name=""/>
        <dsp:cNvSpPr/>
      </dsp:nvSpPr>
      <dsp:spPr>
        <a:xfrm rot="5400000">
          <a:off x="2205721" y="17940"/>
          <a:ext cx="1072180" cy="157123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Validation Infrastructure</a:t>
          </a:r>
          <a:endParaRPr lang="en-US" sz="1200" kern="1200" dirty="0"/>
        </a:p>
      </dsp:txBody>
      <dsp:txXfrm rot="-5400000">
        <a:off x="2143824" y="535514"/>
        <a:ext cx="1383606" cy="5360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9C768-8633-416C-8933-32F90A4B4D5C}">
      <dsp:nvSpPr>
        <dsp:cNvPr id="0" name=""/>
        <dsp:cNvSpPr/>
      </dsp:nvSpPr>
      <dsp:spPr>
        <a:xfrm>
          <a:off x="2917134" y="207176"/>
          <a:ext cx="1060957" cy="1060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/>
            <a:t>ECV </a:t>
          </a:r>
          <a:r>
            <a:rPr lang="de-DE" sz="1800" b="1" kern="1200" dirty="0" err="1" smtClean="0"/>
            <a:t>Inventory</a:t>
          </a:r>
          <a:endParaRPr lang="de-DE" sz="1800" b="1" kern="1200" dirty="0"/>
        </a:p>
      </dsp:txBody>
      <dsp:txXfrm>
        <a:off x="2917134" y="207176"/>
        <a:ext cx="1060957" cy="1060957"/>
      </dsp:txXfrm>
    </dsp:sp>
    <dsp:sp modelId="{F0382EB2-9EA1-44E5-A6EF-B6B520401F94}">
      <dsp:nvSpPr>
        <dsp:cNvPr id="0" name=""/>
        <dsp:cNvSpPr/>
      </dsp:nvSpPr>
      <dsp:spPr>
        <a:xfrm>
          <a:off x="1302931" y="-663"/>
          <a:ext cx="2506691" cy="2506691"/>
        </a:xfrm>
        <a:prstGeom prst="circularArrow">
          <a:avLst>
            <a:gd name="adj1" fmla="val 8253"/>
            <a:gd name="adj2" fmla="val 576537"/>
            <a:gd name="adj3" fmla="val 1629753"/>
            <a:gd name="adj4" fmla="val 51613"/>
            <a:gd name="adj5" fmla="val 962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97B38F-B97E-41ED-B2C1-74707F1F0008}">
      <dsp:nvSpPr>
        <dsp:cNvPr id="0" name=""/>
        <dsp:cNvSpPr/>
      </dsp:nvSpPr>
      <dsp:spPr>
        <a:xfrm>
          <a:off x="1731856" y="1751249"/>
          <a:ext cx="1648855" cy="1060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/>
            <a:t>Gap Analysis &amp; </a:t>
          </a:r>
          <a:r>
            <a:rPr lang="de-DE" sz="1800" b="1" kern="1200" dirty="0" err="1" smtClean="0"/>
            <a:t>Recs</a:t>
          </a:r>
          <a:r>
            <a:rPr lang="de-DE" sz="1800" b="1" kern="1200" dirty="0" smtClean="0"/>
            <a:t>.</a:t>
          </a:r>
          <a:endParaRPr lang="de-DE" sz="1800" b="1" kern="1200" dirty="0"/>
        </a:p>
      </dsp:txBody>
      <dsp:txXfrm>
        <a:off x="1731856" y="1751249"/>
        <a:ext cx="1648855" cy="1060957"/>
      </dsp:txXfrm>
    </dsp:sp>
    <dsp:sp modelId="{D2BAF01D-B729-4FA8-8A74-DC6C2C24E4C1}">
      <dsp:nvSpPr>
        <dsp:cNvPr id="0" name=""/>
        <dsp:cNvSpPr/>
      </dsp:nvSpPr>
      <dsp:spPr>
        <a:xfrm>
          <a:off x="1302944" y="-663"/>
          <a:ext cx="2506691" cy="2506691"/>
        </a:xfrm>
        <a:prstGeom prst="circularArrow">
          <a:avLst>
            <a:gd name="adj1" fmla="val 8253"/>
            <a:gd name="adj2" fmla="val 576537"/>
            <a:gd name="adj3" fmla="val 10171850"/>
            <a:gd name="adj4" fmla="val 8593711"/>
            <a:gd name="adj5" fmla="val 962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BA026C-B609-42B6-AD11-09E316A0345E}">
      <dsp:nvSpPr>
        <dsp:cNvPr id="0" name=""/>
        <dsp:cNvSpPr/>
      </dsp:nvSpPr>
      <dsp:spPr>
        <a:xfrm>
          <a:off x="1134475" y="207176"/>
          <a:ext cx="1060957" cy="1060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/>
            <a:t>Action Plan</a:t>
          </a:r>
          <a:endParaRPr lang="de-DE" sz="1800" b="1" kern="1200" dirty="0"/>
        </a:p>
      </dsp:txBody>
      <dsp:txXfrm>
        <a:off x="1134475" y="207176"/>
        <a:ext cx="1060957" cy="1060957"/>
      </dsp:txXfrm>
    </dsp:sp>
    <dsp:sp modelId="{EC8594BF-EF38-4911-A226-BEA97165D77D}">
      <dsp:nvSpPr>
        <dsp:cNvPr id="0" name=""/>
        <dsp:cNvSpPr/>
      </dsp:nvSpPr>
      <dsp:spPr>
        <a:xfrm>
          <a:off x="1302938" y="-1081"/>
          <a:ext cx="2506691" cy="2506691"/>
        </a:xfrm>
        <a:prstGeom prst="circularArrow">
          <a:avLst>
            <a:gd name="adj1" fmla="val 8253"/>
            <a:gd name="adj2" fmla="val 576537"/>
            <a:gd name="adj3" fmla="val 16854927"/>
            <a:gd name="adj4" fmla="val 14968536"/>
            <a:gd name="adj5" fmla="val 962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837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AD8F6-FF7C-447F-A91D-4FA7CFC9C0C5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009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837" y="9428009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7EE11-88F6-4E42-B196-8CF9EA9FE2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391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16.10.2018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91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045" algn="l" defTabSz="914091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091" algn="l" defTabSz="914091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136" algn="l" defTabSz="914091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181" algn="l" defTabSz="914091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226" algn="l" defTabSz="9140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71" algn="l" defTabSz="9140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18" algn="l" defTabSz="9140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62" algn="l" defTabSz="9140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05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9489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3603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de-DE" dirty="0" smtClean="0"/>
              <a:t>DLR</a:t>
            </a:r>
            <a:r>
              <a:rPr lang="de-DE" baseline="0" dirty="0" smtClean="0"/>
              <a:t> unterstützt die wesentlichen Aktivitäten der </a:t>
            </a:r>
            <a:r>
              <a:rPr lang="de-DE" baseline="0" dirty="0" err="1" smtClean="0"/>
              <a:t>WGClimate</a:t>
            </a:r>
            <a:r>
              <a:rPr lang="de-DE" baseline="0" dirty="0" smtClean="0"/>
              <a:t> beim „Kerngeschäft“, nämlich dem zyklischen Aufbau (und Update) des ECV </a:t>
            </a:r>
            <a:r>
              <a:rPr lang="de-DE" baseline="0" dirty="0" err="1" smtClean="0"/>
              <a:t>Inventories</a:t>
            </a:r>
            <a:r>
              <a:rPr lang="de-DE" baseline="0" dirty="0" smtClean="0"/>
              <a:t> durch den ersten Schritt der Inhaltsverifikation (aufgeteilt auf verschiedene Mitglieder der WG bzw. weitere Freiwillige </a:t>
            </a:r>
            <a:r>
              <a:rPr lang="de-DE" baseline="0" dirty="0" err="1" smtClean="0"/>
              <a:t>angesprochend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ruch</a:t>
            </a:r>
            <a:r>
              <a:rPr lang="de-DE" baseline="0" dirty="0" smtClean="0"/>
              <a:t> die Raumfahrtagenturen; hier. DLR selbst); beteiligt sich dann an der Gap Analysis (hier GHGs u.a.) zusammen mit anderen </a:t>
            </a:r>
            <a:r>
              <a:rPr lang="de-DE" baseline="0" dirty="0" err="1" smtClean="0"/>
              <a:t>WGClimate</a:t>
            </a:r>
            <a:r>
              <a:rPr lang="de-DE" baseline="0" dirty="0" smtClean="0"/>
              <a:t> Mitgliedern und </a:t>
            </a:r>
            <a:r>
              <a:rPr lang="de-DE" baseline="0" dirty="0" err="1" smtClean="0"/>
              <a:t>Volunteers</a:t>
            </a:r>
            <a:r>
              <a:rPr lang="de-DE" baseline="0" dirty="0" smtClean="0"/>
              <a:t>; Diskussion des „Action plan“ in der </a:t>
            </a:r>
            <a:r>
              <a:rPr lang="de-DE" baseline="0" dirty="0" err="1" smtClean="0"/>
              <a:t>WGClimate</a:t>
            </a:r>
            <a:r>
              <a:rPr lang="de-DE" baseline="0" dirty="0" smtClean="0"/>
              <a:t> (das sind wir aber nicht im Lead sondern der </a:t>
            </a:r>
            <a:r>
              <a:rPr lang="de-DE" baseline="0" dirty="0" err="1" smtClean="0"/>
              <a:t>Chair</a:t>
            </a:r>
            <a:r>
              <a:rPr lang="de-DE" baseline="0" dirty="0" smtClean="0"/>
              <a:t>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dirty="0" smtClean="0"/>
              <a:t>In der vergangen „Periode“ wurde gemeinsam die </a:t>
            </a:r>
            <a:r>
              <a:rPr lang="de-DE" dirty="0" err="1" smtClean="0"/>
              <a:t>Antowrt</a:t>
            </a:r>
            <a:r>
              <a:rPr lang="de-DE" dirty="0" smtClean="0"/>
              <a:t> von CEOS auf den GCOS Implementation</a:t>
            </a:r>
            <a:r>
              <a:rPr lang="de-DE" baseline="0" dirty="0" smtClean="0"/>
              <a:t> Plan (Update) Entwurf formuliert (naja, DLR wird da dreimal angefragt: CEOS, GCOS, nationales GCOS)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baseline="0" dirty="0" smtClean="0"/>
              <a:t>Im Moment bedient DLR aufgrund der personellen Konstitution den Link zwischen </a:t>
            </a:r>
            <a:r>
              <a:rPr lang="de-DE" baseline="0" dirty="0" err="1" smtClean="0"/>
              <a:t>WGClimete</a:t>
            </a:r>
            <a:r>
              <a:rPr lang="de-DE" baseline="0" dirty="0" smtClean="0"/>
              <a:t> und WGCV </a:t>
            </a:r>
            <a:r>
              <a:rPr lang="de-DE" baseline="0" smtClean="0"/>
              <a:t>für beide WGs.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3603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psf\Host\Users\cd\Desktop\Startbild_16zu9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2188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78400" y="1573200"/>
            <a:ext cx="10864801" cy="741600"/>
          </a:xfrm>
        </p:spPr>
        <p:txBody>
          <a:bodyPr/>
          <a:lstStyle>
            <a:lvl1pPr>
              <a:tabLst>
                <a:tab pos="2037660" algn="l"/>
              </a:tabLst>
              <a:defRPr b="1"/>
            </a:lvl1pPr>
          </a:lstStyle>
          <a:p>
            <a:pPr lvl="0"/>
            <a:r>
              <a:rPr lang="en-GB" noProof="0" dirty="0" smtClean="0"/>
              <a:t>Click here to insert lecture title</a:t>
            </a:r>
            <a:endParaRPr lang="de-DE" noProof="0" dirty="0" smtClean="0"/>
          </a:p>
        </p:txBody>
      </p:sp>
      <p:sp>
        <p:nvSpPr>
          <p:cNvPr id="16" name="Rectangle 3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78400" y="2430002"/>
            <a:ext cx="10864801" cy="1152000"/>
          </a:xfr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rgbClr val="686868"/>
                </a:solidFill>
              </a:defRPr>
            </a:lvl1pPr>
          </a:lstStyle>
          <a:p>
            <a:pPr lvl="0"/>
            <a:r>
              <a:rPr lang="en-GB" noProof="0" dirty="0" smtClean="0"/>
              <a:t>Click here to insert lecture subtitle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529999" y="126002"/>
            <a:ext cx="10177200" cy="144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pic>
        <p:nvPicPr>
          <p:cNvPr id="8" name="Picture 4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2" y="5598002"/>
            <a:ext cx="1080000" cy="95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2" y="1591200"/>
            <a:ext cx="112212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>
          <a:xfrm>
            <a:off x="1529999" y="126002"/>
            <a:ext cx="10177200" cy="144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91502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683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18663" y="122267"/>
            <a:ext cx="7200657" cy="122265"/>
          </a:xfrm>
          <a:prstGeom prst="rect">
            <a:avLst/>
          </a:prstGeom>
        </p:spPr>
        <p:txBody>
          <a:bodyPr lIns="108878" tIns="54439" rIns="108878" bIns="54439"/>
          <a:lstStyle>
            <a:lvl1pPr>
              <a:defRPr>
                <a:solidFill>
                  <a:srgbClr val="686868"/>
                </a:solidFill>
              </a:defRPr>
            </a:lvl1pPr>
          </a:lstStyle>
          <a:p>
            <a:pPr>
              <a:defRPr/>
            </a:pPr>
            <a:r>
              <a:rPr lang="de-DE" smtClean="0"/>
              <a:t> • Die Satellitenmission EnMAP   •   Dr. Stefanie Schrader </a:t>
            </a:r>
            <a:endParaRPr lang="de-DE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686868"/>
                </a:solidFill>
              </a:defRPr>
            </a:lvl1pPr>
          </a:lstStyle>
          <a:p>
            <a:pPr>
              <a:defRPr/>
            </a:pPr>
            <a:r>
              <a:t>www.DLR.de  •  Folie </a:t>
            </a:r>
            <a:fld id="{35A041CC-4573-43AD-923D-ABB84E3F8EED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614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48007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0" descr="Folie-0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87"/>
          <a:stretch>
            <a:fillRect/>
          </a:stretch>
        </p:blipFill>
        <p:spPr bwMode="auto">
          <a:xfrm>
            <a:off x="1588" y="6143625"/>
            <a:ext cx="12185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chart title</a:t>
            </a:r>
            <a:endParaRPr lang="de-DE" noProof="0" dirty="0" smtClean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112212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2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6002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 noProof="0" dirty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091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9940" indent="-179940" algn="l" defTabSz="914091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188" indent="-179940" algn="l" defTabSz="914091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036" indent="-179940" algn="l" defTabSz="914091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285" indent="-179940" algn="l" defTabSz="914091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8534" indent="-179940" algn="l" defTabSz="914091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3750" indent="-228523" algn="l" defTabSz="9140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94" indent="-228523" algn="l" defTabSz="9140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38" indent="-228523" algn="l" defTabSz="9140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85" indent="-228523" algn="l" defTabSz="9140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5" algn="l" defTabSz="914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91" algn="l" defTabSz="914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36" algn="l" defTabSz="914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81" algn="l" defTabSz="914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26" algn="l" defTabSz="914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71" algn="l" defTabSz="914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18" algn="l" defTabSz="914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62" algn="l" defTabSz="914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microsoft.com/office/2007/relationships/diagramDrawing" Target="../diagrams/drawin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www.google.de/url?sa=i&amp;rct=j&amp;q=&amp;esrc=s&amp;source=images&amp;cd=&amp;cad=rja&amp;uact=8&amp;ved=2ahUKEwiD8uuZwsvdAhXHy6QKHQPwDw0QjRx6BAgBEAU&amp;url=https://twitter.com/g20_geoglam&amp;psig=AOvVaw2RwL28GzfBMEgFE9yq0GaC&amp;ust=153759935193949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6.jpg"/><Relationship Id="rId7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microsoft.com/office/2007/relationships/hdphoto" Target="../media/hdphoto1.wdp"/><Relationship Id="rId4" Type="http://schemas.openxmlformats.org/officeDocument/2006/relationships/image" Target="../media/image37.jpeg"/><Relationship Id="rId9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830602" y="2515184"/>
            <a:ext cx="8010900" cy="993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de-DE" sz="2400" dirty="0">
                <a:solidFill>
                  <a:schemeClr val="bg1"/>
                </a:solidFill>
                <a:latin typeface="+mj-lt"/>
              </a:rPr>
              <a:t>Agency Updates - DLR</a:t>
            </a:r>
            <a:br>
              <a:rPr lang="de-DE" sz="2400" dirty="0">
                <a:solidFill>
                  <a:schemeClr val="bg1"/>
                </a:solidFill>
                <a:latin typeface="+mj-lt"/>
              </a:rPr>
            </a:br>
            <a:r>
              <a:rPr lang="de-DE" sz="2100" dirty="0">
                <a:solidFill>
                  <a:schemeClr val="bg1"/>
                </a:solidFill>
                <a:latin typeface="+mj-lt"/>
              </a:rPr>
              <a:t>K. Schmidt</a:t>
            </a:r>
            <a:endParaRPr sz="2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830601" y="3760072"/>
            <a:ext cx="6416148" cy="2542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defTabSz="1088592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de-DE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DLR, German Space Administration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defTabSz="1088592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Plenary 2018</a:t>
            </a:r>
          </a:p>
          <a:p>
            <a:pPr defTabSz="1088592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lang="de-DE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4.3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defTabSz="1088592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Brussels, </a:t>
            </a: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Belgium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defTabSz="1088592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17 – 18 October 2018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0603" y="1217687"/>
            <a:ext cx="3344745" cy="99336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830604" y="2247156"/>
            <a:ext cx="3742589" cy="210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1088592">
              <a:defRPr sz="1800" b="0">
                <a:solidFill>
                  <a:srgbClr val="000000"/>
                </a:solidFill>
              </a:defRPr>
            </a:pPr>
            <a:r>
              <a:rPr lang="en-US" sz="130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  <p:extLst>
      <p:ext uri="{BB962C8B-B14F-4D97-AF65-F5344CB8AC3E}">
        <p14:creationId xmlns:p14="http://schemas.microsoft.com/office/powerpoint/2010/main" val="20518712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152271" y="531554"/>
            <a:ext cx="7697844" cy="738000"/>
          </a:xfrm>
        </p:spPr>
        <p:txBody>
          <a:bodyPr anchor="ctr"/>
          <a:lstStyle/>
          <a:p>
            <a:r>
              <a:rPr lang="en-GB" dirty="0" smtClean="0"/>
              <a:t> </a:t>
            </a:r>
            <a:r>
              <a:rPr lang="de-DE" dirty="0" smtClean="0"/>
              <a:t>Working Group on </a:t>
            </a:r>
            <a:r>
              <a:rPr lang="de-DE" dirty="0" err="1" smtClean="0"/>
              <a:t>Calibration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Validation</a:t>
            </a:r>
            <a:endParaRPr lang="en-GB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264939" y="1485578"/>
            <a:ext cx="11017224" cy="44644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B050"/>
                </a:solidFill>
              </a:rPr>
              <a:t>DLR supports the implementation of CEOS and WGCV work plan items by</a:t>
            </a:r>
          </a:p>
          <a:p>
            <a:pPr lvl="1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dirty="0" smtClean="0"/>
              <a:t>Continuous serving in sub-groups &amp; exchanging Cal/Val know-how WGCV level</a:t>
            </a:r>
          </a:p>
          <a:p>
            <a:pPr lvl="1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dirty="0" smtClean="0"/>
              <a:t>Contributing to the overall action plan</a:t>
            </a:r>
          </a:p>
          <a:p>
            <a:pPr lvl="1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dirty="0" smtClean="0"/>
              <a:t>Serving as link to Joint CEOS/CGMS </a:t>
            </a:r>
            <a:r>
              <a:rPr lang="en-US" dirty="0" err="1" smtClean="0"/>
              <a:t>WGClimate</a:t>
            </a:r>
            <a:r>
              <a:rPr lang="en-US" dirty="0" smtClean="0"/>
              <a:t> and for GHG actions</a:t>
            </a:r>
          </a:p>
          <a:p>
            <a:pPr>
              <a:lnSpc>
                <a:spcPct val="150000"/>
              </a:lnSpc>
            </a:pPr>
            <a:endParaRPr lang="en-US" sz="800" b="1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B050"/>
                </a:solidFill>
              </a:rPr>
              <a:t>DLR / Research Centre </a:t>
            </a:r>
            <a:r>
              <a:rPr lang="en-US" b="1" dirty="0" err="1" smtClean="0">
                <a:solidFill>
                  <a:srgbClr val="00B050"/>
                </a:solidFill>
              </a:rPr>
              <a:t>Jülich</a:t>
            </a:r>
            <a:r>
              <a:rPr lang="en-US" b="1" dirty="0" smtClean="0">
                <a:solidFill>
                  <a:srgbClr val="00B050"/>
                </a:solidFill>
              </a:rPr>
              <a:t>: National Validation Workshop in Bonn (May 2018)</a:t>
            </a:r>
          </a:p>
          <a:p>
            <a:pPr lvl="1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 smtClean="0"/>
              <a:t>derive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„</a:t>
            </a:r>
            <a:r>
              <a:rPr lang="de-DE" dirty="0" err="1" smtClean="0"/>
              <a:t>Opportunities</a:t>
            </a:r>
            <a:r>
              <a:rPr lang="de-DE" dirty="0" smtClean="0"/>
              <a:t>, Needs &amp; Gaps, Future </a:t>
            </a:r>
            <a:r>
              <a:rPr lang="de-DE" dirty="0" err="1" smtClean="0"/>
              <a:t>perspectives</a:t>
            </a:r>
            <a:r>
              <a:rPr lang="de-DE" dirty="0" smtClean="0"/>
              <a:t>“</a:t>
            </a:r>
            <a:r>
              <a:rPr lang="de-DE" b="1" dirty="0" smtClean="0"/>
              <a:t> </a:t>
            </a:r>
          </a:p>
          <a:p>
            <a:pPr lvl="1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dirty="0" smtClean="0"/>
              <a:t>Based on a comprehensive survey about German validation means </a:t>
            </a:r>
            <a:br>
              <a:rPr lang="en-US" dirty="0" smtClean="0"/>
            </a:br>
            <a:r>
              <a:rPr lang="en-US" dirty="0" smtClean="0"/>
              <a:t>(to be published as brochure in 2019)</a:t>
            </a:r>
          </a:p>
          <a:p>
            <a:pPr lvl="1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dirty="0" smtClean="0"/>
              <a:t>Inclusion of representatives from CEOS WGCV (Chair et al.)</a:t>
            </a:r>
          </a:p>
          <a:p>
            <a:pPr lvl="1">
              <a:lnSpc>
                <a:spcPct val="150000"/>
              </a:lnSpc>
              <a:buFont typeface="Symbol" panose="05050102010706020507" pitchFamily="18" charset="2"/>
              <a:buChar char="-"/>
            </a:pPr>
            <a:endParaRPr lang="en-US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/>
              <a:t>10</a:t>
            </a:fld>
            <a:endParaRPr lang="en-GB" noProof="0" dirty="0"/>
          </a:p>
        </p:txBody>
      </p:sp>
      <p:pic>
        <p:nvPicPr>
          <p:cNvPr id="6" name="Shape 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6987" y="477466"/>
            <a:ext cx="2147866" cy="79208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" name="Diagramm 17"/>
          <p:cNvGraphicFramePr/>
          <p:nvPr>
            <p:extLst>
              <p:ext uri="{D42A27DB-BD31-4B8C-83A1-F6EECF244321}">
                <p14:modId xmlns:p14="http://schemas.microsoft.com/office/powerpoint/2010/main" val="2436424305"/>
              </p:ext>
            </p:extLst>
          </p:nvPr>
        </p:nvGraphicFramePr>
        <p:xfrm>
          <a:off x="7753771" y="3657339"/>
          <a:ext cx="3528392" cy="1572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505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009355" y="477466"/>
            <a:ext cx="7697844" cy="738000"/>
          </a:xfrm>
        </p:spPr>
        <p:txBody>
          <a:bodyPr anchor="ctr"/>
          <a:lstStyle/>
          <a:p>
            <a:r>
              <a:rPr lang="en-GB" dirty="0" smtClean="0"/>
              <a:t> </a:t>
            </a:r>
            <a:r>
              <a:rPr lang="de-DE" dirty="0" smtClean="0"/>
              <a:t>Joint Working Group on </a:t>
            </a:r>
            <a:r>
              <a:rPr lang="de-DE" dirty="0" err="1" smtClean="0"/>
              <a:t>Climate</a:t>
            </a:r>
            <a:endParaRPr lang="en-GB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264939" y="1485578"/>
            <a:ext cx="7776864" cy="44644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B050"/>
                </a:solidFill>
              </a:rPr>
              <a:t>DLR supports the implementation of </a:t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“The Architecture of Climate Monitoring from Space” by</a:t>
            </a:r>
          </a:p>
          <a:p>
            <a:pPr lvl="1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dirty="0" smtClean="0"/>
              <a:t>Participating in the verification of the ECV inventory</a:t>
            </a:r>
          </a:p>
          <a:p>
            <a:pPr lvl="1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dirty="0" smtClean="0"/>
              <a:t>Conducting in cooperation the gap analysis</a:t>
            </a:r>
          </a:p>
          <a:p>
            <a:pPr lvl="1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dirty="0" smtClean="0"/>
              <a:t>Supporting the formulation of the action plan</a:t>
            </a:r>
          </a:p>
          <a:p>
            <a:pPr>
              <a:lnSpc>
                <a:spcPct val="150000"/>
              </a:lnSpc>
            </a:pPr>
            <a:endParaRPr lang="en-US" sz="800" b="1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B050"/>
                </a:solidFill>
              </a:rPr>
              <a:t>DLR is included in the review of the update of the GCOS implementation plan (GCOS-200)</a:t>
            </a:r>
          </a:p>
          <a:p>
            <a:pPr>
              <a:lnSpc>
                <a:spcPct val="150000"/>
              </a:lnSpc>
            </a:pPr>
            <a:endParaRPr lang="en-US" b="1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B050"/>
                </a:solidFill>
              </a:rPr>
              <a:t>DLR serves as link to CEOS / WGCV and vice versa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/>
              <a:t>11</a:t>
            </a:fld>
            <a:endParaRPr lang="en-GB" noProof="0" dirty="0"/>
          </a:p>
        </p:txBody>
      </p:sp>
      <p:pic>
        <p:nvPicPr>
          <p:cNvPr id="6" name="Shape 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6987" y="477466"/>
            <a:ext cx="2147866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6" descr="cgms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259" y="477466"/>
            <a:ext cx="718545" cy="777402"/>
          </a:xfrm>
          <a:prstGeom prst="rect">
            <a:avLst/>
          </a:prstGeom>
        </p:spPr>
      </p:pic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2168559541"/>
              </p:ext>
            </p:extLst>
          </p:nvPr>
        </p:nvGraphicFramePr>
        <p:xfrm>
          <a:off x="7465739" y="693496"/>
          <a:ext cx="5112568" cy="2812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2" t="4630" r="30689" b="4961"/>
          <a:stretch/>
        </p:blipFill>
        <p:spPr bwMode="auto">
          <a:xfrm>
            <a:off x="9193931" y="3645818"/>
            <a:ext cx="1806495" cy="258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69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85999" y="477466"/>
            <a:ext cx="11221200" cy="738000"/>
          </a:xfrm>
        </p:spPr>
        <p:txBody>
          <a:bodyPr anchor="ctr"/>
          <a:lstStyle/>
          <a:p>
            <a:r>
              <a:rPr lang="en-GB" dirty="0" smtClean="0"/>
              <a:t>                                DLR </a:t>
            </a:r>
            <a:r>
              <a:rPr lang="en-GB" dirty="0"/>
              <a:t>Contributions to </a:t>
            </a:r>
            <a:r>
              <a:rPr lang="en-US" dirty="0" err="1" smtClean="0"/>
              <a:t>WGCapD</a:t>
            </a:r>
            <a:r>
              <a:rPr lang="en-US" dirty="0" smtClean="0"/>
              <a:t> </a:t>
            </a:r>
            <a:r>
              <a:rPr lang="en-US" dirty="0" err="1" smtClean="0"/>
              <a:t>Workplan</a:t>
            </a:r>
            <a:r>
              <a:rPr lang="en-US" dirty="0" smtClean="0"/>
              <a:t> 2018-2020</a:t>
            </a:r>
            <a:endParaRPr lang="en-GB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264939" y="1557586"/>
            <a:ext cx="11728573" cy="4574898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Global </a:t>
            </a:r>
            <a:r>
              <a:rPr lang="en-US" b="1" dirty="0" smtClean="0">
                <a:solidFill>
                  <a:srgbClr val="00B050"/>
                </a:solidFill>
              </a:rPr>
              <a:t>activities</a:t>
            </a:r>
            <a:r>
              <a:rPr lang="en-US" dirty="0" smtClean="0"/>
              <a:t> </a:t>
            </a:r>
            <a:r>
              <a:rPr lang="en-US" dirty="0">
                <a:solidFill>
                  <a:srgbClr val="00B050"/>
                </a:solidFill>
              </a:rPr>
              <a:t>(CB- 19, 21, 28, 29, 30, </a:t>
            </a:r>
            <a:r>
              <a:rPr lang="en-US" dirty="0" smtClean="0">
                <a:solidFill>
                  <a:srgbClr val="00B050"/>
                </a:solidFill>
              </a:rPr>
              <a:t>31) 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DLR Grant to SAREDU/EO-College Portal infrastructure to provide EO Training </a:t>
            </a:r>
            <a:br>
              <a:rPr lang="en-US" dirty="0" smtClean="0"/>
            </a:br>
            <a:r>
              <a:rPr lang="en-US" dirty="0" smtClean="0"/>
              <a:t>material (SAR &amp; Hyperspectral) and to support development and implementation </a:t>
            </a:r>
            <a:br>
              <a:rPr lang="en-US" dirty="0" smtClean="0"/>
            </a:br>
            <a:r>
              <a:rPr lang="en-US" dirty="0" smtClean="0"/>
              <a:t>   of MOOCS in cooperation with    ESA and other Agencies:</a:t>
            </a:r>
          </a:p>
          <a:p>
            <a:pPr lvl="2"/>
            <a:r>
              <a:rPr lang="en-US" dirty="0" smtClean="0"/>
              <a:t>MOOCs </a:t>
            </a:r>
            <a:r>
              <a:rPr lang="en-US" dirty="0"/>
              <a:t>on Radar </a:t>
            </a:r>
            <a:r>
              <a:rPr lang="en-US" dirty="0" smtClean="0"/>
              <a:t>Backscatter</a:t>
            </a:r>
            <a:r>
              <a:rPr lang="en-US" dirty="0"/>
              <a:t> </a:t>
            </a:r>
            <a:r>
              <a:rPr lang="en-US" dirty="0" smtClean="0"/>
              <a:t>(DLR / FSU Jena), Q1 2019</a:t>
            </a:r>
          </a:p>
          <a:p>
            <a:pPr lvl="2"/>
            <a:r>
              <a:rPr lang="en-US" dirty="0" smtClean="0"/>
              <a:t>MOOC on SAR Applications: Echoes in Space (ESA / CSA / FSU Jena), Q1 2019</a:t>
            </a:r>
          </a:p>
          <a:p>
            <a:pPr lvl="2"/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MOOC on Land applications (tbc, ESA Tender), </a:t>
            </a:r>
          </a:p>
          <a:p>
            <a:pPr lvl="2"/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MOOC targeting SDG 2 (Zero Hunger) and 13 (Climate Actions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), funding applied for via </a:t>
            </a:r>
          </a:p>
          <a:p>
            <a:pPr marL="896400" lvl="2" indent="0">
              <a:buNone/>
            </a:pP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Copernicus Framework Partnership Framework Project (2019-2020)</a:t>
            </a:r>
          </a:p>
          <a:p>
            <a:pPr lvl="2"/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Support to Webinar series on multiple topics, e.g. GEOGLAM and disasters (2019-2020, tbc)</a:t>
            </a:r>
          </a:p>
          <a:p>
            <a:pPr lvl="2"/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Portal-based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access to CB and training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resources via Installation of 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Calender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API at EO –College (2019)</a:t>
            </a:r>
          </a:p>
          <a:p>
            <a:pPr lvl="1"/>
            <a:r>
              <a:rPr lang="en-US" dirty="0" smtClean="0"/>
              <a:t>Support to establish E-Learning Best practices and guidelines</a:t>
            </a:r>
          </a:p>
          <a:p>
            <a:pPr lvl="1"/>
            <a:r>
              <a:rPr lang="en-US" dirty="0"/>
              <a:t>DLR Grant </a:t>
            </a:r>
            <a:r>
              <a:rPr lang="en-US" dirty="0" smtClean="0"/>
              <a:t>to development of free SAR operation system</a:t>
            </a:r>
            <a:br>
              <a:rPr lang="en-US" dirty="0" smtClean="0"/>
            </a:br>
            <a:endParaRPr lang="en-US" dirty="0"/>
          </a:p>
          <a:p>
            <a:r>
              <a:rPr lang="en-US" b="1" dirty="0">
                <a:solidFill>
                  <a:srgbClr val="00B050"/>
                </a:solidFill>
              </a:rPr>
              <a:t>Regional activities – training in GEO </a:t>
            </a:r>
            <a:r>
              <a:rPr lang="en-US" b="1" dirty="0" smtClean="0">
                <a:solidFill>
                  <a:srgbClr val="00B050"/>
                </a:solidFill>
              </a:rPr>
              <a:t>regions </a:t>
            </a:r>
            <a:r>
              <a:rPr lang="en-US" dirty="0" smtClean="0">
                <a:solidFill>
                  <a:srgbClr val="00B050"/>
                </a:solidFill>
              </a:rPr>
              <a:t>(CB 26)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DLR to support </a:t>
            </a:r>
            <a:r>
              <a:rPr lang="en-US" dirty="0" err="1" smtClean="0"/>
              <a:t>AfriGEOSS</a:t>
            </a:r>
            <a:r>
              <a:rPr lang="en-US" dirty="0" smtClean="0"/>
              <a:t> training activities in 2019 and 2020 via SAREDU/EO-College Grant</a:t>
            </a:r>
          </a:p>
          <a:p>
            <a:pPr lvl="2"/>
            <a:endParaRPr lang="en-US" dirty="0" smtClean="0"/>
          </a:p>
          <a:p>
            <a:pPr lvl="1"/>
            <a:endParaRPr lang="en-US" b="1" dirty="0" smtClean="0">
              <a:solidFill>
                <a:srgbClr val="00B050"/>
              </a:solidFill>
            </a:endParaRPr>
          </a:p>
          <a:p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/>
              <a:t>12</a:t>
            </a:fld>
            <a:endParaRPr lang="en-GB" noProof="0" dirty="0"/>
          </a:p>
        </p:txBody>
      </p:sp>
      <p:pic>
        <p:nvPicPr>
          <p:cNvPr id="6" name="Shape 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6987" y="477466"/>
            <a:ext cx="2147866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955" y="1671343"/>
            <a:ext cx="2367533" cy="97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038" y="4869954"/>
            <a:ext cx="4889450" cy="68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7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Bildergebnis für geogla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027" y="33456"/>
            <a:ext cx="1925960" cy="192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85999" y="477466"/>
            <a:ext cx="11221200" cy="738000"/>
          </a:xfrm>
        </p:spPr>
        <p:txBody>
          <a:bodyPr anchor="ctr"/>
          <a:lstStyle/>
          <a:p>
            <a:r>
              <a:rPr lang="en-GB" dirty="0" smtClean="0"/>
              <a:t>                                </a:t>
            </a:r>
            <a:r>
              <a:rPr lang="de-DE" dirty="0" smtClean="0"/>
              <a:t>GFOI </a:t>
            </a:r>
            <a:r>
              <a:rPr lang="de-DE" dirty="0" err="1" smtClean="0"/>
              <a:t>and</a:t>
            </a:r>
            <a:r>
              <a:rPr lang="de-DE" dirty="0" smtClean="0"/>
              <a:t> GEOGLAM @ DLR</a:t>
            </a:r>
            <a:endParaRPr lang="en-GB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264939" y="1557586"/>
            <a:ext cx="11728573" cy="4574898"/>
          </a:xfrm>
        </p:spPr>
        <p:txBody>
          <a:bodyPr/>
          <a:lstStyle/>
          <a:p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Support with data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Providing </a:t>
            </a:r>
            <a:r>
              <a:rPr lang="en-US" dirty="0" err="1" smtClean="0"/>
              <a:t>TerraSAR</a:t>
            </a:r>
            <a:r>
              <a:rPr lang="en-US" dirty="0" smtClean="0"/>
              <a:t>-X and </a:t>
            </a:r>
            <a:r>
              <a:rPr lang="en-US" dirty="0" err="1" smtClean="0"/>
              <a:t>TanDEM</a:t>
            </a:r>
            <a:r>
              <a:rPr lang="en-US" dirty="0" smtClean="0"/>
              <a:t>-X data for GFOI and </a:t>
            </a:r>
            <a:r>
              <a:rPr lang="en-US" dirty="0"/>
              <a:t>GEOGLAM </a:t>
            </a:r>
            <a:r>
              <a:rPr lang="en-US" dirty="0" smtClean="0"/>
              <a:t>(JECAM, </a:t>
            </a:r>
            <a:r>
              <a:rPr lang="en-US" dirty="0" err="1" smtClean="0"/>
              <a:t>AsiaRice</a:t>
            </a:r>
            <a:r>
              <a:rPr lang="en-US" dirty="0" smtClean="0"/>
              <a:t>) </a:t>
            </a:r>
            <a:r>
              <a:rPr lang="en-US" dirty="0"/>
              <a:t>R&amp;D </a:t>
            </a:r>
            <a:r>
              <a:rPr lang="en-US" dirty="0" smtClean="0"/>
              <a:t>sites/teams</a:t>
            </a:r>
          </a:p>
          <a:p>
            <a:pPr lvl="1"/>
            <a:r>
              <a:rPr lang="en-US" dirty="0" smtClean="0"/>
              <a:t>Engaging in CEOS SDCG for GFOI from the start</a:t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/>
          </a:p>
          <a:p>
            <a:r>
              <a:rPr lang="en-US" b="1" dirty="0" smtClean="0">
                <a:solidFill>
                  <a:srgbClr val="00B050"/>
                </a:solidFill>
              </a:rPr>
              <a:t>Funding R&amp;D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Funding German research teams contributing to GFOI R&amp;D and JECAM </a:t>
            </a:r>
            <a:r>
              <a:rPr lang="en-US" dirty="0" err="1" smtClean="0"/>
              <a:t>programmes</a:t>
            </a:r>
            <a:r>
              <a:rPr lang="en-US" dirty="0" smtClean="0"/>
              <a:t>. </a:t>
            </a:r>
          </a:p>
          <a:p>
            <a:pPr lvl="1"/>
            <a:endParaRPr lang="en-US" dirty="0" smtClean="0"/>
          </a:p>
          <a:p>
            <a:pPr marL="446400" lvl="1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00B050"/>
                </a:solidFill>
              </a:rPr>
              <a:t>Linking to users/donors</a:t>
            </a:r>
          </a:p>
          <a:p>
            <a:pPr lvl="1"/>
            <a:r>
              <a:rPr lang="en-US" dirty="0" smtClean="0"/>
              <a:t>Working with German Development Agency (GIZ) and relevant German Ministries BMZ/BMEL </a:t>
            </a:r>
          </a:p>
          <a:p>
            <a:pPr lvl="2"/>
            <a:r>
              <a:rPr lang="en-US" dirty="0" smtClean="0"/>
              <a:t>BMEL now funding GEOGLAM </a:t>
            </a:r>
            <a:r>
              <a:rPr lang="en-US" dirty="0" err="1" smtClean="0"/>
              <a:t>Programme</a:t>
            </a:r>
            <a:r>
              <a:rPr lang="en-US" dirty="0" smtClean="0"/>
              <a:t> Office</a:t>
            </a:r>
          </a:p>
          <a:p>
            <a:pPr lvl="2"/>
            <a:r>
              <a:rPr lang="en-US" dirty="0" smtClean="0"/>
              <a:t>BMZ considering to join GFOI Leads group and provide funding</a:t>
            </a:r>
          </a:p>
          <a:p>
            <a:pPr lvl="2"/>
            <a:r>
              <a:rPr lang="en-US" dirty="0" smtClean="0"/>
              <a:t>GIZ collaborating in various GFOI components at technical level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/>
              <a:t>13</a:t>
            </a:fld>
            <a:endParaRPr lang="en-GB" noProof="0" dirty="0"/>
          </a:p>
        </p:txBody>
      </p:sp>
      <p:pic>
        <p:nvPicPr>
          <p:cNvPr id="6" name="Shape 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6987" y="477466"/>
            <a:ext cx="2147866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www.gfoi.org/wp-content/uploads/2017/02/Feature-image-icon-GFO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755" y="10974"/>
            <a:ext cx="2016225" cy="206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Bildergebnis für geoglam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AutoShape 10" descr="Bildergebnis für geoglam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97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85999" y="477466"/>
            <a:ext cx="11221200" cy="738000"/>
          </a:xfrm>
        </p:spPr>
        <p:txBody>
          <a:bodyPr anchor="ctr"/>
          <a:lstStyle/>
          <a:p>
            <a:r>
              <a:rPr lang="en-GB" dirty="0" smtClean="0"/>
              <a:t>                                DLR </a:t>
            </a:r>
            <a:r>
              <a:rPr lang="en-GB" dirty="0"/>
              <a:t>Contributions to </a:t>
            </a:r>
            <a:r>
              <a:rPr lang="en-US" dirty="0" smtClean="0"/>
              <a:t>WG Disasters </a:t>
            </a:r>
            <a:endParaRPr lang="en-GB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264939" y="1485578"/>
            <a:ext cx="9001000" cy="1512168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DLR supports research </a:t>
            </a:r>
            <a:r>
              <a:rPr lang="en-US" b="1" dirty="0">
                <a:solidFill>
                  <a:srgbClr val="00B050"/>
                </a:solidFill>
              </a:rPr>
              <a:t>and scientific demonstration of EO-based </a:t>
            </a:r>
            <a:r>
              <a:rPr lang="en-US" b="1" dirty="0" smtClean="0">
                <a:solidFill>
                  <a:srgbClr val="00B050"/>
                </a:solidFill>
              </a:rPr>
              <a:t>applications </a:t>
            </a:r>
          </a:p>
          <a:p>
            <a:endParaRPr lang="en-US" sz="800" b="1" dirty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Data contributions to </a:t>
            </a:r>
            <a:r>
              <a:rPr lang="en-US" b="1" dirty="0" err="1" smtClean="0">
                <a:solidFill>
                  <a:srgbClr val="00B050"/>
                </a:solidFill>
              </a:rPr>
              <a:t>Geohazard</a:t>
            </a:r>
            <a:r>
              <a:rPr lang="en-US" b="1" dirty="0" smtClean="0">
                <a:solidFill>
                  <a:srgbClr val="00B050"/>
                </a:solidFill>
              </a:rPr>
              <a:t> Supersites and CEOS demonstrators (</a:t>
            </a:r>
            <a:r>
              <a:rPr lang="en-US" b="1" dirty="0" err="1" smtClean="0">
                <a:solidFill>
                  <a:srgbClr val="00B050"/>
                </a:solidFill>
              </a:rPr>
              <a:t>TerraSAR</a:t>
            </a:r>
            <a:r>
              <a:rPr lang="en-US" b="1" dirty="0" smtClean="0">
                <a:solidFill>
                  <a:srgbClr val="00B050"/>
                </a:solidFill>
              </a:rPr>
              <a:t>-X, </a:t>
            </a:r>
            <a:r>
              <a:rPr lang="en-US" b="1" dirty="0" err="1" smtClean="0">
                <a:solidFill>
                  <a:srgbClr val="00B050"/>
                </a:solidFill>
              </a:rPr>
              <a:t>TanDEM</a:t>
            </a:r>
            <a:r>
              <a:rPr lang="en-US" b="1" dirty="0" smtClean="0">
                <a:solidFill>
                  <a:srgbClr val="00B050"/>
                </a:solidFill>
              </a:rPr>
              <a:t>-X)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/>
              <a:t>14</a:t>
            </a:fld>
            <a:endParaRPr lang="en-GB" noProof="0" dirty="0"/>
          </a:p>
        </p:txBody>
      </p:sp>
      <p:pic>
        <p:nvPicPr>
          <p:cNvPr id="6" name="Shape 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6987" y="477466"/>
            <a:ext cx="2147866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platzhalter 8"/>
          <p:cNvSpPr txBox="1">
            <a:spLocks/>
          </p:cNvSpPr>
          <p:nvPr/>
        </p:nvSpPr>
        <p:spPr bwMode="auto">
          <a:xfrm>
            <a:off x="120923" y="2853730"/>
            <a:ext cx="8856637" cy="3252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TSX order contingents for PIs of </a:t>
            </a:r>
            <a:r>
              <a:rPr lang="en-US" dirty="0" err="1" smtClean="0"/>
              <a:t>Geohazard</a:t>
            </a:r>
            <a:r>
              <a:rPr lang="en-US" dirty="0" smtClean="0"/>
              <a:t> Supersites (GEO GSNL) </a:t>
            </a:r>
          </a:p>
          <a:p>
            <a:pPr lvl="2"/>
            <a:r>
              <a:rPr lang="en-US" dirty="0" smtClean="0"/>
              <a:t>Icelandic Volcanoes, seismic hotspot Marmara/Turkey, and several more</a:t>
            </a:r>
          </a:p>
          <a:p>
            <a:pPr lvl="2"/>
            <a:r>
              <a:rPr lang="en-US" dirty="0" smtClean="0"/>
              <a:t>&gt; 1000 SAR scenes p.a.</a:t>
            </a:r>
          </a:p>
          <a:p>
            <a:pPr marL="896400" lvl="2" indent="0">
              <a:buNone/>
            </a:pP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CEOS Volcano Demonstrator (Latin America, Africa, SE-Asia)</a:t>
            </a:r>
          </a:p>
          <a:p>
            <a:pPr lvl="2"/>
            <a:r>
              <a:rPr lang="en-US" dirty="0" smtClean="0"/>
              <a:t>Support with data</a:t>
            </a:r>
          </a:p>
          <a:p>
            <a:pPr lvl="2"/>
            <a:r>
              <a:rPr lang="en-US" dirty="0" smtClean="0"/>
              <a:t>Background mission coverage of selected volcanoes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Coverage of Haitian Recovery Observatory study area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and more…(e.g. regular update to the CEOS MIM Database)</a:t>
            </a:r>
            <a:br>
              <a:rPr lang="en-US" dirty="0" smtClean="0"/>
            </a:br>
            <a:endParaRPr lang="en-US" b="1" dirty="0" smtClean="0">
              <a:solidFill>
                <a:srgbClr val="00B050"/>
              </a:solidFill>
            </a:endParaRPr>
          </a:p>
          <a:p>
            <a:endParaRPr lang="en-GB" dirty="0"/>
          </a:p>
        </p:txBody>
      </p:sp>
      <p:pic>
        <p:nvPicPr>
          <p:cNvPr id="12" name="Picture 4" descr="http://www.dlr.de/dlr/Portaldata/1/Resources/Bilder/missionen/eo/16_9/terr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5" r="17362"/>
          <a:stretch/>
        </p:blipFill>
        <p:spPr bwMode="auto">
          <a:xfrm>
            <a:off x="9409955" y="1053530"/>
            <a:ext cx="240002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2"/>
          <p:cNvPicPr/>
          <p:nvPr/>
        </p:nvPicPr>
        <p:blipFill rotWithShape="1">
          <a:blip r:embed="rId4"/>
          <a:srcRect l="24859" t="24924" r="14001" b="31718"/>
          <a:stretch/>
        </p:blipFill>
        <p:spPr>
          <a:xfrm>
            <a:off x="9550346" y="3789835"/>
            <a:ext cx="2259637" cy="1876732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69"/>
          <a:stretch/>
        </p:blipFill>
        <p:spPr bwMode="auto">
          <a:xfrm>
            <a:off x="7273480" y="3789834"/>
            <a:ext cx="2104396" cy="187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7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264939" y="1485578"/>
            <a:ext cx="9001000" cy="151216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/>
              <a:t>15</a:t>
            </a:fld>
            <a:endParaRPr lang="en-GB" noProof="0" dirty="0"/>
          </a:p>
        </p:txBody>
      </p:sp>
      <p:sp>
        <p:nvSpPr>
          <p:cNvPr id="11" name="Textplatzhalter 8"/>
          <p:cNvSpPr txBox="1">
            <a:spLocks/>
          </p:cNvSpPr>
          <p:nvPr/>
        </p:nvSpPr>
        <p:spPr bwMode="auto">
          <a:xfrm>
            <a:off x="426957" y="4689934"/>
            <a:ext cx="1120624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400" lvl="1" indent="0" algn="ctr">
              <a:spcBef>
                <a:spcPts val="600"/>
              </a:spcBef>
              <a:buNone/>
            </a:pPr>
            <a:r>
              <a:rPr lang="en-US" sz="1400" dirty="0" smtClean="0"/>
              <a:t>just recently, free </a:t>
            </a:r>
            <a:r>
              <a:rPr lang="en-US" sz="1400" dirty="0"/>
              <a:t>public access to all 90m </a:t>
            </a:r>
            <a:r>
              <a:rPr lang="en-US" sz="1400" dirty="0" err="1"/>
              <a:t>TanDEM</a:t>
            </a:r>
            <a:r>
              <a:rPr lang="en-US" sz="1400" dirty="0"/>
              <a:t>-X Data has been </a:t>
            </a:r>
            <a:r>
              <a:rPr lang="en-US" sz="1400" dirty="0" smtClean="0"/>
              <a:t>granted:</a:t>
            </a:r>
            <a:br>
              <a:rPr lang="en-US" sz="1400" dirty="0" smtClean="0"/>
            </a:br>
            <a:r>
              <a:rPr lang="en-US" sz="1400" dirty="0" smtClean="0">
                <a:solidFill>
                  <a:srgbClr val="0000FF"/>
                </a:solidFill>
              </a:rPr>
              <a:t>https</a:t>
            </a:r>
            <a:r>
              <a:rPr lang="en-US" sz="1400" dirty="0">
                <a:solidFill>
                  <a:srgbClr val="0000FF"/>
                </a:solidFill>
              </a:rPr>
              <a:t>://</a:t>
            </a:r>
            <a:r>
              <a:rPr lang="en-US" sz="1400" dirty="0" smtClean="0">
                <a:solidFill>
                  <a:srgbClr val="0000FF"/>
                </a:solidFill>
              </a:rPr>
              <a:t>www.dlr.de/eoc/en/desktopdefault.aspx/tabid-12632/22039_read-53088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GB" sz="1400" dirty="0" smtClean="0"/>
              <a:t>download </a:t>
            </a:r>
            <a:r>
              <a:rPr lang="en-GB" sz="1400" dirty="0"/>
              <a:t>is free of charge and possible after registration.</a:t>
            </a:r>
            <a:endParaRPr lang="de-DE" sz="1400" dirty="0"/>
          </a:p>
          <a:p>
            <a:pPr marL="0" indent="0" algn="ctr">
              <a:spcBef>
                <a:spcPts val="600"/>
              </a:spcBef>
              <a:buNone/>
            </a:pPr>
            <a:r>
              <a:rPr lang="en-GB" sz="1400" dirty="0" smtClean="0"/>
              <a:t>Terms </a:t>
            </a:r>
            <a:r>
              <a:rPr lang="en-GB" sz="1400" dirty="0"/>
              <a:t>of use</a:t>
            </a:r>
            <a:r>
              <a:rPr lang="en-GB" sz="1400" dirty="0" smtClean="0"/>
              <a:t>: </a:t>
            </a:r>
            <a:r>
              <a:rPr lang="en-GB" sz="1400" dirty="0" smtClean="0">
                <a:solidFill>
                  <a:srgbClr val="0000FF"/>
                </a:solidFill>
              </a:rPr>
              <a:t>https</a:t>
            </a:r>
            <a:r>
              <a:rPr lang="en-GB" sz="1400" dirty="0">
                <a:solidFill>
                  <a:srgbClr val="0000FF"/>
                </a:solidFill>
              </a:rPr>
              <a:t>://</a:t>
            </a:r>
            <a:r>
              <a:rPr lang="en-GB" sz="1400" dirty="0" smtClean="0">
                <a:solidFill>
                  <a:srgbClr val="0000FF"/>
                </a:solidFill>
              </a:rPr>
              <a:t>geoservice.dlr.de/resources/licenses/tdm90/License_for_the_Utilization_of_90m_DEM_for_Scientific_Use.pdf</a:t>
            </a:r>
            <a:endParaRPr lang="de-DE" sz="1400" dirty="0">
              <a:solidFill>
                <a:srgbClr val="0000FF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GB" sz="1400" dirty="0"/>
              <a:t>Download Portal: </a:t>
            </a:r>
            <a:r>
              <a:rPr lang="en-GB" sz="1400" dirty="0">
                <a:solidFill>
                  <a:srgbClr val="0000FF"/>
                </a:solidFill>
              </a:rPr>
              <a:t>https://download.geoservice.dlr.de/TDM90/#details</a:t>
            </a:r>
            <a:endParaRPr lang="de-DE" sz="1400" dirty="0">
              <a:solidFill>
                <a:srgbClr val="0000FF"/>
              </a:solidFill>
            </a:endParaRPr>
          </a:p>
          <a:p>
            <a:pPr marL="446400" lvl="1" indent="0" algn="ctr">
              <a:buNone/>
            </a:pPr>
            <a:endParaRPr lang="en-GB" sz="1400" dirty="0"/>
          </a:p>
        </p:txBody>
      </p:sp>
      <p:pic>
        <p:nvPicPr>
          <p:cNvPr id="1028" name="Picture 4" descr="https://www.dlr.de/eoc/en/Portaldata/60/Resources/images/8_arch_2018/39_tandem-x-kostenlos/EOC_Download_Service_16_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177" y="250387"/>
            <a:ext cx="7729576" cy="434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46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/>
        </p:nvSpPr>
        <p:spPr>
          <a:xfrm>
            <a:off x="4980263" y="5042334"/>
            <a:ext cx="162790" cy="122089"/>
          </a:xfrm>
          <a:prstGeom prst="ellipse">
            <a:avLst/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Ellipse 9"/>
          <p:cNvSpPr/>
          <p:nvPr/>
        </p:nvSpPr>
        <p:spPr>
          <a:xfrm>
            <a:off x="4567417" y="5166343"/>
            <a:ext cx="162790" cy="122089"/>
          </a:xfrm>
          <a:prstGeom prst="ellipse">
            <a:avLst/>
          </a:prstGeom>
        </p:spPr>
        <p:style>
          <a:lnRef idx="2">
            <a:schemeClr val="accent5">
              <a:hueOff val="428570"/>
              <a:satOff val="979"/>
              <a:lumOff val="-2712"/>
              <a:alphaOff val="0"/>
            </a:schemeClr>
          </a:lnRef>
          <a:fillRef idx="1">
            <a:schemeClr val="accent5">
              <a:hueOff val="428570"/>
              <a:satOff val="979"/>
              <a:lumOff val="-2712"/>
              <a:alphaOff val="0"/>
            </a:schemeClr>
          </a:fillRef>
          <a:effectRef idx="0">
            <a:schemeClr val="accent5">
              <a:hueOff val="428570"/>
              <a:satOff val="979"/>
              <a:lumOff val="-2712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Ellipse 11"/>
          <p:cNvSpPr/>
          <p:nvPr/>
        </p:nvSpPr>
        <p:spPr>
          <a:xfrm>
            <a:off x="4134597" y="5268433"/>
            <a:ext cx="162790" cy="122089"/>
          </a:xfrm>
          <a:prstGeom prst="ellipse">
            <a:avLst/>
          </a:prstGeom>
        </p:spPr>
        <p:style>
          <a:lnRef idx="2">
            <a:schemeClr val="accent5">
              <a:hueOff val="857139"/>
              <a:satOff val="1958"/>
              <a:lumOff val="-5425"/>
              <a:alphaOff val="0"/>
            </a:schemeClr>
          </a:lnRef>
          <a:fillRef idx="1">
            <a:schemeClr val="accent5">
              <a:hueOff val="857139"/>
              <a:satOff val="1958"/>
              <a:lumOff val="-5425"/>
              <a:alphaOff val="0"/>
            </a:schemeClr>
          </a:fillRef>
          <a:effectRef idx="0">
            <a:schemeClr val="accent5">
              <a:hueOff val="857139"/>
              <a:satOff val="1958"/>
              <a:lumOff val="-5425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Ellipse 15"/>
          <p:cNvSpPr/>
          <p:nvPr/>
        </p:nvSpPr>
        <p:spPr>
          <a:xfrm>
            <a:off x="3577307" y="5348030"/>
            <a:ext cx="162790" cy="122089"/>
          </a:xfrm>
          <a:prstGeom prst="ellipse">
            <a:avLst/>
          </a:prstGeom>
        </p:spPr>
        <p:style>
          <a:lnRef idx="2">
            <a:schemeClr val="accent5">
              <a:hueOff val="1285709"/>
              <a:satOff val="2937"/>
              <a:lumOff val="-8137"/>
              <a:alphaOff val="0"/>
            </a:schemeClr>
          </a:lnRef>
          <a:fillRef idx="1">
            <a:schemeClr val="accent5">
              <a:hueOff val="1285709"/>
              <a:satOff val="2937"/>
              <a:lumOff val="-8137"/>
              <a:alphaOff val="0"/>
            </a:schemeClr>
          </a:fillRef>
          <a:effectRef idx="0">
            <a:schemeClr val="accent5">
              <a:hueOff val="1285709"/>
              <a:satOff val="2937"/>
              <a:lumOff val="-8137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Ellipse 16"/>
          <p:cNvSpPr/>
          <p:nvPr/>
        </p:nvSpPr>
        <p:spPr>
          <a:xfrm>
            <a:off x="6675431" y="4006429"/>
            <a:ext cx="162790" cy="122089"/>
          </a:xfrm>
          <a:prstGeom prst="ellipse">
            <a:avLst/>
          </a:prstGeom>
        </p:spPr>
        <p:style>
          <a:lnRef idx="2">
            <a:schemeClr val="accent5">
              <a:hueOff val="1714279"/>
              <a:satOff val="3916"/>
              <a:lumOff val="-10850"/>
              <a:alphaOff val="0"/>
            </a:schemeClr>
          </a:lnRef>
          <a:fillRef idx="1">
            <a:schemeClr val="accent5">
              <a:hueOff val="1714279"/>
              <a:satOff val="3916"/>
              <a:lumOff val="-10850"/>
              <a:alphaOff val="0"/>
            </a:schemeClr>
          </a:fillRef>
          <a:effectRef idx="0">
            <a:schemeClr val="accent5">
              <a:hueOff val="1714279"/>
              <a:satOff val="3916"/>
              <a:lumOff val="-1085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Ellipse 17"/>
          <p:cNvSpPr/>
          <p:nvPr/>
        </p:nvSpPr>
        <p:spPr>
          <a:xfrm>
            <a:off x="7642425" y="2486601"/>
            <a:ext cx="162790" cy="122089"/>
          </a:xfrm>
          <a:prstGeom prst="ellipse">
            <a:avLst/>
          </a:prstGeom>
        </p:spPr>
        <p:style>
          <a:lnRef idx="2">
            <a:schemeClr val="accent5">
              <a:hueOff val="2142848"/>
              <a:satOff val="4895"/>
              <a:lumOff val="-13562"/>
              <a:alphaOff val="0"/>
            </a:schemeClr>
          </a:lnRef>
          <a:fillRef idx="1">
            <a:schemeClr val="accent5">
              <a:hueOff val="2142848"/>
              <a:satOff val="4895"/>
              <a:lumOff val="-13562"/>
              <a:alphaOff val="0"/>
            </a:schemeClr>
          </a:fillRef>
          <a:effectRef idx="0">
            <a:schemeClr val="accent5">
              <a:hueOff val="2142848"/>
              <a:satOff val="4895"/>
              <a:lumOff val="-13562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Ellipse 18"/>
          <p:cNvSpPr/>
          <p:nvPr/>
        </p:nvSpPr>
        <p:spPr>
          <a:xfrm>
            <a:off x="7381181" y="590134"/>
            <a:ext cx="162790" cy="122089"/>
          </a:xfrm>
          <a:prstGeom prst="ellipse">
            <a:avLst/>
          </a:prstGeom>
        </p:spPr>
        <p:style>
          <a:lnRef idx="2">
            <a:schemeClr val="accent5">
              <a:hueOff val="2571418"/>
              <a:satOff val="5874"/>
              <a:lumOff val="-16274"/>
              <a:alphaOff val="0"/>
            </a:schemeClr>
          </a:lnRef>
          <a:fillRef idx="1">
            <a:schemeClr val="accent5">
              <a:hueOff val="2571418"/>
              <a:satOff val="5874"/>
              <a:lumOff val="-16274"/>
              <a:alphaOff val="0"/>
            </a:schemeClr>
          </a:fillRef>
          <a:effectRef idx="0">
            <a:schemeClr val="accent5">
              <a:hueOff val="2571418"/>
              <a:satOff val="5874"/>
              <a:lumOff val="-16274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Ellipse 19"/>
          <p:cNvSpPr/>
          <p:nvPr/>
        </p:nvSpPr>
        <p:spPr>
          <a:xfrm>
            <a:off x="7613182" y="466702"/>
            <a:ext cx="162790" cy="122089"/>
          </a:xfrm>
          <a:prstGeom prst="ellipse">
            <a:avLst/>
          </a:prstGeom>
        </p:spPr>
        <p:style>
          <a:lnRef idx="2">
            <a:schemeClr val="accent5">
              <a:hueOff val="2999987"/>
              <a:satOff val="6853"/>
              <a:lumOff val="-18987"/>
              <a:alphaOff val="0"/>
            </a:schemeClr>
          </a:lnRef>
          <a:fillRef idx="1">
            <a:schemeClr val="accent5">
              <a:hueOff val="2999987"/>
              <a:satOff val="6853"/>
              <a:lumOff val="-18987"/>
              <a:alphaOff val="0"/>
            </a:schemeClr>
          </a:fillRef>
          <a:effectRef idx="0">
            <a:schemeClr val="accent5">
              <a:hueOff val="2999987"/>
              <a:satOff val="6853"/>
              <a:lumOff val="-18987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Ellipse 20"/>
          <p:cNvSpPr/>
          <p:nvPr/>
        </p:nvSpPr>
        <p:spPr>
          <a:xfrm>
            <a:off x="7845183" y="343270"/>
            <a:ext cx="162790" cy="122089"/>
          </a:xfrm>
          <a:prstGeom prst="ellipse">
            <a:avLst/>
          </a:prstGeom>
        </p:spPr>
        <p:style>
          <a:lnRef idx="2">
            <a:schemeClr val="accent5">
              <a:hueOff val="3428557"/>
              <a:satOff val="7832"/>
              <a:lumOff val="-21699"/>
              <a:alphaOff val="0"/>
            </a:schemeClr>
          </a:lnRef>
          <a:fillRef idx="1">
            <a:schemeClr val="accent5">
              <a:hueOff val="3428557"/>
              <a:satOff val="7832"/>
              <a:lumOff val="-21699"/>
              <a:alphaOff val="0"/>
            </a:schemeClr>
          </a:fillRef>
          <a:effectRef idx="0">
            <a:schemeClr val="accent5">
              <a:hueOff val="3428557"/>
              <a:satOff val="7832"/>
              <a:lumOff val="-21699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Ellipse 21"/>
          <p:cNvSpPr/>
          <p:nvPr/>
        </p:nvSpPr>
        <p:spPr>
          <a:xfrm>
            <a:off x="8077184" y="466702"/>
            <a:ext cx="162790" cy="122089"/>
          </a:xfrm>
          <a:prstGeom prst="ellipse">
            <a:avLst/>
          </a:prstGeom>
        </p:spPr>
        <p:style>
          <a:lnRef idx="2">
            <a:schemeClr val="accent5">
              <a:hueOff val="3857127"/>
              <a:satOff val="8811"/>
              <a:lumOff val="-24412"/>
              <a:alphaOff val="0"/>
            </a:schemeClr>
          </a:lnRef>
          <a:fillRef idx="1">
            <a:schemeClr val="accent5">
              <a:hueOff val="3857127"/>
              <a:satOff val="8811"/>
              <a:lumOff val="-24412"/>
              <a:alphaOff val="0"/>
            </a:schemeClr>
          </a:fillRef>
          <a:effectRef idx="0">
            <a:schemeClr val="accent5">
              <a:hueOff val="3857127"/>
              <a:satOff val="8811"/>
              <a:lumOff val="-24412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Ellipse 22"/>
          <p:cNvSpPr/>
          <p:nvPr/>
        </p:nvSpPr>
        <p:spPr>
          <a:xfrm>
            <a:off x="8310159" y="590134"/>
            <a:ext cx="162790" cy="122089"/>
          </a:xfrm>
          <a:prstGeom prst="ellipse">
            <a:avLst/>
          </a:prstGeom>
        </p:spPr>
        <p:style>
          <a:lnRef idx="2">
            <a:schemeClr val="accent5">
              <a:hueOff val="4285696"/>
              <a:satOff val="9790"/>
              <a:lumOff val="-27124"/>
              <a:alphaOff val="0"/>
            </a:schemeClr>
          </a:lnRef>
          <a:fillRef idx="1">
            <a:schemeClr val="accent5">
              <a:hueOff val="4285696"/>
              <a:satOff val="9790"/>
              <a:lumOff val="-27124"/>
              <a:alphaOff val="0"/>
            </a:schemeClr>
          </a:fillRef>
          <a:effectRef idx="0">
            <a:schemeClr val="accent5">
              <a:hueOff val="4285696"/>
              <a:satOff val="9790"/>
              <a:lumOff val="-27124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Ellipse 23"/>
          <p:cNvSpPr/>
          <p:nvPr/>
        </p:nvSpPr>
        <p:spPr>
          <a:xfrm>
            <a:off x="7845183" y="603976"/>
            <a:ext cx="162790" cy="122089"/>
          </a:xfrm>
          <a:prstGeom prst="ellipse">
            <a:avLst/>
          </a:prstGeom>
        </p:spPr>
        <p:style>
          <a:lnRef idx="2">
            <a:schemeClr val="accent5">
              <a:hueOff val="4714266"/>
              <a:satOff val="10769"/>
              <a:lumOff val="-29837"/>
              <a:alphaOff val="0"/>
            </a:schemeClr>
          </a:lnRef>
          <a:fillRef idx="1">
            <a:schemeClr val="accent5">
              <a:hueOff val="4714266"/>
              <a:satOff val="10769"/>
              <a:lumOff val="-29837"/>
              <a:alphaOff val="0"/>
            </a:schemeClr>
          </a:fillRef>
          <a:effectRef idx="0">
            <a:schemeClr val="accent5">
              <a:hueOff val="4714266"/>
              <a:satOff val="10769"/>
              <a:lumOff val="-29837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Ellipse 24"/>
          <p:cNvSpPr/>
          <p:nvPr/>
        </p:nvSpPr>
        <p:spPr>
          <a:xfrm>
            <a:off x="7845183" y="864684"/>
            <a:ext cx="162790" cy="122089"/>
          </a:xfrm>
          <a:prstGeom prst="ellipse">
            <a:avLst/>
          </a:prstGeom>
        </p:spPr>
        <p:style>
          <a:lnRef idx="2">
            <a:schemeClr val="accent5">
              <a:hueOff val="5142836"/>
              <a:satOff val="11748"/>
              <a:lumOff val="-32549"/>
              <a:alphaOff val="0"/>
            </a:schemeClr>
          </a:lnRef>
          <a:fillRef idx="1">
            <a:schemeClr val="accent5">
              <a:hueOff val="5142836"/>
              <a:satOff val="11748"/>
              <a:lumOff val="-32549"/>
              <a:alphaOff val="0"/>
            </a:schemeClr>
          </a:fillRef>
          <a:effectRef idx="0">
            <a:schemeClr val="accent5">
              <a:hueOff val="5142836"/>
              <a:satOff val="11748"/>
              <a:lumOff val="-32549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Freihandform 25"/>
          <p:cNvSpPr/>
          <p:nvPr/>
        </p:nvSpPr>
        <p:spPr>
          <a:xfrm>
            <a:off x="2632202" y="5593068"/>
            <a:ext cx="3679361" cy="1077837"/>
          </a:xfrm>
          <a:custGeom>
            <a:avLst/>
            <a:gdLst>
              <a:gd name="connsiteX0" fmla="*/ 0 w 2627604"/>
              <a:gd name="connsiteY0" fmla="*/ 117447 h 704667"/>
              <a:gd name="connsiteX1" fmla="*/ 117447 w 2627604"/>
              <a:gd name="connsiteY1" fmla="*/ 0 h 704667"/>
              <a:gd name="connsiteX2" fmla="*/ 2510157 w 2627604"/>
              <a:gd name="connsiteY2" fmla="*/ 0 h 704667"/>
              <a:gd name="connsiteX3" fmla="*/ 2627604 w 2627604"/>
              <a:gd name="connsiteY3" fmla="*/ 117447 h 704667"/>
              <a:gd name="connsiteX4" fmla="*/ 2627604 w 2627604"/>
              <a:gd name="connsiteY4" fmla="*/ 587220 h 704667"/>
              <a:gd name="connsiteX5" fmla="*/ 2510157 w 2627604"/>
              <a:gd name="connsiteY5" fmla="*/ 704667 h 704667"/>
              <a:gd name="connsiteX6" fmla="*/ 117447 w 2627604"/>
              <a:gd name="connsiteY6" fmla="*/ 704667 h 704667"/>
              <a:gd name="connsiteX7" fmla="*/ 0 w 2627604"/>
              <a:gd name="connsiteY7" fmla="*/ 587220 h 704667"/>
              <a:gd name="connsiteX8" fmla="*/ 0 w 2627604"/>
              <a:gd name="connsiteY8" fmla="*/ 117447 h 704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7604" h="704667">
                <a:moveTo>
                  <a:pt x="0" y="117447"/>
                </a:moveTo>
                <a:cubicBezTo>
                  <a:pt x="0" y="52583"/>
                  <a:pt x="52583" y="0"/>
                  <a:pt x="117447" y="0"/>
                </a:cubicBezTo>
                <a:lnTo>
                  <a:pt x="2510157" y="0"/>
                </a:lnTo>
                <a:cubicBezTo>
                  <a:pt x="2575021" y="0"/>
                  <a:pt x="2627604" y="52583"/>
                  <a:pt x="2627604" y="117447"/>
                </a:cubicBezTo>
                <a:lnTo>
                  <a:pt x="2627604" y="587220"/>
                </a:lnTo>
                <a:cubicBezTo>
                  <a:pt x="2627604" y="652084"/>
                  <a:pt x="2575021" y="704667"/>
                  <a:pt x="2510157" y="704667"/>
                </a:cubicBezTo>
                <a:lnTo>
                  <a:pt x="117447" y="704667"/>
                </a:lnTo>
                <a:cubicBezTo>
                  <a:pt x="52583" y="704667"/>
                  <a:pt x="0" y="652084"/>
                  <a:pt x="0" y="587220"/>
                </a:cubicBezTo>
                <a:lnTo>
                  <a:pt x="0" y="117447"/>
                </a:lnTo>
                <a:close/>
              </a:path>
            </a:pathLst>
          </a:custGeom>
          <a:solidFill>
            <a:srgbClr val="98DCB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3198" tIns="131690" rIns="131690" bIns="131690" numCol="1" spcCol="1512" anchor="ctr" anchorCtr="0">
            <a:noAutofit/>
          </a:bodyPr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</a:pPr>
            <a:r>
              <a:rPr lang="en-US" dirty="0" smtClean="0">
                <a:solidFill>
                  <a:srgbClr val="FFFFFF"/>
                </a:solidFill>
              </a:rPr>
              <a:t>mission development and operations based on sustained </a:t>
            </a:r>
            <a:r>
              <a:rPr lang="en-US" dirty="0">
                <a:solidFill>
                  <a:srgbClr val="FFFFFF"/>
                </a:solidFill>
              </a:rPr>
              <a:t>requirements and mature technologies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1813267" y="4924104"/>
            <a:ext cx="1404000" cy="129600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Freihandform 27"/>
          <p:cNvSpPr/>
          <p:nvPr/>
        </p:nvSpPr>
        <p:spPr>
          <a:xfrm>
            <a:off x="6077393" y="4742311"/>
            <a:ext cx="4629907" cy="1106195"/>
          </a:xfrm>
          <a:custGeom>
            <a:avLst/>
            <a:gdLst>
              <a:gd name="connsiteX0" fmla="*/ 0 w 2627604"/>
              <a:gd name="connsiteY0" fmla="*/ 117447 h 704667"/>
              <a:gd name="connsiteX1" fmla="*/ 117447 w 2627604"/>
              <a:gd name="connsiteY1" fmla="*/ 0 h 704667"/>
              <a:gd name="connsiteX2" fmla="*/ 2510157 w 2627604"/>
              <a:gd name="connsiteY2" fmla="*/ 0 h 704667"/>
              <a:gd name="connsiteX3" fmla="*/ 2627604 w 2627604"/>
              <a:gd name="connsiteY3" fmla="*/ 117447 h 704667"/>
              <a:gd name="connsiteX4" fmla="*/ 2627604 w 2627604"/>
              <a:gd name="connsiteY4" fmla="*/ 587220 h 704667"/>
              <a:gd name="connsiteX5" fmla="*/ 2510157 w 2627604"/>
              <a:gd name="connsiteY5" fmla="*/ 704667 h 704667"/>
              <a:gd name="connsiteX6" fmla="*/ 117447 w 2627604"/>
              <a:gd name="connsiteY6" fmla="*/ 704667 h 704667"/>
              <a:gd name="connsiteX7" fmla="*/ 0 w 2627604"/>
              <a:gd name="connsiteY7" fmla="*/ 587220 h 704667"/>
              <a:gd name="connsiteX8" fmla="*/ 0 w 2627604"/>
              <a:gd name="connsiteY8" fmla="*/ 117447 h 704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7604" h="704667">
                <a:moveTo>
                  <a:pt x="0" y="117447"/>
                </a:moveTo>
                <a:cubicBezTo>
                  <a:pt x="0" y="52583"/>
                  <a:pt x="52583" y="0"/>
                  <a:pt x="117447" y="0"/>
                </a:cubicBezTo>
                <a:lnTo>
                  <a:pt x="2510157" y="0"/>
                </a:lnTo>
                <a:cubicBezTo>
                  <a:pt x="2575021" y="0"/>
                  <a:pt x="2627604" y="52583"/>
                  <a:pt x="2627604" y="117447"/>
                </a:cubicBezTo>
                <a:lnTo>
                  <a:pt x="2627604" y="587220"/>
                </a:lnTo>
                <a:cubicBezTo>
                  <a:pt x="2627604" y="652084"/>
                  <a:pt x="2575021" y="704667"/>
                  <a:pt x="2510157" y="704667"/>
                </a:cubicBezTo>
                <a:lnTo>
                  <a:pt x="117447" y="704667"/>
                </a:lnTo>
                <a:cubicBezTo>
                  <a:pt x="52583" y="704667"/>
                  <a:pt x="0" y="652084"/>
                  <a:pt x="0" y="587220"/>
                </a:cubicBezTo>
                <a:lnTo>
                  <a:pt x="0" y="117447"/>
                </a:lnTo>
                <a:close/>
              </a:path>
            </a:pathLst>
          </a:custGeom>
          <a:solidFill>
            <a:srgbClr val="7DD3D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1714279"/>
              <a:satOff val="3916"/>
              <a:lumOff val="-10850"/>
              <a:alphaOff val="0"/>
            </a:schemeClr>
          </a:fillRef>
          <a:effectRef idx="0">
            <a:schemeClr val="accent5">
              <a:hueOff val="1714279"/>
              <a:satOff val="3916"/>
              <a:lumOff val="-1085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3198" tIns="99934" rIns="99934" bIns="99934" numCol="1" spcCol="1512" anchor="ctr" anchorCtr="0">
            <a:noAutofit/>
          </a:bodyPr>
          <a:lstStyle/>
          <a:p>
            <a:pPr defTabSz="577850" fontAlgn="auto">
              <a:lnSpc>
                <a:spcPct val="90000"/>
              </a:lnSpc>
              <a:spcAft>
                <a:spcPct val="35000"/>
              </a:spcAft>
            </a:pPr>
            <a:r>
              <a:rPr lang="en-US" smtClean="0"/>
              <a:t>best science &amp; </a:t>
            </a:r>
            <a:r>
              <a:rPr lang="en-US" dirty="0" smtClean="0"/>
              <a:t>value-added </a:t>
            </a:r>
            <a:r>
              <a:rPr lang="en-US" dirty="0"/>
              <a:t>products for applications in collaboration with users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5233647" y="3933994"/>
            <a:ext cx="1404000" cy="129600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1748867"/>
              <a:satOff val="-3416"/>
              <a:lumOff val="-298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Freihandform 29"/>
          <p:cNvSpPr/>
          <p:nvPr/>
        </p:nvSpPr>
        <p:spPr>
          <a:xfrm>
            <a:off x="7416760" y="3400710"/>
            <a:ext cx="4250896" cy="1110547"/>
          </a:xfrm>
          <a:custGeom>
            <a:avLst/>
            <a:gdLst>
              <a:gd name="connsiteX0" fmla="*/ 0 w 2627604"/>
              <a:gd name="connsiteY0" fmla="*/ 117447 h 704667"/>
              <a:gd name="connsiteX1" fmla="*/ 117447 w 2627604"/>
              <a:gd name="connsiteY1" fmla="*/ 0 h 704667"/>
              <a:gd name="connsiteX2" fmla="*/ 2510157 w 2627604"/>
              <a:gd name="connsiteY2" fmla="*/ 0 h 704667"/>
              <a:gd name="connsiteX3" fmla="*/ 2627604 w 2627604"/>
              <a:gd name="connsiteY3" fmla="*/ 117447 h 704667"/>
              <a:gd name="connsiteX4" fmla="*/ 2627604 w 2627604"/>
              <a:gd name="connsiteY4" fmla="*/ 587220 h 704667"/>
              <a:gd name="connsiteX5" fmla="*/ 2510157 w 2627604"/>
              <a:gd name="connsiteY5" fmla="*/ 704667 h 704667"/>
              <a:gd name="connsiteX6" fmla="*/ 117447 w 2627604"/>
              <a:gd name="connsiteY6" fmla="*/ 704667 h 704667"/>
              <a:gd name="connsiteX7" fmla="*/ 0 w 2627604"/>
              <a:gd name="connsiteY7" fmla="*/ 587220 h 704667"/>
              <a:gd name="connsiteX8" fmla="*/ 0 w 2627604"/>
              <a:gd name="connsiteY8" fmla="*/ 117447 h 704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7604" h="704667">
                <a:moveTo>
                  <a:pt x="0" y="117447"/>
                </a:moveTo>
                <a:cubicBezTo>
                  <a:pt x="0" y="52583"/>
                  <a:pt x="52583" y="0"/>
                  <a:pt x="117447" y="0"/>
                </a:cubicBezTo>
                <a:lnTo>
                  <a:pt x="2510157" y="0"/>
                </a:lnTo>
                <a:cubicBezTo>
                  <a:pt x="2575021" y="0"/>
                  <a:pt x="2627604" y="52583"/>
                  <a:pt x="2627604" y="117447"/>
                </a:cubicBezTo>
                <a:lnTo>
                  <a:pt x="2627604" y="587220"/>
                </a:lnTo>
                <a:cubicBezTo>
                  <a:pt x="2627604" y="652084"/>
                  <a:pt x="2575021" y="704667"/>
                  <a:pt x="2510157" y="704667"/>
                </a:cubicBezTo>
                <a:lnTo>
                  <a:pt x="117447" y="704667"/>
                </a:lnTo>
                <a:cubicBezTo>
                  <a:pt x="52583" y="704667"/>
                  <a:pt x="0" y="652084"/>
                  <a:pt x="0" y="587220"/>
                </a:cubicBezTo>
                <a:lnTo>
                  <a:pt x="0" y="117447"/>
                </a:lnTo>
                <a:close/>
              </a:path>
            </a:pathLst>
          </a:custGeom>
          <a:solidFill>
            <a:srgbClr val="4F8CC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3428557"/>
              <a:satOff val="7832"/>
              <a:lumOff val="-21699"/>
              <a:alphaOff val="0"/>
            </a:schemeClr>
          </a:fillRef>
          <a:effectRef idx="0">
            <a:schemeClr val="accent5">
              <a:hueOff val="3428557"/>
              <a:satOff val="7832"/>
              <a:lumOff val="-2169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3198" tIns="99934" rIns="99934" bIns="99934" numCol="1" spcCol="1512" anchor="ctr" anchorCtr="0">
            <a:noAutofit/>
          </a:bodyPr>
          <a:lstStyle/>
          <a:p>
            <a:r>
              <a:rPr lang="en-US" dirty="0" smtClean="0"/>
              <a:t>set-up </a:t>
            </a:r>
            <a:r>
              <a:rPr lang="en-US" dirty="0"/>
              <a:t>of partnerships </a:t>
            </a:r>
            <a:br>
              <a:rPr lang="en-US" dirty="0"/>
            </a:br>
            <a:r>
              <a:rPr lang="en-US" dirty="0"/>
              <a:t>for service operations</a:t>
            </a:r>
          </a:p>
        </p:txBody>
      </p:sp>
      <p:sp>
        <p:nvSpPr>
          <p:cNvPr id="1024" name="Freihandform 1023"/>
          <p:cNvSpPr/>
          <p:nvPr/>
        </p:nvSpPr>
        <p:spPr>
          <a:xfrm>
            <a:off x="8004561" y="1802441"/>
            <a:ext cx="3663095" cy="1051156"/>
          </a:xfrm>
          <a:custGeom>
            <a:avLst/>
            <a:gdLst>
              <a:gd name="connsiteX0" fmla="*/ 0 w 2627604"/>
              <a:gd name="connsiteY0" fmla="*/ 117447 h 704667"/>
              <a:gd name="connsiteX1" fmla="*/ 117447 w 2627604"/>
              <a:gd name="connsiteY1" fmla="*/ 0 h 704667"/>
              <a:gd name="connsiteX2" fmla="*/ 2510157 w 2627604"/>
              <a:gd name="connsiteY2" fmla="*/ 0 h 704667"/>
              <a:gd name="connsiteX3" fmla="*/ 2627604 w 2627604"/>
              <a:gd name="connsiteY3" fmla="*/ 117447 h 704667"/>
              <a:gd name="connsiteX4" fmla="*/ 2627604 w 2627604"/>
              <a:gd name="connsiteY4" fmla="*/ 587220 h 704667"/>
              <a:gd name="connsiteX5" fmla="*/ 2510157 w 2627604"/>
              <a:gd name="connsiteY5" fmla="*/ 704667 h 704667"/>
              <a:gd name="connsiteX6" fmla="*/ 117447 w 2627604"/>
              <a:gd name="connsiteY6" fmla="*/ 704667 h 704667"/>
              <a:gd name="connsiteX7" fmla="*/ 0 w 2627604"/>
              <a:gd name="connsiteY7" fmla="*/ 587220 h 704667"/>
              <a:gd name="connsiteX8" fmla="*/ 0 w 2627604"/>
              <a:gd name="connsiteY8" fmla="*/ 117447 h 704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7604" h="704667">
                <a:moveTo>
                  <a:pt x="0" y="117447"/>
                </a:moveTo>
                <a:cubicBezTo>
                  <a:pt x="0" y="52583"/>
                  <a:pt x="52583" y="0"/>
                  <a:pt x="117447" y="0"/>
                </a:cubicBezTo>
                <a:lnTo>
                  <a:pt x="2510157" y="0"/>
                </a:lnTo>
                <a:cubicBezTo>
                  <a:pt x="2575021" y="0"/>
                  <a:pt x="2627604" y="52583"/>
                  <a:pt x="2627604" y="117447"/>
                </a:cubicBezTo>
                <a:lnTo>
                  <a:pt x="2627604" y="587220"/>
                </a:lnTo>
                <a:cubicBezTo>
                  <a:pt x="2627604" y="652084"/>
                  <a:pt x="2575021" y="704667"/>
                  <a:pt x="2510157" y="704667"/>
                </a:cubicBezTo>
                <a:lnTo>
                  <a:pt x="117447" y="704667"/>
                </a:lnTo>
                <a:cubicBezTo>
                  <a:pt x="52583" y="704667"/>
                  <a:pt x="0" y="652084"/>
                  <a:pt x="0" y="587220"/>
                </a:cubicBezTo>
                <a:lnTo>
                  <a:pt x="0" y="117447"/>
                </a:lnTo>
                <a:close/>
              </a:path>
            </a:pathLst>
          </a:custGeom>
          <a:solidFill>
            <a:srgbClr val="2D2DB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5142836"/>
              <a:satOff val="11748"/>
              <a:lumOff val="-32549"/>
              <a:alphaOff val="0"/>
            </a:schemeClr>
          </a:fillRef>
          <a:effectRef idx="0">
            <a:schemeClr val="accent5">
              <a:hueOff val="5142836"/>
              <a:satOff val="11748"/>
              <a:lumOff val="-3254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3198" tIns="99934" rIns="99934" bIns="99934" numCol="1" spcCol="1512" anchor="ctr" anchorCtr="0">
            <a:noAutofit/>
          </a:bodyPr>
          <a:lstStyle/>
          <a:p>
            <a:pPr defTabSz="577850" fontAlgn="auto">
              <a:lnSpc>
                <a:spcPct val="90000"/>
              </a:lnSpc>
              <a:spcAft>
                <a:spcPct val="35000"/>
              </a:spcAft>
            </a:pPr>
            <a:r>
              <a:rPr lang="en-US" dirty="0">
                <a:solidFill>
                  <a:srgbClr val="FFFFFF"/>
                </a:solidFill>
              </a:rPr>
              <a:t>t</a:t>
            </a:r>
            <a:r>
              <a:rPr lang="en-US" dirty="0" smtClean="0">
                <a:solidFill>
                  <a:srgbClr val="FFFFFF"/>
                </a:solidFill>
              </a:rPr>
              <a:t>ransfer </a:t>
            </a:r>
            <a:r>
              <a:rPr lang="en-US" dirty="0">
                <a:solidFill>
                  <a:srgbClr val="FFFFFF"/>
                </a:solidFill>
              </a:rPr>
              <a:t>into operational </a:t>
            </a:r>
            <a:r>
              <a:rPr lang="en-US" dirty="0" smtClean="0">
                <a:solidFill>
                  <a:srgbClr val="FFFFFF"/>
                </a:solidFill>
              </a:rPr>
              <a:t>use and sustained user funding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1114719" y="3440571"/>
            <a:ext cx="1884641" cy="60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3096"/>
              </a:lnSpc>
              <a:buFontTx/>
              <a:buChar char="-"/>
            </a:pPr>
            <a:endParaRPr lang="de-DE" smtClean="0">
              <a:solidFill>
                <a:srgbClr val="000000"/>
              </a:solidFill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85999" y="666569"/>
            <a:ext cx="11221200" cy="738000"/>
          </a:xfrm>
        </p:spPr>
        <p:txBody>
          <a:bodyPr/>
          <a:lstStyle/>
          <a:p>
            <a:r>
              <a:rPr lang="en-US" dirty="0"/>
              <a:t>German EO Strategy</a:t>
            </a:r>
            <a:br>
              <a:rPr lang="en-US" dirty="0"/>
            </a:br>
            <a:r>
              <a:rPr lang="en-US" dirty="0"/>
              <a:t>Roadmap to sustainable services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de-DE" dirty="0"/>
          </a:p>
        </p:txBody>
      </p:sp>
      <p:grpSp>
        <p:nvGrpSpPr>
          <p:cNvPr id="34" name="Gruppieren 33"/>
          <p:cNvGrpSpPr/>
          <p:nvPr/>
        </p:nvGrpSpPr>
        <p:grpSpPr>
          <a:xfrm>
            <a:off x="7177707" y="1044529"/>
            <a:ext cx="1395155" cy="1332000"/>
            <a:chOff x="7177707" y="1044529"/>
            <a:chExt cx="1395155" cy="1332000"/>
          </a:xfrm>
        </p:grpSpPr>
        <p:sp>
          <p:nvSpPr>
            <p:cNvPr id="13" name="Ellipse 12"/>
            <p:cNvSpPr/>
            <p:nvPr/>
          </p:nvSpPr>
          <p:spPr>
            <a:xfrm>
              <a:off x="7177707" y="1044529"/>
              <a:ext cx="1395155" cy="133200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284" y="1091542"/>
              <a:ext cx="1332000" cy="1237975"/>
            </a:xfrm>
            <a:prstGeom prst="rect">
              <a:avLst/>
            </a:prstGeom>
            <a:ln w="9525">
              <a:noFill/>
            </a:ln>
          </p:spPr>
        </p:pic>
      </p:grpSp>
      <p:grpSp>
        <p:nvGrpSpPr>
          <p:cNvPr id="33" name="Gruppieren 32"/>
          <p:cNvGrpSpPr/>
          <p:nvPr/>
        </p:nvGrpSpPr>
        <p:grpSpPr>
          <a:xfrm>
            <a:off x="6637647" y="2637854"/>
            <a:ext cx="1395155" cy="1332000"/>
            <a:chOff x="6637647" y="2637854"/>
            <a:chExt cx="1395155" cy="1332000"/>
          </a:xfrm>
        </p:grpSpPr>
        <p:sp>
          <p:nvSpPr>
            <p:cNvPr id="35" name="Ellipse 34"/>
            <p:cNvSpPr/>
            <p:nvPr/>
          </p:nvSpPr>
          <p:spPr>
            <a:xfrm>
              <a:off x="6637647" y="2637854"/>
              <a:ext cx="1395155" cy="133200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Grafik 14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9224" y="2684654"/>
              <a:ext cx="1332000" cy="1238400"/>
            </a:xfrm>
            <a:prstGeom prst="rect">
              <a:avLst/>
            </a:prstGeom>
          </p:spPr>
        </p:pic>
      </p:grpSp>
      <p:sp>
        <p:nvSpPr>
          <p:cNvPr id="31" name="Foliennummernplatzhalter 3"/>
          <p:cNvSpPr txBox="1">
            <a:spLocks/>
          </p:cNvSpPr>
          <p:nvPr/>
        </p:nvSpPr>
        <p:spPr>
          <a:xfrm>
            <a:off x="486000" y="126002"/>
            <a:ext cx="1044000" cy="144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45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91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36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81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226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71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318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362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800" dirty="0" smtClean="0"/>
              <a:t>DLR.de </a:t>
            </a:r>
            <a:r>
              <a:rPr lang="en-GB" sz="800" dirty="0"/>
              <a:t> • </a:t>
            </a:r>
            <a:r>
              <a:rPr lang="en-GB" sz="800" dirty="0" smtClean="0"/>
              <a:t>c </a:t>
            </a:r>
            <a:r>
              <a:rPr lang="en-GB" sz="800" dirty="0" smtClean="0"/>
              <a:t>hart </a:t>
            </a:r>
            <a:fld id="{A5AC3FBE-A647-41C9-A8C3-4435ED4FC895}" type="slidenum">
              <a:rPr lang="en-GB" sz="800" smtClean="0"/>
              <a:pPr>
                <a:defRPr/>
              </a:pPr>
              <a:t>2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54483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3937347" y="6300623"/>
            <a:ext cx="8257828" cy="549474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12"/>
          <p:cNvSpPr txBox="1"/>
          <p:nvPr/>
        </p:nvSpPr>
        <p:spPr>
          <a:xfrm>
            <a:off x="336947" y="369454"/>
            <a:ext cx="2824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45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91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36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81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226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71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318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362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b="1" dirty="0" smtClean="0">
                <a:solidFill>
                  <a:srgbClr val="0070C0"/>
                </a:solidFill>
              </a:rPr>
              <a:t>German EO </a:t>
            </a:r>
            <a:r>
              <a:rPr lang="de-DE" sz="2400" b="1" dirty="0" err="1" smtClean="0">
                <a:solidFill>
                  <a:srgbClr val="0070C0"/>
                </a:solidFill>
              </a:rPr>
              <a:t>Missions</a:t>
            </a:r>
            <a:endParaRPr lang="de-DE" sz="2400" b="1" dirty="0">
              <a:solidFill>
                <a:srgbClr val="0070C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33583" y="1089534"/>
            <a:ext cx="11714654" cy="2123658"/>
          </a:xfrm>
          <a:prstGeom prst="rect">
            <a:avLst/>
          </a:prstGeom>
          <a:solidFill>
            <a:schemeClr val="accent3">
              <a:lumMod val="40000"/>
              <a:lumOff val="60000"/>
              <a:alpha val="6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45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91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36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81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226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71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318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362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 Operation</a:t>
            </a:r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 smtClean="0"/>
          </a:p>
        </p:txBody>
      </p:sp>
      <p:sp>
        <p:nvSpPr>
          <p:cNvPr id="2" name="Abgerundetes Rechteck 1"/>
          <p:cNvSpPr/>
          <p:nvPr/>
        </p:nvSpPr>
        <p:spPr>
          <a:xfrm>
            <a:off x="516967" y="3609814"/>
            <a:ext cx="11206245" cy="135015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Bildergebnis für raket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7" r="22654"/>
          <a:stretch/>
        </p:blipFill>
        <p:spPr bwMode="auto">
          <a:xfrm>
            <a:off x="1513266" y="3384789"/>
            <a:ext cx="173831" cy="64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Gerade Verbindung 4"/>
          <p:cNvCxnSpPr/>
          <p:nvPr/>
        </p:nvCxnSpPr>
        <p:spPr>
          <a:xfrm>
            <a:off x="561972" y="3474799"/>
            <a:ext cx="0" cy="405045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3318528" y="3474799"/>
            <a:ext cx="0" cy="405045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6075084" y="3474799"/>
            <a:ext cx="0" cy="405045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8831640" y="3474799"/>
            <a:ext cx="0" cy="405045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11588197" y="3474799"/>
            <a:ext cx="0" cy="405045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319041" y="3204769"/>
            <a:ext cx="5129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2005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064346" y="3249774"/>
            <a:ext cx="5129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2010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809651" y="3249774"/>
            <a:ext cx="5129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2015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8527857" y="3204769"/>
            <a:ext cx="5129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2020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11318167" y="3204769"/>
            <a:ext cx="5129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2025</a:t>
            </a:r>
          </a:p>
        </p:txBody>
      </p:sp>
      <p:sp>
        <p:nvSpPr>
          <p:cNvPr id="11" name="Textfeld 10"/>
          <p:cNvSpPr txBox="1"/>
          <p:nvPr/>
        </p:nvSpPr>
        <p:spPr>
          <a:xfrm rot="17659505">
            <a:off x="1147037" y="2407017"/>
            <a:ext cx="12601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000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TerraSAR-X</a:t>
            </a:r>
          </a:p>
        </p:txBody>
      </p:sp>
      <p:sp>
        <p:nvSpPr>
          <p:cNvPr id="39" name="Rechteck 38"/>
          <p:cNvSpPr/>
          <p:nvPr/>
        </p:nvSpPr>
        <p:spPr>
          <a:xfrm>
            <a:off x="246937" y="4096446"/>
            <a:ext cx="11714654" cy="2154436"/>
          </a:xfrm>
          <a:prstGeom prst="rect">
            <a:avLst/>
          </a:prstGeom>
          <a:solidFill>
            <a:schemeClr val="accent6">
              <a:lumMod val="60000"/>
              <a:lumOff val="40000"/>
              <a:alpha val="6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45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91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36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81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226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71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318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362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 Development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Planned</a:t>
            </a:r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 smtClean="0"/>
          </a:p>
        </p:txBody>
      </p:sp>
      <p:grpSp>
        <p:nvGrpSpPr>
          <p:cNvPr id="46" name="Gruppieren 45"/>
          <p:cNvGrpSpPr/>
          <p:nvPr/>
        </p:nvGrpSpPr>
        <p:grpSpPr>
          <a:xfrm>
            <a:off x="4303576" y="1098160"/>
            <a:ext cx="685020" cy="2930830"/>
            <a:chOff x="4303576" y="1098160"/>
            <a:chExt cx="685020" cy="2930830"/>
          </a:xfrm>
        </p:grpSpPr>
        <p:pic>
          <p:nvPicPr>
            <p:cNvPr id="36" name="Picture 2" descr="Bildergebnis für rakete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67" r="22654"/>
            <a:stretch/>
          </p:blipFill>
          <p:spPr bwMode="auto">
            <a:xfrm>
              <a:off x="4303576" y="3384789"/>
              <a:ext cx="173831" cy="644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feld 36"/>
            <p:cNvSpPr txBox="1"/>
            <p:nvPr/>
          </p:nvSpPr>
          <p:spPr>
            <a:xfrm rot="17659505">
              <a:off x="3700437" y="2010018"/>
              <a:ext cx="213149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2000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TET-1</a:t>
              </a:r>
            </a:p>
          </p:txBody>
        </p:sp>
        <p:pic>
          <p:nvPicPr>
            <p:cNvPr id="1030" name="Picture 6" descr="https://www.dlr.de/firebird/Portaldata/79/Resources/images/1_firebird_home/Firebird_Logo_print_S_380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9" r="5299" b="18576"/>
            <a:stretch/>
          </p:blipFill>
          <p:spPr bwMode="auto">
            <a:xfrm rot="17640000">
              <a:off x="4371898" y="1951339"/>
              <a:ext cx="807668" cy="425728"/>
            </a:xfrm>
            <a:prstGeom prst="rect">
              <a:avLst/>
            </a:prstGeom>
            <a:effectLst>
              <a:outerShdw blurRad="292100" dist="139700" dir="2700000" algn="ctr" rotWithShape="0">
                <a:srgbClr val="000000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uppieren 3"/>
          <p:cNvGrpSpPr/>
          <p:nvPr/>
        </p:nvGrpSpPr>
        <p:grpSpPr>
          <a:xfrm>
            <a:off x="8167817" y="3384789"/>
            <a:ext cx="873935" cy="2209617"/>
            <a:chOff x="8097783" y="3384789"/>
            <a:chExt cx="873935" cy="2209617"/>
          </a:xfrm>
        </p:grpSpPr>
        <p:sp>
          <p:nvSpPr>
            <p:cNvPr id="40" name="Textfeld 39"/>
            <p:cNvSpPr txBox="1"/>
            <p:nvPr/>
          </p:nvSpPr>
          <p:spPr>
            <a:xfrm rot="17659505">
              <a:off x="8246938" y="4387932"/>
              <a:ext cx="85666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2000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EnMAP</a:t>
              </a:r>
            </a:p>
          </p:txBody>
        </p:sp>
        <p:pic>
          <p:nvPicPr>
            <p:cNvPr id="43" name="Picture 2" descr="Bildergebnis für rakete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67" r="22654"/>
            <a:stretch/>
          </p:blipFill>
          <p:spPr bwMode="auto">
            <a:xfrm>
              <a:off x="8797887" y="3384789"/>
              <a:ext cx="173831" cy="644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640000">
              <a:off x="8064196" y="5007923"/>
              <a:ext cx="620070" cy="552896"/>
            </a:xfrm>
            <a:prstGeom prst="rect">
              <a:avLst/>
            </a:prstGeom>
            <a:effectLst>
              <a:outerShdw blurRad="292100" dist="139700" dir="2700000" algn="ctr" rotWithShape="0">
                <a:srgbClr val="000000">
                  <a:alpha val="65000"/>
                </a:srgbClr>
              </a:outerShdw>
            </a:effectLst>
          </p:spPr>
        </p:pic>
      </p:grpSp>
      <p:grpSp>
        <p:nvGrpSpPr>
          <p:cNvPr id="25" name="Gruppieren 24"/>
          <p:cNvGrpSpPr/>
          <p:nvPr/>
        </p:nvGrpSpPr>
        <p:grpSpPr>
          <a:xfrm>
            <a:off x="7640085" y="1349404"/>
            <a:ext cx="832945" cy="2679586"/>
            <a:chOff x="7640085" y="1349404"/>
            <a:chExt cx="832945" cy="2679586"/>
          </a:xfrm>
        </p:grpSpPr>
        <p:pic>
          <p:nvPicPr>
            <p:cNvPr id="28" name="Picture 2" descr="Bildergebnis für rakete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67" r="22654"/>
            <a:stretch/>
          </p:blipFill>
          <p:spPr bwMode="auto">
            <a:xfrm>
              <a:off x="7807777" y="3384789"/>
              <a:ext cx="173831" cy="644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feld 33"/>
            <p:cNvSpPr txBox="1"/>
            <p:nvPr/>
          </p:nvSpPr>
          <p:spPr>
            <a:xfrm rot="17659505">
              <a:off x="7383426" y="2407017"/>
              <a:ext cx="126014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>
                <a:defRPr sz="2000">
                  <a:solidFill>
                    <a:schemeClr val="accent5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r>
                <a:rPr lang="de-DE" dirty="0"/>
                <a:t>GRACE FO</a:t>
              </a:r>
            </a:p>
          </p:txBody>
        </p:sp>
        <p:pic>
          <p:nvPicPr>
            <p:cNvPr id="1032" name="Picture 8" descr="Bildergebnis für grace follow 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640000">
              <a:off x="7716427" y="1273062"/>
              <a:ext cx="680261" cy="832945"/>
            </a:xfrm>
            <a:prstGeom prst="rect">
              <a:avLst/>
            </a:prstGeom>
            <a:effectLst>
              <a:outerShdw blurRad="292100" dist="139700" dir="2700000" algn="ctr" rotWithShape="0">
                <a:srgbClr val="000000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uppieren 23"/>
          <p:cNvGrpSpPr/>
          <p:nvPr/>
        </p:nvGrpSpPr>
        <p:grpSpPr>
          <a:xfrm>
            <a:off x="7960177" y="1626850"/>
            <a:ext cx="854986" cy="2402140"/>
            <a:chOff x="7960177" y="1626850"/>
            <a:chExt cx="854986" cy="2402140"/>
          </a:xfrm>
        </p:grpSpPr>
        <p:pic>
          <p:nvPicPr>
            <p:cNvPr id="29" name="Picture 2" descr="Bildergebnis für rakete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67" r="22654"/>
            <a:stretch/>
          </p:blipFill>
          <p:spPr bwMode="auto">
            <a:xfrm>
              <a:off x="7960177" y="3384789"/>
              <a:ext cx="173831" cy="644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feld 34"/>
            <p:cNvSpPr txBox="1"/>
            <p:nvPr/>
          </p:nvSpPr>
          <p:spPr>
            <a:xfrm rot="17659505">
              <a:off x="7630771" y="2312039"/>
              <a:ext cx="14686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2000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DESIS@ISS</a:t>
              </a:r>
            </a:p>
          </p:txBody>
        </p:sp>
        <p:pic>
          <p:nvPicPr>
            <p:cNvPr id="1034" name="Picture 10" descr="Bildergebnis für DESIS DL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640000">
              <a:off x="8456127" y="1688635"/>
              <a:ext cx="420822" cy="297251"/>
            </a:xfrm>
            <a:prstGeom prst="rect">
              <a:avLst/>
            </a:prstGeom>
            <a:effectLst>
              <a:outerShdw blurRad="292100" dist="139700" dir="2700000" algn="ctr" rotWithShape="0">
                <a:srgbClr val="000000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6" name="Picture 12" descr="Bildergebnis für terrasar-x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40000">
            <a:off x="1743041" y="1529932"/>
            <a:ext cx="936000" cy="237681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uppieren 50"/>
          <p:cNvGrpSpPr/>
          <p:nvPr/>
        </p:nvGrpSpPr>
        <p:grpSpPr>
          <a:xfrm>
            <a:off x="3358471" y="1183271"/>
            <a:ext cx="752979" cy="2845719"/>
            <a:chOff x="3358471" y="1183271"/>
            <a:chExt cx="752979" cy="2845719"/>
          </a:xfrm>
        </p:grpSpPr>
        <p:pic>
          <p:nvPicPr>
            <p:cNvPr id="27" name="Picture 2" descr="Bildergebnis für rakete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67" r="22654"/>
            <a:stretch/>
          </p:blipFill>
          <p:spPr bwMode="auto">
            <a:xfrm>
              <a:off x="3358471" y="3384789"/>
              <a:ext cx="173831" cy="644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feld 32"/>
            <p:cNvSpPr txBox="1"/>
            <p:nvPr/>
          </p:nvSpPr>
          <p:spPr>
            <a:xfrm rot="17659505">
              <a:off x="2972935" y="2407017"/>
              <a:ext cx="126014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2000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TanDEM-X</a:t>
              </a:r>
            </a:p>
          </p:txBody>
        </p:sp>
        <p:pic>
          <p:nvPicPr>
            <p:cNvPr id="1038" name="Picture 14" descr="Bildergebnis für tandem-x logo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643489">
              <a:off x="3534489" y="1542464"/>
              <a:ext cx="936153" cy="217768"/>
            </a:xfrm>
            <a:prstGeom prst="rect">
              <a:avLst/>
            </a:prstGeom>
            <a:effectLst>
              <a:outerShdw blurRad="292100" dist="139700" dir="2700000" algn="ctr" rotWithShape="0">
                <a:srgbClr val="000000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Gruppieren 51"/>
          <p:cNvGrpSpPr/>
          <p:nvPr/>
        </p:nvGrpSpPr>
        <p:grpSpPr>
          <a:xfrm>
            <a:off x="1963316" y="1096918"/>
            <a:ext cx="1433753" cy="2932072"/>
            <a:chOff x="1963316" y="1096918"/>
            <a:chExt cx="1433753" cy="2932072"/>
          </a:xfrm>
        </p:grpSpPr>
        <p:pic>
          <p:nvPicPr>
            <p:cNvPr id="26" name="Picture 2" descr="Bildergebnis für rakete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67" r="22654"/>
            <a:stretch/>
          </p:blipFill>
          <p:spPr bwMode="auto">
            <a:xfrm>
              <a:off x="1963316" y="3384789"/>
              <a:ext cx="173831" cy="644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feld 31"/>
            <p:cNvSpPr txBox="1"/>
            <p:nvPr/>
          </p:nvSpPr>
          <p:spPr>
            <a:xfrm rot="17659505">
              <a:off x="1366188" y="2009426"/>
              <a:ext cx="213279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>
                <a:defRPr sz="2000">
                  <a:solidFill>
                    <a:schemeClr val="accent5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r>
                <a:rPr lang="de-DE" dirty="0"/>
                <a:t>RapidEye @ Planet</a:t>
              </a:r>
            </a:p>
          </p:txBody>
        </p:sp>
        <p:pic>
          <p:nvPicPr>
            <p:cNvPr id="1040" name="Picture 16" descr="Bildergebnis für rapideye constellation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73" r="4567"/>
            <a:stretch/>
          </p:blipFill>
          <p:spPr bwMode="auto">
            <a:xfrm rot="1352638">
              <a:off x="2647751" y="1602506"/>
              <a:ext cx="749318" cy="934778"/>
            </a:xfrm>
            <a:prstGeom prst="rect">
              <a:avLst/>
            </a:prstGeom>
            <a:effectLst>
              <a:outerShdw blurRad="292100" dist="139700" dir="2700000" algn="ctr" rotWithShape="0">
                <a:srgbClr val="000000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uppieren 30"/>
          <p:cNvGrpSpPr/>
          <p:nvPr/>
        </p:nvGrpSpPr>
        <p:grpSpPr>
          <a:xfrm>
            <a:off x="6688841" y="1096976"/>
            <a:ext cx="700405" cy="2917883"/>
            <a:chOff x="6688841" y="1096976"/>
            <a:chExt cx="700405" cy="2917883"/>
          </a:xfrm>
        </p:grpSpPr>
        <p:pic>
          <p:nvPicPr>
            <p:cNvPr id="30" name="Picture 2" descr="Bildergebnis für rakete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67" r="22654"/>
            <a:stretch/>
          </p:blipFill>
          <p:spPr bwMode="auto">
            <a:xfrm>
              <a:off x="6688841" y="3370658"/>
              <a:ext cx="173831" cy="644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feld 37"/>
            <p:cNvSpPr txBox="1"/>
            <p:nvPr/>
          </p:nvSpPr>
          <p:spPr>
            <a:xfrm rot="17659505">
              <a:off x="6092095" y="2008834"/>
              <a:ext cx="213149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2000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BIROS</a:t>
              </a:r>
            </a:p>
          </p:txBody>
        </p:sp>
        <p:pic>
          <p:nvPicPr>
            <p:cNvPr id="55" name="Picture 6" descr="https://www.dlr.de/firebird/Portaldata/79/Resources/images/1_firebird_home/Firebird_Logo_print_S_380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9" r="5299" b="18576"/>
            <a:stretch/>
          </p:blipFill>
          <p:spPr bwMode="auto">
            <a:xfrm rot="17640000">
              <a:off x="6772548" y="1861329"/>
              <a:ext cx="807668" cy="425728"/>
            </a:xfrm>
            <a:prstGeom prst="rect">
              <a:avLst/>
            </a:prstGeom>
            <a:effectLst>
              <a:outerShdw blurRad="292100" dist="139700" dir="2700000" algn="ctr" rotWithShape="0">
                <a:srgbClr val="000000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uppieren 6"/>
          <p:cNvGrpSpPr/>
          <p:nvPr/>
        </p:nvGrpSpPr>
        <p:grpSpPr>
          <a:xfrm>
            <a:off x="9292942" y="3384789"/>
            <a:ext cx="812843" cy="2579892"/>
            <a:chOff x="9284000" y="3384789"/>
            <a:chExt cx="812843" cy="2579892"/>
          </a:xfrm>
        </p:grpSpPr>
        <p:sp>
          <p:nvSpPr>
            <p:cNvPr id="42" name="Textfeld 41"/>
            <p:cNvSpPr txBox="1"/>
            <p:nvPr/>
          </p:nvSpPr>
          <p:spPr>
            <a:xfrm rot="17659505">
              <a:off x="9301975" y="4530844"/>
              <a:ext cx="117033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2000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METimage</a:t>
              </a:r>
            </a:p>
          </p:txBody>
        </p:sp>
        <p:pic>
          <p:nvPicPr>
            <p:cNvPr id="44" name="Picture 2" descr="Bildergebnis für rakete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67" r="22654"/>
            <a:stretch/>
          </p:blipFill>
          <p:spPr bwMode="auto">
            <a:xfrm>
              <a:off x="9923012" y="3384789"/>
              <a:ext cx="173831" cy="644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640000">
              <a:off x="9111071" y="5443707"/>
              <a:ext cx="693903" cy="348046"/>
            </a:xfrm>
            <a:prstGeom prst="rect">
              <a:avLst/>
            </a:prstGeom>
            <a:effectLst>
              <a:outerShdw blurRad="292100" dist="139700" dir="2700000" algn="ctr" rotWithShape="0">
                <a:srgbClr val="000000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uppieren 21"/>
          <p:cNvGrpSpPr/>
          <p:nvPr/>
        </p:nvGrpSpPr>
        <p:grpSpPr>
          <a:xfrm>
            <a:off x="10466872" y="3384789"/>
            <a:ext cx="761285" cy="2739360"/>
            <a:chOff x="10464734" y="3384789"/>
            <a:chExt cx="761285" cy="2739360"/>
          </a:xfrm>
        </p:grpSpPr>
        <p:sp>
          <p:nvSpPr>
            <p:cNvPr id="41" name="Textfeld 40"/>
            <p:cNvSpPr txBox="1"/>
            <p:nvPr/>
          </p:nvSpPr>
          <p:spPr>
            <a:xfrm rot="17659505">
              <a:off x="10596061" y="4402207"/>
              <a:ext cx="88799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2000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MERLIN</a:t>
              </a:r>
            </a:p>
          </p:txBody>
        </p:sp>
        <p:pic>
          <p:nvPicPr>
            <p:cNvPr id="45" name="Picture 2" descr="Bildergebnis für rakete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67" r="22654"/>
            <a:stretch/>
          </p:blipFill>
          <p:spPr bwMode="auto">
            <a:xfrm>
              <a:off x="11052188" y="3384789"/>
              <a:ext cx="173831" cy="644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Grafik 5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640000">
              <a:off x="10048009" y="5391288"/>
              <a:ext cx="1149586" cy="316136"/>
            </a:xfrm>
            <a:prstGeom prst="rect">
              <a:avLst/>
            </a:prstGeom>
            <a:effectLst>
              <a:outerShdw blurRad="292100" dist="139700" dir="2700000" algn="ctr" rotWithShape="0">
                <a:srgbClr val="000000">
                  <a:alpha val="65000"/>
                </a:srgbClr>
              </a:outerShdw>
            </a:effectLst>
          </p:spPr>
        </p:pic>
      </p:grpSp>
      <p:grpSp>
        <p:nvGrpSpPr>
          <p:cNvPr id="23" name="Gruppieren 22"/>
          <p:cNvGrpSpPr/>
          <p:nvPr/>
        </p:nvGrpSpPr>
        <p:grpSpPr>
          <a:xfrm>
            <a:off x="11271472" y="3384789"/>
            <a:ext cx="316725" cy="1469817"/>
            <a:chOff x="11181462" y="3384789"/>
            <a:chExt cx="316725" cy="1469817"/>
          </a:xfrm>
        </p:grpSpPr>
        <p:pic>
          <p:nvPicPr>
            <p:cNvPr id="47" name="Picture 2" descr="Bildergebnis für rakete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67" r="22654"/>
            <a:stretch/>
          </p:blipFill>
          <p:spPr bwMode="auto">
            <a:xfrm>
              <a:off x="11324356" y="3384789"/>
              <a:ext cx="173831" cy="644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feld 47"/>
            <p:cNvSpPr txBox="1"/>
            <p:nvPr/>
          </p:nvSpPr>
          <p:spPr>
            <a:xfrm rot="17659505">
              <a:off x="10952689" y="4318055"/>
              <a:ext cx="76532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2000" dirty="0" smtClean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HRWS</a:t>
              </a:r>
              <a:endParaRPr lang="de-DE" sz="20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11437835" y="3384789"/>
            <a:ext cx="375387" cy="1742004"/>
            <a:chOff x="10582740" y="3384789"/>
            <a:chExt cx="375387" cy="1742004"/>
          </a:xfrm>
        </p:grpSpPr>
        <p:sp>
          <p:nvSpPr>
            <p:cNvPr id="49" name="Textfeld 48"/>
            <p:cNvSpPr txBox="1"/>
            <p:nvPr/>
          </p:nvSpPr>
          <p:spPr>
            <a:xfrm rot="17659505">
              <a:off x="10211551" y="4447827"/>
              <a:ext cx="105015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2000" dirty="0" smtClean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Tandem-L</a:t>
              </a:r>
              <a:endParaRPr lang="de-DE" sz="20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50" name="Picture 2" descr="Bildergebnis für rakete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67" r="22654"/>
            <a:stretch/>
          </p:blipFill>
          <p:spPr bwMode="auto">
            <a:xfrm>
              <a:off x="10784296" y="3384789"/>
              <a:ext cx="173831" cy="644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2" name="Foliennummernplatzhalter 3"/>
          <p:cNvSpPr txBox="1">
            <a:spLocks/>
          </p:cNvSpPr>
          <p:nvPr/>
        </p:nvSpPr>
        <p:spPr>
          <a:xfrm>
            <a:off x="508082" y="126002"/>
            <a:ext cx="1044000" cy="144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45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91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36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81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226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71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318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362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800" dirty="0" smtClean="0"/>
              <a:t>DLR.de </a:t>
            </a:r>
            <a:r>
              <a:rPr lang="en-GB" sz="800" dirty="0" smtClean="0"/>
              <a:t> </a:t>
            </a:r>
            <a:r>
              <a:rPr lang="en-GB" sz="800" dirty="0" smtClean="0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• </a:t>
            </a:r>
            <a:r>
              <a:rPr lang="en-GB" sz="800" dirty="0" smtClean="0"/>
              <a:t> chart </a:t>
            </a:r>
            <a:fld id="{A5AC3FBE-A647-41C9-A8C3-4435ED4FC895}" type="slidenum">
              <a:rPr lang="en-GB" sz="800" smtClean="0"/>
              <a:pPr>
                <a:defRPr/>
              </a:pPr>
              <a:t>3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86145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56927" y="189434"/>
            <a:ext cx="11221200" cy="40504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German Hyperspectral Instrument DESIS on ISS starts operations</a:t>
            </a:r>
            <a:endParaRPr lang="en-US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5377507" y="909514"/>
            <a:ext cx="6480720" cy="3312368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DESIS: DLR Earth Sensing Imaging Spectrometer</a:t>
            </a:r>
            <a:endParaRPr lang="en-US" dirty="0" smtClean="0">
              <a:latin typeface="+mn-lt"/>
              <a:ea typeface="Calibri"/>
            </a:endParaRPr>
          </a:p>
          <a:p>
            <a:r>
              <a:rPr lang="en-US" dirty="0" smtClean="0">
                <a:latin typeface="+mn-lt"/>
                <a:ea typeface="Calibri"/>
              </a:rPr>
              <a:t>Project by DLR Institute for Optical Sensor systems (OS) and Earth Observations Centers (EOC) with US-company Teledyne Brown Engineering</a:t>
            </a:r>
          </a:p>
          <a:p>
            <a:r>
              <a:rPr lang="en-US" dirty="0" smtClean="0">
                <a:latin typeface="+mn-lt"/>
                <a:ea typeface="Calibri"/>
              </a:rPr>
              <a:t>Development together with </a:t>
            </a:r>
            <a:r>
              <a:rPr lang="en-US" dirty="0" err="1" smtClean="0">
                <a:latin typeface="+mn-lt"/>
                <a:ea typeface="Calibri"/>
              </a:rPr>
              <a:t>Fraunhofer</a:t>
            </a:r>
            <a:r>
              <a:rPr lang="en-US" dirty="0" smtClean="0">
                <a:latin typeface="+mn-lt"/>
                <a:ea typeface="Calibri"/>
              </a:rPr>
              <a:t> Institute for Applied Optics and Precision Engineering Jena</a:t>
            </a:r>
          </a:p>
          <a:p>
            <a:r>
              <a:rPr lang="en-US" dirty="0" smtClean="0">
                <a:latin typeface="+mn-lt"/>
                <a:ea typeface="Calibri"/>
              </a:rPr>
              <a:t>Launch to ISS on 29.6.2018, Installation on MUSES platform on 27.8.2018</a:t>
            </a:r>
          </a:p>
          <a:p>
            <a:r>
              <a:rPr lang="en-US" dirty="0" smtClean="0">
                <a:latin typeface="+mn-lt"/>
                <a:ea typeface="Calibri"/>
              </a:rPr>
              <a:t>Scientific Data rights with DLR, commercial Data rights with Teledyne Brown Engineering. </a:t>
            </a:r>
          </a:p>
        </p:txBody>
      </p:sp>
      <p:pic>
        <p:nvPicPr>
          <p:cNvPr id="1026" name="Picture 2" descr="\\BOFILER1.intra.dlr.de\pg_re\Missionen\EnMAP\99_Verschiedenes\Hyperspektralprojekte\MUSES-Payload\Erste Aufnahmen\Tyler_V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55" y="909514"/>
            <a:ext cx="4680000" cy="239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\\BOFILER1.intra.dlr.de\pg_re\Missionen\EnMAP\99_Verschiedenes\Hyperspektralprojekte\MUSES-Payload\Erste Aufnahmen\Tyler_NIR-VI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55" y="3429794"/>
            <a:ext cx="4680000" cy="239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86955" y="5878066"/>
            <a:ext cx="473321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ISS/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DESIS:Tyler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/Texas, 30.8.18, :upper photo typical RGB-channels, </a:t>
            </a:r>
            <a:br>
              <a:rPr lang="en-US" sz="1200" dirty="0" smtClean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latin typeface="Arial" pitchFamily="34" charset="0"/>
                <a:cs typeface="Arial" pitchFamily="34" charset="0"/>
              </a:rPr>
              <a:t>lower: RGB channels with NIR-Band for amplification if vegetation</a:t>
            </a:r>
          </a:p>
        </p:txBody>
      </p:sp>
      <p:pic>
        <p:nvPicPr>
          <p:cNvPr id="1030" name="Picture 6" descr="https://www.dlr.de/dlr/Portaldata/1/Resources/portal_bilder/2018/2018_3/DESIS_ISS_Gerst_1_x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851" y="3933850"/>
            <a:ext cx="3218835" cy="181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pieren 4"/>
          <p:cNvGrpSpPr/>
          <p:nvPr/>
        </p:nvGrpSpPr>
        <p:grpSpPr>
          <a:xfrm>
            <a:off x="5233491" y="3933850"/>
            <a:ext cx="3024336" cy="1219373"/>
            <a:chOff x="4513411" y="3002508"/>
            <a:chExt cx="3716190" cy="1330423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71" t="41874" r="17978" b="51105"/>
            <a:stretch/>
          </p:blipFill>
          <p:spPr bwMode="auto">
            <a:xfrm>
              <a:off x="4531057" y="3002508"/>
              <a:ext cx="3698544" cy="368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71" t="59960" r="17978" b="21460"/>
            <a:stretch/>
          </p:blipFill>
          <p:spPr bwMode="auto">
            <a:xfrm>
              <a:off x="4513411" y="3357786"/>
              <a:ext cx="3698544" cy="975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feld 13"/>
          <p:cNvSpPr txBox="1"/>
          <p:nvPr/>
        </p:nvSpPr>
        <p:spPr>
          <a:xfrm>
            <a:off x="8598422" y="5806058"/>
            <a:ext cx="278717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Alexander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Gerst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unwrapped DESIS  and</a:t>
            </a:r>
            <a:br>
              <a:rPr lang="en-US" sz="1200" dirty="0" smtClean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latin typeface="Arial" pitchFamily="34" charset="0"/>
                <a:cs typeface="Arial" pitchFamily="34" charset="0"/>
              </a:rPr>
              <a:t>prepared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robotical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installation on the </a:t>
            </a:r>
            <a:br>
              <a:rPr lang="en-US" sz="1200" dirty="0" smtClean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latin typeface="Arial" pitchFamily="34" charset="0"/>
                <a:cs typeface="Arial" pitchFamily="34" charset="0"/>
              </a:rPr>
              <a:t>MUSES platform</a:t>
            </a:r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4"/>
          </p:nvPr>
        </p:nvSpPr>
        <p:spPr>
          <a:xfrm>
            <a:off x="486000" y="126002"/>
            <a:ext cx="1044000" cy="144000"/>
          </a:xfrm>
        </p:spPr>
        <p:txBody>
          <a:bodyPr/>
          <a:lstStyle/>
          <a:p>
            <a:pPr>
              <a:defRPr/>
            </a:pPr>
            <a:r>
              <a:rPr lang="en-GB" noProof="0" dirty="0" smtClean="0"/>
              <a:t>DLR.de</a:t>
            </a:r>
            <a:r>
              <a:rPr lang="en-GB" dirty="0" smtClean="0"/>
              <a:t> • </a:t>
            </a:r>
            <a:r>
              <a:rPr lang="en-GB" dirty="0"/>
              <a:t>Chart </a:t>
            </a:r>
            <a:fld id="{A5AC3FBE-A647-41C9-A8C3-4435ED4FC895}" type="slidenum">
              <a:rPr lang="en-GB" noProof="0" smtClean="0"/>
              <a:pPr>
                <a:defRPr/>
              </a:pPr>
              <a:t>4</a:t>
            </a:fld>
            <a:endParaRPr lang="en-GB" noProof="0" dirty="0"/>
          </a:p>
        </p:txBody>
      </p:sp>
      <p:sp>
        <p:nvSpPr>
          <p:cNvPr id="4" name="Rechteck 3"/>
          <p:cNvSpPr/>
          <p:nvPr/>
        </p:nvSpPr>
        <p:spPr>
          <a:xfrm>
            <a:off x="1526842" y="544419"/>
            <a:ext cx="88462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0000FF"/>
                </a:solidFill>
              </a:rPr>
              <a:t>https://www.dlr.de/dlr/en/desktopdefault.aspx/tabid-10081/151_read-30091/year-all/#/gallery/32211</a:t>
            </a:r>
          </a:p>
        </p:txBody>
      </p:sp>
    </p:spTree>
    <p:extLst>
      <p:ext uri="{BB962C8B-B14F-4D97-AF65-F5344CB8AC3E}">
        <p14:creationId xmlns:p14="http://schemas.microsoft.com/office/powerpoint/2010/main" val="90237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EnMAP</a:t>
            </a:r>
            <a:r>
              <a:rPr lang="de-DE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de-DE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German </a:t>
            </a:r>
            <a:r>
              <a:rPr lang="de-DE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Hyperspectral</a:t>
            </a:r>
            <a:r>
              <a:rPr lang="de-DE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Satellite</a:t>
            </a:r>
            <a:endParaRPr lang="de-DE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291942" y="1449574"/>
            <a:ext cx="11221200" cy="4928246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AT" b="1" dirty="0">
                <a:latin typeface="+mn-lt"/>
              </a:rPr>
              <a:t>The</a:t>
            </a:r>
            <a:r>
              <a:rPr lang="de-AT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de-AT" b="1" dirty="0">
                <a:solidFill>
                  <a:srgbClr val="FF0000"/>
                </a:solidFill>
                <a:latin typeface="+mn-lt"/>
              </a:rPr>
              <a:t>En</a:t>
            </a:r>
            <a:r>
              <a:rPr lang="de-AT" b="1" dirty="0">
                <a:latin typeface="+mn-lt"/>
              </a:rPr>
              <a:t>vironmental</a:t>
            </a:r>
            <a:r>
              <a:rPr lang="de-AT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de-AT" b="1" dirty="0">
                <a:solidFill>
                  <a:srgbClr val="FF0000"/>
                </a:solidFill>
                <a:latin typeface="+mn-lt"/>
              </a:rPr>
              <a:t>M</a:t>
            </a:r>
            <a:r>
              <a:rPr lang="de-AT" b="1" dirty="0">
                <a:latin typeface="+mn-lt"/>
              </a:rPr>
              <a:t>apping</a:t>
            </a:r>
            <a:r>
              <a:rPr lang="de-AT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de-AT" b="1" dirty="0" err="1">
                <a:latin typeface="+mn-lt"/>
              </a:rPr>
              <a:t>and</a:t>
            </a:r>
            <a:r>
              <a:rPr lang="de-AT" b="1" dirty="0">
                <a:latin typeface="+mn-lt"/>
              </a:rPr>
              <a:t> </a:t>
            </a:r>
            <a:r>
              <a:rPr lang="de-AT" b="1" dirty="0">
                <a:solidFill>
                  <a:srgbClr val="FF0000"/>
                </a:solidFill>
                <a:latin typeface="+mn-lt"/>
              </a:rPr>
              <a:t>A</a:t>
            </a:r>
            <a:r>
              <a:rPr lang="de-AT" b="1" dirty="0">
                <a:latin typeface="+mn-lt"/>
              </a:rPr>
              <a:t>nalysis</a:t>
            </a:r>
            <a:r>
              <a:rPr lang="de-AT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de-AT" b="1" dirty="0" err="1">
                <a:solidFill>
                  <a:srgbClr val="FF0000"/>
                </a:solidFill>
                <a:latin typeface="+mn-lt"/>
              </a:rPr>
              <a:t>P</a:t>
            </a:r>
            <a:r>
              <a:rPr lang="de-AT" b="1" dirty="0" err="1">
                <a:latin typeface="+mn-lt"/>
              </a:rPr>
              <a:t>rogram</a:t>
            </a:r>
            <a:r>
              <a:rPr lang="de-AT" b="1" dirty="0">
                <a:solidFill>
                  <a:srgbClr val="0070C0"/>
                </a:solidFill>
                <a:latin typeface="+mn-lt"/>
              </a:rPr>
              <a:t> </a:t>
            </a:r>
            <a:endParaRPr lang="de-AT" b="1" dirty="0" smtClean="0">
              <a:solidFill>
                <a:srgbClr val="0070C0"/>
              </a:solidFill>
              <a:latin typeface="+mn-lt"/>
            </a:endParaRPr>
          </a:p>
          <a:p>
            <a:pPr lvl="1">
              <a:spcAft>
                <a:spcPts val="600"/>
              </a:spcAft>
            </a:pPr>
            <a:r>
              <a:rPr lang="en-US" dirty="0">
                <a:latin typeface="+mn-lt"/>
              </a:rPr>
              <a:t>will provide accurate, quantitative </a:t>
            </a:r>
            <a:r>
              <a:rPr lang="en-US" dirty="0" smtClean="0">
                <a:latin typeface="+mn-lt"/>
              </a:rPr>
              <a:t> information </a:t>
            </a:r>
            <a:r>
              <a:rPr lang="en-US" dirty="0">
                <a:latin typeface="+mn-lt"/>
              </a:rPr>
              <a:t>of the state and 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evolution </a:t>
            </a:r>
            <a:r>
              <a:rPr lang="en-US" dirty="0">
                <a:latin typeface="+mn-lt"/>
              </a:rPr>
              <a:t>of </a:t>
            </a:r>
            <a:r>
              <a:rPr lang="en-US" dirty="0" smtClean="0">
                <a:latin typeface="+mn-lt"/>
              </a:rPr>
              <a:t>ecosystems</a:t>
            </a:r>
          </a:p>
          <a:p>
            <a:pPr lvl="1">
              <a:spcAft>
                <a:spcPts val="600"/>
              </a:spcAft>
            </a:pPr>
            <a:r>
              <a:rPr lang="de-AT" dirty="0" err="1" smtClean="0">
                <a:latin typeface="+mn-lt"/>
              </a:rPr>
              <a:t>is</a:t>
            </a:r>
            <a:r>
              <a:rPr lang="de-AT" dirty="0" smtClean="0">
                <a:latin typeface="+mn-lt"/>
              </a:rPr>
              <a:t> an </a:t>
            </a:r>
            <a:r>
              <a:rPr lang="de-AT" dirty="0" err="1" smtClean="0">
                <a:latin typeface="+mn-lt"/>
              </a:rPr>
              <a:t>imaging</a:t>
            </a:r>
            <a:r>
              <a:rPr lang="de-AT" dirty="0" smtClean="0">
                <a:latin typeface="+mn-lt"/>
              </a:rPr>
              <a:t> </a:t>
            </a:r>
            <a:r>
              <a:rPr lang="de-AT" dirty="0" err="1">
                <a:latin typeface="+mn-lt"/>
              </a:rPr>
              <a:t>pushbroom</a:t>
            </a:r>
            <a:r>
              <a:rPr lang="de-AT" dirty="0">
                <a:latin typeface="+mn-lt"/>
              </a:rPr>
              <a:t> </a:t>
            </a:r>
            <a:r>
              <a:rPr lang="de-AT" dirty="0" err="1">
                <a:latin typeface="+mn-lt"/>
              </a:rPr>
              <a:t>hyperspectral</a:t>
            </a:r>
            <a:r>
              <a:rPr lang="de-AT" dirty="0">
                <a:latin typeface="+mn-lt"/>
              </a:rPr>
              <a:t> </a:t>
            </a:r>
            <a:r>
              <a:rPr lang="de-AT" dirty="0" err="1" smtClean="0">
                <a:latin typeface="+mn-lt"/>
              </a:rPr>
              <a:t>sensor</a:t>
            </a:r>
            <a:r>
              <a:rPr lang="de-AT" dirty="0" smtClean="0">
                <a:latin typeface="+mn-lt"/>
              </a:rPr>
              <a:t> </a:t>
            </a:r>
            <a:r>
              <a:rPr lang="de-AT" dirty="0" err="1" smtClean="0">
                <a:latin typeface="+mn-lt"/>
              </a:rPr>
              <a:t>with</a:t>
            </a:r>
            <a:r>
              <a:rPr lang="de-AT" dirty="0" smtClean="0">
                <a:latin typeface="+mn-lt"/>
              </a:rPr>
              <a:t> a GSD </a:t>
            </a:r>
            <a:r>
              <a:rPr lang="de-AT" dirty="0" err="1" smtClean="0">
                <a:latin typeface="+mn-lt"/>
              </a:rPr>
              <a:t>of</a:t>
            </a:r>
            <a:r>
              <a:rPr lang="de-AT" dirty="0" smtClean="0">
                <a:latin typeface="+mn-lt"/>
              </a:rPr>
              <a:t> 30 m</a:t>
            </a:r>
            <a:br>
              <a:rPr lang="de-AT" dirty="0" smtClean="0">
                <a:latin typeface="+mn-lt"/>
              </a:rPr>
            </a:br>
            <a:r>
              <a:rPr lang="de-AT" dirty="0" err="1" smtClean="0">
                <a:latin typeface="+mn-lt"/>
              </a:rPr>
              <a:t>and</a:t>
            </a:r>
            <a:r>
              <a:rPr lang="de-AT" dirty="0" smtClean="0">
                <a:latin typeface="+mn-lt"/>
              </a:rPr>
              <a:t> 228 </a:t>
            </a:r>
            <a:r>
              <a:rPr lang="de-AT" dirty="0" err="1" smtClean="0">
                <a:latin typeface="+mn-lt"/>
              </a:rPr>
              <a:t>channels</a:t>
            </a:r>
            <a:r>
              <a:rPr lang="de-AT" dirty="0" smtClean="0">
                <a:latin typeface="+mn-lt"/>
              </a:rPr>
              <a:t> </a:t>
            </a:r>
            <a:r>
              <a:rPr lang="de-AT" dirty="0" err="1" smtClean="0">
                <a:latin typeface="+mn-lt"/>
              </a:rPr>
              <a:t>covering</a:t>
            </a:r>
            <a:r>
              <a:rPr lang="de-AT" dirty="0" smtClean="0">
                <a:latin typeface="+mn-lt"/>
              </a:rPr>
              <a:t> </a:t>
            </a:r>
            <a:r>
              <a:rPr lang="de-AT" dirty="0" err="1" smtClean="0">
                <a:latin typeface="+mn-lt"/>
              </a:rPr>
              <a:t>the</a:t>
            </a:r>
            <a:r>
              <a:rPr lang="de-AT" dirty="0" smtClean="0">
                <a:latin typeface="+mn-lt"/>
              </a:rPr>
              <a:t> </a:t>
            </a:r>
            <a:r>
              <a:rPr lang="de-AT" dirty="0" err="1" smtClean="0">
                <a:latin typeface="+mn-lt"/>
              </a:rPr>
              <a:t>spectral</a:t>
            </a:r>
            <a:r>
              <a:rPr lang="de-AT" dirty="0" smtClean="0">
                <a:latin typeface="+mn-lt"/>
              </a:rPr>
              <a:t> </a:t>
            </a:r>
            <a:r>
              <a:rPr lang="de-AT" dirty="0" err="1" smtClean="0">
                <a:latin typeface="+mn-lt"/>
              </a:rPr>
              <a:t>range</a:t>
            </a:r>
            <a:r>
              <a:rPr lang="de-AT" dirty="0" smtClean="0">
                <a:latin typeface="+mn-lt"/>
              </a:rPr>
              <a:t> </a:t>
            </a:r>
            <a:r>
              <a:rPr lang="de-AT" dirty="0" err="1" smtClean="0">
                <a:latin typeface="+mn-lt"/>
              </a:rPr>
              <a:t>from</a:t>
            </a:r>
            <a:r>
              <a:rPr lang="de-AT" dirty="0" smtClean="0">
                <a:latin typeface="+mn-lt"/>
              </a:rPr>
              <a:t> 420 </a:t>
            </a:r>
            <a:r>
              <a:rPr lang="de-AT" dirty="0" err="1" smtClean="0">
                <a:latin typeface="+mn-lt"/>
              </a:rPr>
              <a:t>to</a:t>
            </a:r>
            <a:r>
              <a:rPr lang="de-AT" dirty="0" smtClean="0">
                <a:latin typeface="+mn-lt"/>
              </a:rPr>
              <a:t> 2450 </a:t>
            </a:r>
            <a:r>
              <a:rPr lang="de-AT" dirty="0" err="1" smtClean="0">
                <a:latin typeface="+mn-lt"/>
              </a:rPr>
              <a:t>nm</a:t>
            </a:r>
            <a:endParaRPr lang="de-AT" dirty="0" smtClean="0">
              <a:latin typeface="+mn-lt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de-AT" b="1" dirty="0" err="1" smtClean="0">
                <a:latin typeface="+mn-lt"/>
              </a:rPr>
              <a:t>EnMAP</a:t>
            </a:r>
            <a:r>
              <a:rPr lang="de-AT" b="1" dirty="0" smtClean="0">
                <a:latin typeface="+mn-lt"/>
              </a:rPr>
              <a:t> Status</a:t>
            </a:r>
            <a:endParaRPr lang="de-AT" b="1" dirty="0">
              <a:solidFill>
                <a:srgbClr val="0070C0"/>
              </a:solidFill>
              <a:latin typeface="+mn-lt"/>
            </a:endParaRPr>
          </a:p>
          <a:p>
            <a:pPr lvl="1">
              <a:spcAft>
                <a:spcPts val="600"/>
              </a:spcAft>
            </a:pPr>
            <a:r>
              <a:rPr lang="de-DE" dirty="0" smtClean="0">
                <a:latin typeface="+mn-lt"/>
              </a:rPr>
              <a:t>Phase D</a:t>
            </a:r>
          </a:p>
          <a:p>
            <a:pPr lvl="1">
              <a:spcAft>
                <a:spcPts val="600"/>
              </a:spcAft>
            </a:pPr>
            <a:r>
              <a:rPr lang="de-DE" dirty="0" err="1" smtClean="0">
                <a:latin typeface="+mn-lt"/>
              </a:rPr>
              <a:t>EnMAP</a:t>
            </a:r>
            <a:r>
              <a:rPr lang="de-DE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Platform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is</a:t>
            </a:r>
            <a:r>
              <a:rPr lang="de-DE" dirty="0" smtClean="0">
                <a:latin typeface="+mn-lt"/>
              </a:rPr>
              <a:t> in final </a:t>
            </a:r>
            <a:r>
              <a:rPr lang="de-DE" dirty="0" err="1" smtClean="0">
                <a:latin typeface="+mn-lt"/>
              </a:rPr>
              <a:t>integration</a:t>
            </a:r>
            <a:endParaRPr lang="de-DE" dirty="0">
              <a:latin typeface="+mn-lt"/>
            </a:endParaRPr>
          </a:p>
          <a:p>
            <a:pPr lvl="1">
              <a:spcAft>
                <a:spcPts val="600"/>
              </a:spcAft>
            </a:pPr>
            <a:r>
              <a:rPr lang="de-DE" dirty="0" err="1" smtClean="0">
                <a:latin typeface="+mn-lt"/>
              </a:rPr>
              <a:t>Hyperspectral</a:t>
            </a:r>
            <a:r>
              <a:rPr lang="de-DE" dirty="0" smtClean="0">
                <a:latin typeface="+mn-lt"/>
              </a:rPr>
              <a:t> </a:t>
            </a:r>
            <a:r>
              <a:rPr lang="de-DE" b="1" dirty="0" smtClean="0">
                <a:latin typeface="+mn-lt"/>
              </a:rPr>
              <a:t>Instrument</a:t>
            </a:r>
            <a:r>
              <a:rPr lang="de-DE" dirty="0" smtClean="0">
                <a:latin typeface="+mn-lt"/>
              </a:rPr>
              <a:t>:</a:t>
            </a:r>
            <a:endParaRPr lang="de-DE" dirty="0">
              <a:latin typeface="+mn-lt"/>
            </a:endParaRPr>
          </a:p>
          <a:p>
            <a:pPr lvl="2"/>
            <a:r>
              <a:rPr lang="de-DE" dirty="0">
                <a:latin typeface="+mn-lt"/>
              </a:rPr>
              <a:t>Teleskop </a:t>
            </a:r>
            <a:r>
              <a:rPr lang="de-DE" dirty="0" err="1" smtClean="0">
                <a:latin typeface="+mn-lt"/>
              </a:rPr>
              <a:t>finished</a:t>
            </a:r>
            <a:endParaRPr lang="de-DE" dirty="0">
              <a:latin typeface="+mn-lt"/>
            </a:endParaRPr>
          </a:p>
          <a:p>
            <a:pPr lvl="2"/>
            <a:r>
              <a:rPr lang="de-DE" dirty="0">
                <a:latin typeface="+mn-lt"/>
              </a:rPr>
              <a:t>VNIR </a:t>
            </a:r>
            <a:r>
              <a:rPr lang="de-DE" dirty="0" smtClean="0">
                <a:latin typeface="+mn-lt"/>
              </a:rPr>
              <a:t>und SWIR Spektrometer</a:t>
            </a:r>
            <a:r>
              <a:rPr lang="de-DE" dirty="0">
                <a:latin typeface="+mn-lt"/>
              </a:rPr>
              <a:t>: </a:t>
            </a:r>
            <a:r>
              <a:rPr lang="de-DE" dirty="0" err="1" smtClean="0">
                <a:latin typeface="+mn-lt"/>
              </a:rPr>
              <a:t>finished</a:t>
            </a:r>
            <a:endParaRPr lang="de-DE" dirty="0">
              <a:latin typeface="+mn-lt"/>
            </a:endParaRPr>
          </a:p>
          <a:p>
            <a:pPr lvl="2"/>
            <a:r>
              <a:rPr lang="de-DE" dirty="0" smtClean="0">
                <a:latin typeface="+mn-lt"/>
              </a:rPr>
              <a:t>VNIR und SWIR Kamera: </a:t>
            </a:r>
            <a:r>
              <a:rPr lang="de-DE" dirty="0" err="1" smtClean="0">
                <a:latin typeface="+mn-lt"/>
              </a:rPr>
              <a:t>good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progress</a:t>
            </a:r>
            <a:endParaRPr lang="de-DE" dirty="0" smtClean="0">
              <a:latin typeface="+mn-lt"/>
            </a:endParaRPr>
          </a:p>
          <a:p>
            <a:pPr lvl="2">
              <a:spcAft>
                <a:spcPts val="600"/>
              </a:spcAft>
            </a:pPr>
            <a:r>
              <a:rPr lang="de-DE" dirty="0" smtClean="0">
                <a:latin typeface="+mn-lt"/>
              </a:rPr>
              <a:t>Environmental </a:t>
            </a:r>
            <a:r>
              <a:rPr lang="de-DE" dirty="0" err="1" smtClean="0">
                <a:latin typeface="+mn-lt"/>
              </a:rPr>
              <a:t>test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campaign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early</a:t>
            </a:r>
            <a:r>
              <a:rPr lang="de-DE" dirty="0" smtClean="0">
                <a:latin typeface="+mn-lt"/>
              </a:rPr>
              <a:t> 2019</a:t>
            </a:r>
          </a:p>
          <a:p>
            <a:pPr lvl="1">
              <a:spcAft>
                <a:spcPts val="600"/>
              </a:spcAft>
            </a:pPr>
            <a:r>
              <a:rPr lang="de-DE" b="1" dirty="0" smtClean="0">
                <a:latin typeface="+mn-lt"/>
              </a:rPr>
              <a:t>Launch </a:t>
            </a:r>
            <a:r>
              <a:rPr lang="de-DE" dirty="0" err="1" smtClean="0">
                <a:latin typeface="+mn-lt"/>
              </a:rPr>
              <a:t>planned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for</a:t>
            </a:r>
            <a:r>
              <a:rPr lang="de-DE" dirty="0" smtClean="0">
                <a:latin typeface="+mn-lt"/>
              </a:rPr>
              <a:t> end </a:t>
            </a:r>
            <a:r>
              <a:rPr lang="de-DE" dirty="0" err="1" smtClean="0">
                <a:latin typeface="+mn-lt"/>
              </a:rPr>
              <a:t>of</a:t>
            </a:r>
            <a:r>
              <a:rPr lang="de-DE" dirty="0" smtClean="0">
                <a:latin typeface="+mn-lt"/>
              </a:rPr>
              <a:t> 2020</a:t>
            </a:r>
            <a:endParaRPr lang="de-DE" dirty="0">
              <a:latin typeface="+mn-lt"/>
            </a:endParaRPr>
          </a:p>
          <a:p>
            <a:pPr marL="446248" lvl="1" indent="0">
              <a:buNone/>
            </a:pPr>
            <a:r>
              <a:rPr lang="de-DE" dirty="0" smtClean="0">
                <a:solidFill>
                  <a:srgbClr val="0000FF"/>
                </a:solidFill>
                <a:latin typeface="+mn-lt"/>
              </a:rPr>
              <a:t>	   http</a:t>
            </a:r>
            <a:r>
              <a:rPr lang="de-DE" dirty="0">
                <a:solidFill>
                  <a:srgbClr val="0000FF"/>
                </a:solidFill>
                <a:latin typeface="+mn-lt"/>
              </a:rPr>
              <a:t>://www.enmap.org/index.html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602" y="3429794"/>
            <a:ext cx="3916881" cy="2703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004" y="594479"/>
            <a:ext cx="3774078" cy="2519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173052" y="3106084"/>
            <a:ext cx="377282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EnMAP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Platform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during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electr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. Integration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8251472" y="6131599"/>
            <a:ext cx="374249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Integration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status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EnMAP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Instrument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9300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606977" y="1449574"/>
            <a:ext cx="11060679" cy="4860539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sz="2000" b="1" dirty="0" err="1" smtClean="0">
                <a:latin typeface="+mn-lt"/>
              </a:rPr>
              <a:t>METimage</a:t>
            </a:r>
            <a:r>
              <a:rPr lang="en-GB" sz="2000" b="1" dirty="0" smtClean="0">
                <a:latin typeface="+mn-lt"/>
              </a:rPr>
              <a:t> is the Visible/Infrared Imaging (VII) Mission of the </a:t>
            </a:r>
            <a:br>
              <a:rPr lang="en-GB" sz="2000" b="1" dirty="0" smtClean="0">
                <a:latin typeface="+mn-lt"/>
              </a:rPr>
            </a:br>
            <a:r>
              <a:rPr lang="en-GB" sz="2000" b="1" dirty="0" smtClean="0">
                <a:latin typeface="+mn-lt"/>
              </a:rPr>
              <a:t>European Polar System – 2</a:t>
            </a:r>
            <a:r>
              <a:rPr lang="en-GB" sz="2000" b="1" baseline="30000" dirty="0" smtClean="0">
                <a:latin typeface="+mn-lt"/>
              </a:rPr>
              <a:t>nd</a:t>
            </a:r>
            <a:r>
              <a:rPr lang="en-GB" sz="2000" b="1" dirty="0" smtClean="0">
                <a:latin typeface="+mn-lt"/>
              </a:rPr>
              <a:t> Generation (EPS-SG)</a:t>
            </a:r>
            <a:endParaRPr lang="en-GB" sz="1600" dirty="0" smtClean="0">
              <a:latin typeface="+mn-lt"/>
            </a:endParaRPr>
          </a:p>
          <a:p>
            <a:pPr marL="735598" lvl="2" indent="-285750">
              <a:spcBef>
                <a:spcPts val="300"/>
              </a:spcBef>
              <a:spcAft>
                <a:spcPts val="600"/>
              </a:spcAft>
            </a:pPr>
            <a:r>
              <a:rPr lang="en-US" sz="2000" dirty="0" err="1">
                <a:latin typeface="+mn-lt"/>
              </a:rPr>
              <a:t>METimage</a:t>
            </a:r>
            <a:r>
              <a:rPr lang="en-US" sz="2000" dirty="0">
                <a:latin typeface="+mn-lt"/>
              </a:rPr>
              <a:t> is a cross-purpose, medium resolution, multi-spectral </a:t>
            </a: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optical </a:t>
            </a:r>
            <a:r>
              <a:rPr lang="en-US" sz="2000" dirty="0">
                <a:latin typeface="+mn-lt"/>
              </a:rPr>
              <a:t>imaging radiometer for </a:t>
            </a:r>
            <a:r>
              <a:rPr lang="en-US" sz="2000" dirty="0" smtClean="0">
                <a:latin typeface="+mn-lt"/>
              </a:rPr>
              <a:t>meteorological applications</a:t>
            </a:r>
            <a:endParaRPr lang="de-DE" sz="2000" dirty="0" smtClean="0">
              <a:latin typeface="+mn-lt"/>
            </a:endParaRPr>
          </a:p>
          <a:p>
            <a:pPr marL="735598" lvl="2" indent="-285750">
              <a:spcBef>
                <a:spcPts val="300"/>
              </a:spcBef>
              <a:spcAft>
                <a:spcPts val="600"/>
              </a:spcAft>
            </a:pPr>
            <a:r>
              <a:rPr lang="de-DE" sz="2000" dirty="0" err="1" smtClean="0">
                <a:latin typeface="+mn-lt"/>
              </a:rPr>
              <a:t>METimage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is</a:t>
            </a:r>
            <a:r>
              <a:rPr lang="de-DE" sz="2000" dirty="0">
                <a:latin typeface="+mn-lt"/>
              </a:rPr>
              <a:t> a </a:t>
            </a:r>
            <a:r>
              <a:rPr lang="de-DE" sz="2000" dirty="0" err="1">
                <a:latin typeface="+mn-lt"/>
              </a:rPr>
              <a:t>customer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furnished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>
                <a:latin typeface="+mn-lt"/>
              </a:rPr>
              <a:t>item (CFI) </a:t>
            </a:r>
            <a:endParaRPr lang="de-DE" sz="2000" dirty="0" smtClean="0">
              <a:latin typeface="+mn-lt"/>
            </a:endParaRPr>
          </a:p>
          <a:p>
            <a:pPr marL="735598" lvl="2" indent="-285750">
              <a:spcBef>
                <a:spcPts val="300"/>
              </a:spcBef>
              <a:spcAft>
                <a:spcPts val="600"/>
              </a:spcAft>
            </a:pPr>
            <a:r>
              <a:rPr lang="de-DE" sz="2000" dirty="0" err="1" smtClean="0">
                <a:latin typeface="+mn-lt"/>
              </a:rPr>
              <a:t>Accomodation</a:t>
            </a:r>
            <a:r>
              <a:rPr lang="de-DE" sz="2000" dirty="0" smtClean="0">
                <a:latin typeface="+mn-lt"/>
              </a:rPr>
              <a:t> on </a:t>
            </a:r>
            <a:r>
              <a:rPr lang="de-DE" sz="2000" dirty="0" err="1" smtClean="0">
                <a:latin typeface="+mn-lt"/>
              </a:rPr>
              <a:t>the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MetOp</a:t>
            </a:r>
            <a:r>
              <a:rPr lang="de-DE" sz="2000" dirty="0" smtClean="0">
                <a:latin typeface="+mn-lt"/>
              </a:rPr>
              <a:t>-SG-A </a:t>
            </a:r>
            <a:r>
              <a:rPr lang="de-DE" sz="2000" dirty="0" err="1" smtClean="0">
                <a:latin typeface="+mn-lt"/>
              </a:rPr>
              <a:t>Satellites</a:t>
            </a:r>
            <a:endParaRPr lang="de-DE" sz="2000" dirty="0" smtClean="0">
              <a:latin typeface="+mn-lt"/>
            </a:endParaRPr>
          </a:p>
          <a:p>
            <a:pPr marL="735598" lvl="2" indent="-285750">
              <a:spcBef>
                <a:spcPts val="300"/>
              </a:spcBef>
            </a:pPr>
            <a:r>
              <a:rPr lang="de-DE" sz="2000" dirty="0" smtClean="0">
                <a:latin typeface="+mn-lt"/>
              </a:rPr>
              <a:t>Development in </a:t>
            </a:r>
            <a:r>
              <a:rPr lang="de-DE" sz="2000" dirty="0" err="1" smtClean="0">
                <a:latin typeface="+mn-lt"/>
              </a:rPr>
              <a:t>cooperation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with</a:t>
            </a:r>
            <a:r>
              <a:rPr lang="de-DE" sz="2000" dirty="0" smtClean="0">
                <a:latin typeface="+mn-lt"/>
              </a:rPr>
              <a:t> EUMETSAT</a:t>
            </a:r>
            <a:endParaRPr lang="de-DE" sz="2000" dirty="0">
              <a:latin typeface="+mn-lt"/>
            </a:endParaRPr>
          </a:p>
          <a:p>
            <a:pPr marL="0" indent="0">
              <a:buNone/>
            </a:pPr>
            <a:endParaRPr lang="en-GB" sz="800" dirty="0">
              <a:latin typeface="+mn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b="1" dirty="0" err="1">
                <a:latin typeface="+mn-lt"/>
              </a:rPr>
              <a:t>METimage</a:t>
            </a:r>
            <a:r>
              <a:rPr lang="en-GB" sz="2000" b="1" dirty="0">
                <a:latin typeface="+mn-lt"/>
              </a:rPr>
              <a:t> Status</a:t>
            </a:r>
          </a:p>
          <a:p>
            <a:pPr lvl="1"/>
            <a:r>
              <a:rPr lang="en-GB" sz="2000" dirty="0">
                <a:latin typeface="+mn-lt"/>
              </a:rPr>
              <a:t>Phase </a:t>
            </a:r>
            <a:r>
              <a:rPr lang="en-GB" sz="2000" dirty="0" smtClean="0">
                <a:latin typeface="+mn-lt"/>
              </a:rPr>
              <a:t>C</a:t>
            </a:r>
          </a:p>
          <a:p>
            <a:pPr lvl="1"/>
            <a:r>
              <a:rPr lang="en-GB" sz="2000" dirty="0" smtClean="0">
                <a:latin typeface="+mn-lt"/>
              </a:rPr>
              <a:t>Instrument development shows overall good progress</a:t>
            </a:r>
          </a:p>
          <a:p>
            <a:pPr lvl="1"/>
            <a:r>
              <a:rPr lang="en-GB" sz="2000" dirty="0" smtClean="0">
                <a:latin typeface="+mn-lt"/>
              </a:rPr>
              <a:t>Due to delays in several subsystems, a re-baselining was necessary</a:t>
            </a:r>
          </a:p>
          <a:p>
            <a:pPr lvl="1"/>
            <a:endParaRPr lang="en-GB" sz="800" dirty="0" smtClean="0"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000" b="1" dirty="0" smtClean="0">
                <a:latin typeface="+mn-lt"/>
              </a:rPr>
              <a:t>Launch</a:t>
            </a:r>
            <a:r>
              <a:rPr lang="en-GB" sz="2000" dirty="0" smtClean="0">
                <a:latin typeface="+mn-lt"/>
              </a:rPr>
              <a:t> currently planned for end 2022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>
                <a:solidFill>
                  <a:srgbClr val="0000FF"/>
                </a:solidFill>
              </a:rPr>
              <a:t>https://</a:t>
            </a:r>
            <a:r>
              <a:rPr lang="de-DE" dirty="0" smtClean="0">
                <a:solidFill>
                  <a:srgbClr val="0000FF"/>
                </a:solidFill>
              </a:rPr>
              <a:t>www.dlr.de/rd/en/desktopdefault.aspx/tabid-2440/3586_read-10140</a:t>
            </a:r>
            <a:r>
              <a:rPr lang="de-DE" sz="2000" dirty="0" smtClean="0"/>
              <a:t> </a:t>
            </a:r>
            <a:endParaRPr lang="en-GB" sz="2000" dirty="0" smtClean="0">
              <a:latin typeface="+mn-lt"/>
            </a:endParaRPr>
          </a:p>
          <a:p>
            <a:pPr lvl="1"/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7027" y="648000"/>
            <a:ext cx="11221200" cy="738000"/>
          </a:xfrm>
        </p:spPr>
        <p:txBody>
          <a:bodyPr/>
          <a:lstStyle/>
          <a:p>
            <a:r>
              <a:rPr lang="en-GB" sz="3200" dirty="0" smtClean="0">
                <a:solidFill>
                  <a:schemeClr val="accent1"/>
                </a:solidFill>
                <a:latin typeface="+mn-lt"/>
              </a:rPr>
              <a:t>The </a:t>
            </a:r>
            <a:r>
              <a:rPr lang="en-GB" sz="3200" dirty="0" err="1" smtClean="0">
                <a:solidFill>
                  <a:schemeClr val="accent1"/>
                </a:solidFill>
                <a:latin typeface="+mn-lt"/>
              </a:rPr>
              <a:t>METimage</a:t>
            </a:r>
            <a:r>
              <a:rPr lang="en-GB" sz="3200" dirty="0" smtClean="0">
                <a:solidFill>
                  <a:schemeClr val="accent1"/>
                </a:solidFill>
                <a:latin typeface="+mn-lt"/>
              </a:rPr>
              <a:t> Mission</a:t>
            </a:r>
            <a:endParaRPr lang="en-GB" sz="3200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810" y="504469"/>
            <a:ext cx="3753417" cy="333236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27" y="6231646"/>
            <a:ext cx="771845" cy="58252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811" y="3924849"/>
            <a:ext cx="3753416" cy="238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>
          <a:xfrm>
            <a:off x="486000" y="126002"/>
            <a:ext cx="1044000" cy="144000"/>
          </a:xfrm>
        </p:spPr>
        <p:txBody>
          <a:bodyPr/>
          <a:lstStyle/>
          <a:p>
            <a:pPr>
              <a:defRPr/>
            </a:pPr>
            <a:r>
              <a:rPr lang="en-GB" noProof="0" dirty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8724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36947" y="1653112"/>
            <a:ext cx="6615735" cy="4161947"/>
          </a:xfrm>
        </p:spPr>
        <p:txBody>
          <a:bodyPr/>
          <a:lstStyle/>
          <a:p>
            <a:r>
              <a:rPr lang="de-DE" b="1" dirty="0" smtClean="0">
                <a:latin typeface="+mn-lt"/>
              </a:rPr>
              <a:t>MERLIN Instrument </a:t>
            </a:r>
            <a:r>
              <a:rPr lang="de-DE" dirty="0" smtClean="0">
                <a:latin typeface="+mn-lt"/>
              </a:rPr>
              <a:t>(DLR)</a:t>
            </a:r>
            <a:endParaRPr lang="de-DE" b="1" dirty="0" smtClean="0">
              <a:latin typeface="+mn-lt"/>
            </a:endParaRPr>
          </a:p>
          <a:p>
            <a:pPr lvl="1">
              <a:spcAft>
                <a:spcPts val="600"/>
              </a:spcAft>
            </a:pPr>
            <a:r>
              <a:rPr lang="de-DE" dirty="0" smtClean="0">
                <a:latin typeface="+mn-lt"/>
              </a:rPr>
              <a:t>Phase C </a:t>
            </a:r>
            <a:r>
              <a:rPr lang="de-DE" dirty="0" err="1" smtClean="0">
                <a:latin typeface="+mn-lt"/>
              </a:rPr>
              <a:t>proceeds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without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major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technical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issues</a:t>
            </a:r>
            <a:endParaRPr lang="de-DE" dirty="0" smtClean="0">
              <a:latin typeface="+mn-lt"/>
            </a:endParaRPr>
          </a:p>
          <a:p>
            <a:pPr lvl="1">
              <a:spcAft>
                <a:spcPts val="600"/>
              </a:spcAft>
            </a:pPr>
            <a:r>
              <a:rPr lang="de-DE" dirty="0" err="1" smtClean="0">
                <a:latin typeface="+mn-lt"/>
              </a:rPr>
              <a:t>Significant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delays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occured</a:t>
            </a:r>
            <a:r>
              <a:rPr lang="de-DE" dirty="0" smtClean="0">
                <a:latin typeface="+mn-lt"/>
              </a:rPr>
              <a:t> in </a:t>
            </a:r>
            <a:r>
              <a:rPr lang="de-DE" dirty="0" err="1" smtClean="0">
                <a:latin typeface="+mn-lt"/>
              </a:rPr>
              <a:t>the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development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of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the</a:t>
            </a:r>
            <a:r>
              <a:rPr lang="de-DE" dirty="0" smtClean="0">
                <a:latin typeface="+mn-lt"/>
              </a:rPr>
              <a:t> LASER </a:t>
            </a:r>
          </a:p>
          <a:p>
            <a:pPr lvl="1"/>
            <a:r>
              <a:rPr lang="de-DE" dirty="0" smtClean="0">
                <a:latin typeface="+mn-lt"/>
              </a:rPr>
              <a:t>Re-</a:t>
            </a:r>
            <a:r>
              <a:rPr lang="de-DE" dirty="0" err="1" smtClean="0">
                <a:latin typeface="+mn-lt"/>
              </a:rPr>
              <a:t>planning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of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the</a:t>
            </a:r>
            <a:r>
              <a:rPr lang="de-DE" dirty="0" smtClean="0">
                <a:latin typeface="+mn-lt"/>
              </a:rPr>
              <a:t> MERLIN </a:t>
            </a:r>
            <a:r>
              <a:rPr lang="de-DE" dirty="0" err="1" smtClean="0">
                <a:latin typeface="+mn-lt"/>
              </a:rPr>
              <a:t>schedule</a:t>
            </a:r>
            <a:r>
              <a:rPr lang="de-DE" dirty="0" smtClean="0">
                <a:latin typeface="+mn-lt"/>
              </a:rPr>
              <a:t> was </a:t>
            </a:r>
            <a:r>
              <a:rPr lang="de-DE" dirty="0" err="1" smtClean="0">
                <a:latin typeface="+mn-lt"/>
              </a:rPr>
              <a:t>necessary</a:t>
            </a:r>
            <a:endParaRPr lang="de-DE" dirty="0" smtClean="0">
              <a:latin typeface="+mn-lt"/>
            </a:endParaRPr>
          </a:p>
          <a:p>
            <a:pPr lvl="1"/>
            <a:endParaRPr lang="de-DE" dirty="0" smtClean="0">
              <a:latin typeface="+mn-lt"/>
            </a:endParaRPr>
          </a:p>
          <a:p>
            <a:r>
              <a:rPr lang="de-DE" b="1" dirty="0" smtClean="0">
                <a:latin typeface="+mn-lt"/>
              </a:rPr>
              <a:t>MERLIN </a:t>
            </a:r>
            <a:r>
              <a:rPr lang="de-DE" b="1" dirty="0" err="1" smtClean="0">
                <a:latin typeface="+mn-lt"/>
              </a:rPr>
              <a:t>Platform</a:t>
            </a:r>
            <a:r>
              <a:rPr lang="de-DE" b="1" dirty="0" smtClean="0">
                <a:latin typeface="+mn-lt"/>
              </a:rPr>
              <a:t> </a:t>
            </a:r>
            <a:r>
              <a:rPr lang="de-DE" dirty="0" smtClean="0">
                <a:latin typeface="+mn-lt"/>
              </a:rPr>
              <a:t>(CNES)</a:t>
            </a:r>
          </a:p>
          <a:p>
            <a:pPr lvl="1">
              <a:spcAft>
                <a:spcPts val="600"/>
              </a:spcAft>
            </a:pPr>
            <a:r>
              <a:rPr lang="de-DE" dirty="0" err="1" smtClean="0">
                <a:latin typeface="+mn-lt"/>
              </a:rPr>
              <a:t>Very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good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progress</a:t>
            </a:r>
            <a:endParaRPr lang="de-DE" dirty="0" smtClean="0">
              <a:latin typeface="+mn-lt"/>
            </a:endParaRPr>
          </a:p>
          <a:p>
            <a:pPr lvl="1">
              <a:spcAft>
                <a:spcPts val="600"/>
              </a:spcAft>
            </a:pPr>
            <a:r>
              <a:rPr lang="de-DE" dirty="0" smtClean="0">
                <a:latin typeface="+mn-lt"/>
              </a:rPr>
              <a:t>Flight </a:t>
            </a:r>
            <a:r>
              <a:rPr lang="de-DE" dirty="0" err="1" smtClean="0">
                <a:latin typeface="+mn-lt"/>
              </a:rPr>
              <a:t>model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of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satellite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platform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is</a:t>
            </a:r>
            <a:r>
              <a:rPr lang="de-DE" dirty="0" smtClean="0">
                <a:latin typeface="+mn-lt"/>
              </a:rPr>
              <a:t> in clean </a:t>
            </a:r>
            <a:r>
              <a:rPr lang="de-DE" dirty="0" err="1" smtClean="0">
                <a:latin typeface="+mn-lt"/>
              </a:rPr>
              <a:t>room</a:t>
            </a:r>
            <a:endParaRPr lang="de-DE" dirty="0" smtClean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de-DE" b="1" dirty="0" smtClean="0">
                <a:latin typeface="+mn-lt"/>
              </a:rPr>
              <a:t>Bodensegment </a:t>
            </a:r>
            <a:r>
              <a:rPr lang="de-DE" dirty="0" smtClean="0">
                <a:latin typeface="+mn-lt"/>
              </a:rPr>
              <a:t>(</a:t>
            </a:r>
            <a:r>
              <a:rPr lang="de-DE" dirty="0" err="1" smtClean="0">
                <a:latin typeface="+mn-lt"/>
              </a:rPr>
              <a:t>joint</a:t>
            </a:r>
            <a:r>
              <a:rPr lang="de-DE" dirty="0" smtClean="0">
                <a:latin typeface="+mn-lt"/>
              </a:rPr>
              <a:t> DLR/CNES </a:t>
            </a:r>
            <a:r>
              <a:rPr lang="de-DE" dirty="0" err="1" smtClean="0">
                <a:latin typeface="+mn-lt"/>
              </a:rPr>
              <a:t>responsibility</a:t>
            </a:r>
            <a:r>
              <a:rPr lang="de-DE" dirty="0" smtClean="0">
                <a:latin typeface="+mn-lt"/>
              </a:rPr>
              <a:t>)</a:t>
            </a:r>
          </a:p>
          <a:p>
            <a:pPr lvl="1"/>
            <a:r>
              <a:rPr lang="de-DE" dirty="0" smtClean="0">
                <a:latin typeface="+mn-lt"/>
              </a:rPr>
              <a:t>Joint </a:t>
            </a:r>
            <a:r>
              <a:rPr lang="de-DE" dirty="0" err="1" smtClean="0">
                <a:latin typeface="+mn-lt"/>
              </a:rPr>
              <a:t>test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and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validation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campaign</a:t>
            </a:r>
            <a:r>
              <a:rPr lang="de-DE" dirty="0" smtClean="0">
                <a:latin typeface="+mn-lt"/>
              </a:rPr>
              <a:t> was </a:t>
            </a:r>
            <a:r>
              <a:rPr lang="de-DE" dirty="0" err="1" smtClean="0">
                <a:latin typeface="+mn-lt"/>
              </a:rPr>
              <a:t>sucessfully</a:t>
            </a:r>
            <a:r>
              <a:rPr lang="de-DE" dirty="0" smtClean="0">
                <a:latin typeface="+mn-lt"/>
              </a:rPr>
              <a:t> </a:t>
            </a:r>
            <a:br>
              <a:rPr lang="de-DE" dirty="0" smtClean="0">
                <a:latin typeface="+mn-lt"/>
              </a:rPr>
            </a:br>
            <a:r>
              <a:rPr lang="de-DE" dirty="0" err="1" smtClean="0">
                <a:latin typeface="+mn-lt"/>
              </a:rPr>
              <a:t>completed</a:t>
            </a:r>
            <a:r>
              <a:rPr lang="de-DE" dirty="0" smtClean="0">
                <a:latin typeface="+mn-lt"/>
              </a:rPr>
              <a:t> in 2018 (</a:t>
            </a:r>
            <a:r>
              <a:rPr lang="de-DE" dirty="0" err="1" smtClean="0">
                <a:latin typeface="+mn-lt"/>
              </a:rPr>
              <a:t>airborne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and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ground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instrumens</a:t>
            </a:r>
            <a:r>
              <a:rPr lang="de-DE" dirty="0" smtClean="0">
                <a:latin typeface="+mn-lt"/>
              </a:rPr>
              <a:t>)</a:t>
            </a:r>
          </a:p>
          <a:p>
            <a:pPr lvl="1"/>
            <a:endParaRPr lang="de-DE" dirty="0">
              <a:latin typeface="+mn-lt"/>
            </a:endParaRPr>
          </a:p>
          <a:p>
            <a:r>
              <a:rPr lang="de-DE" b="1" dirty="0" smtClean="0">
                <a:latin typeface="+mn-lt"/>
              </a:rPr>
              <a:t>Launch </a:t>
            </a:r>
            <a:r>
              <a:rPr lang="de-DE" b="1" dirty="0" err="1" smtClean="0">
                <a:latin typeface="+mn-lt"/>
              </a:rPr>
              <a:t>date</a:t>
            </a:r>
            <a:r>
              <a:rPr lang="de-DE" b="1" dirty="0" smtClean="0">
                <a:latin typeface="+mn-lt"/>
              </a:rPr>
              <a:t>: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mid</a:t>
            </a:r>
            <a:r>
              <a:rPr lang="de-DE" dirty="0" smtClean="0">
                <a:latin typeface="+mn-lt"/>
              </a:rPr>
              <a:t> 2024</a:t>
            </a:r>
            <a:endParaRPr lang="de-DE" b="1" dirty="0" smtClean="0">
              <a:solidFill>
                <a:srgbClr val="FF0000"/>
              </a:solidFill>
              <a:latin typeface="+mn-lt"/>
            </a:endParaRPr>
          </a:p>
          <a:p>
            <a:pPr lvl="1"/>
            <a:endParaRPr lang="de-DE" dirty="0">
              <a:latin typeface="+mn-lt"/>
            </a:endParaRPr>
          </a:p>
        </p:txBody>
      </p:sp>
      <p:pic>
        <p:nvPicPr>
          <p:cNvPr id="2050" name="Picture 2" descr="\\bofiler1.intra.dlr.de\PG_RE\Missionen\Merlin\020_D-F-Konsultationen\030_Steering_Committee\JSC-10\Fotos\IMG_4123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692" y="279444"/>
            <a:ext cx="4980512" cy="3091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7072819" y="3371416"/>
            <a:ext cx="488819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MERLIN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Platform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cleanroom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at Airbus in Toulouse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952" y="3723794"/>
            <a:ext cx="2640252" cy="1805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\\BOFILER1.intra.dlr.de\pg_re\Missionen\Merlin\070_Meetings\Phase_CD\SLIF\2018-02-07_SLIF_C9_Ottobrunn\Attachments\Bilder der RX optischen Bank\P11403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692" y="3709925"/>
            <a:ext cx="2205245" cy="2940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9289007" y="6116563"/>
            <a:ext cx="203902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MERLIN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optical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bench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0088326" y="5556933"/>
            <a:ext cx="122950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FULAS Laser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7</a:t>
            </a:fld>
            <a:endParaRPr lang="en-GB" noProof="0" dirty="0"/>
          </a:p>
        </p:txBody>
      </p:sp>
      <p:sp>
        <p:nvSpPr>
          <p:cNvPr id="7" name="Rechteck 6"/>
          <p:cNvSpPr/>
          <p:nvPr/>
        </p:nvSpPr>
        <p:spPr>
          <a:xfrm>
            <a:off x="351825" y="5926555"/>
            <a:ext cx="66908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0000FF"/>
                </a:solidFill>
              </a:rPr>
              <a:t>https://www.dlr.de/rd/desktopdefault.aspx/tabid-2440/3586_read-31672/</a:t>
            </a: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52" y="631043"/>
            <a:ext cx="2601109" cy="715305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grpSp>
        <p:nvGrpSpPr>
          <p:cNvPr id="27" name="Gruppieren 26"/>
          <p:cNvGrpSpPr/>
          <p:nvPr/>
        </p:nvGrpSpPr>
        <p:grpSpPr>
          <a:xfrm>
            <a:off x="4387397" y="669536"/>
            <a:ext cx="1798260" cy="636900"/>
            <a:chOff x="18321" y="16193"/>
            <a:chExt cx="839882" cy="324397"/>
          </a:xfrm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grpSpPr>
        <p:grpSp>
          <p:nvGrpSpPr>
            <p:cNvPr id="28" name="Gruppieren 27"/>
            <p:cNvGrpSpPr/>
            <p:nvPr/>
          </p:nvGrpSpPr>
          <p:grpSpPr>
            <a:xfrm rot="5400000">
              <a:off x="497841" y="-21590"/>
              <a:ext cx="322580" cy="398145"/>
              <a:chOff x="-88124" y="0"/>
              <a:chExt cx="399413" cy="323850"/>
            </a:xfrm>
          </p:grpSpPr>
          <p:sp>
            <p:nvSpPr>
              <p:cNvPr id="33" name="Rechteck 32"/>
              <p:cNvSpPr/>
              <p:nvPr/>
            </p:nvSpPr>
            <p:spPr>
              <a:xfrm>
                <a:off x="-88124" y="0"/>
                <a:ext cx="132717" cy="323850"/>
              </a:xfrm>
              <a:prstGeom prst="rect">
                <a:avLst/>
              </a:prstGeom>
              <a:solidFill>
                <a:schemeClr val="tx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34" name="Rechteck 33"/>
              <p:cNvSpPr/>
              <p:nvPr/>
            </p:nvSpPr>
            <p:spPr>
              <a:xfrm>
                <a:off x="45226" y="0"/>
                <a:ext cx="132711" cy="323850"/>
              </a:xfrm>
              <a:prstGeom prst="rect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35" name="Rechteck 34"/>
              <p:cNvSpPr/>
              <p:nvPr/>
            </p:nvSpPr>
            <p:spPr>
              <a:xfrm>
                <a:off x="178578" y="0"/>
                <a:ext cx="132711" cy="323850"/>
              </a:xfrm>
              <a:prstGeom prst="rect">
                <a:avLst/>
              </a:prstGeom>
              <a:solidFill>
                <a:srgbClr val="FFFF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</p:grpSp>
        <p:grpSp>
          <p:nvGrpSpPr>
            <p:cNvPr id="29" name="Gruppieren 28"/>
            <p:cNvGrpSpPr/>
            <p:nvPr/>
          </p:nvGrpSpPr>
          <p:grpSpPr>
            <a:xfrm>
              <a:off x="18321" y="19037"/>
              <a:ext cx="392293" cy="321553"/>
              <a:chOff x="60392" y="-28942"/>
              <a:chExt cx="398403" cy="323850"/>
            </a:xfrm>
          </p:grpSpPr>
          <p:sp>
            <p:nvSpPr>
              <p:cNvPr id="30" name="Rechteck 29"/>
              <p:cNvSpPr/>
              <p:nvPr/>
            </p:nvSpPr>
            <p:spPr>
              <a:xfrm>
                <a:off x="60392" y="-28942"/>
                <a:ext cx="132715" cy="323850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31" name="Rechteck 30"/>
              <p:cNvSpPr/>
              <p:nvPr/>
            </p:nvSpPr>
            <p:spPr>
              <a:xfrm>
                <a:off x="193236" y="-28942"/>
                <a:ext cx="132714" cy="32385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32" name="Rechteck 31"/>
              <p:cNvSpPr/>
              <p:nvPr/>
            </p:nvSpPr>
            <p:spPr>
              <a:xfrm>
                <a:off x="326081" y="-28942"/>
                <a:ext cx="132714" cy="323850"/>
              </a:xfrm>
              <a:prstGeom prst="rect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</p:grpSp>
      </p:grpSp>
      <p:pic>
        <p:nvPicPr>
          <p:cNvPr id="36" name="Grafik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537" y="4807395"/>
            <a:ext cx="1163357" cy="917654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743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3937347" y="6300623"/>
            <a:ext cx="8257828" cy="549474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C:\Users\mbock\Desktop\20180413_HRWS_infographic_E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3" t="20243" r="23446" b="736"/>
          <a:stretch/>
        </p:blipFill>
        <p:spPr bwMode="auto">
          <a:xfrm>
            <a:off x="6700383" y="1089534"/>
            <a:ext cx="5310590" cy="4646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12"/>
          <p:cNvSpPr txBox="1"/>
          <p:nvPr/>
        </p:nvSpPr>
        <p:spPr>
          <a:xfrm>
            <a:off x="336947" y="369454"/>
            <a:ext cx="469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45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91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36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81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226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71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318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362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b="1" dirty="0" smtClean="0">
                <a:solidFill>
                  <a:srgbClr val="0070C0"/>
                </a:solidFill>
              </a:rPr>
              <a:t>Next national X-Band SAR Mission</a:t>
            </a:r>
            <a:endParaRPr lang="de-DE" sz="2400" b="1" dirty="0">
              <a:solidFill>
                <a:srgbClr val="0070C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46937" y="1276227"/>
            <a:ext cx="6756798" cy="39087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45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91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36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81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226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71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318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362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New X-Band SAR mission for data continuity of the successful </a:t>
            </a:r>
            <a:br>
              <a:rPr lang="en-US" dirty="0" smtClean="0"/>
            </a:br>
            <a:r>
              <a:rPr lang="en-US" dirty="0" smtClean="0"/>
              <a:t>German </a:t>
            </a:r>
            <a:r>
              <a:rPr lang="en-US" dirty="0" err="1" smtClean="0"/>
              <a:t>TerraSAR</a:t>
            </a:r>
            <a:r>
              <a:rPr lang="en-US" dirty="0" smtClean="0"/>
              <a:t>-X and </a:t>
            </a:r>
            <a:r>
              <a:rPr lang="en-US" dirty="0" err="1" smtClean="0"/>
              <a:t>TanDEM</a:t>
            </a:r>
            <a:r>
              <a:rPr lang="en-US" dirty="0" smtClean="0"/>
              <a:t>-X missions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Multi-Static High Resolution Wide Swath (HRWS) </a:t>
            </a:r>
            <a:r>
              <a:rPr lang="en-US" dirty="0" smtClean="0"/>
              <a:t>Mission</a:t>
            </a:r>
          </a:p>
          <a:p>
            <a:pPr marL="742795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Broad range of user needs and applications</a:t>
            </a:r>
          </a:p>
          <a:p>
            <a:pPr marL="742795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Very agile monostatic mission with up to 25 cm resolution, </a:t>
            </a:r>
            <a:br>
              <a:rPr lang="en-US" dirty="0" smtClean="0"/>
            </a:br>
            <a:r>
              <a:rPr lang="en-US" dirty="0" smtClean="0"/>
              <a:t>scene sizes up to 500 km x 500 km and full polarimetry</a:t>
            </a:r>
            <a:endParaRPr lang="en-US" dirty="0"/>
          </a:p>
          <a:p>
            <a:pPr marL="742795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Multi-static mission for on demand digital elevation models</a:t>
            </a:r>
            <a:br>
              <a:rPr lang="en-US" dirty="0" smtClean="0"/>
            </a:br>
            <a:r>
              <a:rPr lang="en-US" dirty="0" smtClean="0"/>
              <a:t>and height change maps</a:t>
            </a:r>
            <a:endParaRPr lang="en-US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Phase A successfully completed in July 2018</a:t>
            </a:r>
            <a:endParaRPr lang="en-US" dirty="0" smtClean="0">
              <a:effectLst/>
              <a:latin typeface="Calibri"/>
              <a:ea typeface="Calibri"/>
              <a:cs typeface="Times New Roman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Start of phase B planned for 2019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Launch: 2024 – 2025 </a:t>
            </a:r>
            <a:endParaRPr lang="en-US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Foliennummernplatzhalter 3"/>
          <p:cNvSpPr txBox="1">
            <a:spLocks/>
          </p:cNvSpPr>
          <p:nvPr/>
        </p:nvSpPr>
        <p:spPr>
          <a:xfrm>
            <a:off x="486000" y="126002"/>
            <a:ext cx="1044000" cy="144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45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91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36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81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226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71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318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362" algn="l" defTabSz="9140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800" dirty="0" smtClean="0">
                <a:solidFill>
                  <a:srgbClr val="686868"/>
                </a:solidFill>
              </a:rPr>
              <a:t>DLR.de  •  Chart </a:t>
            </a:r>
            <a:fld id="{A5AC3FBE-A647-41C9-A8C3-4435ED4FC895}" type="slidenum">
              <a:rPr lang="en-GB" sz="800" smtClean="0">
                <a:solidFill>
                  <a:srgbClr val="686868"/>
                </a:solidFill>
              </a:rPr>
              <a:pPr>
                <a:defRPr/>
              </a:pPr>
              <a:t>8</a:t>
            </a:fld>
            <a:endParaRPr lang="en-GB" sz="800" dirty="0">
              <a:solidFill>
                <a:srgbClr val="6868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49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ila 2018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849" y="189434"/>
            <a:ext cx="1821711" cy="121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Key EO-Events in Germany 2018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9</a:t>
            </a:fld>
            <a:endParaRPr lang="en-GB" noProof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15198" r="-401" b="4977"/>
          <a:stretch/>
        </p:blipFill>
        <p:spPr>
          <a:xfrm>
            <a:off x="8302832" y="3750970"/>
            <a:ext cx="3489608" cy="75894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847"/>
          <a:stretch/>
        </p:blipFill>
        <p:spPr>
          <a:xfrm>
            <a:off x="9202932" y="189435"/>
            <a:ext cx="2589508" cy="147899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945" y="2124649"/>
            <a:ext cx="2499495" cy="1405966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480961" y="1557000"/>
            <a:ext cx="9397045" cy="44884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600" b="1" dirty="0" smtClean="0">
                <a:latin typeface="Arial" pitchFamily="34" charset="0"/>
                <a:cs typeface="Arial" pitchFamily="34" charset="0"/>
              </a:rPr>
              <a:t>25 - 29 April 	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ILA Berlin </a:t>
            </a:r>
            <a:r>
              <a:rPr lang="de-DE" sz="1600" i="1" dirty="0" smtClean="0">
                <a:latin typeface="Arial" pitchFamily="34" charset="0"/>
                <a:cs typeface="Arial" pitchFamily="34" charset="0"/>
              </a:rPr>
              <a:t>EO-panel „Earth Observation </a:t>
            </a:r>
            <a:r>
              <a:rPr lang="de-DE" sz="1600" i="1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1600" i="1" dirty="0" smtClean="0">
                <a:latin typeface="Arial" pitchFamily="34" charset="0"/>
                <a:cs typeface="Arial" pitchFamily="34" charset="0"/>
              </a:rPr>
              <a:t> digital </a:t>
            </a:r>
            <a:r>
              <a:rPr lang="de-DE" sz="1600" i="1" dirty="0" err="1" smtClean="0">
                <a:latin typeface="Arial" pitchFamily="34" charset="0"/>
                <a:cs typeface="Arial" pitchFamily="34" charset="0"/>
              </a:rPr>
              <a:t>economy</a:t>
            </a:r>
            <a:r>
              <a:rPr lang="de-DE" sz="1600" i="1" dirty="0" smtClean="0">
                <a:latin typeface="Arial" pitchFamily="34" charset="0"/>
                <a:cs typeface="Arial" pitchFamily="34" charset="0"/>
              </a:rPr>
              <a:t>“</a:t>
            </a:r>
            <a:endParaRPr lang="de-DE" sz="1600" i="1" dirty="0">
              <a:latin typeface="Arial" pitchFamily="34" charset="0"/>
              <a:cs typeface="Arial" pitchFamily="34" charset="0"/>
            </a:endParaRPr>
          </a:p>
          <a:p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800"/>
              </a:spcAft>
            </a:pPr>
            <a:r>
              <a:rPr lang="de-DE" sz="1600" b="1" dirty="0">
                <a:latin typeface="Arial" pitchFamily="34" charset="0"/>
                <a:cs typeface="Arial" pitchFamily="34" charset="0"/>
              </a:rPr>
              <a:t>28 - 30 May 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National 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Cal/Val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Workshop, Bonn (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co-organized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Research Centre Jülich</a:t>
            </a:r>
            <a:endParaRPr lang="de-DE" sz="1600" dirty="0">
              <a:latin typeface="Arial" pitchFamily="34" charset="0"/>
              <a:cs typeface="Arial" pitchFamily="34" charset="0"/>
            </a:endParaRPr>
          </a:p>
          <a:p>
            <a:endParaRPr lang="de-DE" sz="16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800"/>
              </a:spcAft>
            </a:pPr>
            <a:r>
              <a:rPr lang="de-DE" sz="1600" b="1" dirty="0">
                <a:latin typeface="Arial" pitchFamily="34" charset="0"/>
                <a:cs typeface="Arial" pitchFamily="34" charset="0"/>
              </a:rPr>
              <a:t>11 - 15 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June	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EarthCare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Science and 1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EarthCare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Validation Workshop, Bonn</a:t>
            </a:r>
          </a:p>
          <a:p>
            <a:pPr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(co-organized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with ESA and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JAXA)</a:t>
            </a:r>
            <a:endParaRPr lang="de-DE" sz="1600" dirty="0">
              <a:latin typeface="Arial" pitchFamily="34" charset="0"/>
              <a:cs typeface="Arial" pitchFamily="34" charset="0"/>
            </a:endParaRPr>
          </a:p>
          <a:p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800"/>
              </a:spcAft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25 – 27 June	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EO Symposium – „New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perspectives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in Earth Observation“,  Cologne</a:t>
            </a:r>
            <a:endParaRPr lang="de-DE" sz="1600" dirty="0">
              <a:latin typeface="Arial" pitchFamily="34" charset="0"/>
              <a:cs typeface="Arial" pitchFamily="34" charset="0"/>
            </a:endParaRPr>
          </a:p>
          <a:p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1600" b="1" dirty="0">
                <a:latin typeface="Arial" pitchFamily="34" charset="0"/>
                <a:cs typeface="Arial" pitchFamily="34" charset="0"/>
              </a:rPr>
              <a:t>1 - 5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October</a:t>
            </a:r>
            <a:r>
              <a:rPr lang="de-DE" sz="1600" b="1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International </a:t>
            </a:r>
            <a:r>
              <a:rPr lang="de-DE" sz="1600" dirty="0" err="1">
                <a:latin typeface="Arial" pitchFamily="34" charset="0"/>
                <a:cs typeface="Arial" pitchFamily="34" charset="0"/>
              </a:rPr>
              <a:t>Astronautical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Congress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, Bremen</a:t>
            </a:r>
          </a:p>
          <a:p>
            <a:pPr>
              <a:spcAft>
                <a:spcPts val="600"/>
              </a:spcAft>
            </a:pP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27 - 29 November	</a:t>
            </a:r>
          </a:p>
          <a:p>
            <a:pPr>
              <a:spcAft>
                <a:spcPts val="600"/>
              </a:spcAft>
            </a:pPr>
            <a:endParaRPr lang="de-DE" sz="16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de-DE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3" descr="\\Bofiler1.intra.dlr.de\pg_re\Nutzung\Nutzungsvorbereitung\Veranstaltungen\EO-Symposium_2018\Nachbereitung\16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946"/>
          <a:stretch/>
        </p:blipFill>
        <p:spPr bwMode="auto">
          <a:xfrm>
            <a:off x="9562972" y="4509914"/>
            <a:ext cx="2229465" cy="110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www.d-copernicus.de/fileadmin/_processed_/3/7/csm_KeyVisual2018_e1d0dc5f2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212" y="4432038"/>
            <a:ext cx="5310590" cy="221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05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R-Präsentation 16:9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dirty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Props1.xml><?xml version="1.0" encoding="utf-8"?>
<ds:datastoreItem xmlns:ds="http://schemas.openxmlformats.org/officeDocument/2006/customXml" ds:itemID="{772DFC04-5994-4D80-AA75-1014B8E6E39D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831</Words>
  <Application>Microsoft Office PowerPoint</Application>
  <PresentationFormat>Benutzerdefiniert</PresentationFormat>
  <Paragraphs>249</Paragraphs>
  <Slides>15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DLR-Präsentation 16:9 Englisch</vt:lpstr>
      <vt:lpstr>Agency Updates - DLR K. Schmidt</vt:lpstr>
      <vt:lpstr>German EO Strategy Roadmap to sustainable services </vt:lpstr>
      <vt:lpstr>PowerPoint-Präsentation</vt:lpstr>
      <vt:lpstr>German Hyperspectral Instrument DESIS on ISS starts operations</vt:lpstr>
      <vt:lpstr>EnMAP – the German Hyperspectral Satellite</vt:lpstr>
      <vt:lpstr>The METimage Mission</vt:lpstr>
      <vt:lpstr>PowerPoint-Präsentation</vt:lpstr>
      <vt:lpstr>PowerPoint-Präsentation</vt:lpstr>
      <vt:lpstr>Key EO-Events in Germany 2018</vt:lpstr>
      <vt:lpstr> Working Group on Calibration and Validation</vt:lpstr>
      <vt:lpstr> Joint Working Group on Climate</vt:lpstr>
      <vt:lpstr>                                DLR Contributions to WGCapD Workplan 2018-2020</vt:lpstr>
      <vt:lpstr>                                GFOI and GEOGLAM @ DLR</vt:lpstr>
      <vt:lpstr>                                DLR Contributions to WG Disasters </vt:lpstr>
      <vt:lpstr>PowerPoint-Präsentation</vt:lpstr>
    </vt:vector>
  </TitlesOfParts>
  <Company>DLR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 16:9 Englisch</dc:title>
  <dc:creator>Hans-Peter.Luettenberg@dlr.de</dc:creator>
  <cp:lastModifiedBy>DLR</cp:lastModifiedBy>
  <cp:revision>525</cp:revision>
  <cp:lastPrinted>2018-10-09T14:07:09Z</cp:lastPrinted>
  <dcterms:created xsi:type="dcterms:W3CDTF">2012-06-19T06:51:55Z</dcterms:created>
  <dcterms:modified xsi:type="dcterms:W3CDTF">2018-10-15T23:21:14Z</dcterms:modified>
</cp:coreProperties>
</file>