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1" r:id="rId3"/>
    <p:sldId id="258" r:id="rId4"/>
    <p:sldId id="259" r:id="rId5"/>
    <p:sldId id="360" r:id="rId6"/>
    <p:sldId id="262" r:id="rId7"/>
    <p:sldId id="263" r:id="rId8"/>
    <p:sldId id="266" r:id="rId9"/>
    <p:sldId id="264" r:id="rId10"/>
    <p:sldId id="265" r:id="rId11"/>
    <p:sldId id="362" r:id="rId12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41"/>
    <p:restoredTop sz="94747"/>
  </p:normalViewPr>
  <p:slideViewPr>
    <p:cSldViewPr>
      <p:cViewPr varScale="1">
        <p:scale>
          <a:sx n="166" d="100"/>
          <a:sy n="166" d="100"/>
        </p:scale>
        <p:origin x="1576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TW2018, 13-14 Sept 2018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/>
              <a:t>Title TBA</a:t>
            </a:r>
          </a:p>
        </p:txBody>
      </p:sp>
    </p:spTree>
    <p:extLst>
      <p:ext uri="{BB962C8B-B14F-4D97-AF65-F5344CB8AC3E}">
        <p14:creationId xmlns:p14="http://schemas.microsoft.com/office/powerpoint/2010/main" val="316355880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>
                <a:solidFill>
                  <a:srgbClr val="FFFFFF"/>
                </a:solidFill>
                <a:latin typeface="+mj-lt"/>
              </a:rPr>
              <a:t>A Broader CEOS </a:t>
            </a:r>
            <a:br>
              <a:rPr lang="en-AU" sz="4200" b="1" dirty="0">
                <a:solidFill>
                  <a:srgbClr val="FFFFFF"/>
                </a:solidFill>
                <a:latin typeface="+mj-lt"/>
              </a:rPr>
            </a:br>
            <a:r>
              <a:rPr lang="en-AU" sz="4200" b="1" dirty="0">
                <a:solidFill>
                  <a:srgbClr val="FFFFFF"/>
                </a:solidFill>
                <a:latin typeface="+mj-lt"/>
              </a:rPr>
              <a:t>ARD Strategy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Alex Held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Item </a:t>
            </a: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5.4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US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– 18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en-AU" dirty="0"/>
              <a:t>Active promotion of the benefits of ARD and experience gained by the pioneering organisations will be an essential part of achieving that critical mass for the standards to succeed</a:t>
            </a:r>
          </a:p>
          <a:p>
            <a:r>
              <a:rPr lang="en-AU" dirty="0"/>
              <a:t>This must include:</a:t>
            </a:r>
          </a:p>
          <a:p>
            <a:pPr lvl="1"/>
            <a:r>
              <a:rPr lang="en-AU" dirty="0"/>
              <a:t>data providers - both CEOS space agencies and private EO data providers; </a:t>
            </a:r>
          </a:p>
          <a:p>
            <a:pPr lvl="1"/>
            <a:r>
              <a:rPr lang="en-AU" dirty="0"/>
              <a:t>data hosts and aggregators</a:t>
            </a:r>
          </a:p>
          <a:p>
            <a:pPr lvl="1"/>
            <a:r>
              <a:rPr lang="en-AU" dirty="0"/>
              <a:t>data users </a:t>
            </a:r>
          </a:p>
          <a:p>
            <a:r>
              <a:rPr lang="en-AU" dirty="0"/>
              <a:t>LSI-VC-5 agreed to prepare sample outreach flyers targeted at each of these communities for CARD4L</a:t>
            </a:r>
          </a:p>
          <a:p>
            <a:endParaRPr lang="en-AU" i="1" dirty="0"/>
          </a:p>
          <a:p>
            <a:pPr marL="0" indent="0">
              <a:buNone/>
            </a:pPr>
            <a:r>
              <a:rPr lang="en-AU" i="1" dirty="0"/>
              <a:t>USGS reported to LSI-VC-5 that uptake of their Landsat-8 SR product is outpacing uptake of the equivalent level 1 product by a ratio of about 3:1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C53FE5-7CE6-4C53-9797-F73A02F405E6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Promotion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886801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466B5E-727A-4A23-91AF-A33BA62A2E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11</a:t>
            </a:fld>
            <a:endParaRPr lang="uk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63CDA-70C2-4279-87DD-9C4ADA99F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1000" y="1219200"/>
            <a:ext cx="8686800" cy="5105400"/>
          </a:xfrm>
        </p:spPr>
        <p:txBody>
          <a:bodyPr/>
          <a:lstStyle/>
          <a:p>
            <a:pPr marL="0" indent="0">
              <a:buNone/>
            </a:pPr>
            <a:endParaRPr lang="en-AU" sz="1600" b="1" u="sng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A broader CEOS strategy for analysis ready data discussed at February LSI-VC meeting and September joint meeting with GFOI &amp; GEOGLAM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SIT Vice Chair is adopting this topic for further development – the scope goes way beyond just LSI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Discussion paper started and will serve as </a:t>
            </a:r>
            <a:r>
              <a:rPr lang="en-AU" dirty="0">
                <a:solidFill>
                  <a:schemeClr val="tx2"/>
                </a:solidFill>
              </a:rPr>
              <a:t>a channel for community consultation (discussion at SIT-34?)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7E9E7D-DA12-4885-9638-D41EC8D5E0D8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152400"/>
            <a:ext cx="4953000" cy="533400"/>
          </a:xfrm>
        </p:spPr>
        <p:txBody>
          <a:bodyPr/>
          <a:lstStyle/>
          <a:p>
            <a:r>
              <a:rPr lang="en-AU" sz="2000" dirty="0">
                <a:latin typeface="+mj-ea"/>
              </a:rPr>
              <a:t>Broader CEOS Strategy for Analysis Ready Data (ARD)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1115400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13C70C-6306-422C-A661-1E413D4319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uk-UA" sz="1100" b="0" i="1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Helvetica"/>
                <a:sym typeface="Calibri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uk-UA" sz="1100" b="0" i="1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Helvetica"/>
              <a:sym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A075DC-081B-42EC-9DD6-3BF7670048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CEOS Future Data Architectures (FDA) Report - examined the changing landscape and context for CEOS agency EO programmes and the way in which they service their user communities</a:t>
            </a:r>
          </a:p>
          <a:p>
            <a:r>
              <a:rPr lang="en-AU" dirty="0"/>
              <a:t>One of the most common concerns raised by the many CEOS agencies was the need for significant simplification of data handling and uptake by users </a:t>
            </a:r>
          </a:p>
          <a:p>
            <a:r>
              <a:rPr lang="en-AU" dirty="0"/>
              <a:t>One solution: Pursuit of CEOS standards for </a:t>
            </a:r>
            <a:r>
              <a:rPr lang="en-AU" i="1" dirty="0"/>
              <a:t>Analysis Ready Data</a:t>
            </a:r>
            <a:r>
              <a:rPr lang="en-AU" dirty="0"/>
              <a:t> </a:t>
            </a:r>
          </a:p>
          <a:p>
            <a:r>
              <a:rPr lang="en-AU" dirty="0"/>
              <a:t>Land Surface Imaging Virtual Constellation (LSI-VC) responsible for </a:t>
            </a:r>
            <a:r>
              <a:rPr lang="en-AU" i="1" dirty="0"/>
              <a:t>CEOS Analysis Ready Data for Land (CARD4L) </a:t>
            </a:r>
            <a:r>
              <a:rPr lang="en-AU" dirty="0"/>
              <a:t>Product Family Specifications (PFS)</a:t>
            </a:r>
          </a:p>
          <a:p>
            <a:r>
              <a:rPr lang="en-AU" dirty="0"/>
              <a:t>SIT Vice Chair (CSIRO/GA) has flagged development of a broad CEOS ARD strategy as a flagship theme for their leadership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73A5D-C163-47DF-9AC8-847519ABE807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Introduction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816606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03AAB-36BC-4A7F-962B-57734618492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en-AU" dirty="0"/>
              <a:t>to </a:t>
            </a:r>
            <a:r>
              <a:rPr lang="en-AU" b="1" dirty="0"/>
              <a:t>ensure continued relevance </a:t>
            </a:r>
            <a:r>
              <a:rPr lang="en-US" b="1" dirty="0"/>
              <a:t> </a:t>
            </a:r>
            <a:r>
              <a:rPr lang="en-AU" b="1" dirty="0"/>
              <a:t>of public EO programme</a:t>
            </a:r>
            <a:r>
              <a:rPr lang="en-AU" dirty="0"/>
              <a:t> data and information, </a:t>
            </a:r>
            <a:r>
              <a:rPr lang="en-AU" b="1" dirty="0"/>
              <a:t>leveraging the availability of all relevant CEOS agency missions to meet user </a:t>
            </a:r>
            <a:r>
              <a:rPr lang="en-US" b="1" dirty="0"/>
              <a:t> </a:t>
            </a:r>
            <a:r>
              <a:rPr lang="en-AU" b="1" dirty="0"/>
              <a:t>needs for information; 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meet the changing expectations of the user base</a:t>
            </a:r>
            <a:r>
              <a:rPr lang="en-AU" dirty="0"/>
              <a:t>, which is increasingly non-technical and more accustomed to simplicity in geospatial data sourcing, integration and application;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establish a broad understanding of, and participation in, CEOS efforts to define, produce, and apply ARD in support of societal needs</a:t>
            </a:r>
            <a:r>
              <a:rPr lang="en-AU" dirty="0"/>
              <a:t>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ensure effective engagement of the three key stakeholder groups: EO data providers (both public and private); Big Data hosts and aggregators </a:t>
            </a:r>
            <a:r>
              <a:rPr lang="en-AU" dirty="0"/>
              <a:t>who stage increasing amounts of CEOS agency free and open data; </a:t>
            </a:r>
            <a:r>
              <a:rPr lang="en-AU" b="1" dirty="0"/>
              <a:t>and data users</a:t>
            </a:r>
            <a:r>
              <a:rPr lang="en-AU" dirty="0"/>
              <a:t>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manage expectations of all stakeholders as to the status and outlook for ARD availability </a:t>
            </a:r>
            <a:r>
              <a:rPr lang="en-AU" dirty="0"/>
              <a:t>– so that all might plan and invest with confidence in capabilities to best exploit the CEOS agency ARD;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establish priorities for which products and applications might follow on from the current CARD4L PFS</a:t>
            </a:r>
            <a:r>
              <a:rPr lang="en-AU" dirty="0"/>
              <a:t>;</a:t>
            </a:r>
          </a:p>
          <a:p>
            <a:pPr lvl="0"/>
            <a:r>
              <a:rPr lang="en-AU" dirty="0"/>
              <a:t>to </a:t>
            </a:r>
            <a:r>
              <a:rPr lang="en-AU" b="1" dirty="0"/>
              <a:t>ensure appropriate organisational responsibilities across the CEOS structure</a:t>
            </a:r>
            <a:r>
              <a:rPr lang="en-AU" dirty="0"/>
              <a:t> for the definition and execution of the way forward on ARD.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895727D-FB78-4804-BA1E-DC4A4ABC1C5B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25310584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60A123-9D47-4D35-9734-653993C437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U" dirty="0"/>
              <a:t>A number of activities foreseen in a comprehensive and successful strategy on ARD for CEOS:</a:t>
            </a:r>
          </a:p>
          <a:p>
            <a:endParaRPr lang="en-AU" dirty="0"/>
          </a:p>
          <a:p>
            <a:pPr lvl="1"/>
            <a:r>
              <a:rPr lang="en-AU" dirty="0"/>
              <a:t>Thematic product families – of which CARD4L is the first</a:t>
            </a:r>
          </a:p>
          <a:p>
            <a:pPr lvl="1"/>
            <a:r>
              <a:rPr lang="en-AU" dirty="0"/>
              <a:t>ARD Stocktake and Outlook (user investment confidence)</a:t>
            </a:r>
          </a:p>
          <a:p>
            <a:pPr lvl="1"/>
            <a:r>
              <a:rPr lang="en-AU" dirty="0"/>
              <a:t>Technical specification development and maintenance</a:t>
            </a:r>
          </a:p>
          <a:p>
            <a:pPr lvl="1"/>
            <a:r>
              <a:rPr lang="en-AU" dirty="0"/>
              <a:t>Pilots and feedback</a:t>
            </a:r>
          </a:p>
          <a:p>
            <a:pPr lvl="1"/>
            <a:r>
              <a:rPr lang="en-AU" dirty="0"/>
              <a:t>Promotion</a:t>
            </a:r>
          </a:p>
          <a:p>
            <a:pPr lvl="1"/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0F3DF9-969B-4905-914E-50E05DB5842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5118100" cy="533400"/>
          </a:xfrm>
        </p:spPr>
        <p:txBody>
          <a:bodyPr/>
          <a:lstStyle/>
          <a:p>
            <a:r>
              <a:rPr lang="en-AU" b="1" dirty="0"/>
              <a:t>CEOS ARD Strategy Components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30320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5</a:t>
            </a:fld>
            <a:endParaRPr lang="uk-U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dirty="0"/>
              <a:t>CARD4L Information Notes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27" y="1558835"/>
            <a:ext cx="2648333" cy="37446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7838" y="1553476"/>
            <a:ext cx="2652123" cy="37500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2639" y="1553476"/>
            <a:ext cx="2653672" cy="37522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1752600" y="6018797"/>
            <a:ext cx="6096000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latinLnBrk="1" hangingPunct="0"/>
            <a:r>
              <a:rPr lang="en-AU" dirty="0">
                <a:solidFill>
                  <a:srgbClr val="002569"/>
                </a:solidFill>
              </a:rPr>
              <a:t>Intended to inspire users and convince data providers and data hosts to adopt CARD4L.</a:t>
            </a:r>
            <a:endParaRPr kumimoji="0" lang="en-AU" sz="18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947206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/>
              <a:t>A critical mass of participation is essential to achieve success</a:t>
            </a:r>
          </a:p>
          <a:p>
            <a:r>
              <a:rPr lang="en-AU" dirty="0"/>
              <a:t>Management of expectations:</a:t>
            </a:r>
          </a:p>
          <a:p>
            <a:pPr lvl="1"/>
            <a:r>
              <a:rPr lang="en-AU" dirty="0"/>
              <a:t>Agencies providing and processing data;</a:t>
            </a:r>
          </a:p>
          <a:p>
            <a:pPr lvl="1"/>
            <a:r>
              <a:rPr lang="en-AU" dirty="0"/>
              <a:t>Their partners and corporations who are hosting and aggregating the data;</a:t>
            </a:r>
          </a:p>
          <a:p>
            <a:pPr lvl="1"/>
            <a:r>
              <a:rPr lang="en-AU" dirty="0"/>
              <a:t>The users we all seek to serve</a:t>
            </a:r>
          </a:p>
          <a:p>
            <a:pPr lvl="1"/>
            <a:r>
              <a:rPr lang="en-AU" dirty="0"/>
              <a:t>All need clarity in the outlook for confidence in investment needed to re-engineer processes and systems</a:t>
            </a:r>
          </a:p>
          <a:p>
            <a:r>
              <a:rPr lang="en-AU" dirty="0"/>
              <a:t>CEOS should define and maintain a clear statement as to the current and future availability of the different datasets produced to its ARD specifications, and how to access them</a:t>
            </a:r>
          </a:p>
          <a:p>
            <a:r>
              <a:rPr lang="en-AU" dirty="0"/>
              <a:t>This should include a current snapshot and forecast for say 1, 2, and 3 years hence</a:t>
            </a:r>
          </a:p>
          <a:p>
            <a:r>
              <a:rPr lang="en-AU" dirty="0"/>
              <a:t>LSI-VC-5 agreed an action to produce such a stocktake and outlook for the CARD4L product family. In progress…</a:t>
            </a:r>
          </a:p>
          <a:p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D14091-BEC9-4C0F-9935-B4D87A98444A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ARD Stocktake and Outlook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0626440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/>
              <a:t>The first steps for any new ARD standards across CEOS will be the development of the Product Family Specification as has been undertaken for CARD4L for 3 initial products:</a:t>
            </a:r>
          </a:p>
          <a:p>
            <a:pPr lvl="1"/>
            <a:r>
              <a:rPr lang="en-AU" dirty="0"/>
              <a:t>Surface Reflectance (optical);</a:t>
            </a:r>
          </a:p>
          <a:p>
            <a:pPr lvl="1"/>
            <a:r>
              <a:rPr lang="en-AU" dirty="0"/>
              <a:t>Surface Temperature (optical);</a:t>
            </a:r>
          </a:p>
          <a:p>
            <a:pPr lvl="1"/>
            <a:r>
              <a:rPr lang="en-AU" dirty="0"/>
              <a:t>Backscatter (Synthetic Aperture Radar)</a:t>
            </a:r>
          </a:p>
          <a:p>
            <a:pPr lvl="1"/>
            <a:r>
              <a:rPr lang="en-AU" dirty="0"/>
              <a:t>Future SAR: INSAR interferogram &amp; coherence; polarimetric &amp; others..</a:t>
            </a:r>
          </a:p>
          <a:p>
            <a:r>
              <a:rPr lang="en-AU" dirty="0"/>
              <a:t>Need prioritisation/schedule of expansion: marine/coastal, geostationary…</a:t>
            </a:r>
          </a:p>
          <a:p>
            <a:r>
              <a:rPr lang="en-GB" dirty="0"/>
              <a:t>Products have been processed </a:t>
            </a:r>
            <a:r>
              <a:rPr lang="en-US" dirty="0"/>
              <a:t> </a:t>
            </a:r>
            <a:r>
              <a:rPr lang="en-GB" dirty="0"/>
              <a:t>to a minimum set of requirements and organized into a form that allows immediate analysis with a minimum of additional user effort</a:t>
            </a:r>
            <a:endParaRPr lang="en-US" dirty="0"/>
          </a:p>
          <a:p>
            <a:r>
              <a:rPr lang="en-GB" dirty="0"/>
              <a:t>Products are intended to be flexible and accessible - suitable for a wide range of users for a wide variety of applications … but may not be suitable for all purposes, and are not intended as a ‘replacement’ for other types of satellite products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2C5F74-459F-487B-BE9A-E644E3C31CF5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Technical Specification Development and Maintenance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935073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AU" dirty="0"/>
              <a:t>LSI-VC has specified that the </a:t>
            </a:r>
            <a:r>
              <a:rPr lang="en-GB" dirty="0"/>
              <a:t>CARD4L branding </a:t>
            </a:r>
            <a:r>
              <a:rPr lang="en-US" dirty="0"/>
              <a:t> </a:t>
            </a:r>
            <a:r>
              <a:rPr lang="en-GB" dirty="0"/>
              <a:t>is applied to a particular product when: </a:t>
            </a:r>
            <a:endParaRPr lang="en-AU" dirty="0"/>
          </a:p>
          <a:p>
            <a:pPr lvl="1"/>
            <a:r>
              <a:rPr lang="en-GB" i="1" dirty="0"/>
              <a:t>that product has been assessed as meeting CARD4L requirements by the CEOS agency responsible for production and distribution of the product;</a:t>
            </a:r>
            <a:endParaRPr lang="en-AU" dirty="0"/>
          </a:p>
          <a:p>
            <a:pPr lvl="1"/>
            <a:r>
              <a:rPr lang="en-GB" i="1" dirty="0"/>
              <a:t>that assessment has been peer reviewed by the CEOS Land Surface Imaging Virtual Constellation in consultation with the CEOS Working Group on Calibration and Validation </a:t>
            </a:r>
            <a:endParaRPr lang="en-AU" dirty="0"/>
          </a:p>
          <a:p>
            <a:r>
              <a:rPr lang="en-GB" dirty="0"/>
              <a:t>Agencies or other entities considering undertaking an assessment process should contact the co-leads of the Land Surface Imaging Virtual Constellation.</a:t>
            </a:r>
            <a:endParaRPr lang="en-AU" dirty="0"/>
          </a:p>
          <a:p>
            <a:r>
              <a:rPr lang="en-GB" dirty="0"/>
              <a:t>A product can continue to use CARD4L branding as long as its generation and distribution remain consistent with the peer-reviewed assessment</a:t>
            </a:r>
            <a:endParaRPr lang="en-AU" dirty="0"/>
          </a:p>
          <a:p>
            <a:r>
              <a:rPr lang="en-GB" dirty="0"/>
              <a:t>Assuming that the CARD4L model and process is deemed to be effective by CEOS and suitable for replication to other products and disciplines, a systematic and effective process will be required to ensure consistency and performance across the relevant standards and datasets.</a:t>
            </a:r>
            <a:endParaRPr lang="en-A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E9E99-D5BC-473C-99C9-9F47ADB0E0B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Technical Specification Development and Maintenance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426624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20415B-039B-4B73-ADF4-DB62828E678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AU" dirty="0"/>
              <a:t>Move from paper to practice – and quickly to sustain momentum and keep CEOS on front foot amidst active community interest</a:t>
            </a:r>
          </a:p>
          <a:p>
            <a:r>
              <a:rPr lang="en-AU" dirty="0"/>
              <a:t>Provision and application of CEOS ARD essential to ensure that it is fit for purpose, and to develop user experience and data reputation</a:t>
            </a:r>
          </a:p>
          <a:p>
            <a:r>
              <a:rPr lang="en-AU" dirty="0"/>
              <a:t>LSI-VC has an action underway to establish reference groups within GFOI and GEOGLAM to ensure diverse experience and opinion is fed back into the evolution of the specifications</a:t>
            </a:r>
          </a:p>
          <a:p>
            <a:r>
              <a:rPr lang="en-AU" dirty="0"/>
              <a:t>A number of pilots related to the Open Data Cube are already yielding useful experience as to future evolution for CARD4L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1EFCA1-3842-4924-BF47-5439117327A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AU" b="1" dirty="0"/>
              <a:t>Pilots and Feedback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86402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8912</TotalTime>
  <Words>690</Words>
  <Application>Microsoft Macintosh PowerPoint</Application>
  <PresentationFormat>On-screen Show (4:3)</PresentationFormat>
  <Paragraphs>82</Paragraphs>
  <Slides>11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Wingdings</vt:lpstr>
      <vt:lpstr>Default</vt:lpstr>
      <vt:lpstr>A Broader CEOS  ARD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Stephen Ward</cp:lastModifiedBy>
  <cp:revision>135</cp:revision>
  <dcterms:modified xsi:type="dcterms:W3CDTF">2018-10-10T04:07:56Z</dcterms:modified>
</cp:coreProperties>
</file>