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Lst>
  <p:notesMasterIdLst>
    <p:notesMasterId r:id="rId10"/>
  </p:notesMasterIdLst>
  <p:handoutMasterIdLst>
    <p:handoutMasterId r:id="rId11"/>
  </p:handoutMasterIdLst>
  <p:sldIdLst>
    <p:sldId id="256" r:id="rId4"/>
    <p:sldId id="258" r:id="rId5"/>
    <p:sldId id="597" r:id="rId6"/>
    <p:sldId id="259" r:id="rId7"/>
    <p:sldId id="290" r:id="rId8"/>
    <p:sldId id="292" r:id="rId9"/>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11"/>
    <p:restoredTop sz="94780"/>
  </p:normalViewPr>
  <p:slideViewPr>
    <p:cSldViewPr>
      <p:cViewPr varScale="1">
        <p:scale>
          <a:sx n="83" d="100"/>
          <a:sy n="83" d="100"/>
        </p:scale>
        <p:origin x="1000" y="200"/>
      </p:cViewPr>
      <p:guideLst>
        <p:guide orient="horz" pos="2160"/>
        <p:guide pos="2880"/>
      </p:guideLst>
    </p:cSldViewPr>
  </p:slideViewPr>
  <p:notesTextViewPr>
    <p:cViewPr>
      <p:scale>
        <a:sx n="3" d="2"/>
        <a:sy n="3" d="2"/>
      </p:scale>
      <p:origin x="0" y="0"/>
    </p:cViewPr>
  </p:notesTextViewPr>
  <p:notesViewPr>
    <p:cSldViewPr>
      <p:cViewPr varScale="1">
        <p:scale>
          <a:sx n="59" d="100"/>
          <a:sy n="59"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7AE822-5B76-4584-9152-97072E48E658}" type="datetimeFigureOut">
              <a:rPr kumimoji="1" lang="ja-JP" altLang="en-US" smtClean="0"/>
              <a:t>2018/10/11</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8F355A-6072-486E-98A3-2FD9B75B57D9}" type="slidenum">
              <a:rPr kumimoji="1" lang="ja-JP" altLang="en-US" smtClean="0"/>
              <a:t>‹#›</a:t>
            </a:fld>
            <a:endParaRPr kumimoji="1" lang="ja-JP" altLang="en-US"/>
          </a:p>
        </p:txBody>
      </p:sp>
    </p:spTree>
    <p:extLst>
      <p:ext uri="{BB962C8B-B14F-4D97-AF65-F5344CB8AC3E}">
        <p14:creationId xmlns:p14="http://schemas.microsoft.com/office/powerpoint/2010/main" val="3511193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lIns="90443" tIns="45222" rIns="90443" bIns="45222" numCol="1" anchor="t" anchorCtr="0" compatLnSpc="1">
            <a:prstTxWarp prst="textNoShape">
              <a:avLst/>
            </a:prstTxWarp>
          </a:bodyPr>
          <a:lstStyle/>
          <a:p>
            <a:pPr eaLnBrk="1" hangingPunct="1">
              <a:spcBef>
                <a:spcPct val="0"/>
              </a:spcBef>
            </a:pPr>
            <a:endParaRPr lang="en-US" dirty="0">
              <a:latin typeface="Times New Roman" pitchFamily="-106" charset="0"/>
            </a:endParaRPr>
          </a:p>
        </p:txBody>
      </p:sp>
      <p:sp>
        <p:nvSpPr>
          <p:cNvPr id="5124" name="Slide Number Placeholder 3"/>
          <p:cNvSpPr>
            <a:spLocks noGrp="1"/>
          </p:cNvSpPr>
          <p:nvPr>
            <p:ph type="sldNum" sz="quarter" idx="5"/>
          </p:nvPr>
        </p:nvSpPr>
        <p:spPr bwMode="auto">
          <a:xfrm>
            <a:off x="3883827" y="8684926"/>
            <a:ext cx="2972590" cy="457513"/>
          </a:xfrm>
          <a:prstGeom prst="rect">
            <a:avLst/>
          </a:prstGeom>
          <a:noFill/>
          <a:ln>
            <a:miter lim="800000"/>
            <a:headEnd/>
            <a:tailEnd/>
          </a:ln>
        </p:spPr>
        <p:txBody>
          <a:bodyPr lIns="90443" tIns="45222" rIns="90443" bIns="45222"/>
          <a:lstStyle/>
          <a:p>
            <a:fld id="{47D10890-62FC-4A72-AC60-97757228D65B}" type="slidenum">
              <a:rPr lang="en-US" smtClean="0">
                <a:solidFill>
                  <a:srgbClr val="000000"/>
                </a:solidFill>
              </a:rPr>
              <a:pPr/>
              <a:t>2</a:t>
            </a:fld>
            <a:endParaRPr lang="en-US" dirty="0">
              <a:solidFill>
                <a:srgbClr val="000000"/>
              </a:solidFill>
            </a:endParaRPr>
          </a:p>
        </p:txBody>
      </p:sp>
      <p:sp>
        <p:nvSpPr>
          <p:cNvPr id="5125" name="Header Placeholder 4"/>
          <p:cNvSpPr>
            <a:spLocks noGrp="1"/>
          </p:cNvSpPr>
          <p:nvPr>
            <p:ph type="hdr" sz="quarter"/>
          </p:nvPr>
        </p:nvSpPr>
        <p:spPr bwMode="auto">
          <a:xfrm>
            <a:off x="1" y="0"/>
            <a:ext cx="2972591" cy="457513"/>
          </a:xfrm>
          <a:prstGeom prst="rect">
            <a:avLst/>
          </a:prstGeom>
          <a:noFill/>
          <a:ln>
            <a:miter lim="800000"/>
            <a:headEnd/>
            <a:tailEnd/>
          </a:ln>
        </p:spPr>
        <p:txBody>
          <a:bodyPr wrap="square" lIns="90443" tIns="45222" rIns="90443" bIns="45222" numCol="1" anchor="t" anchorCtr="0" compatLnSpc="1">
            <a:prstTxWarp prst="textNoShape">
              <a:avLst/>
            </a:prstTxWarp>
          </a:bodyPr>
          <a:lstStyle/>
          <a:p>
            <a:pPr fontAlgn="base">
              <a:spcBef>
                <a:spcPct val="0"/>
              </a:spcBef>
              <a:spcAft>
                <a:spcPct val="0"/>
              </a:spcAft>
            </a:pPr>
            <a:endParaRPr lang="en-US" dirty="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1581544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3</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476502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lIns="90443" tIns="45222" rIns="90443" bIns="45222" numCol="1" anchor="t" anchorCtr="0" compatLnSpc="1">
            <a:prstTxWarp prst="textNoShape">
              <a:avLst/>
            </a:prstTxWarp>
          </a:bodyPr>
          <a:lstStyle/>
          <a:p>
            <a:pPr eaLnBrk="1" hangingPunct="1">
              <a:spcBef>
                <a:spcPct val="0"/>
              </a:spcBef>
            </a:pPr>
            <a:endParaRPr lang="en-US" dirty="0">
              <a:latin typeface="Times New Roman" pitchFamily="-106" charset="0"/>
            </a:endParaRPr>
          </a:p>
        </p:txBody>
      </p:sp>
      <p:sp>
        <p:nvSpPr>
          <p:cNvPr id="5124" name="Slide Number Placeholder 3"/>
          <p:cNvSpPr>
            <a:spLocks noGrp="1"/>
          </p:cNvSpPr>
          <p:nvPr>
            <p:ph type="sldNum" sz="quarter" idx="5"/>
          </p:nvPr>
        </p:nvSpPr>
        <p:spPr bwMode="auto">
          <a:xfrm>
            <a:off x="3883827" y="8684926"/>
            <a:ext cx="2972590" cy="457513"/>
          </a:xfrm>
          <a:prstGeom prst="rect">
            <a:avLst/>
          </a:prstGeom>
          <a:noFill/>
          <a:ln>
            <a:miter lim="800000"/>
            <a:headEnd/>
            <a:tailEnd/>
          </a:ln>
        </p:spPr>
        <p:txBody>
          <a:bodyPr lIns="90443" tIns="45222" rIns="90443" bIns="45222"/>
          <a:lstStyle/>
          <a:p>
            <a:fld id="{47D10890-62FC-4A72-AC60-97757228D65B}" type="slidenum">
              <a:rPr lang="en-US" smtClean="0">
                <a:solidFill>
                  <a:srgbClr val="000000"/>
                </a:solidFill>
              </a:rPr>
              <a:pPr/>
              <a:t>4</a:t>
            </a:fld>
            <a:endParaRPr lang="en-US" dirty="0">
              <a:solidFill>
                <a:srgbClr val="000000"/>
              </a:solidFill>
            </a:endParaRPr>
          </a:p>
        </p:txBody>
      </p:sp>
      <p:sp>
        <p:nvSpPr>
          <p:cNvPr id="5125" name="Header Placeholder 4"/>
          <p:cNvSpPr>
            <a:spLocks noGrp="1"/>
          </p:cNvSpPr>
          <p:nvPr>
            <p:ph type="hdr" sz="quarter"/>
          </p:nvPr>
        </p:nvSpPr>
        <p:spPr bwMode="auto">
          <a:xfrm>
            <a:off x="1" y="0"/>
            <a:ext cx="2972591" cy="457513"/>
          </a:xfrm>
          <a:prstGeom prst="rect">
            <a:avLst/>
          </a:prstGeom>
          <a:noFill/>
          <a:ln>
            <a:miter lim="800000"/>
            <a:headEnd/>
            <a:tailEnd/>
          </a:ln>
        </p:spPr>
        <p:txBody>
          <a:bodyPr wrap="square" lIns="90443" tIns="45222" rIns="90443" bIns="45222" numCol="1" anchor="t" anchorCtr="0" compatLnSpc="1">
            <a:prstTxWarp prst="textNoShape">
              <a:avLst/>
            </a:prstTxWarp>
          </a:bodyPr>
          <a:lstStyle/>
          <a:p>
            <a:pPr fontAlgn="base">
              <a:spcBef>
                <a:spcPct val="0"/>
              </a:spcBef>
              <a:spcAft>
                <a:spcPct val="0"/>
              </a:spcAft>
            </a:pPr>
            <a:endParaRPr lang="en-US" dirty="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261147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a:prstGeom prst="rect">
            <a:avLst/>
          </a:prstGeom>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Tree>
    <p:extLst>
      <p:ext uri="{BB962C8B-B14F-4D97-AF65-F5344CB8AC3E}">
        <p14:creationId xmlns:p14="http://schemas.microsoft.com/office/powerpoint/2010/main" val="249147955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a:prstGeom prst="rect">
            <a:avLst/>
          </a:prstGeom>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Tree>
    <p:extLst>
      <p:ext uri="{BB962C8B-B14F-4D97-AF65-F5344CB8AC3E}">
        <p14:creationId xmlns:p14="http://schemas.microsoft.com/office/powerpoint/2010/main" val="2491479550"/>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xfrm>
            <a:off x="7239000" y="6400800"/>
            <a:ext cx="1905000" cy="457200"/>
          </a:xfrm>
        </p:spPr>
        <p:txBody>
          <a:bodyPr/>
          <a:lstStyle>
            <a:lvl1pPr>
              <a:defRPr>
                <a:latin typeface="Arial Unicode MS" charset="0"/>
              </a:defRPr>
            </a:lvl1pPr>
          </a:lstStyle>
          <a:p>
            <a:pPr>
              <a:defRPr/>
            </a:pPr>
            <a:fld id="{EC3FFFD2-AA3A-EE4E-9461-7856104AAD48}" type="slidenum">
              <a:rPr lang="en-US"/>
              <a:pPr>
                <a:defRPr/>
              </a:pPr>
              <a:t>‹#›</a:t>
            </a:fld>
            <a:endParaRPr lang="en-US" dirty="0"/>
          </a:p>
        </p:txBody>
      </p:sp>
    </p:spTree>
    <p:extLst>
      <p:ext uri="{BB962C8B-B14F-4D97-AF65-F5344CB8AC3E}">
        <p14:creationId xmlns:p14="http://schemas.microsoft.com/office/powerpoint/2010/main" val="1061205917"/>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62654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18, 17-18 October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extLst>
      <p:ext uri="{BB962C8B-B14F-4D97-AF65-F5344CB8AC3E}">
        <p14:creationId xmlns:p14="http://schemas.microsoft.com/office/powerpoint/2010/main" val="279043977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a:prstGeom prst="rect">
            <a:avLst/>
          </a:prstGeom>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Tree>
    <p:extLst>
      <p:ext uri="{BB962C8B-B14F-4D97-AF65-F5344CB8AC3E}">
        <p14:creationId xmlns:p14="http://schemas.microsoft.com/office/powerpoint/2010/main" val="3859305630"/>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a:prstGeom prst="rect">
            <a:avLst/>
          </a:prstGeom>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Tree>
    <p:extLst>
      <p:ext uri="{BB962C8B-B14F-4D97-AF65-F5344CB8AC3E}">
        <p14:creationId xmlns:p14="http://schemas.microsoft.com/office/powerpoint/2010/main" val="393291095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xfrm>
            <a:off x="7239000" y="6400800"/>
            <a:ext cx="1905000" cy="457200"/>
          </a:xfrm>
        </p:spPr>
        <p:txBody>
          <a:bodyPr/>
          <a:lstStyle>
            <a:lvl1pPr>
              <a:defRPr>
                <a:latin typeface="Arial Unicode MS" charset="0"/>
              </a:defRPr>
            </a:lvl1pPr>
          </a:lstStyle>
          <a:p>
            <a:pPr>
              <a:defRPr/>
            </a:pPr>
            <a:fld id="{EC3FFFD2-AA3A-EE4E-9461-7856104AAD48}" type="slidenum">
              <a:rPr lang="en-US"/>
              <a:pPr>
                <a:defRPr/>
              </a:pPr>
              <a:t>‹#›</a:t>
            </a:fld>
            <a:endParaRPr lang="en-US" dirty="0"/>
          </a:p>
        </p:txBody>
      </p:sp>
    </p:spTree>
    <p:extLst>
      <p:ext uri="{BB962C8B-B14F-4D97-AF65-F5344CB8AC3E}">
        <p14:creationId xmlns:p14="http://schemas.microsoft.com/office/powerpoint/2010/main" val="1699751939"/>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
        <p:nvSpPr>
          <p:cNvPr id="3" name="Rectangle 2"/>
          <p:cNvSpPr/>
          <p:nvPr userDrawn="1"/>
        </p:nvSpPr>
        <p:spPr>
          <a:xfrm>
            <a:off x="0" y="1219200"/>
            <a:ext cx="9144000" cy="563880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extLst>
      <p:ext uri="{BB962C8B-B14F-4D97-AF65-F5344CB8AC3E}">
        <p14:creationId xmlns:p14="http://schemas.microsoft.com/office/powerpoint/2010/main" val="1565096885"/>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fld id="{86CB4B4D-7CA3-9044-876B-883B54F8677D}" type="slidenum">
              <a:rPr/>
              <a:pPr/>
              <a:t>‹#›</a:t>
            </a:fld>
            <a:endParaRPr/>
          </a:p>
        </p:txBody>
      </p:sp>
      <p:sp>
        <p:nvSpPr>
          <p:cNvPr id="3" name="Rectangle 2"/>
          <p:cNvSpPr/>
          <p:nvPr userDrawn="1"/>
        </p:nvSpPr>
        <p:spPr>
          <a:xfrm>
            <a:off x="0" y="1219200"/>
            <a:ext cx="9144000" cy="563880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Tree>
    <p:extLst>
      <p:ext uri="{BB962C8B-B14F-4D97-AF65-F5344CB8AC3E}">
        <p14:creationId xmlns:p14="http://schemas.microsoft.com/office/powerpoint/2010/main" val="275017656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mailto:Kim.E.Holloway@nasa.gov"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a:solidFill>
                  <a:srgbClr val="FFFFFF"/>
                </a:solidFill>
                <a:latin typeface="+mj-lt"/>
              </a:rPr>
              <a:t>SEO Report</a:t>
            </a:r>
            <a:endParaRPr sz="42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marL="0" marR="0" lvl="0" indent="0" defTabSz="914400" eaLnBrk="1" fontAlgn="auto" latinLnBrk="0" hangingPunct="1">
              <a:lnSpc>
                <a:spcPct val="150000"/>
              </a:lnSpc>
              <a:spcBef>
                <a:spcPts val="0"/>
              </a:spcBef>
              <a:spcAft>
                <a:spcPts val="0"/>
              </a:spcAft>
              <a:buClrTx/>
              <a:buSzTx/>
              <a:buFontTx/>
              <a:buNone/>
              <a:tabLst/>
              <a:defRPr>
                <a:solidFill>
                  <a:srgbClr val="000000"/>
                </a:solidFill>
              </a:defRPr>
            </a:pPr>
            <a:r>
              <a:rPr kumimoji="0" lang="en-US" sz="1800" b="0" i="0" u="none" strike="noStrike" kern="0" cap="none" spc="0" normalizeH="0" baseline="0" noProof="0" dirty="0">
                <a:ln>
                  <a:noFill/>
                </a:ln>
                <a:solidFill>
                  <a:srgbClr val="FFFFFF"/>
                </a:solidFill>
                <a:effectLst/>
                <a:uLnTx/>
                <a:uFillTx/>
                <a:latin typeface="Helvetica"/>
                <a:ea typeface="Arial Bold"/>
                <a:cs typeface="Arial Bold"/>
                <a:sym typeface="Arial Bold"/>
              </a:rPr>
              <a:t>Brian Killough, NASA, CEOS SEO</a:t>
            </a:r>
            <a:endParaRPr kumimoji="0" sz="1800" b="0" i="0" u="none" strike="noStrike" kern="0" cap="none" spc="0" normalizeH="0" baseline="0" noProof="0" dirty="0">
              <a:ln>
                <a:noFill/>
              </a:ln>
              <a:solidFill>
                <a:srgbClr val="FFFFFF"/>
              </a:solidFill>
              <a:effectLst/>
              <a:uLnTx/>
              <a:uFillTx/>
              <a:latin typeface="Helvetica"/>
              <a:ea typeface="Arial Bold"/>
              <a:cs typeface="Arial Bold"/>
              <a:sym typeface="Arial Bold"/>
            </a:endParaRPr>
          </a:p>
          <a:p>
            <a:pPr marL="0" marR="0" lvl="0" indent="0" defTabSz="914400" eaLnBrk="1" fontAlgn="auto" latinLnBrk="0" hangingPunct="1">
              <a:lnSpc>
                <a:spcPct val="150000"/>
              </a:lnSpc>
              <a:spcBef>
                <a:spcPts val="0"/>
              </a:spcBef>
              <a:spcAft>
                <a:spcPts val="0"/>
              </a:spcAft>
              <a:buClrTx/>
              <a:buSzTx/>
              <a:buFontTx/>
              <a:buNone/>
              <a:tabLst/>
              <a:defRPr>
                <a:solidFill>
                  <a:srgbClr val="000000"/>
                </a:solidFill>
              </a:defRPr>
            </a:pPr>
            <a:r>
              <a:rPr kumimoji="0" lang="en-AU" sz="1800" b="0" i="0" u="none" strike="noStrike" kern="0" cap="none" spc="0" normalizeH="0" baseline="0" noProof="0" dirty="0">
                <a:ln>
                  <a:noFill/>
                </a:ln>
                <a:solidFill>
                  <a:srgbClr val="FFFFFF"/>
                </a:solidFill>
                <a:effectLst/>
                <a:uLnTx/>
                <a:uFillTx/>
                <a:latin typeface="Helvetica"/>
                <a:ea typeface="Arial Bold"/>
                <a:cs typeface="Arial Bold"/>
                <a:sym typeface="Arial Bold"/>
              </a:rPr>
              <a:t>CEOS Plenary 2018</a:t>
            </a:r>
          </a:p>
          <a:p>
            <a:pPr marL="0" marR="0" lvl="0" indent="0" defTabSz="914400" eaLnBrk="1" fontAlgn="auto" latinLnBrk="0" hangingPunct="1">
              <a:lnSpc>
                <a:spcPct val="150000"/>
              </a:lnSpc>
              <a:spcBef>
                <a:spcPts val="0"/>
              </a:spcBef>
              <a:spcAft>
                <a:spcPts val="0"/>
              </a:spcAft>
              <a:buClrTx/>
              <a:buSzTx/>
              <a:buFontTx/>
              <a:buNone/>
              <a:tabLst/>
              <a:defRPr>
                <a:solidFill>
                  <a:srgbClr val="000000"/>
                </a:solidFill>
              </a:defRPr>
            </a:pPr>
            <a:r>
              <a:rPr kumimoji="0" sz="1800" b="0" i="0" u="none" strike="noStrike" kern="0" cap="none" spc="0" normalizeH="0" baseline="0" noProof="0" dirty="0">
                <a:ln>
                  <a:noFill/>
                </a:ln>
                <a:solidFill>
                  <a:srgbClr val="FFFFFF"/>
                </a:solidFill>
                <a:effectLst/>
                <a:uLnTx/>
                <a:uFillTx/>
                <a:latin typeface="Helvetica"/>
                <a:ea typeface="Arial Bold"/>
                <a:cs typeface="Arial Bold"/>
                <a:sym typeface="Arial Bold"/>
              </a:rPr>
              <a:t>Agenda Item </a:t>
            </a:r>
            <a:r>
              <a:rPr kumimoji="0" lang="en-US" sz="1800" b="0" i="0" u="none" strike="noStrike" kern="0" cap="none" spc="0" normalizeH="0" baseline="0" noProof="0" dirty="0">
                <a:ln>
                  <a:noFill/>
                </a:ln>
                <a:solidFill>
                  <a:srgbClr val="FFFFFF"/>
                </a:solidFill>
                <a:effectLst/>
                <a:uLnTx/>
                <a:uFillTx/>
                <a:latin typeface="Helvetica"/>
                <a:ea typeface="Arial Bold"/>
                <a:cs typeface="Arial Bold"/>
                <a:sym typeface="Arial Bold"/>
              </a:rPr>
              <a:t>7.2</a:t>
            </a:r>
            <a:endParaRPr kumimoji="0" sz="1800" b="0" i="0" u="none" strike="noStrike" kern="0" cap="none" spc="0" normalizeH="0" baseline="0" noProof="0" dirty="0">
              <a:ln>
                <a:noFill/>
              </a:ln>
              <a:solidFill>
                <a:srgbClr val="FFFFFF"/>
              </a:solidFill>
              <a:effectLst/>
              <a:uLnTx/>
              <a:uFillTx/>
              <a:latin typeface="Helvetica"/>
              <a:ea typeface="Arial Bold"/>
              <a:cs typeface="Arial Bold"/>
              <a:sym typeface="Arial Bold"/>
            </a:endParaRPr>
          </a:p>
          <a:p>
            <a:pPr marL="0" marR="0" lvl="0" indent="0" defTabSz="914400" eaLnBrk="1" fontAlgn="auto" latinLnBrk="0" hangingPunct="1">
              <a:lnSpc>
                <a:spcPct val="150000"/>
              </a:lnSpc>
              <a:spcBef>
                <a:spcPts val="0"/>
              </a:spcBef>
              <a:spcAft>
                <a:spcPts val="0"/>
              </a:spcAft>
              <a:buClrTx/>
              <a:buSzTx/>
              <a:buFontTx/>
              <a:buNone/>
              <a:tabLst/>
              <a:defRPr>
                <a:solidFill>
                  <a:srgbClr val="000000"/>
                </a:solidFill>
              </a:defRPr>
            </a:pPr>
            <a:r>
              <a:rPr kumimoji="0" lang="en-US" sz="1800" b="0" i="0" u="none" strike="noStrike" kern="0" cap="none" spc="0" normalizeH="0" baseline="0" noProof="0" dirty="0">
                <a:ln>
                  <a:noFill/>
                </a:ln>
                <a:solidFill>
                  <a:srgbClr val="FFFFFF"/>
                </a:solidFill>
                <a:effectLst/>
                <a:uLnTx/>
                <a:uFillTx/>
                <a:latin typeface="Helvetica"/>
                <a:ea typeface="Arial Bold"/>
                <a:cs typeface="Arial Bold"/>
                <a:sym typeface="Arial Bold"/>
              </a:rPr>
              <a:t>Brussels, Belgium</a:t>
            </a:r>
            <a:endParaRPr kumimoji="0" sz="1800" b="0" i="0" u="none" strike="noStrike" kern="0" cap="none" spc="0" normalizeH="0" baseline="0" noProof="0" dirty="0">
              <a:ln>
                <a:noFill/>
              </a:ln>
              <a:solidFill>
                <a:srgbClr val="FFFFFF"/>
              </a:solidFill>
              <a:effectLst/>
              <a:uLnTx/>
              <a:uFillTx/>
              <a:latin typeface="Helvetica"/>
              <a:ea typeface="Arial Bold"/>
              <a:cs typeface="Arial Bold"/>
              <a:sym typeface="Arial Bold"/>
            </a:endParaRPr>
          </a:p>
          <a:p>
            <a:pPr marL="0" marR="0" lvl="0" indent="0" defTabSz="914400" eaLnBrk="1" fontAlgn="auto" latinLnBrk="0" hangingPunct="1">
              <a:lnSpc>
                <a:spcPct val="150000"/>
              </a:lnSpc>
              <a:spcBef>
                <a:spcPts val="0"/>
              </a:spcBef>
              <a:spcAft>
                <a:spcPts val="0"/>
              </a:spcAft>
              <a:buClrTx/>
              <a:buSzTx/>
              <a:buFontTx/>
              <a:buNone/>
              <a:tabLst/>
              <a:defRPr>
                <a:solidFill>
                  <a:srgbClr val="000000"/>
                </a:solidFill>
              </a:defRPr>
            </a:pPr>
            <a:r>
              <a:rPr kumimoji="0" lang="en-AU" sz="1800" b="0" i="0" u="none" strike="noStrike" kern="0" cap="none" spc="0" normalizeH="0" baseline="0" noProof="0" dirty="0">
                <a:ln>
                  <a:noFill/>
                </a:ln>
                <a:solidFill>
                  <a:srgbClr val="FFFFFF"/>
                </a:solidFill>
                <a:effectLst/>
                <a:uLnTx/>
                <a:uFillTx/>
                <a:latin typeface="Helvetica"/>
                <a:ea typeface="Arial Bold"/>
                <a:cs typeface="Arial Bold"/>
                <a:sym typeface="Arial Bold"/>
              </a:rPr>
              <a:t>17 – 18 October 2018</a:t>
            </a:r>
            <a:endParaRPr kumimoji="0" sz="1800" b="0" i="0" u="none" strike="noStrike" kern="0" cap="none" spc="0" normalizeH="0" baseline="0" noProof="0" dirty="0">
              <a:ln>
                <a:noFill/>
              </a:ln>
              <a:solidFill>
                <a:srgbClr val="FFFFFF"/>
              </a:solidFill>
              <a:effectLst/>
              <a:uLnTx/>
              <a:uFillTx/>
              <a:latin typeface="Helvetica"/>
              <a:ea typeface="Arial Bold"/>
              <a:cs typeface="Arial Bold"/>
              <a:sym typeface="Arial Bold"/>
            </a:endParaRPr>
          </a:p>
        </p:txBody>
      </p:sp>
      <p:pic>
        <p:nvPicPr>
          <p:cNvPr id="12" name="ceos_logo.png"/>
          <p:cNvPicPr/>
          <p:nvPr/>
        </p:nvPicPr>
        <p:blipFill>
          <a:blip r:embed="rId2" cstate="screen">
            <a:extLst>
              <a:ext uri="{28A0092B-C50C-407E-A947-70E740481C1C}">
                <a14:useLocalDpi xmlns:a14="http://schemas.microsoft.com/office/drawing/2010/main"/>
              </a:ext>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marL="0" marR="0" lvl="0" indent="0" algn="l" defTabSz="914400" eaLnBrk="1" fontAlgn="auto" latinLnBrk="0" hangingPunct="1">
              <a:lnSpc>
                <a:spcPct val="100000"/>
              </a:lnSpc>
              <a:spcBef>
                <a:spcPts val="0"/>
              </a:spcBef>
              <a:spcAft>
                <a:spcPts val="0"/>
              </a:spcAft>
              <a:buClrTx/>
              <a:buSzTx/>
              <a:buFontTx/>
              <a:buNone/>
              <a:tabLst/>
              <a:defRPr sz="1800" b="0">
                <a:solidFill>
                  <a:srgbClr val="000000"/>
                </a:solidFill>
              </a:defRPr>
            </a:pPr>
            <a:r>
              <a:rPr kumimoji="0" lang="en-US" sz="1050" b="0" i="0" u="none" strike="noStrike" kern="0" cap="none" spc="0" normalizeH="0" baseline="0" noProof="0" dirty="0">
                <a:ln>
                  <a:noFill/>
                </a:ln>
                <a:solidFill>
                  <a:prstClr val="white">
                    <a:lumMod val="20000"/>
                    <a:lumOff val="80000"/>
                  </a:prstClr>
                </a:solidFill>
                <a:effectLst/>
                <a:uLnTx/>
                <a:uFillTx/>
                <a:latin typeface="Helvetica"/>
                <a:sym typeface="Droid Serif"/>
              </a:rPr>
              <a:t>Committee on Earth Observation Satellites</a:t>
            </a:r>
          </a:p>
        </p:txBody>
      </p:sp>
    </p:spTree>
    <p:extLst>
      <p:ext uri="{BB962C8B-B14F-4D97-AF65-F5344CB8AC3E}">
        <p14:creationId xmlns:p14="http://schemas.microsoft.com/office/powerpoint/2010/main" val="3265872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2057400" y="336550"/>
            <a:ext cx="6096000" cy="501650"/>
          </a:xfrm>
        </p:spPr>
        <p:txBody>
          <a:bodyPr/>
          <a:lstStyle/>
          <a:p>
            <a:pPr algn="l"/>
            <a:r>
              <a:rPr lang="en-US" b="1" dirty="0"/>
              <a:t>Accomplishments in 2018</a:t>
            </a:r>
          </a:p>
        </p:txBody>
      </p:sp>
      <p:sp>
        <p:nvSpPr>
          <p:cNvPr id="6" name="Rectangle 3"/>
          <p:cNvSpPr txBox="1">
            <a:spLocks noChangeArrowheads="1"/>
          </p:cNvSpPr>
          <p:nvPr/>
        </p:nvSpPr>
        <p:spPr bwMode="auto">
          <a:xfrm>
            <a:off x="76200" y="1371600"/>
            <a:ext cx="8915400"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7663" lvl="1" indent="-228600" fontAlgn="base">
              <a:spcBef>
                <a:spcPct val="20000"/>
              </a:spcBef>
              <a:spcAft>
                <a:spcPct val="0"/>
              </a:spcAft>
              <a:buClr>
                <a:srgbClr val="3B812F"/>
              </a:buClr>
              <a:buSzPct val="60000"/>
              <a:buFont typeface="Wingdings" pitchFamily="2" charset="2"/>
              <a:buChar char="q"/>
              <a:defRPr/>
            </a:pPr>
            <a:r>
              <a:rPr lang="en-US" sz="2000" b="1" dirty="0">
                <a:solidFill>
                  <a:srgbClr val="FF0000"/>
                </a:solidFill>
                <a:latin typeface="Arial"/>
              </a:rPr>
              <a:t>General Technical</a:t>
            </a:r>
            <a:r>
              <a:rPr lang="en-US" sz="2000" b="1" kern="0" dirty="0">
                <a:solidFill>
                  <a:srgbClr val="FF0000"/>
                </a:solidFill>
                <a:latin typeface="Arial"/>
              </a:rPr>
              <a:t> </a:t>
            </a:r>
            <a:r>
              <a:rPr lang="en-US" sz="2000" kern="0" dirty="0">
                <a:solidFill>
                  <a:srgbClr val="000000"/>
                </a:solidFill>
                <a:latin typeface="Arial"/>
              </a:rPr>
              <a:t>.</a:t>
            </a:r>
            <a:r>
              <a:rPr lang="en-US" sz="2000" dirty="0">
                <a:solidFill>
                  <a:srgbClr val="000000"/>
                </a:solidFill>
                <a:latin typeface="Arial"/>
              </a:rPr>
              <a:t>.. S</a:t>
            </a:r>
            <a:r>
              <a:rPr lang="en-US" sz="2000" kern="0" dirty="0">
                <a:solidFill>
                  <a:srgbClr val="000000"/>
                </a:solidFill>
                <a:latin typeface="Arial"/>
              </a:rPr>
              <a:t>upported the LSI-VC (ARD definition, gap analysis process), supported SDCG for GFOI and GEOGLAM (data acquisition planning, coverage reports), maintained and enhanced general CEOS tools (COVE, Data Policy Portal, website). </a:t>
            </a:r>
          </a:p>
          <a:p>
            <a:pPr marL="347663" lvl="1" indent="-228600" fontAlgn="base">
              <a:spcBef>
                <a:spcPct val="20000"/>
              </a:spcBef>
              <a:spcAft>
                <a:spcPct val="0"/>
              </a:spcAft>
              <a:buClr>
                <a:srgbClr val="3B812F"/>
              </a:buClr>
              <a:buSzPct val="60000"/>
              <a:buFont typeface="Wingdings" pitchFamily="2" charset="2"/>
              <a:buChar char="q"/>
              <a:defRPr/>
            </a:pPr>
            <a:r>
              <a:rPr lang="en-US" sz="2000" b="1" dirty="0">
                <a:solidFill>
                  <a:srgbClr val="FF0000"/>
                </a:solidFill>
                <a:latin typeface="Arial"/>
              </a:rPr>
              <a:t>Data Cubes </a:t>
            </a:r>
            <a:r>
              <a:rPr lang="en-US" sz="2000" dirty="0">
                <a:solidFill>
                  <a:srgbClr val="000000"/>
                </a:solidFill>
                <a:latin typeface="Arial"/>
              </a:rPr>
              <a:t>... The SEO is a member of the Open Data Cube (ODC) “Partners Forum”. The SEO has made a number of significant code contributions (e.g. user interface, applications) to the ODC open source repository, coordinated and led training for the Africa Regional Data Cube (ARDC) and led many other country pilots. </a:t>
            </a:r>
            <a:r>
              <a:rPr lang="en-US" sz="2000" b="1" dirty="0">
                <a:solidFill>
                  <a:srgbClr val="0070C0"/>
                </a:solidFill>
                <a:latin typeface="Arial"/>
              </a:rPr>
              <a:t>See Agenda Item 5.5</a:t>
            </a:r>
          </a:p>
          <a:p>
            <a:pPr marL="347663" lvl="1" indent="-228600" fontAlgn="base">
              <a:spcBef>
                <a:spcPct val="20000"/>
              </a:spcBef>
              <a:spcAft>
                <a:spcPct val="0"/>
              </a:spcAft>
              <a:buClr>
                <a:srgbClr val="3B812F"/>
              </a:buClr>
              <a:buSzPct val="60000"/>
              <a:buFont typeface="Wingdings" pitchFamily="2" charset="2"/>
              <a:buChar char="q"/>
              <a:defRPr/>
            </a:pPr>
            <a:r>
              <a:rPr lang="en-US" sz="2000" b="1" dirty="0">
                <a:solidFill>
                  <a:srgbClr val="FF0000"/>
                </a:solidFill>
                <a:latin typeface="Arial"/>
              </a:rPr>
              <a:t>Outreach: </a:t>
            </a:r>
            <a:r>
              <a:rPr lang="en-US" sz="2000" dirty="0">
                <a:solidFill>
                  <a:srgbClr val="000000"/>
                </a:solidFill>
                <a:latin typeface="Arial"/>
              </a:rPr>
              <a:t>Coordinated two IGARSS paper sessions (13 papers) and a Data Cube Training Workshop.</a:t>
            </a:r>
          </a:p>
          <a:p>
            <a:pPr marL="347663" lvl="1" indent="-228600" fontAlgn="base">
              <a:spcBef>
                <a:spcPct val="20000"/>
              </a:spcBef>
              <a:spcAft>
                <a:spcPct val="0"/>
              </a:spcAft>
              <a:buClr>
                <a:srgbClr val="3B812F"/>
              </a:buClr>
              <a:buSzPct val="60000"/>
              <a:buFont typeface="Wingdings" pitchFamily="2" charset="2"/>
              <a:buChar char="q"/>
              <a:defRPr/>
            </a:pPr>
            <a:r>
              <a:rPr lang="en-US" sz="2000" b="1" dirty="0">
                <a:solidFill>
                  <a:srgbClr val="FF0000"/>
                </a:solidFill>
                <a:latin typeface="Arial"/>
              </a:rPr>
              <a:t>Kim Holloway </a:t>
            </a:r>
            <a:r>
              <a:rPr lang="en-US" sz="2000" dirty="0">
                <a:solidFill>
                  <a:srgbClr val="000000"/>
                </a:solidFill>
                <a:latin typeface="Arial"/>
              </a:rPr>
              <a:t>(now part time): Managed website and news content, developed and facilitated social media content, provided meeting logistics support, developed new outreach materials and maintained the mailing lists.</a:t>
            </a:r>
          </a:p>
        </p:txBody>
      </p:sp>
    </p:spTree>
    <p:extLst>
      <p:ext uri="{BB962C8B-B14F-4D97-AF65-F5344CB8AC3E}">
        <p14:creationId xmlns:p14="http://schemas.microsoft.com/office/powerpoint/2010/main" val="302138907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133600" y="206514"/>
            <a:ext cx="5334000" cy="646331"/>
          </a:xfrm>
        </p:spPr>
        <p:txBody>
          <a:bodyPr wrap="square">
            <a:spAutoFit/>
          </a:bodyPr>
          <a:lstStyle/>
          <a:p>
            <a:pPr algn="l" eaLnBrk="1" hangingPunct="1"/>
            <a:r>
              <a:rPr lang="en-US" sz="3600" b="1" dirty="0">
                <a:latin typeface="Tahoma" charset="0"/>
                <a:ea typeface="ＭＳ Ｐゴシック" charset="0"/>
                <a:cs typeface="ＭＳ Ｐゴシック" charset="0"/>
              </a:rPr>
              <a:t>COVE Tool Summary</a:t>
            </a:r>
            <a:endParaRPr lang="en-US" sz="4000" b="1" dirty="0">
              <a:solidFill>
                <a:srgbClr val="FFD799"/>
              </a:solidFill>
              <a:latin typeface="Tahoma" charset="0"/>
              <a:ea typeface="ＭＳ Ｐゴシック" charset="0"/>
              <a:cs typeface="ＭＳ Ｐゴシック" charset="0"/>
            </a:endParaRPr>
          </a:p>
        </p:txBody>
      </p:sp>
      <p:sp>
        <p:nvSpPr>
          <p:cNvPr id="80898" name="Content Placeholder 2"/>
          <p:cNvSpPr>
            <a:spLocks noGrp="1"/>
          </p:cNvSpPr>
          <p:nvPr>
            <p:ph idx="1"/>
          </p:nvPr>
        </p:nvSpPr>
        <p:spPr>
          <a:xfrm>
            <a:off x="76200" y="1258887"/>
            <a:ext cx="5142972" cy="5370513"/>
          </a:xfrm>
        </p:spPr>
        <p:txBody>
          <a:bodyPr/>
          <a:lstStyle/>
          <a:p>
            <a:pPr marL="242888" indent="-242888">
              <a:buFont typeface="Wingdings" charset="2"/>
              <a:buChar char="§"/>
            </a:pPr>
            <a:r>
              <a:rPr lang="en-US" sz="2000" dirty="0">
                <a:solidFill>
                  <a:schemeClr val="tx1"/>
                </a:solidFill>
                <a:latin typeface="Calibri" charset="0"/>
                <a:ea typeface="ＭＳ Ｐゴシック" charset="0"/>
                <a:cs typeface="Calibri" charset="0"/>
              </a:rPr>
              <a:t>The CEOS Visualization Environment (</a:t>
            </a:r>
            <a:r>
              <a:rPr lang="en-US" sz="2000" b="1" dirty="0">
                <a:solidFill>
                  <a:schemeClr val="tx1"/>
                </a:solidFill>
                <a:latin typeface="Calibri" charset="0"/>
                <a:ea typeface="ＭＳ Ｐゴシック" charset="0"/>
                <a:cs typeface="Calibri" charset="0"/>
              </a:rPr>
              <a:t>COVE</a:t>
            </a:r>
            <a:r>
              <a:rPr lang="en-US" sz="2000" dirty="0">
                <a:solidFill>
                  <a:schemeClr val="tx1"/>
                </a:solidFill>
                <a:latin typeface="Calibri" charset="0"/>
                <a:ea typeface="ＭＳ Ｐゴシック" charset="0"/>
                <a:cs typeface="Calibri" charset="0"/>
              </a:rPr>
              <a:t>) is a browser-based suite of tools for searching, analyzing, and visualizing actual and potential satellite sensor coverage.</a:t>
            </a:r>
          </a:p>
          <a:p>
            <a:pPr marL="242888" indent="-242888">
              <a:buFont typeface="Wingdings" charset="2"/>
              <a:buChar char="§"/>
            </a:pPr>
            <a:r>
              <a:rPr lang="en-US" sz="2000" dirty="0">
                <a:solidFill>
                  <a:schemeClr val="tx1"/>
                </a:solidFill>
                <a:latin typeface="Calibri" charset="0"/>
                <a:ea typeface="ＭＳ Ｐゴシック" charset="0"/>
                <a:cs typeface="Calibri" charset="0"/>
              </a:rPr>
              <a:t>COVE is </a:t>
            </a:r>
            <a:r>
              <a:rPr lang="en-US" sz="2000" dirty="0">
                <a:solidFill>
                  <a:srgbClr val="FF0000"/>
                </a:solidFill>
                <a:latin typeface="Calibri" charset="0"/>
                <a:ea typeface="ＭＳ Ｐゴシック" charset="0"/>
                <a:cs typeface="Calibri" charset="0"/>
              </a:rPr>
              <a:t>FREE and OPEN </a:t>
            </a:r>
            <a:r>
              <a:rPr lang="en-US" sz="2000" dirty="0">
                <a:solidFill>
                  <a:schemeClr val="tx1"/>
                </a:solidFill>
                <a:latin typeface="Calibri" charset="0"/>
                <a:ea typeface="ＭＳ Ｐゴシック" charset="0"/>
                <a:cs typeface="Calibri" charset="0"/>
              </a:rPr>
              <a:t>for anyone to use! </a:t>
            </a:r>
            <a:br>
              <a:rPr lang="en-US" sz="2000" dirty="0">
                <a:solidFill>
                  <a:schemeClr val="tx1"/>
                </a:solidFill>
                <a:latin typeface="Calibri" charset="0"/>
                <a:ea typeface="ＭＳ Ｐゴシック" charset="0"/>
                <a:cs typeface="Calibri" charset="0"/>
              </a:rPr>
            </a:br>
            <a:r>
              <a:rPr lang="en-US" sz="2000" dirty="0">
                <a:solidFill>
                  <a:schemeClr val="tx1"/>
                </a:solidFill>
                <a:latin typeface="Calibri" charset="0"/>
                <a:ea typeface="ＭＳ Ｐゴシック" charset="0"/>
                <a:cs typeface="Calibri" charset="0"/>
              </a:rPr>
              <a:t>There is a large international user base with 4000+ users.</a:t>
            </a:r>
            <a:endParaRPr lang="en-US" sz="2000" b="0" dirty="0">
              <a:solidFill>
                <a:schemeClr val="tx1"/>
              </a:solidFill>
              <a:latin typeface="Calibri" charset="0"/>
              <a:ea typeface="ＭＳ Ｐゴシック" charset="0"/>
              <a:cs typeface="Calibri" charset="0"/>
            </a:endParaRPr>
          </a:p>
          <a:p>
            <a:pPr marL="242888" indent="-242888">
              <a:buFont typeface="Wingdings" charset="2"/>
              <a:buChar char="§"/>
            </a:pPr>
            <a:r>
              <a:rPr lang="en-US" sz="2000" b="0" dirty="0">
                <a:solidFill>
                  <a:schemeClr val="tx1"/>
                </a:solidFill>
                <a:latin typeface="Calibri" charset="0"/>
                <a:ea typeface="ＭＳ Ｐゴシック" charset="0"/>
                <a:cs typeface="Calibri" charset="0"/>
              </a:rPr>
              <a:t>COVE includes </a:t>
            </a:r>
            <a:r>
              <a:rPr lang="en-US" sz="2000" b="1" u="sng" dirty="0">
                <a:solidFill>
                  <a:schemeClr val="tx1"/>
                </a:solidFill>
                <a:latin typeface="Calibri" charset="0"/>
                <a:ea typeface="ＭＳ Ｐゴシック" charset="0"/>
                <a:cs typeface="Calibri" charset="0"/>
              </a:rPr>
              <a:t>131 missions</a:t>
            </a:r>
            <a:r>
              <a:rPr lang="en-US" sz="2000" u="sng" dirty="0">
                <a:solidFill>
                  <a:schemeClr val="tx1"/>
                </a:solidFill>
                <a:latin typeface="Calibri" charset="0"/>
                <a:ea typeface="ＭＳ Ｐゴシック" charset="0"/>
                <a:cs typeface="Calibri" charset="0"/>
              </a:rPr>
              <a:t> </a:t>
            </a:r>
            <a:r>
              <a:rPr lang="en-US" sz="2000" dirty="0">
                <a:solidFill>
                  <a:schemeClr val="tx1"/>
                </a:solidFill>
                <a:latin typeface="Calibri" charset="0"/>
                <a:ea typeface="ＭＳ Ｐゴシック" charset="0"/>
                <a:cs typeface="Calibri" charset="0"/>
              </a:rPr>
              <a:t>and is linked to several mission archives to get metadata and browse images for past acquired data: </a:t>
            </a:r>
            <a:r>
              <a:rPr lang="en-US" sz="2000" i="1" dirty="0">
                <a:solidFill>
                  <a:schemeClr val="tx1"/>
                </a:solidFill>
                <a:latin typeface="Calibri" charset="0"/>
                <a:ea typeface="ＭＳ Ｐゴシック" charset="0"/>
                <a:cs typeface="Calibri" charset="0"/>
              </a:rPr>
              <a:t>Landsat-5/7/8, Sentinel-1, Sentinel-2, and CBERS-4.</a:t>
            </a:r>
          </a:p>
          <a:p>
            <a:pPr marL="242888" indent="-242888">
              <a:buFont typeface="Wingdings" charset="2"/>
              <a:buChar char="§"/>
            </a:pPr>
            <a:r>
              <a:rPr lang="en-US" sz="2000" b="1" dirty="0">
                <a:solidFill>
                  <a:schemeClr val="tx1"/>
                </a:solidFill>
                <a:latin typeface="Calibri" charset="0"/>
                <a:ea typeface="ＭＳ Ｐゴシック" charset="0"/>
                <a:cs typeface="Calibri" charset="0"/>
              </a:rPr>
              <a:t>Coverage Analyzer and Data Browser: </a:t>
            </a:r>
            <a:br>
              <a:rPr lang="en-US" sz="2000" b="1" dirty="0">
                <a:solidFill>
                  <a:schemeClr val="tx1"/>
                </a:solidFill>
                <a:latin typeface="Calibri" charset="0"/>
                <a:ea typeface="ＭＳ Ｐゴシック" charset="0"/>
                <a:cs typeface="Calibri" charset="0"/>
              </a:rPr>
            </a:br>
            <a:r>
              <a:rPr lang="en-US" sz="2000" dirty="0">
                <a:solidFill>
                  <a:schemeClr val="tx1"/>
                </a:solidFill>
                <a:latin typeface="Calibri" charset="0"/>
                <a:ea typeface="ＭＳ Ｐゴシック" charset="0"/>
                <a:cs typeface="Calibri" charset="0"/>
              </a:rPr>
              <a:t>New tools for coverage assessments and scene data to support data ordering.</a:t>
            </a:r>
            <a:br>
              <a:rPr lang="en-US" sz="2800" b="1" dirty="0">
                <a:solidFill>
                  <a:schemeClr val="tx1"/>
                </a:solidFill>
                <a:latin typeface="Calibri" charset="0"/>
                <a:ea typeface="ＭＳ Ｐゴシック" charset="0"/>
                <a:cs typeface="Calibri" charset="0"/>
              </a:rPr>
            </a:br>
            <a:r>
              <a:rPr lang="en-US" sz="3200" b="1" dirty="0" err="1">
                <a:solidFill>
                  <a:srgbClr val="0070C0"/>
                </a:solidFill>
                <a:latin typeface="Calibri" charset="0"/>
                <a:ea typeface="ＭＳ Ｐゴシック" charset="0"/>
                <a:cs typeface="Calibri" charset="0"/>
              </a:rPr>
              <a:t>www.ceos-cove.org</a:t>
            </a:r>
            <a:endParaRPr lang="en-US" sz="2800" b="1" dirty="0">
              <a:solidFill>
                <a:srgbClr val="0070C0"/>
              </a:solidFill>
              <a:latin typeface="Calibri" charset="0"/>
              <a:ea typeface="ＭＳ Ｐゴシック" charset="0"/>
              <a:cs typeface="Calibri"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7290" y="1263333"/>
            <a:ext cx="3744866" cy="2318068"/>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9172" y="3712943"/>
            <a:ext cx="3762984" cy="2916457"/>
          </a:xfrm>
          <a:prstGeom prst="rect">
            <a:avLst/>
          </a:prstGeom>
        </p:spPr>
      </p:pic>
    </p:spTree>
    <p:extLst>
      <p:ext uri="{BB962C8B-B14F-4D97-AF65-F5344CB8AC3E}">
        <p14:creationId xmlns:p14="http://schemas.microsoft.com/office/powerpoint/2010/main" val="3140935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2286000" y="304800"/>
            <a:ext cx="4876800" cy="501650"/>
          </a:xfrm>
        </p:spPr>
        <p:txBody>
          <a:bodyPr/>
          <a:lstStyle/>
          <a:p>
            <a:pPr algn="l"/>
            <a:r>
              <a:rPr lang="en-US" sz="4000" b="1" dirty="0"/>
              <a:t>Plans for 2019 </a:t>
            </a:r>
          </a:p>
        </p:txBody>
      </p:sp>
      <p:sp>
        <p:nvSpPr>
          <p:cNvPr id="6" name="Rectangle 3"/>
          <p:cNvSpPr txBox="1">
            <a:spLocks noChangeArrowheads="1"/>
          </p:cNvSpPr>
          <p:nvPr/>
        </p:nvSpPr>
        <p:spPr bwMode="auto">
          <a:xfrm>
            <a:off x="152400" y="1371600"/>
            <a:ext cx="88392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7663" lvl="1" indent="-228600">
              <a:spcBef>
                <a:spcPct val="20000"/>
              </a:spcBef>
              <a:buClr>
                <a:srgbClr val="3B812F"/>
              </a:buClr>
              <a:buSzPct val="60000"/>
              <a:buFont typeface="Wingdings" pitchFamily="2" charset="2"/>
              <a:buChar char="q"/>
              <a:defRPr/>
            </a:pPr>
            <a:r>
              <a:rPr lang="en-US" sz="1900" b="1" kern="0" dirty="0">
                <a:solidFill>
                  <a:srgbClr val="000000"/>
                </a:solidFill>
                <a:latin typeface="Arial"/>
              </a:rPr>
              <a:t>GEOGLAM and SDCG for GFOI: </a:t>
            </a:r>
            <a:r>
              <a:rPr lang="en-US" sz="1900" kern="0" dirty="0">
                <a:solidFill>
                  <a:srgbClr val="000000"/>
                </a:solidFill>
                <a:latin typeface="Arial"/>
              </a:rPr>
              <a:t>Continued support for data acquisition planning, improved data access</a:t>
            </a:r>
            <a:r>
              <a:rPr lang="en-US" sz="1900" dirty="0">
                <a:solidFill>
                  <a:srgbClr val="000000"/>
                </a:solidFill>
                <a:latin typeface="Arial"/>
              </a:rPr>
              <a:t> and </a:t>
            </a:r>
            <a:r>
              <a:rPr lang="en-US" sz="1900" kern="0" dirty="0">
                <a:solidFill>
                  <a:srgbClr val="000000"/>
                </a:solidFill>
                <a:latin typeface="Arial"/>
              </a:rPr>
              <a:t>systems analyses.</a:t>
            </a:r>
          </a:p>
          <a:p>
            <a:pPr marL="347663" lvl="1" indent="-228600">
              <a:spcBef>
                <a:spcPct val="20000"/>
              </a:spcBef>
              <a:buClr>
                <a:srgbClr val="3B812F"/>
              </a:buClr>
              <a:buSzPct val="60000"/>
              <a:buFont typeface="Wingdings" pitchFamily="2" charset="2"/>
              <a:buChar char="q"/>
              <a:defRPr/>
            </a:pPr>
            <a:r>
              <a:rPr lang="en-US" sz="1900" dirty="0">
                <a:solidFill>
                  <a:srgbClr val="000000"/>
                </a:solidFill>
                <a:latin typeface="Arial"/>
              </a:rPr>
              <a:t>Work with </a:t>
            </a:r>
            <a:r>
              <a:rPr lang="en-US" sz="1900" b="1" dirty="0">
                <a:solidFill>
                  <a:srgbClr val="000000"/>
                </a:solidFill>
                <a:latin typeface="Arial"/>
              </a:rPr>
              <a:t>LSI-VC</a:t>
            </a:r>
            <a:r>
              <a:rPr lang="en-US" sz="1900" dirty="0">
                <a:solidFill>
                  <a:srgbClr val="000000"/>
                </a:solidFill>
                <a:latin typeface="Arial"/>
              </a:rPr>
              <a:t> to refine </a:t>
            </a:r>
            <a:r>
              <a:rPr lang="en-US" sz="1900" b="1" dirty="0">
                <a:solidFill>
                  <a:srgbClr val="000000"/>
                </a:solidFill>
                <a:latin typeface="Arial"/>
              </a:rPr>
              <a:t>ARD</a:t>
            </a:r>
            <a:r>
              <a:rPr lang="en-US" sz="1900" dirty="0">
                <a:solidFill>
                  <a:srgbClr val="000000"/>
                </a:solidFill>
                <a:latin typeface="Arial"/>
              </a:rPr>
              <a:t> definitions and develop </a:t>
            </a:r>
            <a:r>
              <a:rPr lang="en-US" sz="1900" b="1" dirty="0">
                <a:solidFill>
                  <a:srgbClr val="000000"/>
                </a:solidFill>
                <a:latin typeface="Arial"/>
              </a:rPr>
              <a:t>gap analysis tools</a:t>
            </a:r>
            <a:r>
              <a:rPr lang="en-US" sz="1900" dirty="0">
                <a:solidFill>
                  <a:srgbClr val="000000"/>
                </a:solidFill>
                <a:latin typeface="Arial"/>
              </a:rPr>
              <a:t>.</a:t>
            </a:r>
            <a:endParaRPr lang="en-US" sz="1900" kern="0" dirty="0">
              <a:solidFill>
                <a:srgbClr val="000000"/>
              </a:solidFill>
              <a:latin typeface="Arial"/>
            </a:endParaRPr>
          </a:p>
          <a:p>
            <a:pPr marL="347663" lvl="1" indent="-228600">
              <a:spcBef>
                <a:spcPct val="20000"/>
              </a:spcBef>
              <a:buClr>
                <a:srgbClr val="3B812F"/>
              </a:buClr>
              <a:buSzPct val="60000"/>
              <a:buFont typeface="Wingdings" pitchFamily="2" charset="2"/>
              <a:buChar char="q"/>
              <a:defRPr/>
            </a:pPr>
            <a:r>
              <a:rPr lang="en-US" sz="1900" dirty="0">
                <a:solidFill>
                  <a:srgbClr val="000000"/>
                </a:solidFill>
                <a:latin typeface="Arial"/>
              </a:rPr>
              <a:t>Work with </a:t>
            </a:r>
            <a:r>
              <a:rPr lang="en-US" sz="1900" b="1" dirty="0">
                <a:solidFill>
                  <a:srgbClr val="000000"/>
                </a:solidFill>
                <a:latin typeface="Arial"/>
              </a:rPr>
              <a:t>WGISS</a:t>
            </a:r>
            <a:r>
              <a:rPr lang="en-US" sz="1900" dirty="0">
                <a:solidFill>
                  <a:srgbClr val="000000"/>
                </a:solidFill>
                <a:latin typeface="Arial"/>
              </a:rPr>
              <a:t> to develop an </a:t>
            </a:r>
            <a:r>
              <a:rPr lang="en-US" sz="1900" b="1" dirty="0">
                <a:solidFill>
                  <a:srgbClr val="000000"/>
                </a:solidFill>
                <a:latin typeface="Arial"/>
              </a:rPr>
              <a:t>Open Source Software Database</a:t>
            </a:r>
            <a:r>
              <a:rPr lang="en-US" sz="1900" dirty="0">
                <a:solidFill>
                  <a:srgbClr val="000000"/>
                </a:solidFill>
                <a:latin typeface="Arial"/>
              </a:rPr>
              <a:t>. </a:t>
            </a:r>
          </a:p>
          <a:p>
            <a:pPr marL="347663" lvl="1" indent="-228600">
              <a:spcBef>
                <a:spcPct val="20000"/>
              </a:spcBef>
              <a:buClr>
                <a:srgbClr val="3B812F"/>
              </a:buClr>
              <a:buSzPct val="60000"/>
              <a:buFont typeface="Wingdings" pitchFamily="2" charset="2"/>
              <a:buChar char="q"/>
              <a:defRPr/>
            </a:pPr>
            <a:r>
              <a:rPr lang="en-US" sz="1900" kern="0" dirty="0">
                <a:solidFill>
                  <a:srgbClr val="000000"/>
                </a:solidFill>
                <a:latin typeface="Arial"/>
              </a:rPr>
              <a:t>Work with </a:t>
            </a:r>
            <a:r>
              <a:rPr lang="en-US" sz="1900" b="1" kern="0" dirty="0" err="1">
                <a:solidFill>
                  <a:srgbClr val="000000"/>
                </a:solidFill>
                <a:latin typeface="Arial"/>
              </a:rPr>
              <a:t>WGCapD</a:t>
            </a:r>
            <a:r>
              <a:rPr lang="en-US" sz="1900" kern="0" dirty="0">
                <a:solidFill>
                  <a:srgbClr val="000000"/>
                </a:solidFill>
                <a:latin typeface="Arial"/>
              </a:rPr>
              <a:t> to develop a </a:t>
            </a:r>
            <a:r>
              <a:rPr lang="en-US" sz="1900" b="1" dirty="0">
                <a:solidFill>
                  <a:srgbClr val="000000"/>
                </a:solidFill>
                <a:latin typeface="Arial"/>
              </a:rPr>
              <a:t>CEOS Training Resource Database</a:t>
            </a:r>
            <a:r>
              <a:rPr lang="en-US" sz="1900" dirty="0">
                <a:solidFill>
                  <a:srgbClr val="000000"/>
                </a:solidFill>
                <a:latin typeface="Arial"/>
              </a:rPr>
              <a:t>. </a:t>
            </a:r>
            <a:endParaRPr lang="en-US" sz="1900" kern="0" dirty="0">
              <a:solidFill>
                <a:srgbClr val="000000"/>
              </a:solidFill>
              <a:latin typeface="Arial"/>
            </a:endParaRPr>
          </a:p>
          <a:p>
            <a:pPr marL="347663" lvl="1" indent="-228600">
              <a:spcBef>
                <a:spcPct val="20000"/>
              </a:spcBef>
              <a:buClr>
                <a:srgbClr val="3B812F"/>
              </a:buClr>
              <a:buSzPct val="60000"/>
              <a:buFont typeface="Wingdings" pitchFamily="2" charset="2"/>
              <a:buChar char="q"/>
              <a:defRPr/>
            </a:pPr>
            <a:r>
              <a:rPr lang="en-US" sz="1900" kern="0" dirty="0">
                <a:solidFill>
                  <a:srgbClr val="000000"/>
                </a:solidFill>
                <a:latin typeface="Arial"/>
              </a:rPr>
              <a:t>Work with the CEO to improve the </a:t>
            </a:r>
            <a:r>
              <a:rPr lang="en-US" sz="1900" b="1" kern="0" dirty="0">
                <a:solidFill>
                  <a:srgbClr val="000000"/>
                </a:solidFill>
                <a:latin typeface="Arial"/>
              </a:rPr>
              <a:t>CEOS Deliverables Database.</a:t>
            </a:r>
          </a:p>
          <a:p>
            <a:pPr marL="347663" lvl="1" indent="-228600">
              <a:spcBef>
                <a:spcPct val="20000"/>
              </a:spcBef>
              <a:buClr>
                <a:srgbClr val="3B812F"/>
              </a:buClr>
              <a:buSzPct val="60000"/>
              <a:buFont typeface="Wingdings" pitchFamily="2" charset="2"/>
              <a:buChar char="q"/>
              <a:defRPr/>
            </a:pPr>
            <a:r>
              <a:rPr lang="en-US" sz="1900" b="1" dirty="0">
                <a:solidFill>
                  <a:srgbClr val="000000"/>
                </a:solidFill>
                <a:latin typeface="Arial"/>
              </a:rPr>
              <a:t>Ad Hoc Team for SDGs</a:t>
            </a:r>
            <a:r>
              <a:rPr lang="en-US" sz="1900" dirty="0">
                <a:solidFill>
                  <a:srgbClr val="000000"/>
                </a:solidFill>
                <a:latin typeface="Arial"/>
              </a:rPr>
              <a:t>: Writing a chapter in an AGU publication ... </a:t>
            </a:r>
            <a:br>
              <a:rPr lang="en-US" sz="1900" dirty="0">
                <a:solidFill>
                  <a:srgbClr val="000000"/>
                </a:solidFill>
                <a:latin typeface="Arial"/>
              </a:rPr>
            </a:br>
            <a:r>
              <a:rPr lang="en-US" sz="1900" dirty="0">
                <a:solidFill>
                  <a:srgbClr val="000000"/>
                </a:solidFill>
                <a:latin typeface="Arial"/>
              </a:rPr>
              <a:t>“Satellite ARD for SDGs”. </a:t>
            </a:r>
          </a:p>
          <a:p>
            <a:pPr marL="347663" lvl="1" indent="-228600">
              <a:spcBef>
                <a:spcPct val="20000"/>
              </a:spcBef>
              <a:buClr>
                <a:srgbClr val="3B812F"/>
              </a:buClr>
              <a:buSzPct val="60000"/>
              <a:buFont typeface="Wingdings" pitchFamily="2" charset="2"/>
              <a:buChar char="q"/>
              <a:defRPr/>
            </a:pPr>
            <a:r>
              <a:rPr lang="en-US" sz="1900" kern="0" dirty="0">
                <a:solidFill>
                  <a:srgbClr val="000000"/>
                </a:solidFill>
                <a:latin typeface="Arial"/>
              </a:rPr>
              <a:t>Support annual updates to the </a:t>
            </a:r>
            <a:r>
              <a:rPr lang="en-US" sz="1900" b="1" kern="0" dirty="0">
                <a:solidFill>
                  <a:srgbClr val="000000"/>
                </a:solidFill>
                <a:latin typeface="Arial"/>
              </a:rPr>
              <a:t>Data Policy Portal </a:t>
            </a:r>
            <a:r>
              <a:rPr lang="en-US" sz="1900" kern="0" dirty="0">
                <a:solidFill>
                  <a:srgbClr val="000000"/>
                </a:solidFill>
                <a:latin typeface="Arial"/>
              </a:rPr>
              <a:t>and the </a:t>
            </a:r>
            <a:r>
              <a:rPr lang="en-US" sz="1900" b="1" kern="0" dirty="0">
                <a:solidFill>
                  <a:srgbClr val="000000"/>
                </a:solidFill>
                <a:latin typeface="Arial"/>
              </a:rPr>
              <a:t>MIM Database</a:t>
            </a:r>
            <a:r>
              <a:rPr lang="en-US" sz="1900" kern="0" dirty="0">
                <a:solidFill>
                  <a:srgbClr val="000000"/>
                </a:solidFill>
                <a:latin typeface="Arial"/>
              </a:rPr>
              <a:t>. Add an API function to the MIM database for enhanced queries and gap analyses.</a:t>
            </a:r>
          </a:p>
          <a:p>
            <a:pPr marL="347663" lvl="1" indent="-228600">
              <a:spcBef>
                <a:spcPct val="20000"/>
              </a:spcBef>
              <a:buClr>
                <a:srgbClr val="3B812F"/>
              </a:buClr>
              <a:buSzPct val="60000"/>
              <a:buFont typeface="Wingdings" pitchFamily="2" charset="2"/>
              <a:buChar char="q"/>
              <a:defRPr/>
            </a:pPr>
            <a:r>
              <a:rPr lang="en-US" sz="1900" b="1" dirty="0">
                <a:solidFill>
                  <a:srgbClr val="000000"/>
                </a:solidFill>
                <a:latin typeface="Arial"/>
              </a:rPr>
              <a:t>COVE Tool</a:t>
            </a:r>
            <a:r>
              <a:rPr lang="en-US" sz="1900" dirty="0">
                <a:solidFill>
                  <a:srgbClr val="000000"/>
                </a:solidFill>
                <a:latin typeface="Arial"/>
              </a:rPr>
              <a:t>: Complete enhancements to the Coverage Analyzer and Data Browsers tools, improve and increase links to mission archives, add a custom mission capability, improve coverage and revisit calculation products. </a:t>
            </a:r>
            <a:endParaRPr lang="en-US" sz="1900" kern="0" dirty="0">
              <a:solidFill>
                <a:srgbClr val="000000"/>
              </a:solidFill>
              <a:latin typeface="Arial"/>
            </a:endParaRPr>
          </a:p>
          <a:p>
            <a:pPr marL="347663" lvl="1" indent="-228600">
              <a:spcBef>
                <a:spcPct val="20000"/>
              </a:spcBef>
              <a:buClr>
                <a:srgbClr val="3B812F"/>
              </a:buClr>
              <a:buSzPct val="60000"/>
              <a:buFont typeface="Wingdings" pitchFamily="2" charset="2"/>
              <a:buChar char="q"/>
              <a:defRPr/>
            </a:pPr>
            <a:r>
              <a:rPr lang="en-US" sz="1900" b="1" kern="0" dirty="0">
                <a:solidFill>
                  <a:srgbClr val="000000"/>
                </a:solidFill>
                <a:latin typeface="Arial"/>
              </a:rPr>
              <a:t>Outreach </a:t>
            </a:r>
            <a:r>
              <a:rPr lang="en-US" sz="1900" kern="0" dirty="0">
                <a:solidFill>
                  <a:srgbClr val="000000"/>
                </a:solidFill>
                <a:latin typeface="Arial"/>
              </a:rPr>
              <a:t>support for </a:t>
            </a:r>
            <a:r>
              <a:rPr lang="en-US" sz="1900" dirty="0">
                <a:solidFill>
                  <a:srgbClr val="000000"/>
                </a:solidFill>
                <a:latin typeface="Arial"/>
              </a:rPr>
              <a:t>CEOS hosted or attended conferences.</a:t>
            </a:r>
            <a:r>
              <a:rPr lang="en-US" sz="1900" kern="0" dirty="0">
                <a:solidFill>
                  <a:srgbClr val="000000"/>
                </a:solidFill>
                <a:latin typeface="Arial"/>
              </a:rPr>
              <a:t> </a:t>
            </a:r>
            <a:r>
              <a:rPr lang="en-US" sz="1900" dirty="0">
                <a:solidFill>
                  <a:srgbClr val="000000"/>
                </a:solidFill>
                <a:latin typeface="Arial"/>
              </a:rPr>
              <a:t>C</a:t>
            </a:r>
            <a:r>
              <a:rPr lang="en-US" sz="1900" kern="0" dirty="0">
                <a:solidFill>
                  <a:srgbClr val="000000"/>
                </a:solidFill>
                <a:latin typeface="Arial"/>
              </a:rPr>
              <a:t>ontinue to expand the impact of CEOS through social media. </a:t>
            </a:r>
            <a:endParaRPr lang="en-US" sz="1900" b="1" i="1" dirty="0">
              <a:solidFill>
                <a:srgbClr val="FF0000"/>
              </a:solidFill>
              <a:latin typeface="Arial"/>
            </a:endParaRPr>
          </a:p>
        </p:txBody>
      </p:sp>
    </p:spTree>
    <p:extLst>
      <p:ext uri="{BB962C8B-B14F-4D97-AF65-F5344CB8AC3E}">
        <p14:creationId xmlns:p14="http://schemas.microsoft.com/office/powerpoint/2010/main" val="186184692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0"/>
          </p:nvPr>
        </p:nvSpPr>
        <p:spPr>
          <a:xfrm>
            <a:off x="304800" y="1342292"/>
            <a:ext cx="5029202" cy="4832092"/>
          </a:xfrm>
        </p:spPr>
        <p:txBody>
          <a:bodyPr/>
          <a:lstStyle/>
          <a:p>
            <a:pPr algn="l"/>
            <a:r>
              <a:rPr lang="en-US" sz="3200" dirty="0">
                <a:solidFill>
                  <a:schemeClr val="tx1"/>
                </a:solidFill>
                <a:latin typeface="Calibri"/>
              </a:rPr>
              <a:t>CEOS Social Media</a:t>
            </a:r>
            <a:r>
              <a:rPr lang="en-US" sz="3200" dirty="0">
                <a:solidFill>
                  <a:schemeClr val="tx1"/>
                </a:solidFill>
                <a:latin typeface="Calibri"/>
                <a:cs typeface="Calibri"/>
              </a:rPr>
              <a:t>: </a:t>
            </a:r>
          </a:p>
          <a:p>
            <a:pPr marL="457200" indent="-457200" algn="l">
              <a:buFont typeface="Arial" charset="0"/>
              <a:buChar char="•"/>
            </a:pPr>
            <a:r>
              <a:rPr lang="en-US" sz="3200" dirty="0">
                <a:solidFill>
                  <a:schemeClr val="tx1"/>
                </a:solidFill>
                <a:latin typeface="Calibri"/>
              </a:rPr>
              <a:t>Growing number of followers/likes every year!</a:t>
            </a:r>
          </a:p>
          <a:p>
            <a:pPr marL="457200" indent="-457200" algn="l">
              <a:buFont typeface="Arial" charset="0"/>
              <a:buChar char="•"/>
            </a:pPr>
            <a:r>
              <a:rPr lang="en-US" sz="3200" dirty="0">
                <a:solidFill>
                  <a:schemeClr val="tx1"/>
                </a:solidFill>
                <a:latin typeface="Calibri"/>
              </a:rPr>
              <a:t>Kim posts topics and news on a regular basis, so </a:t>
            </a:r>
            <a:r>
              <a:rPr lang="en-US" sz="3200" dirty="0" err="1">
                <a:solidFill>
                  <a:schemeClr val="tx1"/>
                </a:solidFill>
                <a:latin typeface="Calibri"/>
              </a:rPr>
              <a:t>sned</a:t>
            </a:r>
            <a:r>
              <a:rPr lang="en-US" sz="3200" dirty="0">
                <a:solidFill>
                  <a:schemeClr val="tx1"/>
                </a:solidFill>
                <a:latin typeface="Calibri"/>
              </a:rPr>
              <a:t> her new material or “tag CEOS”. </a:t>
            </a:r>
          </a:p>
          <a:p>
            <a:pPr marL="457200" indent="-457200" algn="l">
              <a:buFont typeface="Arial" charset="0"/>
              <a:buChar char="•"/>
            </a:pPr>
            <a:r>
              <a:rPr lang="en-US" sz="3200" b="1" dirty="0">
                <a:solidFill>
                  <a:schemeClr val="tx1"/>
                </a:solidFill>
                <a:latin typeface="Calibri"/>
              </a:rPr>
              <a:t>Twitter:</a:t>
            </a:r>
            <a:r>
              <a:rPr lang="en-US" sz="3200" dirty="0">
                <a:solidFill>
                  <a:schemeClr val="tx1"/>
                </a:solidFill>
                <a:latin typeface="Calibri"/>
              </a:rPr>
              <a:t> @</a:t>
            </a:r>
            <a:r>
              <a:rPr lang="en-US" sz="3200" dirty="0" err="1">
                <a:solidFill>
                  <a:schemeClr val="tx1"/>
                </a:solidFill>
                <a:latin typeface="Calibri"/>
              </a:rPr>
              <a:t>ceosdotorg</a:t>
            </a:r>
            <a:endParaRPr lang="en-US" sz="3200" dirty="0">
              <a:solidFill>
                <a:schemeClr val="tx1"/>
              </a:solidFill>
              <a:latin typeface="Calibri"/>
            </a:endParaRPr>
          </a:p>
          <a:p>
            <a:pPr marL="457200" indent="-457200" algn="l">
              <a:buFont typeface="Arial" charset="0"/>
              <a:buChar char="•"/>
            </a:pPr>
            <a:r>
              <a:rPr lang="en-US" sz="3200" b="1" dirty="0">
                <a:solidFill>
                  <a:schemeClr val="tx1"/>
                </a:solidFill>
                <a:latin typeface="Calibri"/>
              </a:rPr>
              <a:t>Facebook:</a:t>
            </a:r>
            <a:r>
              <a:rPr lang="en-US" sz="3200" dirty="0">
                <a:solidFill>
                  <a:schemeClr val="tx1"/>
                </a:solidFill>
                <a:latin typeface="Calibri"/>
              </a:rPr>
              <a:t> @</a:t>
            </a:r>
            <a:r>
              <a:rPr lang="en-US" sz="3200" dirty="0" err="1">
                <a:solidFill>
                  <a:schemeClr val="tx1"/>
                </a:solidFill>
                <a:latin typeface="Calibri"/>
              </a:rPr>
              <a:t>socialceos</a:t>
            </a:r>
            <a:endParaRPr lang="en-US" sz="3200" dirty="0">
              <a:solidFill>
                <a:schemeClr val="tx1"/>
              </a:solidFill>
              <a:latin typeface="Calibri"/>
            </a:endParaRPr>
          </a:p>
        </p:txBody>
      </p:sp>
      <p:sp>
        <p:nvSpPr>
          <p:cNvPr id="6" name="TextBox 5"/>
          <p:cNvSpPr txBox="1"/>
          <p:nvPr/>
        </p:nvSpPr>
        <p:spPr>
          <a:xfrm>
            <a:off x="8403516" y="5360650"/>
            <a:ext cx="423366" cy="276999"/>
          </a:xfrm>
          <a:prstGeom prst="rect">
            <a:avLst/>
          </a:prstGeom>
          <a:noFill/>
        </p:spPr>
        <p:txBody>
          <a:bodyPr wrap="square" rtlCol="0">
            <a:spAutoFit/>
          </a:bodyPr>
          <a:lstStyle/>
          <a:p>
            <a:pPr fontAlgn="auto">
              <a:spcBef>
                <a:spcPts val="0"/>
              </a:spcBef>
              <a:spcAft>
                <a:spcPts val="0"/>
              </a:spcAft>
            </a:pPr>
            <a:fld id="{6BF3EC25-37C9-C74A-AA3D-72D90092C487}" type="slidenum">
              <a:rPr lang="en-US" sz="1200" smtClean="0">
                <a:solidFill>
                  <a:srgbClr val="FFFFFF"/>
                </a:solidFill>
                <a:latin typeface="Calibri"/>
                <a:ea typeface="+mn-ea"/>
              </a:rPr>
              <a:pPr fontAlgn="auto">
                <a:spcBef>
                  <a:spcPts val="0"/>
                </a:spcBef>
                <a:spcAft>
                  <a:spcPts val="0"/>
                </a:spcAft>
              </a:pPr>
              <a:t>5</a:t>
            </a:fld>
            <a:endParaRPr lang="en-US" sz="1200" dirty="0">
              <a:solidFill>
                <a:srgbClr val="FFFFFF"/>
              </a:solidFill>
              <a:latin typeface="Calibri"/>
              <a:ea typeface="+mn-ea"/>
            </a:endParaRPr>
          </a:p>
        </p:txBody>
      </p:sp>
      <p:sp>
        <p:nvSpPr>
          <p:cNvPr id="9" name="Title 1"/>
          <p:cNvSpPr txBox="1">
            <a:spLocks/>
          </p:cNvSpPr>
          <p:nvPr/>
        </p:nvSpPr>
        <p:spPr bwMode="auto">
          <a:xfrm>
            <a:off x="2083857" y="287405"/>
            <a:ext cx="553614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l" defTabSz="914400">
              <a:defRPr/>
            </a:pPr>
            <a:r>
              <a:rPr lang="en-US" sz="3200" b="1" kern="0" dirty="0">
                <a:solidFill>
                  <a:srgbClr val="FFFFFF"/>
                </a:solidFill>
                <a:latin typeface="Tahoma" pitchFamily="-106" charset="0"/>
                <a:cs typeface="Tahoma" pitchFamily="-106" charset="0"/>
              </a:rPr>
              <a:t>CEOS Communications</a:t>
            </a:r>
            <a:endParaRPr lang="en-US" sz="3200" b="1" kern="0" dirty="0">
              <a:solidFill>
                <a:srgbClr val="FFFF00"/>
              </a:solidFill>
              <a:latin typeface="Tahoma" pitchFamily="-106" charset="0"/>
              <a:cs typeface="Tahoma" pitchFamily="-106" charset="0"/>
            </a:endParaRPr>
          </a:p>
        </p:txBody>
      </p:sp>
      <p:pic>
        <p:nvPicPr>
          <p:cNvPr id="8" name="Picture 7"/>
          <p:cNvPicPr>
            <a:picLocks noChangeAspect="1"/>
          </p:cNvPicPr>
          <p:nvPr/>
        </p:nvPicPr>
        <p:blipFill>
          <a:blip r:embed="rId2"/>
          <a:stretch>
            <a:fillRect/>
          </a:stretch>
        </p:blipFill>
        <p:spPr>
          <a:xfrm>
            <a:off x="5715000" y="1371600"/>
            <a:ext cx="3071757" cy="1498600"/>
          </a:xfrm>
          <a:prstGeom prst="rect">
            <a:avLst/>
          </a:prstGeom>
        </p:spPr>
      </p:pic>
      <p:sp>
        <p:nvSpPr>
          <p:cNvPr id="10" name="TextBox 9"/>
          <p:cNvSpPr txBox="1"/>
          <p:nvPr/>
        </p:nvSpPr>
        <p:spPr>
          <a:xfrm>
            <a:off x="7414591" y="6096000"/>
            <a:ext cx="1577009" cy="4770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2500" dirty="0">
                <a:latin typeface="Calibri"/>
                <a:cs typeface="Calibri"/>
              </a:rPr>
              <a:t>1384</a:t>
            </a:r>
            <a:r>
              <a:rPr kumimoji="0" lang="en-US" sz="2500" b="0" i="0" u="none" strike="noStrike" cap="none" spc="0" normalizeH="0" dirty="0">
                <a:ln>
                  <a:noFill/>
                </a:ln>
                <a:solidFill>
                  <a:srgbClr val="002569"/>
                </a:solidFill>
                <a:effectLst/>
                <a:uFillTx/>
                <a:latin typeface="Calibri"/>
                <a:cs typeface="Calibri"/>
              </a:rPr>
              <a:t> </a:t>
            </a:r>
            <a:r>
              <a:rPr kumimoji="0" lang="en-US" sz="2500" b="0" i="0" u="none" strike="noStrike" cap="none" spc="0" normalizeH="0" baseline="0" dirty="0">
                <a:ln>
                  <a:noFill/>
                </a:ln>
                <a:solidFill>
                  <a:srgbClr val="002569"/>
                </a:solidFill>
                <a:effectLst/>
                <a:uFillTx/>
                <a:latin typeface="Calibri"/>
                <a:cs typeface="Calibri"/>
              </a:rPr>
              <a:t>Likes!</a:t>
            </a:r>
          </a:p>
        </p:txBody>
      </p:sp>
      <p:sp>
        <p:nvSpPr>
          <p:cNvPr id="13" name="TextBox 12"/>
          <p:cNvSpPr txBox="1"/>
          <p:nvPr/>
        </p:nvSpPr>
        <p:spPr>
          <a:xfrm>
            <a:off x="5410200" y="5562600"/>
            <a:ext cx="2209800" cy="4770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2569"/>
                </a:solidFill>
                <a:effectLst/>
                <a:uFillTx/>
                <a:latin typeface="Calibri"/>
                <a:cs typeface="Calibri"/>
              </a:rPr>
              <a:t>1250 Followers!</a:t>
            </a:r>
          </a:p>
        </p:txBody>
      </p:sp>
      <p:cxnSp>
        <p:nvCxnSpPr>
          <p:cNvPr id="14" name="Straight Arrow Connector 13"/>
          <p:cNvCxnSpPr/>
          <p:nvPr/>
        </p:nvCxnSpPr>
        <p:spPr>
          <a:xfrm>
            <a:off x="6477000" y="2971800"/>
            <a:ext cx="0" cy="2590800"/>
          </a:xfrm>
          <a:prstGeom prst="straightConnector1">
            <a:avLst/>
          </a:prstGeom>
          <a:noFill/>
          <a:ln w="25400" cap="flat">
            <a:solidFill>
              <a:srgbClr val="FF9A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5" name="Straight Arrow Connector 14"/>
          <p:cNvCxnSpPr/>
          <p:nvPr/>
        </p:nvCxnSpPr>
        <p:spPr>
          <a:xfrm>
            <a:off x="8153400" y="2971800"/>
            <a:ext cx="0" cy="3124200"/>
          </a:xfrm>
          <a:prstGeom prst="straightConnector1">
            <a:avLst/>
          </a:prstGeom>
          <a:noFill/>
          <a:ln w="25400" cap="flat">
            <a:solidFill>
              <a:srgbClr val="FF9A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362904883"/>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403516" y="5360650"/>
            <a:ext cx="423366" cy="276999"/>
          </a:xfrm>
          <a:prstGeom prst="rect">
            <a:avLst/>
          </a:prstGeom>
          <a:noFill/>
        </p:spPr>
        <p:txBody>
          <a:bodyPr wrap="square" rtlCol="0">
            <a:spAutoFit/>
          </a:bodyPr>
          <a:lstStyle/>
          <a:p>
            <a:pPr fontAlgn="auto">
              <a:spcBef>
                <a:spcPts val="0"/>
              </a:spcBef>
              <a:spcAft>
                <a:spcPts val="0"/>
              </a:spcAft>
            </a:pPr>
            <a:fld id="{6BF3EC25-37C9-C74A-AA3D-72D90092C487}" type="slidenum">
              <a:rPr lang="en-US" sz="1200" smtClean="0">
                <a:solidFill>
                  <a:srgbClr val="FFFFFF"/>
                </a:solidFill>
                <a:latin typeface="Calibri"/>
                <a:ea typeface="+mn-ea"/>
              </a:rPr>
              <a:pPr fontAlgn="auto">
                <a:spcBef>
                  <a:spcPts val="0"/>
                </a:spcBef>
                <a:spcAft>
                  <a:spcPts val="0"/>
                </a:spcAft>
              </a:pPr>
              <a:t>6</a:t>
            </a:fld>
            <a:endParaRPr lang="en-US" sz="1200" dirty="0">
              <a:solidFill>
                <a:srgbClr val="FFFFFF"/>
              </a:solidFill>
              <a:latin typeface="Calibri"/>
              <a:ea typeface="+mn-ea"/>
            </a:endParaRPr>
          </a:p>
        </p:txBody>
      </p:sp>
      <p:sp>
        <p:nvSpPr>
          <p:cNvPr id="9" name="Title 1"/>
          <p:cNvSpPr txBox="1">
            <a:spLocks/>
          </p:cNvSpPr>
          <p:nvPr/>
        </p:nvSpPr>
        <p:spPr bwMode="auto">
          <a:xfrm>
            <a:off x="2083857" y="287405"/>
            <a:ext cx="553614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l" defTabSz="914400">
              <a:defRPr/>
            </a:pPr>
            <a:r>
              <a:rPr lang="en-US" sz="3200" b="1" kern="0" dirty="0">
                <a:solidFill>
                  <a:srgbClr val="FFFFFF"/>
                </a:solidFill>
                <a:latin typeface="Tahoma" pitchFamily="-106" charset="0"/>
                <a:cs typeface="Tahoma" pitchFamily="-106" charset="0"/>
              </a:rPr>
              <a:t>CEOS Communications</a:t>
            </a:r>
            <a:endParaRPr lang="en-US" sz="3200" b="1" kern="0" dirty="0">
              <a:solidFill>
                <a:srgbClr val="FFFF00"/>
              </a:solidFill>
              <a:latin typeface="Tahoma" pitchFamily="-106" charset="0"/>
              <a:cs typeface="Tahoma" pitchFamily="-106" charset="0"/>
            </a:endParaRPr>
          </a:p>
        </p:txBody>
      </p:sp>
      <p:sp>
        <p:nvSpPr>
          <p:cNvPr id="12" name="Content Placeholder 1"/>
          <p:cNvSpPr>
            <a:spLocks noGrp="1"/>
          </p:cNvSpPr>
          <p:nvPr>
            <p:ph sz="quarter" idx="10"/>
          </p:nvPr>
        </p:nvSpPr>
        <p:spPr>
          <a:xfrm>
            <a:off x="152400" y="1295400"/>
            <a:ext cx="4876800" cy="5493812"/>
          </a:xfrm>
        </p:spPr>
        <p:txBody>
          <a:bodyPr/>
          <a:lstStyle/>
          <a:p>
            <a:pPr marL="228600" indent="-228600" algn="l">
              <a:buFont typeface="Arial" charset="0"/>
              <a:buChar char="•"/>
            </a:pPr>
            <a:r>
              <a:rPr lang="en-US" sz="2400" dirty="0">
                <a:solidFill>
                  <a:schemeClr val="tx1"/>
                </a:solidFill>
                <a:latin typeface="Calibri"/>
              </a:rPr>
              <a:t>The CEOS website continues to be a popular destination with over 20,000 visitors (84% new) in 2018. </a:t>
            </a:r>
          </a:p>
          <a:p>
            <a:pPr marL="228600" indent="-228600" algn="l">
              <a:buFont typeface="Arial" charset="0"/>
              <a:buChar char="•"/>
            </a:pPr>
            <a:r>
              <a:rPr lang="en-US" sz="2400" b="1" dirty="0">
                <a:solidFill>
                  <a:srgbClr val="FF0000"/>
                </a:solidFill>
                <a:latin typeface="Calibri"/>
              </a:rPr>
              <a:t>REQUEST</a:t>
            </a:r>
            <a:r>
              <a:rPr lang="en-US" sz="2400" dirty="0">
                <a:solidFill>
                  <a:srgbClr val="FF0000"/>
                </a:solidFill>
                <a:latin typeface="Calibri"/>
              </a:rPr>
              <a:t> </a:t>
            </a:r>
            <a:r>
              <a:rPr lang="en-US" sz="2400" dirty="0">
                <a:solidFill>
                  <a:schemeClr val="tx1"/>
                </a:solidFill>
                <a:latin typeface="Calibri"/>
              </a:rPr>
              <a:t>... Please provide new content, news items, edits and ideas to Kim to keep our content fresh and relevant.</a:t>
            </a:r>
          </a:p>
          <a:p>
            <a:pPr marL="228600" indent="-228600" algn="l">
              <a:buFont typeface="Arial" charset="0"/>
              <a:buChar char="•"/>
            </a:pPr>
            <a:r>
              <a:rPr lang="en-US" sz="2400" dirty="0">
                <a:solidFill>
                  <a:schemeClr val="tx1"/>
                </a:solidFill>
                <a:latin typeface="Calibri"/>
              </a:rPr>
              <a:t>Remember that the CEOS website has capabilities for meeting registration and document management.</a:t>
            </a:r>
          </a:p>
          <a:p>
            <a:pPr marL="228600" indent="-228600" algn="l">
              <a:buFont typeface="Arial" charset="0"/>
              <a:buChar char="•"/>
            </a:pPr>
            <a:r>
              <a:rPr lang="en-US" sz="2400" dirty="0">
                <a:solidFill>
                  <a:schemeClr val="tx1"/>
                </a:solidFill>
                <a:latin typeface="Calibri"/>
              </a:rPr>
              <a:t>New CEOS banners have been created for the upcoming GEO meeting .. come visit the exhibition!</a:t>
            </a:r>
          </a:p>
        </p:txBody>
      </p:sp>
      <p:pic>
        <p:nvPicPr>
          <p:cNvPr id="2" name="Picture 1">
            <a:extLst>
              <a:ext uri="{FF2B5EF4-FFF2-40B4-BE49-F238E27FC236}">
                <a16:creationId xmlns:a16="http://schemas.microsoft.com/office/drawing/2014/main" id="{7B1BDE22-687D-1B4E-AD94-E53119BEEA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81600" y="1304441"/>
            <a:ext cx="3859587" cy="2476938"/>
          </a:xfrm>
          <a:prstGeom prst="rect">
            <a:avLst/>
          </a:prstGeom>
        </p:spPr>
      </p:pic>
      <p:sp>
        <p:nvSpPr>
          <p:cNvPr id="7" name="Content Placeholder 1">
            <a:extLst>
              <a:ext uri="{FF2B5EF4-FFF2-40B4-BE49-F238E27FC236}">
                <a16:creationId xmlns:a16="http://schemas.microsoft.com/office/drawing/2014/main" id="{486D0AFB-996C-FA4C-984A-1E59DDE5046E}"/>
              </a:ext>
            </a:extLst>
          </p:cNvPr>
          <p:cNvSpPr txBox="1">
            <a:spLocks/>
          </p:cNvSpPr>
          <p:nvPr/>
        </p:nvSpPr>
        <p:spPr>
          <a:xfrm>
            <a:off x="5181601" y="3960266"/>
            <a:ext cx="3645282" cy="907941"/>
          </a:xfrm>
          <a:prstGeom prst="rect">
            <a:avLst/>
          </a:prstGeom>
          <a:ln w="12700">
            <a:miter lim="400000"/>
          </a:ln>
        </p:spPr>
        <p:txBody>
          <a:bodyPr wrap="square" lIns="45719" rIns="45719">
            <a:spAutoFit/>
          </a:bodyPr>
          <a:lstStyle>
            <a:lvl1pPr algn="r" defTabSz="457200">
              <a:spcBef>
                <a:spcPts val="600"/>
              </a:spcBef>
              <a:defRPr sz="1000">
                <a:solidFill>
                  <a:srgbClr val="002569"/>
                </a:solidFill>
                <a:latin typeface="Arial Unicode MS" charset="0"/>
                <a:ea typeface="Calibri"/>
                <a:cs typeface="Calibri"/>
                <a:sym typeface="Calibri"/>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algn="l"/>
            <a:r>
              <a:rPr lang="en-US" sz="2400" dirty="0">
                <a:solidFill>
                  <a:schemeClr val="tx1"/>
                </a:solidFill>
                <a:latin typeface="Calibri"/>
              </a:rPr>
              <a:t>Contact: </a:t>
            </a:r>
          </a:p>
          <a:p>
            <a:pPr algn="l"/>
            <a:r>
              <a:rPr lang="en-US" sz="2400" dirty="0">
                <a:solidFill>
                  <a:schemeClr val="tx1"/>
                </a:solidFill>
                <a:latin typeface="Calibri"/>
                <a:hlinkClick r:id="rId3"/>
              </a:rPr>
              <a:t>Kim.E.Holloway@nasa.gov</a:t>
            </a:r>
            <a:endParaRPr lang="en-US" sz="2400" dirty="0">
              <a:solidFill>
                <a:schemeClr val="tx1"/>
              </a:solidFill>
              <a:latin typeface="Calibri"/>
            </a:endParaRPr>
          </a:p>
        </p:txBody>
      </p:sp>
    </p:spTree>
    <p:extLst>
      <p:ext uri="{BB962C8B-B14F-4D97-AF65-F5344CB8AC3E}">
        <p14:creationId xmlns:p14="http://schemas.microsoft.com/office/powerpoint/2010/main" val="755926976"/>
      </p:ext>
    </p:extLst>
  </p:cSld>
  <p:clrMapOvr>
    <a:masterClrMapping/>
  </p:clrMapOvr>
  <p:transition spd="slow">
    <p:wipe dir="r"/>
  </p:transition>
</p:sld>
</file>

<file path=ppt/theme/theme1.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10036</TotalTime>
  <Words>463</Words>
  <Application>Microsoft Macintosh PowerPoint</Application>
  <PresentationFormat>On-screen Show (4:3)</PresentationFormat>
  <Paragraphs>47</Paragraphs>
  <Slides>6</Slides>
  <Notes>3</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6</vt:i4>
      </vt:variant>
    </vt:vector>
  </HeadingPairs>
  <TitlesOfParts>
    <vt:vector size="23" baseType="lpstr">
      <vt:lpstr>Arial Unicode MS</vt:lpstr>
      <vt:lpstr>ＭＳ Ｐゴシック</vt:lpstr>
      <vt:lpstr>Arial</vt:lpstr>
      <vt:lpstr>Arial Bold</vt:lpstr>
      <vt:lpstr>Avenir Roman</vt:lpstr>
      <vt:lpstr>Calibri</vt:lpstr>
      <vt:lpstr>Century Gothic</vt:lpstr>
      <vt:lpstr>Courier New</vt:lpstr>
      <vt:lpstr>Droid Serif</vt:lpstr>
      <vt:lpstr>Helvetica</vt:lpstr>
      <vt:lpstr>Proxima Nova Regular</vt:lpstr>
      <vt:lpstr>Tahoma</vt:lpstr>
      <vt:lpstr>Times New Roman</vt:lpstr>
      <vt:lpstr>Wingdings</vt:lpstr>
      <vt:lpstr>Default</vt:lpstr>
      <vt:lpstr>2_Default</vt:lpstr>
      <vt:lpstr>1_Default</vt:lpstr>
      <vt:lpstr>SEO Report</vt:lpstr>
      <vt:lpstr>Accomplishments in 2018</vt:lpstr>
      <vt:lpstr>COVE Tool Summary</vt:lpstr>
      <vt:lpstr>Plans for 2019 </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Brian Killough</cp:lastModifiedBy>
  <cp:revision>111</cp:revision>
  <dcterms:modified xsi:type="dcterms:W3CDTF">2018-10-12T03:03:10Z</dcterms:modified>
</cp:coreProperties>
</file>